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63" r:id="rId7"/>
    <p:sldId id="258" r:id="rId8"/>
    <p:sldId id="257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6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83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54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84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63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61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2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58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71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95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28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30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48114-776A-45CF-89B9-0A0058476A73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18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程式架構說明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DCGAN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07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19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THe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 framework </a:t>
            </a:r>
            <a:r>
              <a:rPr lang="en-US" altLang="zh-TW" sz="2000" dirty="0" smtClean="0"/>
              <a:t>was first introduced by </a:t>
            </a:r>
            <a:r>
              <a:rPr lang="en-US" altLang="zh-TW" sz="2000" dirty="0" err="1" smtClean="0"/>
              <a:t>Goodfellowet</a:t>
            </a:r>
            <a:r>
              <a:rPr lang="en-US" altLang="zh-TW" sz="2000" dirty="0" smtClean="0"/>
              <a:t> al. [8] to generate visually realistic images and, since then, many improvements and interesting applications have been proposed</a:t>
            </a: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755576" y="2924944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Wang and Gupta [41] use a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Structured GAN </a:t>
            </a:r>
            <a:r>
              <a:rPr lang="en-US" altLang="zh-TW" dirty="0" smtClean="0"/>
              <a:t>to learn surface </a:t>
            </a:r>
            <a:r>
              <a:rPr lang="en-US" altLang="zh-TW" dirty="0" err="1" smtClean="0"/>
              <a:t>normals</a:t>
            </a:r>
            <a:r>
              <a:rPr lang="en-US" altLang="zh-TW" dirty="0" smtClean="0"/>
              <a:t> and then combine it with a Style GAN to generate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 indoor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scenes</a:t>
            </a:r>
            <a:r>
              <a:rPr lang="en-US" altLang="zh-TW" dirty="0" smtClean="0"/>
              <a:t>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80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synthetic data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重要性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synthetic data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various prediction tasks, including </a:t>
            </a:r>
            <a:r>
              <a:rPr lang="en-US" altLang="zh-TW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gaze estimation </a:t>
            </a:r>
            <a:r>
              <a:rPr lang="en-US" altLang="zh-TW" dirty="0" smtClean="0"/>
              <a:t>[43],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detection and classification in RGB ima</a:t>
            </a:r>
            <a:r>
              <a:rPr lang="en-US" altLang="zh-TW" dirty="0" smtClean="0"/>
              <a:t>ges [9, 15],</a:t>
            </a:r>
            <a:r>
              <a:rPr lang="en-US" altLang="zh-TW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recognition </a:t>
            </a:r>
            <a:r>
              <a:rPr lang="en-US" altLang="zh-TW" dirty="0" smtClean="0"/>
              <a:t>[42], </a:t>
            </a:r>
            <a:r>
              <a:rPr lang="en-US" altLang="zh-TW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detection </a:t>
            </a:r>
            <a:r>
              <a:rPr lang="en-US" altLang="zh-TW" dirty="0" smtClean="0"/>
              <a:t>[10, 27], hand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pose estimation in depth images [38, 37], scene recognition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RGB-D [11], semantic segmentation of urban</a:t>
            </a:r>
            <a:r>
              <a:rPr lang="zh-TW" altLang="en-US" dirty="0" smtClean="0"/>
              <a:t> </a:t>
            </a:r>
            <a:r>
              <a:rPr lang="en-US" altLang="zh-TW" dirty="0" smtClean="0"/>
              <a:t>scenes [31], and human pose estimation [26, 3, 18, 14,</a:t>
            </a:r>
          </a:p>
          <a:p>
            <a:pPr marL="0" indent="0">
              <a:buNone/>
            </a:pPr>
            <a:r>
              <a:rPr lang="en-US" altLang="zh-TW" dirty="0" smtClean="0"/>
              <a:t>28, 30]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378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With recent progress in graphics, it has become more</a:t>
            </a:r>
          </a:p>
          <a:p>
            <a:pPr marL="0" indent="0">
              <a:buNone/>
            </a:pPr>
            <a:r>
              <a:rPr lang="en-US" altLang="zh-TW" dirty="0" smtClean="0"/>
              <a:t>tractable to train models on synthetic images, potentially</a:t>
            </a:r>
          </a:p>
          <a:p>
            <a:pPr marL="0" indent="0">
              <a:buNone/>
            </a:pPr>
            <a:r>
              <a:rPr lang="en-US" altLang="zh-TW" dirty="0" smtClean="0"/>
              <a:t>avoiding the need for expensive annotations. However,</a:t>
            </a:r>
          </a:p>
          <a:p>
            <a:pPr marL="0" indent="0">
              <a:buNone/>
            </a:pPr>
            <a:r>
              <a:rPr lang="en-US" altLang="zh-TW" dirty="0" smtClean="0"/>
              <a:t>learning from synthetic images may not achieve the</a:t>
            </a:r>
          </a:p>
          <a:p>
            <a:pPr marL="0" indent="0">
              <a:buNone/>
            </a:pPr>
            <a:r>
              <a:rPr lang="en-US" altLang="zh-TW" dirty="0" smtClean="0"/>
              <a:t>desired performance due to a gap between synthetic and</a:t>
            </a:r>
          </a:p>
          <a:p>
            <a:pPr marL="0" indent="0">
              <a:buNone/>
            </a:pPr>
            <a:r>
              <a:rPr lang="en-US" altLang="zh-TW" dirty="0" smtClean="0"/>
              <a:t>real image distributions. To reduce this gap, we propose</a:t>
            </a:r>
          </a:p>
          <a:p>
            <a:pPr marL="0" indent="0">
              <a:buNone/>
            </a:pPr>
            <a:r>
              <a:rPr lang="en-US" altLang="zh-TW" dirty="0" err="1" smtClean="0"/>
              <a:t>Simulated+Unsupervised</a:t>
            </a:r>
            <a:r>
              <a:rPr lang="en-US" altLang="zh-TW" dirty="0" smtClean="0"/>
              <a:t> (S+U) learning, where</a:t>
            </a:r>
          </a:p>
          <a:p>
            <a:pPr marL="0" indent="0">
              <a:buNone/>
            </a:pPr>
            <a:r>
              <a:rPr lang="en-US" altLang="zh-TW" dirty="0" smtClean="0"/>
              <a:t>the task is to learn a model to improve the realism of</a:t>
            </a:r>
          </a:p>
          <a:p>
            <a:pPr marL="0" indent="0">
              <a:buNone/>
            </a:pPr>
            <a:r>
              <a:rPr lang="en-US" altLang="zh-TW" dirty="0" smtClean="0"/>
              <a:t>a simulator’s output using unlabeled real data, while</a:t>
            </a:r>
          </a:p>
          <a:p>
            <a:pPr marL="0" indent="0">
              <a:buNone/>
            </a:pPr>
            <a:r>
              <a:rPr lang="en-US" altLang="zh-TW" dirty="0" smtClean="0"/>
              <a:t>preserving the annotation information from the simulator.</a:t>
            </a:r>
          </a:p>
          <a:p>
            <a:pPr marL="0" indent="0">
              <a:buNone/>
            </a:pPr>
            <a:r>
              <a:rPr lang="en-US" altLang="zh-TW" dirty="0" smtClean="0"/>
              <a:t>We develop a method for S+U learning that uses an</a:t>
            </a:r>
          </a:p>
          <a:p>
            <a:pPr marL="0" indent="0">
              <a:buNone/>
            </a:pPr>
            <a:r>
              <a:rPr lang="en-US" altLang="zh-TW" dirty="0" smtClean="0"/>
              <a:t>adversarial network similar to Generative Adversarial</a:t>
            </a:r>
          </a:p>
          <a:p>
            <a:pPr marL="0" indent="0">
              <a:buNone/>
            </a:pPr>
            <a:r>
              <a:rPr lang="en-US" altLang="zh-TW" dirty="0" smtClean="0"/>
              <a:t>Networks (GANs), but with synthetic images as inputs</a:t>
            </a:r>
          </a:p>
          <a:p>
            <a:pPr marL="0" indent="0">
              <a:buNone/>
            </a:pPr>
            <a:r>
              <a:rPr lang="en-US" altLang="zh-TW" dirty="0" smtClean="0"/>
              <a:t>instead of random vectors. We make several key modifications</a:t>
            </a:r>
          </a:p>
          <a:p>
            <a:pPr marL="0" indent="0">
              <a:buNone/>
            </a:pPr>
            <a:r>
              <a:rPr lang="en-US" altLang="zh-TW" dirty="0" smtClean="0"/>
              <a:t>to the standard GAN algorithm to preserve annotations,</a:t>
            </a:r>
          </a:p>
          <a:p>
            <a:pPr marL="0" indent="0">
              <a:buNone/>
            </a:pPr>
            <a:r>
              <a:rPr lang="en-US" altLang="zh-TW" dirty="0" smtClean="0"/>
              <a:t>avoid artifacts, and stabilize training: (i) a</a:t>
            </a:r>
          </a:p>
          <a:p>
            <a:pPr marL="0" indent="0">
              <a:buNone/>
            </a:pPr>
            <a:r>
              <a:rPr lang="en-US" altLang="zh-TW" dirty="0" smtClean="0"/>
              <a:t>‘self-regularization’ term, (ii) a local adversarial loss,</a:t>
            </a:r>
          </a:p>
          <a:p>
            <a:pPr marL="0" indent="0">
              <a:buNone/>
            </a:pPr>
            <a:r>
              <a:rPr lang="en-US" altLang="zh-TW" dirty="0" smtClean="0"/>
              <a:t>and (iii) updating the discriminator using a history of</a:t>
            </a:r>
          </a:p>
          <a:p>
            <a:pPr marL="0" indent="0">
              <a:buNone/>
            </a:pPr>
            <a:r>
              <a:rPr lang="en-US" altLang="zh-TW" dirty="0" smtClean="0"/>
              <a:t>refined images. We show that this enables generation</a:t>
            </a:r>
          </a:p>
          <a:p>
            <a:pPr marL="0" indent="0">
              <a:buNone/>
            </a:pPr>
            <a:r>
              <a:rPr lang="en-US" altLang="zh-TW" dirty="0" smtClean="0"/>
              <a:t>of highly realistic images, which we demonstrate both</a:t>
            </a:r>
          </a:p>
          <a:p>
            <a:pPr marL="0" indent="0">
              <a:buNone/>
            </a:pPr>
            <a:r>
              <a:rPr lang="en-US" altLang="zh-TW" dirty="0" smtClean="0"/>
              <a:t>qualitatively and with a user study. We quantitatively</a:t>
            </a:r>
          </a:p>
          <a:p>
            <a:pPr marL="0" indent="0">
              <a:buNone/>
            </a:pPr>
            <a:r>
              <a:rPr lang="en-US" altLang="zh-TW" dirty="0" smtClean="0"/>
              <a:t>evaluate the generated images by training models for</a:t>
            </a:r>
          </a:p>
          <a:p>
            <a:pPr marL="0" indent="0">
              <a:buNone/>
            </a:pPr>
            <a:r>
              <a:rPr lang="en-US" altLang="zh-TW" dirty="0" smtClean="0"/>
              <a:t>gaze estimation and hand pose estimation. We show</a:t>
            </a:r>
          </a:p>
          <a:p>
            <a:pPr marL="0" indent="0">
              <a:buNone/>
            </a:pPr>
            <a:r>
              <a:rPr lang="en-US" altLang="zh-TW" dirty="0" smtClean="0"/>
              <a:t>a significant improvement over using synthetic images,</a:t>
            </a:r>
          </a:p>
          <a:p>
            <a:pPr marL="0" indent="0">
              <a:buNone/>
            </a:pPr>
            <a:r>
              <a:rPr lang="en-US" altLang="zh-TW" dirty="0" smtClean="0"/>
              <a:t>and achieve state-of-the-art results on the </a:t>
            </a:r>
            <a:r>
              <a:rPr lang="en-US" altLang="zh-TW" dirty="0" err="1" smtClean="0"/>
              <a:t>MPIIGaze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dataset without any labeled real data.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474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86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5517232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https://github.com/PacktPublishing/Generative-Adversarial-Networks-Cookbook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76672"/>
            <a:ext cx="390619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41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268760"/>
            <a:ext cx="9144000" cy="2038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程式架構說明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62172" y="5373216"/>
            <a:ext cx="3888432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系統主程式</a:t>
            </a:r>
            <a:endParaRPr lang="en-US" altLang="zh-TW" sz="3600" dirty="0" smtClean="0"/>
          </a:p>
          <a:p>
            <a:pPr algn="ctr"/>
            <a:r>
              <a:rPr lang="en-US" altLang="zh-TW" sz="3600" dirty="0" smtClean="0"/>
              <a:t>run.py</a:t>
            </a:r>
            <a:endParaRPr lang="zh-TW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2555776" y="3645024"/>
            <a:ext cx="3888432" cy="12241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核心</a:t>
            </a:r>
            <a:r>
              <a:rPr lang="zh-TW" altLang="en-US" sz="3600" dirty="0" smtClean="0"/>
              <a:t>程式</a:t>
            </a:r>
            <a:endParaRPr lang="en-US" altLang="zh-TW" sz="3600" dirty="0" smtClean="0"/>
          </a:p>
          <a:p>
            <a:pPr algn="ctr"/>
            <a:r>
              <a:rPr lang="en-US" altLang="zh-TW" sz="3600" dirty="0" smtClean="0"/>
              <a:t>train.py</a:t>
            </a:r>
            <a:endParaRPr lang="zh-TW" altLang="en-US" sz="3600" dirty="0"/>
          </a:p>
        </p:txBody>
      </p:sp>
      <p:cxnSp>
        <p:nvCxnSpPr>
          <p:cNvPr id="7" name="直線單箭頭接點 6"/>
          <p:cNvCxnSpPr>
            <a:stCxn id="4" idx="0"/>
          </p:cNvCxnSpPr>
          <p:nvPr/>
        </p:nvCxnSpPr>
        <p:spPr>
          <a:xfrm flipV="1">
            <a:off x="4506388" y="4869160"/>
            <a:ext cx="0" cy="50405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2562172" y="2924944"/>
            <a:ext cx="1937820" cy="72008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4499992" y="2852936"/>
            <a:ext cx="15363" cy="79208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5" idx="0"/>
          </p:cNvCxnSpPr>
          <p:nvPr/>
        </p:nvCxnSpPr>
        <p:spPr>
          <a:xfrm flipV="1">
            <a:off x="4499992" y="2968966"/>
            <a:ext cx="2088232" cy="6760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085515" y="1608045"/>
            <a:ext cx="2844316" cy="12241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主模型</a:t>
            </a:r>
            <a:endParaRPr lang="en-US" altLang="zh-TW" sz="3600" dirty="0" smtClean="0"/>
          </a:p>
          <a:p>
            <a:pPr algn="ctr"/>
            <a:r>
              <a:rPr lang="en-US" altLang="zh-TW" sz="3600" dirty="0" smtClean="0"/>
              <a:t>gan.py</a:t>
            </a:r>
            <a:endParaRPr lang="zh-TW" altLang="en-US" sz="3600" dirty="0"/>
          </a:p>
        </p:txBody>
      </p:sp>
      <p:sp>
        <p:nvSpPr>
          <p:cNvPr id="17" name="矩形 16"/>
          <p:cNvSpPr/>
          <p:nvPr/>
        </p:nvSpPr>
        <p:spPr>
          <a:xfrm>
            <a:off x="6091301" y="1629530"/>
            <a:ext cx="2844316" cy="12241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對抗模型</a:t>
            </a:r>
            <a:endParaRPr lang="en-US" altLang="zh-TW" sz="3600" dirty="0" smtClean="0"/>
          </a:p>
          <a:p>
            <a:pPr algn="ctr"/>
            <a:r>
              <a:rPr lang="en-US" altLang="zh-TW" dirty="0" err="1" smtClean="0"/>
              <a:t>discriminator.pyy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7504" y="1598537"/>
            <a:ext cx="2844316" cy="12241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生成模型</a:t>
            </a:r>
            <a:endParaRPr lang="en-US" altLang="zh-TW" sz="3600" dirty="0" smtClean="0"/>
          </a:p>
          <a:p>
            <a:pPr algn="ctr"/>
            <a:r>
              <a:rPr lang="en-US" altLang="zh-TW" sz="3600" dirty="0" smtClean="0"/>
              <a:t>generator.py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4583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411</Words>
  <Application>Microsoft Office PowerPoint</Application>
  <PresentationFormat>如螢幕大小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程式架構說明</vt:lpstr>
      <vt:lpstr>Problem statement</vt:lpstr>
      <vt:lpstr>Other works</vt:lpstr>
      <vt:lpstr>synthetic data重要性</vt:lpstr>
      <vt:lpstr>解答</vt:lpstr>
      <vt:lpstr>成果</vt:lpstr>
      <vt:lpstr>PowerPoint 簡報</vt:lpstr>
      <vt:lpstr>程式架構說明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5</cp:revision>
  <dcterms:created xsi:type="dcterms:W3CDTF">2019-01-02T02:58:33Z</dcterms:created>
  <dcterms:modified xsi:type="dcterms:W3CDTF">2019-01-02T04:08:58Z</dcterms:modified>
</cp:coreProperties>
</file>