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1" r:id="rId7"/>
    <p:sldId id="267" r:id="rId8"/>
    <p:sldId id="268" r:id="rId9"/>
    <p:sldId id="269" r:id="rId10"/>
    <p:sldId id="270" r:id="rId11"/>
    <p:sldId id="271" r:id="rId12"/>
    <p:sldId id="26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32FD1-83B1-419F-9AD6-DF7514CAE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241DA5-59E3-4C8C-AED2-0854122F7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8F9A75-7E14-4CA1-870F-9A1884C1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30416F-3AAA-41CA-A24B-56077579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2CC1CB-55A8-4B50-B4D5-5F649AC6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62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2C039-C96A-4817-8876-430A482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C099BD-B8C8-46AB-98E9-94DB3554C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345506-4F7A-4077-88BE-F2DE85B9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139599-C0D2-4B84-BACD-86DE8198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EA17CF-A81F-4615-B313-8B1A45AA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47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4750292-2967-4F36-9581-21B2A0F0C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11A2A8-9FD4-41A1-B759-5FE6481FB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60D355-2B26-40D9-A126-857FEE04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C519F8-A033-48FF-ADB3-AC41BC04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62482F-8F0E-41C5-80F4-6B70175E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53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3B654-B42C-4193-94EA-6BB33CAF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F93AD2-7B06-4847-9A1E-AD255678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2A069F-3CCD-4746-BCF2-D035A3D8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8F337D-8939-46BD-836E-9D103992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EBB4F-7899-4D29-8B63-D9025B43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15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FDBB5-AC5C-4955-AC2A-A6CDAFA1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56318-04BC-45CD-9153-E77331D48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CB4C52-4A0B-4644-91DE-4C5CEB33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0E23E3-3327-4CF6-82FA-7C668E22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2FDBEB-F6BF-46E9-92DF-C2184A3D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70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0521F-651A-48C5-ABEE-D7F46EEA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33D3A-4F9B-42BA-B2F0-55FE33C8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A8F598-D600-479F-9735-0C34ACDC5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D99AA0-B651-43C6-A4BD-EB746210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BC803D-09B1-4C9A-BEB1-32F0FE4A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F5A73C-AE62-4473-A39D-4960281E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65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CE861-CE07-411E-96B0-935C8344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92572-3CE5-435C-B50B-74ADDBA82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D09025-F82B-4089-940A-2D080FAB8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7D06C5-2376-480B-97FB-0EFB0B524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ED53F2-3810-44E8-932A-18F85BF15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CEEB3E-72AB-42DD-85B9-C10C6C43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3A2483-98E0-40D7-8132-4FAD834D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D8565B7-4B6C-4F5C-9941-5F3DADBD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8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F0E6C-9B03-4F09-9BF3-DF6983FD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5E8848-7553-4853-93A2-188C10E4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B51EA3-BDAD-4771-820A-A6AEA483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DA1509-A652-46CE-92B4-78F640D4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97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3302F90-E675-4C48-884A-5CD19824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073C4E-992B-461F-AF1F-84BBBE75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A7E22-F438-44D8-BCBE-CEF5C268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37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68EA8-7484-4DD8-81FD-424A045F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EBA0F-0EFD-4A25-AFF5-E36BF746C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C3D96C-D6F5-4DA5-9C0C-EFCEE33F2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A6D8B7-6994-4F54-B119-2948118C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85FD2A-071D-44F7-BAA3-B687F269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D648BC-EB8F-4DB3-BC89-A97F51FB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97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90665-2A3A-4ADC-A8F9-727F53A9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8EFF2F-457A-40F6-B4A3-A8487144F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673A8F-80CB-4F56-A8EE-75BB3F3F9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1C100F-C08F-4DAD-860B-8500AD2E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142E51-4B8C-46F6-AA23-1301A001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2BFD0E-4D95-47CE-BD25-ED72AA1D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53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859D73-75F1-4113-9C18-594939FA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D82889-E5F2-4A2D-B2A6-DB56F5311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1D4FEF-C0E5-48EE-A071-5EBC249C6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CBDF-2366-48F5-B454-B5D370FF66E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D33E76-1E43-41E4-AA70-04BFF0C71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D7908B-5C32-406F-B446-6084E2F35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01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atainpoint/%E5%BE%9E-pandas-%E9%96%8B%E5%A7%8B-python-%E8%88%87%E8%B3%87%E6%96%99%E7%A7%91%E5%AD%B8%E4%B9%8B%E6%97%85-8dee36796d4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6%95%B0%E6%8D%AE%E7%A7%91%E5%AD%A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LearnXu/pydata-notebook/blob/master/Chapter-08/8.1%20Hierarchical%20Indexing%EF%BC%88%E5%88%86%E5%B1%82%E7%B4%A2%E5%BC%95%EF%BC%89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05520-B7FA-4E1E-9974-68DED6553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3363"/>
            <a:ext cx="9144000" cy="2387600"/>
          </a:xfrm>
        </p:spPr>
        <p:txBody>
          <a:bodyPr/>
          <a:lstStyle/>
          <a:p>
            <a:r>
              <a:rPr lang="en-US" altLang="zh-TW" dirty="0"/>
              <a:t>Pandas</a:t>
            </a:r>
            <a:r>
              <a:rPr lang="zh-TW" altLang="en-US" dirty="0"/>
              <a:t>資料分析學習報告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AAA209-1CFA-4DE9-9F80-050BEC9B8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303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endParaRPr lang="en-US" altLang="zh-TW" dirty="0"/>
          </a:p>
          <a:p>
            <a:pPr algn="l"/>
            <a:endParaRPr lang="en-US" altLang="zh-TW" dirty="0"/>
          </a:p>
          <a:p>
            <a:pPr algn="l"/>
            <a:r>
              <a:rPr lang="zh-TW" altLang="en-US" dirty="0"/>
              <a:t>學生：蔡昱輝</a:t>
            </a:r>
            <a:endParaRPr lang="en-US" altLang="zh-TW" dirty="0"/>
          </a:p>
          <a:p>
            <a:pPr algn="l"/>
            <a:r>
              <a:rPr lang="zh-TW" altLang="en-US" dirty="0"/>
              <a:t>指導老師：恩師龍大大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B22668-EA2B-4DA5-84D8-0C3130142829}"/>
              </a:ext>
            </a:extLst>
          </p:cNvPr>
          <p:cNvSpPr/>
          <p:nvPr/>
        </p:nvSpPr>
        <p:spPr>
          <a:xfrm>
            <a:off x="3695343" y="795477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人工智慧與資訊安全</a:t>
            </a:r>
          </a:p>
        </p:txBody>
      </p:sp>
    </p:spTree>
    <p:extLst>
      <p:ext uri="{BB962C8B-B14F-4D97-AF65-F5344CB8AC3E}">
        <p14:creationId xmlns:p14="http://schemas.microsoft.com/office/powerpoint/2010/main" val="2634395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529D4-2CA0-4F5D-8EB7-2E21C038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Partial Indexing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A04EDC-0380-4C83-8C9C-CD06B046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partial indexing</a:t>
            </a:r>
            <a:r>
              <a:rPr lang="zh-TW" altLang="en-US" dirty="0"/>
              <a:t>（部分索引）也是能做到的，這種方法可以讓我們簡單的選出數據中的一部分。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data['b': 'c’]</a:t>
            </a:r>
          </a:p>
          <a:p>
            <a:pPr marL="0" indent="0">
              <a:buNone/>
            </a:pPr>
            <a:r>
              <a:rPr lang="en-US" altLang="zh-TW" dirty="0" err="1"/>
              <a:t>data.loc</a:t>
            </a:r>
            <a:r>
              <a:rPr lang="en-US" altLang="zh-TW" dirty="0"/>
              <a:t>[['b', 'd']]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ED6F26-6C91-40DD-89C3-5A647F2B3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2894"/>
            <a:ext cx="10515600" cy="163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7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F8C07-6801-40E0-9DFE-80CD18C9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EAEEAD-FF95-4F1C-8C7D-9480377C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分層索引的作用是改變數據的形狀，以及做一些基於組的操作（</a:t>
            </a:r>
            <a:r>
              <a:rPr lang="en-US" altLang="zh-TW" dirty="0"/>
              <a:t>group-based</a:t>
            </a:r>
            <a:r>
              <a:rPr lang="zh-TW" altLang="en-US" dirty="0"/>
              <a:t>）比如做一個數據透視表（</a:t>
            </a:r>
            <a:r>
              <a:rPr lang="en-US" altLang="zh-TW" dirty="0"/>
              <a:t>pivot table</a:t>
            </a:r>
            <a:r>
              <a:rPr lang="zh-TW" altLang="en-US" dirty="0"/>
              <a:t>）。例子，我們可以用</a:t>
            </a:r>
            <a:r>
              <a:rPr lang="en-US" altLang="zh-TW" dirty="0"/>
              <a:t>unstack</a:t>
            </a:r>
            <a:r>
              <a:rPr lang="zh-TW" altLang="en-US" dirty="0"/>
              <a:t>來把數據進行重新排列，產生一個</a:t>
            </a:r>
            <a:r>
              <a:rPr lang="en-US" altLang="zh-TW" dirty="0" err="1"/>
              <a:t>DataFrame</a:t>
            </a:r>
            <a:r>
              <a:rPr lang="zh-TW" altLang="en-US" dirty="0"/>
              <a:t>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A81B02-0274-49A8-A60D-29243F44F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8999"/>
            <a:ext cx="6413500" cy="259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4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1EFDA-607B-4FFB-82F6-1234E09F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Pandas</a:t>
            </a:r>
            <a:r>
              <a:rPr lang="zh-TW" altLang="en-US" dirty="0"/>
              <a:t>專案分析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0AE246-147B-4A40-89EE-F1E8E4822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70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70665-B514-4E59-BA11-F44D9DA8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7683DCF-4790-4A07-B7F0-2AC2CE0483E8}"/>
              </a:ext>
            </a:extLst>
          </p:cNvPr>
          <p:cNvSpPr txBox="1"/>
          <p:nvPr/>
        </p:nvSpPr>
        <p:spPr>
          <a:xfrm>
            <a:off x="711200" y="1803400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 dirty="0"/>
              <a:t>資料科學與</a:t>
            </a:r>
            <a:r>
              <a:rPr lang="en-US" altLang="zh-TW" sz="2400" dirty="0"/>
              <a:t>Pandas</a:t>
            </a:r>
          </a:p>
          <a:p>
            <a:pPr marL="342900" indent="-342900">
              <a:buAutoNum type="arabicPeriod"/>
            </a:pPr>
            <a:r>
              <a:rPr lang="en-US" altLang="zh-TW" sz="2400" dirty="0"/>
              <a:t>Pandas</a:t>
            </a:r>
            <a:r>
              <a:rPr lang="zh-TW" altLang="en-US" sz="2400" dirty="0"/>
              <a:t>資料分析技術</a:t>
            </a:r>
            <a:r>
              <a:rPr lang="en-US" altLang="zh-TW" sz="2400" dirty="0"/>
              <a:t>(1)</a:t>
            </a:r>
          </a:p>
          <a:p>
            <a:pPr marL="342900" indent="-342900">
              <a:buAutoNum type="arabicPeriod"/>
            </a:pPr>
            <a:r>
              <a:rPr lang="en-US" altLang="zh-TW" sz="2400" dirty="0"/>
              <a:t>Pandas</a:t>
            </a:r>
            <a:r>
              <a:rPr lang="zh-TW" altLang="en-US" sz="2400" dirty="0"/>
              <a:t>專案分析</a:t>
            </a:r>
          </a:p>
        </p:txBody>
      </p:sp>
    </p:spTree>
    <p:extLst>
      <p:ext uri="{BB962C8B-B14F-4D97-AF65-F5344CB8AC3E}">
        <p14:creationId xmlns:p14="http://schemas.microsoft.com/office/powerpoint/2010/main" val="260827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1EFDA-607B-4FFB-82F6-1234E09F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資料科學與</a:t>
            </a:r>
            <a:r>
              <a:rPr lang="en-US" altLang="zh-TW" dirty="0"/>
              <a:t>Pandas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0AE246-147B-4A40-89EE-F1E8E4822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87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3422EF-6A81-49E6-87F3-EE97A593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Pandas</a:t>
            </a:r>
            <a:r>
              <a:rPr lang="zh-TW" altLang="en-US" dirty="0"/>
              <a:t>開始的資料科學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8F30B9-2FFA-484F-89D5-FBC93F3B6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PanDaS</a:t>
            </a:r>
            <a:r>
              <a:rPr lang="en-US" altLang="zh-TW" dirty="0"/>
              <a:t> </a:t>
            </a:r>
            <a:r>
              <a:rPr lang="zh-TW" altLang="en-US" dirty="0"/>
              <a:t>取名自 </a:t>
            </a:r>
            <a:r>
              <a:rPr lang="en-US" altLang="zh-TW" dirty="0"/>
              <a:t>pan(el)-da(ta)-s</a:t>
            </a:r>
            <a:r>
              <a:rPr lang="zh-TW" altLang="en-US" dirty="0"/>
              <a:t> 與 </a:t>
            </a:r>
            <a:r>
              <a:rPr lang="en-US" altLang="zh-TW" dirty="0"/>
              <a:t>Panel , </a:t>
            </a:r>
            <a:r>
              <a:rPr lang="en-US" altLang="zh-TW" dirty="0" err="1"/>
              <a:t>DataFrame</a:t>
            </a:r>
            <a:r>
              <a:rPr lang="en-US" altLang="zh-TW" dirty="0"/>
              <a:t> , Series </a:t>
            </a:r>
            <a:r>
              <a:rPr lang="zh-TW" altLang="en-US" dirty="0"/>
              <a:t>相呼應，它的</a:t>
            </a:r>
            <a:r>
              <a:rPr lang="en-US" altLang="zh-TW" dirty="0"/>
              <a:t>GitHub repository. </a:t>
            </a:r>
            <a:r>
              <a:rPr lang="zh-TW" altLang="en-US" dirty="0"/>
              <a:t>是如此介紹的：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適用於</a:t>
            </a:r>
            <a:r>
              <a:rPr lang="en-US" altLang="zh-TW" dirty="0"/>
              <a:t>Python</a:t>
            </a:r>
            <a:r>
              <a:rPr lang="zh-TW" altLang="en-US" dirty="0"/>
              <a:t>的強大數據分析與操作庫，提供</a:t>
            </a:r>
            <a:r>
              <a:rPr lang="en-US" altLang="zh-TW" dirty="0"/>
              <a:t>R </a:t>
            </a:r>
            <a:r>
              <a:rPr lang="en-US" altLang="zh-TW" dirty="0" err="1"/>
              <a:t>data.frame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zh-TW" altLang="en-US" dirty="0"/>
              <a:t>，統計函數等，類似的標記數據結構。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35307D-A011-4EC7-90C1-D8399FDCB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0510"/>
            <a:ext cx="10515600" cy="162013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3AF82FB-441F-412C-9A82-DBDED3185289}"/>
              </a:ext>
            </a:extLst>
          </p:cNvPr>
          <p:cNvSpPr txBox="1"/>
          <p:nvPr/>
        </p:nvSpPr>
        <p:spPr>
          <a:xfrm>
            <a:off x="9917659" y="6488668"/>
            <a:ext cx="227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r>
              <a:rPr lang="en-US" altLang="zh-TW" dirty="0" err="1">
                <a:hlinkClick r:id="rId3"/>
              </a:rPr>
              <a:t>Datainpoint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42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C8BAC-137B-4893-8185-EDEAE9E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資料科學 </a:t>
            </a:r>
            <a:r>
              <a:rPr lang="en-US" altLang="zh-TW" dirty="0"/>
              <a:t>Data Science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4BFF3C-38E0-4B22-A605-A9C954ED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Data Science </a:t>
            </a:r>
            <a:r>
              <a:rPr lang="zh-TW" altLang="en-US" dirty="0"/>
              <a:t>是一門利用資料學習知識的學科，其目標是通過從資料中提取出有價值的部分來生產資料產品。 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資料科學技術可以幫助我們，如何正確的處理資料，並協助我們在生物學、社會科學、人類學等領域進行研究調研。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此外，資料科學也對商業競爭有極大的幫助。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E53ABA-BE9D-4C0B-97D9-D3C18E65BACE}"/>
              </a:ext>
            </a:extLst>
          </p:cNvPr>
          <p:cNvSpPr txBox="1"/>
          <p:nvPr/>
        </p:nvSpPr>
        <p:spPr>
          <a:xfrm>
            <a:off x="10098157" y="6488668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r>
              <a:rPr lang="zh-TW" altLang="en-US" dirty="0">
                <a:hlinkClick r:id="rId2"/>
              </a:rPr>
              <a:t>維基百科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13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1EFDA-607B-4FFB-82F6-1234E09F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Pandas</a:t>
            </a:r>
            <a:r>
              <a:rPr lang="zh-TW" altLang="en-US" dirty="0"/>
              <a:t>資料分析技術</a:t>
            </a:r>
            <a:r>
              <a:rPr lang="en-US" altLang="zh-TW" dirty="0"/>
              <a:t>(1)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0AE246-147B-4A40-89EE-F1E8E4822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44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65BB1-8C71-451E-BBE6-20F5800E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Wrangling: Join, Combine, and Reshape</a:t>
            </a:r>
            <a:r>
              <a:rPr lang="zh-TW" altLang="en-US" b="1" dirty="0"/>
              <a:t>（數據加工：連接</a:t>
            </a:r>
            <a:r>
              <a:rPr lang="en-US" altLang="zh-TW" b="1" dirty="0"/>
              <a:t>, </a:t>
            </a:r>
            <a:r>
              <a:rPr lang="zh-TW" altLang="en-US" b="1" dirty="0"/>
              <a:t>合併</a:t>
            </a:r>
            <a:r>
              <a:rPr lang="en-US" altLang="zh-TW" b="1" dirty="0"/>
              <a:t>, </a:t>
            </a:r>
            <a:r>
              <a:rPr lang="zh-TW" altLang="en-US" b="1" dirty="0"/>
              <a:t>重塑）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3DE789-3378-4035-B39D-D5F78B095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在很多的應用之中，通常有很多的資料分散在不同的文件或是數據庫之中，這並不方便我們進行資料的分析。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在這時可以幫助我們對數據</a:t>
            </a:r>
            <a:r>
              <a:rPr lang="en-US" altLang="zh-TW" dirty="0"/>
              <a:t>:</a:t>
            </a:r>
            <a:r>
              <a:rPr lang="zh-TW" altLang="en-US" dirty="0"/>
              <a:t>連接</a:t>
            </a:r>
            <a:r>
              <a:rPr lang="en-US" altLang="zh-TW" dirty="0"/>
              <a:t>, </a:t>
            </a:r>
            <a:r>
              <a:rPr lang="zh-TW" altLang="en-US" dirty="0"/>
              <a:t>合併</a:t>
            </a:r>
            <a:r>
              <a:rPr lang="en-US" altLang="zh-TW" dirty="0"/>
              <a:t>, </a:t>
            </a:r>
            <a:r>
              <a:rPr lang="zh-TW" altLang="en-US" dirty="0"/>
              <a:t>重塑 的工具就顯得非常重要。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99D28E0-92FD-43A9-AAF6-B3982D51B1B8}"/>
              </a:ext>
            </a:extLst>
          </p:cNvPr>
          <p:cNvSpPr txBox="1"/>
          <p:nvPr/>
        </p:nvSpPr>
        <p:spPr>
          <a:xfrm>
            <a:off x="10329887" y="6492875"/>
            <a:ext cx="18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Jupyter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137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62D24-A122-4E1F-A41E-329A2A45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Hierarchical Indexing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7AF8A2-F410-4CD5-AFB0-01C7F964C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Hierarchical Indexing</a:t>
            </a:r>
            <a:r>
              <a:rPr lang="zh-TW" altLang="en-US" dirty="0"/>
              <a:t> 是 </a:t>
            </a:r>
            <a:r>
              <a:rPr lang="en-US" altLang="zh-TW" dirty="0"/>
              <a:t>pandas </a:t>
            </a:r>
            <a:r>
              <a:rPr lang="zh-TW" altLang="en-US" dirty="0"/>
              <a:t>中一個重要的特性，它能讓我們在一個 </a:t>
            </a:r>
            <a:r>
              <a:rPr lang="en-US" altLang="zh-TW" dirty="0"/>
              <a:t>axis</a:t>
            </a:r>
            <a:r>
              <a:rPr lang="zh-TW" altLang="en-US" dirty="0"/>
              <a:t> 上有多個 </a:t>
            </a:r>
            <a:r>
              <a:rPr lang="en-US" altLang="zh-TW" dirty="0"/>
              <a:t>index</a:t>
            </a:r>
            <a:r>
              <a:rPr lang="zh-TW" altLang="en-US" dirty="0"/>
              <a:t> </a:t>
            </a:r>
            <a:r>
              <a:rPr lang="en-US" altLang="zh-TW" dirty="0"/>
              <a:t>levels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它可以讓我們在低微的格式下處理高維的數據，這裡給出了一個簡單的範例，創建一個 </a:t>
            </a:r>
            <a:r>
              <a:rPr lang="en-US" altLang="zh-TW" dirty="0"/>
              <a:t>series</a:t>
            </a:r>
            <a:r>
              <a:rPr lang="zh-TW" altLang="en-US" dirty="0"/>
              <a:t>，它的 </a:t>
            </a:r>
            <a:r>
              <a:rPr lang="en-US" altLang="zh-TW" dirty="0"/>
              <a:t>index</a:t>
            </a:r>
            <a:r>
              <a:rPr lang="zh-TW" altLang="en-US" dirty="0"/>
              <a:t> 是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lists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90B354-A360-420D-B2E3-6605BEE49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122737"/>
            <a:ext cx="104870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4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480301-10CD-4309-BCF3-F0E166B9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MultiIndex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9E6ACF-B56F-4B9F-9D72-6893BC7D1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其中我們看到的是把</a:t>
            </a:r>
            <a:r>
              <a:rPr lang="en-US" altLang="zh-TW" dirty="0" err="1"/>
              <a:t>MultiIndex</a:t>
            </a:r>
            <a:r>
              <a:rPr lang="zh-TW" altLang="en-US" dirty="0"/>
              <a:t>作為</a:t>
            </a:r>
            <a:r>
              <a:rPr lang="en-US" altLang="zh-TW" dirty="0"/>
              <a:t>index(</a:t>
            </a:r>
            <a:r>
              <a:rPr lang="zh-TW" altLang="en-US" dirty="0"/>
              <a:t>索引</a:t>
            </a:r>
            <a:r>
              <a:rPr lang="en-US" altLang="zh-TW" dirty="0"/>
              <a:t>)</a:t>
            </a:r>
            <a:r>
              <a:rPr lang="zh-TW" altLang="en-US" dirty="0"/>
              <a:t>的，美化過後</a:t>
            </a:r>
            <a:r>
              <a:rPr lang="en-US" altLang="zh-TW" dirty="0"/>
              <a:t>series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17BECE-16A3-4144-9D22-7A020B88C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5800"/>
            <a:ext cx="10515600" cy="133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2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452</Words>
  <Application>Microsoft Office PowerPoint</Application>
  <PresentationFormat>寬螢幕</PresentationFormat>
  <Paragraphs>48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Pandas資料分析學習報告</vt:lpstr>
      <vt:lpstr>Agenda</vt:lpstr>
      <vt:lpstr>資料科學與Pandas</vt:lpstr>
      <vt:lpstr>由Pandas開始的資料科學</vt:lpstr>
      <vt:lpstr>資料科學 Data Science</vt:lpstr>
      <vt:lpstr>Pandas資料分析技術(1)</vt:lpstr>
      <vt:lpstr>Data Wrangling: Join, Combine, and Reshape（數據加工：連接, 合併, 重塑）</vt:lpstr>
      <vt:lpstr>Hierarchical Indexing</vt:lpstr>
      <vt:lpstr>MultiIndex</vt:lpstr>
      <vt:lpstr>Partial Indexing</vt:lpstr>
      <vt:lpstr>Unstack</vt:lpstr>
      <vt:lpstr>Pandas專案分析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Pandas資料分析學習報告</dc:title>
  <dc:creator>KSUIE</dc:creator>
  <cp:lastModifiedBy>KSUIE</cp:lastModifiedBy>
  <cp:revision>11</cp:revision>
  <dcterms:created xsi:type="dcterms:W3CDTF">2020-11-04T02:07:16Z</dcterms:created>
  <dcterms:modified xsi:type="dcterms:W3CDTF">2020-11-04T03:42:32Z</dcterms:modified>
</cp:coreProperties>
</file>