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  <p:sldId id="266" r:id="rId7"/>
    <p:sldId id="258" r:id="rId8"/>
    <p:sldId id="267" r:id="rId9"/>
    <p:sldId id="268" r:id="rId10"/>
    <p:sldId id="269" r:id="rId11"/>
    <p:sldId id="259" r:id="rId12"/>
    <p:sldId id="260" r:id="rId13"/>
    <p:sldId id="264" r:id="rId14"/>
    <p:sldId id="26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59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1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7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0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8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0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64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32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84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26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94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CA52-BCF1-4DAE-9175-0E62861E9E46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9F3A5-49AD-4921-8535-B3EDC8BB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4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黃誌祥</a:t>
            </a:r>
            <a:r>
              <a:rPr lang="en-US" altLang="zh-TW" dirty="0" smtClean="0"/>
              <a:t>_pandas</a:t>
            </a:r>
            <a:r>
              <a:rPr lang="zh-TW" altLang="en-US" dirty="0" smtClean="0"/>
              <a:t>資料分析學習報告</a:t>
            </a:r>
            <a:r>
              <a:rPr lang="en-US" altLang="zh-TW" dirty="0" smtClean="0"/>
              <a:t>20201104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4060e059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63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1257" y="493486"/>
            <a:ext cx="11640457" cy="618308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500" dirty="0" smtClean="0"/>
              <a:t>data2</a:t>
            </a:r>
            <a:r>
              <a:rPr lang="zh-TW" altLang="en-US" sz="2500" dirty="0" smtClean="0"/>
              <a:t>是一個</a:t>
            </a:r>
            <a:r>
              <a:rPr lang="en-US" altLang="zh-TW" sz="2500" dirty="0" smtClean="0"/>
              <a:t>list of lists</a:t>
            </a:r>
            <a:r>
              <a:rPr lang="zh-TW" altLang="en-US" sz="2500" dirty="0" smtClean="0"/>
              <a:t>，</a:t>
            </a:r>
            <a:r>
              <a:rPr lang="en-US" altLang="zh-TW" sz="2500" dirty="0" smtClean="0"/>
              <a:t>arr2</a:t>
            </a:r>
            <a:r>
              <a:rPr lang="zh-TW" altLang="en-US" sz="2500" dirty="0" smtClean="0"/>
              <a:t>維度為</a:t>
            </a:r>
            <a:r>
              <a:rPr lang="en-US" altLang="zh-TW" sz="2500" dirty="0" smtClean="0"/>
              <a:t>2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en-US" altLang="zh-TW" sz="2500" dirty="0" err="1"/>
              <a:t>n</a:t>
            </a:r>
            <a:r>
              <a:rPr lang="en-US" altLang="zh-TW" sz="2500" dirty="0" err="1" smtClean="0"/>
              <a:t>dim</a:t>
            </a:r>
            <a:r>
              <a:rPr lang="zh-TW" altLang="en-US" sz="2500" dirty="0" smtClean="0"/>
              <a:t> 是看維度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en-US" altLang="zh-TW" sz="2500" dirty="0" smtClean="0"/>
              <a:t>arr2.ndim</a:t>
            </a:r>
          </a:p>
          <a:p>
            <a:pPr marL="0" indent="0">
              <a:buNone/>
            </a:pPr>
            <a:endParaRPr lang="en-US" altLang="zh-TW" sz="2500" dirty="0" smtClean="0"/>
          </a:p>
          <a:p>
            <a:pPr marL="0" indent="0">
              <a:buNone/>
            </a:pPr>
            <a:r>
              <a:rPr lang="en-US" altLang="zh-TW" dirty="0"/>
              <a:t>s</a:t>
            </a:r>
            <a:r>
              <a:rPr lang="en-US" altLang="zh-TW" dirty="0" smtClean="0"/>
              <a:t>hape </a:t>
            </a:r>
            <a:r>
              <a:rPr lang="zh-TW" altLang="en-US" dirty="0" smtClean="0"/>
              <a:t>是看屬性的長度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arr2.shape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sz="2500" dirty="0" smtClean="0"/>
              <a:t>除非主動聲明，否則</a:t>
            </a:r>
            <a:r>
              <a:rPr lang="en-US" altLang="zh-TW" sz="2500" dirty="0" err="1" smtClean="0"/>
              <a:t>np.array</a:t>
            </a:r>
            <a:r>
              <a:rPr lang="zh-TW" altLang="en-US" sz="2500" dirty="0" smtClean="0"/>
              <a:t>會自動給</a:t>
            </a:r>
            <a:r>
              <a:rPr lang="en-US" altLang="zh-TW" sz="2500" dirty="0" smtClean="0"/>
              <a:t>data</a:t>
            </a:r>
            <a:r>
              <a:rPr lang="zh-TW" altLang="en-US" sz="2500" dirty="0" smtClean="0"/>
              <a:t>搭配適合類型，保存到</a:t>
            </a:r>
            <a:r>
              <a:rPr lang="en-US" altLang="zh-TW" sz="2500" dirty="0" err="1" smtClean="0"/>
              <a:t>dtype</a:t>
            </a:r>
            <a:r>
              <a:rPr lang="zh-TW" altLang="en-US" sz="2500" dirty="0" smtClean="0"/>
              <a:t>裡</a:t>
            </a:r>
            <a:r>
              <a:rPr lang="en-US" altLang="zh-TW" sz="2500" dirty="0" smtClean="0"/>
              <a:t>:</a:t>
            </a:r>
          </a:p>
          <a:p>
            <a:pPr marL="0" indent="0">
              <a:buNone/>
            </a:pPr>
            <a:r>
              <a:rPr lang="en-US" altLang="zh-TW" sz="2500" dirty="0" smtClean="0"/>
              <a:t>arr1.dtype</a:t>
            </a:r>
          </a:p>
          <a:p>
            <a:pPr marL="0" indent="0">
              <a:buNone/>
            </a:pPr>
            <a:endParaRPr lang="en-US" altLang="zh-TW" sz="2500" dirty="0"/>
          </a:p>
          <a:p>
            <a:pPr marL="0" indent="0">
              <a:buNone/>
            </a:pPr>
            <a:r>
              <a:rPr lang="en-US" altLang="zh-TW" sz="2500" dirty="0" smtClean="0"/>
              <a:t>arr2.dtype</a:t>
            </a:r>
          </a:p>
          <a:p>
            <a:pPr marL="0" indent="0">
              <a:buNone/>
            </a:pPr>
            <a:endParaRPr lang="en-US" altLang="zh-TW" sz="2500" dirty="0" smtClean="0"/>
          </a:p>
          <a:p>
            <a:pPr marL="0" indent="0">
              <a:buNone/>
            </a:pPr>
            <a:endParaRPr lang="en-US" altLang="zh-TW" sz="25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21667" t="56557" r="73254" b="41538"/>
          <a:stretch/>
        </p:blipFill>
        <p:spPr>
          <a:xfrm>
            <a:off x="261257" y="1770742"/>
            <a:ext cx="2452915" cy="4982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1667" t="63443" r="71746" b="33919"/>
          <a:stretch/>
        </p:blipFill>
        <p:spPr>
          <a:xfrm>
            <a:off x="261257" y="3256926"/>
            <a:ext cx="2685143" cy="5823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1825" t="56557" r="67619" b="41099"/>
          <a:stretch/>
        </p:blipFill>
        <p:spPr>
          <a:xfrm>
            <a:off x="261257" y="4789090"/>
            <a:ext cx="4046486" cy="4867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21428" t="63443" r="68334" b="34066"/>
          <a:stretch/>
        </p:blipFill>
        <p:spPr>
          <a:xfrm>
            <a:off x="261257" y="5729485"/>
            <a:ext cx="3765624" cy="4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5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1451" y="27010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Universal Functions: Fast Element-Wise Array Functions</a:t>
            </a:r>
            <a:br>
              <a:rPr lang="en-US" altLang="zh-TW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67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5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073" y="266775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小型專案分析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04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1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629" y="2335242"/>
            <a:ext cx="10515600" cy="1325563"/>
          </a:xfrm>
        </p:spPr>
        <p:txBody>
          <a:bodyPr/>
          <a:lstStyle/>
          <a:p>
            <a:r>
              <a:rPr lang="en-US" altLang="zh-TW" b="1" dirty="0" smtClean="0"/>
              <a:t>Pandas </a:t>
            </a:r>
            <a:r>
              <a:rPr lang="zh-TW" altLang="en-US" b="1" dirty="0" smtClean="0"/>
              <a:t>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81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895" y="581891"/>
            <a:ext cx="10638905" cy="5595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500" dirty="0" smtClean="0"/>
              <a:t>1.</a:t>
            </a:r>
            <a:r>
              <a:rPr lang="zh-TW" altLang="en-US" sz="2500" dirty="0"/>
              <a:t>在異質數據的讀取、轉換和處理上，都讓分析人員更容易</a:t>
            </a:r>
            <a:r>
              <a:rPr lang="zh-TW" altLang="en-US" sz="2500" dirty="0" smtClean="0"/>
              <a:t>處理。例如</a:t>
            </a:r>
            <a:r>
              <a:rPr lang="zh-TW" altLang="en-US" sz="2500" dirty="0"/>
              <a:t>：從列欄試算表中找到想要的值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pPr marL="0" indent="0">
              <a:buNone/>
            </a:pPr>
            <a:r>
              <a:rPr lang="en-US" altLang="zh-TW" sz="2500" dirty="0" smtClean="0"/>
              <a:t>2.</a:t>
            </a:r>
            <a:r>
              <a:rPr lang="zh-TW" altLang="en-US" sz="2500" dirty="0"/>
              <a:t> </a:t>
            </a:r>
            <a:r>
              <a:rPr lang="en-US" altLang="zh-TW" sz="2500" dirty="0"/>
              <a:t>Pandas </a:t>
            </a:r>
            <a:r>
              <a:rPr lang="zh-TW" altLang="en-US" sz="2500" dirty="0"/>
              <a:t>提供兩種主要的資料結構，</a:t>
            </a:r>
            <a:r>
              <a:rPr lang="en-US" altLang="zh-TW" sz="2500" dirty="0"/>
              <a:t>Series </a:t>
            </a:r>
            <a:r>
              <a:rPr lang="zh-TW" altLang="en-US" sz="2500" dirty="0"/>
              <a:t>與 </a:t>
            </a:r>
            <a:r>
              <a:rPr lang="en-US" altLang="zh-TW" sz="2500" dirty="0" err="1"/>
              <a:t>DataFrame</a:t>
            </a:r>
            <a:r>
              <a:rPr lang="zh-TW" altLang="en-US" sz="2500" dirty="0"/>
              <a:t>。</a:t>
            </a:r>
            <a:r>
              <a:rPr lang="en-US" altLang="zh-TW" sz="2500" dirty="0"/>
              <a:t>Series </a:t>
            </a:r>
            <a:r>
              <a:rPr lang="zh-TW" altLang="en-US" sz="2500" dirty="0"/>
              <a:t>顧名思義就是用來處理時間序列相關的資料</a:t>
            </a:r>
            <a:r>
              <a:rPr lang="en-US" altLang="zh-TW" sz="2500" dirty="0"/>
              <a:t>(</a:t>
            </a:r>
            <a:r>
              <a:rPr lang="zh-TW" altLang="en-US" sz="2500" dirty="0"/>
              <a:t>如感測器資料等</a:t>
            </a:r>
            <a:r>
              <a:rPr lang="en-US" altLang="zh-TW" sz="2500" dirty="0"/>
              <a:t>)</a:t>
            </a:r>
            <a:r>
              <a:rPr lang="zh-TW" altLang="en-US" sz="2500" dirty="0"/>
              <a:t>，主要為建立索引的一維陣列。</a:t>
            </a:r>
            <a:r>
              <a:rPr lang="en-US" altLang="zh-TW" sz="2500" dirty="0" err="1"/>
              <a:t>DataFrame</a:t>
            </a:r>
            <a:r>
              <a:rPr lang="en-US" altLang="zh-TW" sz="2500" dirty="0"/>
              <a:t> </a:t>
            </a:r>
            <a:r>
              <a:rPr lang="zh-TW" altLang="en-US" sz="2500" dirty="0"/>
              <a:t>則是用來處理結構化</a:t>
            </a:r>
            <a:r>
              <a:rPr lang="en-US" altLang="zh-TW" sz="2500" dirty="0"/>
              <a:t>(Table like)</a:t>
            </a:r>
            <a:r>
              <a:rPr lang="zh-TW" altLang="en-US" sz="2500" dirty="0"/>
              <a:t>的資料，有列索引與欄標籤的二維資料集，例如關聯式資料庫、</a:t>
            </a:r>
            <a:r>
              <a:rPr lang="en-US" altLang="zh-TW" sz="2500" dirty="0"/>
              <a:t>CSV </a:t>
            </a:r>
            <a:r>
              <a:rPr lang="zh-TW" altLang="en-US" sz="2500" dirty="0"/>
              <a:t>等等。</a:t>
            </a:r>
          </a:p>
          <a:p>
            <a:pPr marL="0" indent="0">
              <a:buNone/>
            </a:pPr>
            <a:r>
              <a:rPr lang="en-US" altLang="zh-TW" sz="2500" dirty="0" smtClean="0"/>
              <a:t>3.</a:t>
            </a:r>
            <a:r>
              <a:rPr lang="zh-TW" altLang="en-US" sz="2500" dirty="0"/>
              <a:t>透過載入至 </a:t>
            </a:r>
            <a:r>
              <a:rPr lang="en-US" altLang="zh-TW" sz="2500" dirty="0"/>
              <a:t>Pandas </a:t>
            </a:r>
            <a:r>
              <a:rPr lang="zh-TW" altLang="en-US" sz="2500" dirty="0"/>
              <a:t>的資料結構物件後，可以透過結構化物件所提供的方法，來快速地進行資料的前處理，如資料補值，空值去除或取代等。</a:t>
            </a:r>
          </a:p>
          <a:p>
            <a:pPr marL="0" indent="0">
              <a:buNone/>
            </a:pPr>
            <a:r>
              <a:rPr lang="en-US" altLang="zh-TW" sz="2500" dirty="0" smtClean="0"/>
              <a:t>4.</a:t>
            </a:r>
            <a:r>
              <a:rPr lang="zh-TW" altLang="en-US" sz="2500" dirty="0" smtClean="0"/>
              <a:t>更</a:t>
            </a:r>
            <a:r>
              <a:rPr lang="zh-TW" altLang="en-US" sz="2500" dirty="0"/>
              <a:t>多的輸入來源及輸出整合性，例如：可以從資料庫讀取資料進入 </a:t>
            </a:r>
            <a:r>
              <a:rPr lang="en-US" altLang="zh-TW" sz="2500" dirty="0" err="1"/>
              <a:t>Dataframe</a:t>
            </a:r>
            <a:r>
              <a:rPr lang="zh-TW" altLang="en-US" sz="2500" dirty="0"/>
              <a:t>，也可將處理完的資料存回資料庫</a:t>
            </a:r>
            <a:r>
              <a:rPr lang="zh-TW" altLang="en-US" sz="2500" dirty="0" smtClean="0"/>
              <a:t>。</a:t>
            </a:r>
            <a:endParaRPr lang="en-US" altLang="zh-TW" sz="25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b="1" dirty="0"/>
              <a:t>安裝 </a:t>
            </a:r>
            <a:r>
              <a:rPr lang="en-US" altLang="zh-TW" b="1" dirty="0" smtClean="0"/>
              <a:t>Pandas:  pip install pandas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 algn="r">
              <a:buNone/>
            </a:pPr>
            <a:r>
              <a:rPr lang="zh-TW" altLang="en-US" sz="800" b="1" dirty="0" smtClean="0"/>
              <a:t>參考資料</a:t>
            </a:r>
            <a:r>
              <a:rPr lang="en-US" altLang="zh-TW" sz="800" b="1" dirty="0" smtClean="0"/>
              <a:t>:https://oranwind.org/python-pandas-</a:t>
            </a:r>
            <a:r>
              <a:rPr lang="en-US" altLang="zh-TW" sz="800" b="1" dirty="0" err="1" smtClean="0"/>
              <a:t>ji</a:t>
            </a:r>
            <a:r>
              <a:rPr lang="en-US" altLang="zh-TW" sz="800" b="1" dirty="0" smtClean="0"/>
              <a:t>-</a:t>
            </a:r>
            <a:r>
              <a:rPr lang="en-US" altLang="zh-TW" sz="800" b="1" dirty="0" err="1" smtClean="0"/>
              <a:t>chu-jiao-xue</a:t>
            </a:r>
            <a:r>
              <a:rPr lang="en-US" altLang="zh-TW" sz="800" b="1" dirty="0" smtClean="0"/>
              <a:t>/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zh-TW" altLang="en-US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506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5320" y="239343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資料科學介紹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880" y="404148"/>
            <a:ext cx="10907684" cy="5905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         是</a:t>
            </a:r>
            <a:r>
              <a:rPr lang="zh-TW" altLang="en-US" dirty="0"/>
              <a:t>一門利用資料學習</a:t>
            </a:r>
            <a:r>
              <a:rPr lang="zh-TW" altLang="en-US" dirty="0" smtClean="0"/>
              <a:t>知識，並且從資料</a:t>
            </a:r>
            <a:r>
              <a:rPr lang="zh-TW" altLang="en-US" dirty="0"/>
              <a:t>中提取出有價值的部分來生產資料</a:t>
            </a:r>
            <a:r>
              <a:rPr lang="zh-TW" altLang="en-US" dirty="0" smtClean="0"/>
              <a:t>產品。結合</a:t>
            </a:r>
            <a:r>
              <a:rPr lang="zh-TW" altLang="en-US" dirty="0"/>
              <a:t>了諸多領域中的理論和技術，</a:t>
            </a:r>
            <a:r>
              <a:rPr lang="zh-TW" altLang="en-US" dirty="0" smtClean="0"/>
              <a:t>包括</a:t>
            </a:r>
            <a:r>
              <a:rPr lang="zh-TW" altLang="en-US" dirty="0" smtClean="0">
                <a:solidFill>
                  <a:srgbClr val="FF0000"/>
                </a:solidFill>
              </a:rPr>
              <a:t>應用數學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統計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圖形識別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機器學習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資料視覺化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資料倉儲</a:t>
            </a:r>
            <a:r>
              <a:rPr lang="zh-TW" altLang="en-US" dirty="0" smtClean="0"/>
              <a:t>以及</a:t>
            </a:r>
            <a:r>
              <a:rPr lang="zh-TW" altLang="en-US" dirty="0" smtClean="0">
                <a:solidFill>
                  <a:srgbClr val="FF0000"/>
                </a:solidFill>
              </a:rPr>
              <a:t>高效能計算</a:t>
            </a:r>
            <a:r>
              <a:rPr lang="zh-TW" altLang="en-US" dirty="0" smtClean="0"/>
              <a:t>。</a:t>
            </a:r>
            <a:r>
              <a:rPr lang="zh-TW" altLang="en-US" dirty="0"/>
              <a:t>資料科學通過運用各種相關的資料來幫助非專業人士理解問題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 </a:t>
            </a:r>
            <a:r>
              <a:rPr lang="zh-TW" altLang="en-US" dirty="0"/>
              <a:t>資料科學技術可以幫助我們如何正確的處理資料並協助我們</a:t>
            </a:r>
            <a:r>
              <a:rPr lang="zh-TW" altLang="en-US" dirty="0" smtClean="0"/>
              <a:t>在</a:t>
            </a:r>
            <a:r>
              <a:rPr lang="zh-TW" altLang="en-US" dirty="0" smtClean="0">
                <a:solidFill>
                  <a:srgbClr val="FF0000"/>
                </a:solidFill>
              </a:rPr>
              <a:t>生物學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社會科學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人類學</a:t>
            </a:r>
            <a:r>
              <a:rPr lang="zh-TW" altLang="en-US" dirty="0" smtClean="0"/>
              <a:t>等</a:t>
            </a:r>
            <a:r>
              <a:rPr lang="zh-TW" altLang="en-US" dirty="0"/>
              <a:t>領域進行研究調研。此外，資料科學也對商業競爭有極大的</a:t>
            </a:r>
            <a:r>
              <a:rPr lang="zh-TW" altLang="en-US" dirty="0" smtClean="0"/>
              <a:t>幫助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 algn="r">
              <a:buNone/>
            </a:pPr>
            <a:r>
              <a:rPr lang="zh-TW" altLang="en-US" sz="900" dirty="0" smtClean="0"/>
              <a:t>參考資</a:t>
            </a:r>
            <a:r>
              <a:rPr lang="zh-TW" altLang="en-US" sz="900" dirty="0"/>
              <a:t>料</a:t>
            </a:r>
            <a:r>
              <a:rPr lang="en-US" altLang="zh-TW" sz="900" dirty="0" smtClean="0"/>
              <a:t>:https://zh.Wikipedia.org/wiki/%E6%95%B0%E6%8D%AE%E7%A7%91%E5%AD%A6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4092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3262" y="2343554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Pandas</a:t>
            </a:r>
            <a:r>
              <a:rPr lang="zh-TW" altLang="en-US" dirty="0" smtClean="0"/>
              <a:t>實戰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605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1822" y="2692689"/>
            <a:ext cx="10515600" cy="1325563"/>
          </a:xfrm>
        </p:spPr>
        <p:txBody>
          <a:bodyPr/>
          <a:lstStyle/>
          <a:p>
            <a:r>
              <a:rPr lang="en-US" altLang="zh-TW" b="1" dirty="0"/>
              <a:t>The </a:t>
            </a:r>
            <a:r>
              <a:rPr lang="en-US" altLang="zh-TW" b="1" dirty="0" err="1"/>
              <a:t>NumPy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ndarray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66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8687" y="290286"/>
            <a:ext cx="11756570" cy="621211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/>
              <a:t>必須先進行</a:t>
            </a:r>
            <a:r>
              <a:rPr lang="en-US" altLang="zh-TW" sz="2000" dirty="0"/>
              <a:t>import </a:t>
            </a:r>
            <a:r>
              <a:rPr lang="en-US" altLang="zh-TW" sz="2000" dirty="0" err="1"/>
              <a:t>NumPy</a:t>
            </a:r>
            <a:r>
              <a:rPr lang="zh-TW" altLang="en-US" sz="2000" dirty="0"/>
              <a:t>的動作，才能使用其函式庫內的相關</a:t>
            </a:r>
            <a:r>
              <a:rPr lang="zh-TW" altLang="en-US" sz="2000" dirty="0" smtClean="0"/>
              <a:t>功能。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pPr marL="0" indent="0">
              <a:buNone/>
            </a:pPr>
            <a:r>
              <a:rPr lang="zh-TW" altLang="en-US" dirty="0" smtClean="0"/>
              <a:t>隨機生成數據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data = </a:t>
            </a:r>
            <a:r>
              <a:rPr lang="en-US" altLang="zh-TW" dirty="0" err="1" smtClean="0"/>
              <a:t>np.random.randn</a:t>
            </a:r>
            <a:r>
              <a:rPr lang="en-US" altLang="zh-TW" dirty="0" smtClean="0"/>
              <a:t>(2, 3)</a:t>
            </a:r>
          </a:p>
          <a:p>
            <a:pPr marL="0" indent="0">
              <a:buNone/>
            </a:pPr>
            <a:r>
              <a:rPr lang="en-US" altLang="zh-TW" dirty="0"/>
              <a:t>d</a:t>
            </a:r>
            <a:r>
              <a:rPr lang="en-US" altLang="zh-TW" dirty="0" smtClean="0"/>
              <a:t>ata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也可以進行運算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data * 10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1586" t="28800" r="54525" b="67108"/>
          <a:stretch/>
        </p:blipFill>
        <p:spPr>
          <a:xfrm>
            <a:off x="188687" y="2647267"/>
            <a:ext cx="9942783" cy="9579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21984" t="44249" r="54683" b="51795"/>
          <a:stretch/>
        </p:blipFill>
        <p:spPr>
          <a:xfrm>
            <a:off x="319313" y="4857861"/>
            <a:ext cx="10795185" cy="99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9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 </a:t>
            </a:r>
            <a:r>
              <a:rPr lang="en-US" altLang="zh-TW" b="1" dirty="0" smtClean="0"/>
              <a:t>1.Greating </a:t>
            </a:r>
            <a:r>
              <a:rPr lang="en-US" altLang="zh-TW" b="1" dirty="0" err="1" smtClean="0"/>
              <a:t>ndarrays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創建</a:t>
            </a:r>
            <a:r>
              <a:rPr lang="en-US" altLang="zh-TW" b="1" dirty="0" smtClean="0"/>
              <a:t>n</a:t>
            </a:r>
            <a:r>
              <a:rPr lang="zh-TW" altLang="en-US" b="1" dirty="0" smtClean="0"/>
              <a:t>維數組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413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500" dirty="0" smtClean="0"/>
              <a:t>使用</a:t>
            </a:r>
            <a:r>
              <a:rPr lang="en-US" altLang="zh-TW" sz="2500" dirty="0" smtClean="0"/>
              <a:t>array</a:t>
            </a:r>
            <a:r>
              <a:rPr lang="zh-TW" altLang="en-US" sz="2500" dirty="0" smtClean="0"/>
              <a:t>函數，輸入一個序列，</a:t>
            </a:r>
            <a:r>
              <a:rPr lang="en-US" altLang="zh-TW" sz="2500" dirty="0" smtClean="0"/>
              <a:t>list:</a:t>
            </a:r>
          </a:p>
          <a:p>
            <a:pPr marL="0" indent="0">
              <a:buNone/>
            </a:pPr>
            <a:r>
              <a:rPr lang="en-US" altLang="zh-TW" sz="2500" dirty="0" smtClean="0"/>
              <a:t>data1 = [6, 7.5, 8, 0, 1]</a:t>
            </a:r>
          </a:p>
          <a:p>
            <a:pPr marL="0" indent="0">
              <a:buNone/>
            </a:pPr>
            <a:r>
              <a:rPr lang="en-US" altLang="zh-TW" sz="2500" dirty="0" smtClean="0"/>
              <a:t>arr1 = </a:t>
            </a:r>
            <a:r>
              <a:rPr lang="en-US" altLang="zh-TW" sz="2500" dirty="0" err="1" smtClean="0"/>
              <a:t>np.array</a:t>
            </a:r>
            <a:r>
              <a:rPr lang="en-US" altLang="zh-TW" sz="2500" dirty="0" smtClean="0"/>
              <a:t>(data1)</a:t>
            </a:r>
          </a:p>
          <a:p>
            <a:pPr marL="0" indent="0">
              <a:buNone/>
            </a:pPr>
            <a:r>
              <a:rPr lang="en-US" altLang="zh-TW" sz="2500" dirty="0" smtClean="0"/>
              <a:t>Arr1</a:t>
            </a:r>
          </a:p>
          <a:p>
            <a:pPr marL="0" indent="0">
              <a:buNone/>
            </a:pPr>
            <a:endParaRPr lang="en-US" altLang="zh-TW" sz="2500" dirty="0"/>
          </a:p>
          <a:p>
            <a:pPr marL="0" indent="0">
              <a:buNone/>
            </a:pPr>
            <a:r>
              <a:rPr lang="zh-TW" altLang="en-US" sz="2500" dirty="0" smtClean="0"/>
              <a:t>嵌套序列能被轉換為多維數組</a:t>
            </a:r>
            <a:r>
              <a:rPr lang="en-US" altLang="zh-TW" sz="2500" dirty="0" smtClean="0"/>
              <a:t>:</a:t>
            </a:r>
          </a:p>
          <a:p>
            <a:pPr marL="0" indent="0">
              <a:buNone/>
            </a:pPr>
            <a:r>
              <a:rPr lang="en-US" altLang="zh-TW" sz="2500" dirty="0" smtClean="0"/>
              <a:t>data2 = [[1, 2, 3, 4], [5, 6, 7, 8]]</a:t>
            </a:r>
          </a:p>
          <a:p>
            <a:pPr marL="0" indent="0">
              <a:buNone/>
            </a:pPr>
            <a:r>
              <a:rPr lang="en-US" altLang="zh-TW" sz="2500" dirty="0" smtClean="0"/>
              <a:t>arr2 = </a:t>
            </a:r>
            <a:r>
              <a:rPr lang="en-US" altLang="zh-TW" sz="2500" dirty="0" err="1" smtClean="0"/>
              <a:t>np.array</a:t>
            </a:r>
            <a:r>
              <a:rPr lang="en-US" altLang="zh-TW" sz="2500" dirty="0" smtClean="0"/>
              <a:t>(data2)</a:t>
            </a:r>
          </a:p>
          <a:p>
            <a:pPr marL="0" indent="0">
              <a:buNone/>
            </a:pPr>
            <a:r>
              <a:rPr lang="en-US" altLang="zh-TW" sz="2500" dirty="0" smtClean="0"/>
              <a:t>Arr2</a:t>
            </a:r>
          </a:p>
          <a:p>
            <a:pPr marL="0" indent="0">
              <a:buNone/>
            </a:pPr>
            <a:endParaRPr lang="zh-TW" altLang="en-US" sz="25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1905" t="46447" r="58968" b="51355"/>
          <a:stretch/>
        </p:blipFill>
        <p:spPr>
          <a:xfrm>
            <a:off x="696686" y="2989942"/>
            <a:ext cx="8395050" cy="5225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1587" t="61685" r="65476" b="34212"/>
          <a:stretch/>
        </p:blipFill>
        <p:spPr>
          <a:xfrm>
            <a:off x="838199" y="5297713"/>
            <a:ext cx="6201229" cy="10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2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489</Words>
  <Application>Microsoft Office PowerPoint</Application>
  <PresentationFormat>寬螢幕</PresentationFormat>
  <Paragraphs>58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黃誌祥_pandas資料分析學習報告20201104</vt:lpstr>
      <vt:lpstr>Pandas 介紹</vt:lpstr>
      <vt:lpstr>PowerPoint 簡報</vt:lpstr>
      <vt:lpstr>資料科學介紹</vt:lpstr>
      <vt:lpstr>PowerPoint 簡報</vt:lpstr>
      <vt:lpstr>Pandas實戰</vt:lpstr>
      <vt:lpstr>The NumPy ndarray</vt:lpstr>
      <vt:lpstr>PowerPoint 簡報</vt:lpstr>
      <vt:lpstr> 1.Greating ndarrays(創建n維數組)</vt:lpstr>
      <vt:lpstr>PowerPoint 簡報</vt:lpstr>
      <vt:lpstr>Universal Functions: Fast Element-Wise Array Functions </vt:lpstr>
      <vt:lpstr>PowerPoint 簡報</vt:lpstr>
      <vt:lpstr>小型專案分析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pandas資料分析學習報告</dc:title>
  <dc:creator>owner</dc:creator>
  <cp:lastModifiedBy>owner</cp:lastModifiedBy>
  <cp:revision>14</cp:revision>
  <dcterms:created xsi:type="dcterms:W3CDTF">2020-11-04T02:06:07Z</dcterms:created>
  <dcterms:modified xsi:type="dcterms:W3CDTF">2020-11-04T03:44:15Z</dcterms:modified>
</cp:coreProperties>
</file>