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4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87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5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97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61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4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1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00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11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E72-CD84-40ED-A3C4-AED0AE9D81D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7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4E72-CD84-40ED-A3C4-AED0AE9D81D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C1BC-075E-403D-A6AB-DC71E5FC38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15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23702"/>
            <a:ext cx="9144000" cy="982894"/>
          </a:xfrm>
        </p:spPr>
        <p:txBody>
          <a:bodyPr/>
          <a:lstStyle/>
          <a:p>
            <a:r>
              <a:rPr lang="zh-TW" altLang="en-US" dirty="0" smtClean="0"/>
              <a:t>人工智慧與資訊安全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4070D048</a:t>
            </a:r>
            <a:r>
              <a:rPr lang="zh-TW" altLang="en-US" dirty="0" smtClean="0"/>
              <a:t> 魏子強</a:t>
            </a:r>
            <a:endParaRPr lang="en-US" altLang="zh-TW" dirty="0" smtClean="0"/>
          </a:p>
          <a:p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21476" y="2119745"/>
            <a:ext cx="9246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/>
              <a:t>Pandas</a:t>
            </a:r>
            <a:r>
              <a:rPr lang="zh-TW" altLang="en-US" sz="4800" dirty="0" smtClean="0"/>
              <a:t>資料分析 學習報告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7935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019" y="2945076"/>
            <a:ext cx="8839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800" dirty="0" smtClean="0"/>
              <a:t>3.Donation </a:t>
            </a:r>
            <a:r>
              <a:rPr lang="en-US" altLang="zh-TW" sz="2800" dirty="0"/>
              <a:t>Statistics by State</a:t>
            </a:r>
            <a:r>
              <a:rPr lang="zh-TW" altLang="en-US" sz="2800" dirty="0"/>
              <a:t>（按州劃分的捐贈數據）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1489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448887" y="2617874"/>
            <a:ext cx="11661371" cy="13255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TW" sz="4800" dirty="0" smtClean="0">
                <a:solidFill>
                  <a:schemeClr val="accent2">
                    <a:lumMod val="75000"/>
                  </a:schemeClr>
                </a:solidFill>
              </a:rPr>
              <a:t>Pandas</a:t>
            </a:r>
            <a:r>
              <a:rPr lang="zh-TW" altLang="en-US" sz="4800" dirty="0" smtClean="0">
                <a:solidFill>
                  <a:schemeClr val="accent2">
                    <a:lumMod val="75000"/>
                  </a:schemeClr>
                </a:solidFill>
              </a:rPr>
              <a:t>資料分析技術</a:t>
            </a:r>
            <a:r>
              <a:rPr lang="en-US" altLang="zh-TW" sz="4800" dirty="0" smtClean="0">
                <a:solidFill>
                  <a:schemeClr val="accent2">
                    <a:lumMod val="75000"/>
                  </a:schemeClr>
                </a:solidFill>
              </a:rPr>
              <a:t>:(2)</a:t>
            </a:r>
            <a:endParaRPr lang="en-US" altLang="zh-TW" sz="4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448887" y="2617874"/>
            <a:ext cx="11661371" cy="13255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TW" sz="4800" dirty="0" smtClean="0">
                <a:solidFill>
                  <a:schemeClr val="accent2">
                    <a:lumMod val="75000"/>
                  </a:schemeClr>
                </a:solidFill>
              </a:rPr>
              <a:t>Pandas</a:t>
            </a:r>
            <a:r>
              <a:rPr lang="zh-TW" altLang="en-US" sz="4800" dirty="0" smtClean="0">
                <a:solidFill>
                  <a:schemeClr val="accent2">
                    <a:lumMod val="75000"/>
                  </a:schemeClr>
                </a:solidFill>
              </a:rPr>
              <a:t>資料分析</a:t>
            </a:r>
            <a:endParaRPr lang="zh-TW" altLang="en-US" sz="4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8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資料科學與</a:t>
            </a:r>
            <a:r>
              <a:rPr lang="en-US" altLang="zh-TW" dirty="0" smtClean="0"/>
              <a:t>Pandas</a:t>
            </a:r>
          </a:p>
          <a:p>
            <a:pPr marL="457200" lvl="1" indent="0">
              <a:buNone/>
            </a:pPr>
            <a:r>
              <a:rPr lang="en-US" altLang="zh-TW" dirty="0" smtClean="0"/>
              <a:t>2.Pandas</a:t>
            </a:r>
            <a:r>
              <a:rPr lang="zh-TW" altLang="en-US" dirty="0" smtClean="0"/>
              <a:t>資料分析技術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sz="1800" dirty="0" smtClean="0"/>
              <a:t>(1)</a:t>
            </a:r>
            <a:r>
              <a:rPr lang="en-US" altLang="zh-TW" sz="1800" dirty="0"/>
              <a:t> Donation Statistics by Occupation and Employer</a:t>
            </a:r>
            <a:r>
              <a:rPr lang="zh-TW" altLang="en-US" sz="1800" dirty="0"/>
              <a:t>（按職業與雇主劃分的捐贈數據）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		(2)</a:t>
            </a:r>
            <a:r>
              <a:rPr lang="en-US" altLang="zh-TW" sz="1800" b="1" dirty="0"/>
              <a:t> </a:t>
            </a:r>
            <a:r>
              <a:rPr lang="en-US" altLang="zh-TW" sz="1800" dirty="0" smtClean="0"/>
              <a:t>Bucketing Donation Amounts</a:t>
            </a:r>
            <a:r>
              <a:rPr lang="zh-TW" altLang="en-US" sz="1800" dirty="0" smtClean="0"/>
              <a:t>（桶捐贈額）</a:t>
            </a:r>
            <a:endParaRPr lang="en-US" altLang="zh-TW" sz="1800" dirty="0" smtClean="0"/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(3) Donation Statistics by State</a:t>
            </a:r>
            <a:r>
              <a:rPr lang="zh-TW" altLang="en-US" sz="1800" dirty="0" smtClean="0"/>
              <a:t>（按州劃分的捐贈數據）</a:t>
            </a:r>
            <a:endParaRPr lang="en-US" altLang="zh-TW" sz="1800" dirty="0" smtClean="0"/>
          </a:p>
          <a:p>
            <a:pPr marL="457200" lvl="1" indent="0">
              <a:buNone/>
            </a:pPr>
            <a:r>
              <a:rPr lang="en-US" altLang="zh-TW" dirty="0" smtClean="0"/>
              <a:t>3</a:t>
            </a:r>
            <a:r>
              <a:rPr lang="en-US" altLang="zh-TW" dirty="0" smtClean="0"/>
              <a:t>.Pandas</a:t>
            </a:r>
            <a:r>
              <a:rPr lang="zh-TW" altLang="en-US" dirty="0" smtClean="0"/>
              <a:t>資料分析技術</a:t>
            </a:r>
            <a:r>
              <a:rPr lang="en-US" altLang="zh-TW" dirty="0" smtClean="0"/>
              <a:t>:(2)</a:t>
            </a:r>
          </a:p>
          <a:p>
            <a:pPr marL="457200" lvl="1" indent="0">
              <a:buNone/>
            </a:pPr>
            <a:r>
              <a:rPr lang="en-US" altLang="zh-TW" dirty="0" smtClean="0"/>
              <a:t>4.Pandas</a:t>
            </a:r>
            <a:r>
              <a:rPr lang="zh-TW" altLang="en-US" dirty="0" smtClean="0"/>
              <a:t>資料分析</a:t>
            </a:r>
            <a:endParaRPr lang="zh-TW" altLang="en-US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56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76063"/>
            <a:ext cx="10515600" cy="1325563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TW" altLang="en-US" sz="4800" dirty="0" smtClean="0">
                <a:solidFill>
                  <a:schemeClr val="accent2">
                    <a:lumMod val="75000"/>
                  </a:schemeClr>
                </a:solidFill>
              </a:rPr>
              <a:t>資料科學與</a:t>
            </a:r>
            <a:r>
              <a:rPr lang="en-US" altLang="zh-TW" sz="4800" dirty="0" smtClean="0">
                <a:solidFill>
                  <a:schemeClr val="accent2">
                    <a:lumMod val="75000"/>
                  </a:schemeClr>
                </a:solidFill>
              </a:rPr>
              <a:t>Pandas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4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448887" y="2617874"/>
            <a:ext cx="11661371" cy="1325563"/>
          </a:xfrm>
        </p:spPr>
        <p:txBody>
          <a:bodyPr>
            <a:normAutofit fontScale="90000"/>
          </a:bodyPr>
          <a:lstStyle/>
          <a:p>
            <a:pPr marL="457200" lvl="1" indent="0">
              <a:buNone/>
            </a:pPr>
            <a:r>
              <a:rPr lang="en-US" altLang="zh-TW" sz="4800" dirty="0" smtClean="0">
                <a:solidFill>
                  <a:schemeClr val="accent2">
                    <a:lumMod val="75000"/>
                  </a:schemeClr>
                </a:solidFill>
              </a:rPr>
              <a:t>Pandas</a:t>
            </a:r>
            <a:r>
              <a:rPr lang="zh-TW" altLang="en-US" sz="4800" dirty="0" smtClean="0">
                <a:solidFill>
                  <a:schemeClr val="accent2">
                    <a:lumMod val="75000"/>
                  </a:schemeClr>
                </a:solidFill>
              </a:rPr>
              <a:t>資料分析技術</a:t>
            </a:r>
            <a:r>
              <a:rPr lang="en-US" altLang="zh-TW" sz="4800" dirty="0" smtClean="0">
                <a:solidFill>
                  <a:schemeClr val="accent2">
                    <a:lumMod val="75000"/>
                  </a:schemeClr>
                </a:solidFill>
              </a:rPr>
              <a:t>:2012 Federal Election Commission Database</a:t>
            </a:r>
            <a:r>
              <a:rPr lang="zh-TW" altLang="en-US" sz="4800" dirty="0" smtClean="0">
                <a:solidFill>
                  <a:schemeClr val="accent2">
                    <a:lumMod val="75000"/>
                  </a:schemeClr>
                </a:solidFill>
              </a:rPr>
              <a:t>（</a:t>
            </a:r>
            <a:r>
              <a:rPr lang="en-US" altLang="zh-TW" sz="4800" dirty="0" smtClean="0">
                <a:solidFill>
                  <a:schemeClr val="accent2">
                    <a:lumMod val="75000"/>
                  </a:schemeClr>
                </a:solidFill>
              </a:rPr>
              <a:t>2012</a:t>
            </a:r>
            <a:r>
              <a:rPr lang="zh-TW" altLang="en-US" sz="4800" dirty="0" smtClean="0">
                <a:solidFill>
                  <a:schemeClr val="accent2">
                    <a:lumMod val="75000"/>
                  </a:schemeClr>
                </a:solidFill>
              </a:rPr>
              <a:t>聯邦選舉委員會數據庫）</a:t>
            </a:r>
            <a:endParaRPr lang="en-US" altLang="zh-TW" sz="4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76866" y="6412468"/>
            <a:ext cx="127832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資料來源</a:t>
            </a:r>
            <a:r>
              <a:rPr lang="en-US" altLang="zh-TW" sz="900" dirty="0" smtClean="0"/>
              <a:t>:</a:t>
            </a:r>
          </a:p>
          <a:p>
            <a:r>
              <a:rPr lang="en-US" altLang="zh-TW" sz="900" dirty="0" smtClean="0"/>
              <a:t>https://nbviewer.jupyter.org/github/LearnXu/pydata-notebook/blob/master/Chapter-14/14.5%202012%20Federal%20Election%20Commission%20Database%EF%BC%882012%E8%81%94%E9%82%A6%E9%80%89%E4%B8%BE%E5%A7%94%E5%91%98%E4%BC%9A%E6%95%B0%E6%8D%AE%E5%BA%93%EF%BC%89.ipynb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000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6131" y="1396230"/>
            <a:ext cx="118040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sz="1400" b="1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wget</a:t>
            </a:r>
            <a:r>
              <a:rPr lang="en-US" altLang="zh-TW" sz="1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https://raw.githubusercontent.com/wesm/pydata-book/</a:t>
            </a:r>
            <a:r>
              <a:rPr lang="en-US" altLang="zh-TW" sz="1400" b="0" dirty="0" smtClean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nd-edition/datasets/fec/P00000001-ALL.csv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6131" y="1026898"/>
            <a:ext cx="371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引入資料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35038" y="2331034"/>
            <a:ext cx="4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要顯示的最大行數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6130" y="2587629"/>
            <a:ext cx="959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pd.options.display.max_rows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US" altLang="zh-TW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smtClean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'P00000001-ALL.csv'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low_memory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130" y="2587629"/>
            <a:ext cx="4829695" cy="321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6" idx="1"/>
          </p:cNvCxnSpPr>
          <p:nvPr/>
        </p:nvCxnSpPr>
        <p:spPr>
          <a:xfrm flipV="1">
            <a:off x="5128952" y="2515700"/>
            <a:ext cx="906086" cy="18466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94712" y="2885032"/>
            <a:ext cx="2310938" cy="324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rot="5400000">
            <a:off x="5765031" y="3262900"/>
            <a:ext cx="382076" cy="32419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45825" y="36559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low_memory</a:t>
            </a:r>
            <a:r>
              <a:rPr lang="en-US" altLang="zh-TW" dirty="0" smtClean="0"/>
              <a:t>=False </a:t>
            </a:r>
            <a:r>
              <a:rPr lang="zh-TW" altLang="en-US" dirty="0" smtClean="0"/>
              <a:t>參數設置後，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會一次性讀取</a:t>
            </a:r>
            <a:r>
              <a:rPr lang="en-US" altLang="zh-TW" dirty="0" smtClean="0"/>
              <a:t>csv</a:t>
            </a:r>
            <a:r>
              <a:rPr lang="zh-TW" altLang="en-US" dirty="0" smtClean="0"/>
              <a:t>中的所有數據，然後對字段的數據類型進行唯一的一次猜測。這樣就不會導致同一字段的</a:t>
            </a:r>
            <a:r>
              <a:rPr lang="en-US" altLang="zh-TW" dirty="0" smtClean="0"/>
              <a:t>Mixed types</a:t>
            </a:r>
            <a:r>
              <a:rPr lang="zh-TW" altLang="en-US" dirty="0" smtClean="0"/>
              <a:t>錯誤了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39091" y="2909455"/>
            <a:ext cx="1654233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rot="5400000">
            <a:off x="1510495" y="3260324"/>
            <a:ext cx="358134" cy="35329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30192" y="3731522"/>
            <a:ext cx="11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csv</a:t>
            </a:r>
            <a:r>
              <a:rPr lang="zh-TW" altLang="en-US" dirty="0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23912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9991" y="83364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fec.info()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2588" y="865708"/>
            <a:ext cx="881149" cy="30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094807" y="1018308"/>
            <a:ext cx="748145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14520" y="833643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獲取 </a:t>
            </a:r>
            <a:r>
              <a:rPr lang="en-US" altLang="zh-TW" b="0" i="0" dirty="0" err="1" smtClean="0">
                <a:solidFill>
                  <a:srgbClr val="333333"/>
                </a:solidFill>
                <a:effectLst/>
                <a:latin typeface="Helvetica Neue"/>
              </a:rPr>
              <a:t>DataFrame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TW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的簡要摘要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5463" t="43304" r="76027" b="19597"/>
          <a:stretch/>
        </p:blipFill>
        <p:spPr>
          <a:xfrm>
            <a:off x="742377" y="2452253"/>
            <a:ext cx="3399908" cy="383310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59991" y="1642948"/>
            <a:ext cx="29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10461" y="833642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fec.iloc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b="0" dirty="0" smtClean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235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73873" y="828884"/>
            <a:ext cx="13134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9393382" y="865708"/>
            <a:ext cx="365760" cy="165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9892145" y="6151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索引相對應的資料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865240" y="103100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Loc</a:t>
            </a:r>
            <a:r>
              <a:rPr lang="en-US" altLang="zh-TW" dirty="0" smtClean="0"/>
              <a:t>:</a:t>
            </a:r>
            <a:r>
              <a:rPr lang="zh-TW" altLang="en-US" dirty="0" smtClean="0"/>
              <a:t>標籤名稱進行索引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3"/>
          <a:srcRect l="4445" t="42205" r="81190" b="37195"/>
          <a:stretch/>
        </p:blipFill>
        <p:spPr>
          <a:xfrm>
            <a:off x="7310461" y="2657038"/>
            <a:ext cx="3569465" cy="2879238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7245700" y="1740582"/>
            <a:ext cx="29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0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5239" t="59418" r="66904" b="32258"/>
          <a:stretch/>
        </p:blipFill>
        <p:spPr>
          <a:xfrm>
            <a:off x="834701" y="3012505"/>
            <a:ext cx="5094515" cy="8563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2371" y="10692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unique_cands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fec.cand_nm.unique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</a:t>
            </a:r>
          </a:p>
          <a:p>
            <a:r>
              <a:rPr lang="en-US" altLang="zh-TW" b="0" dirty="0" smtClean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unique_cands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30931" y="1069217"/>
            <a:ext cx="1147157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744095" y="1379913"/>
            <a:ext cx="631767" cy="199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608619" y="1640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排除重複的資料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2371" y="245225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120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175" y="2798264"/>
            <a:ext cx="118290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1. Donation Statistics by Occupation and Employer</a:t>
            </a:r>
            <a:r>
              <a:rPr lang="zh-TW" altLang="en-US" sz="2800" dirty="0" smtClean="0"/>
              <a:t>（按職業與雇主劃分的捐贈數據）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494117" y="5760414"/>
            <a:ext cx="8697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職業與捐贈也是有關系的。例如，律師傾向於給民主黨（</a:t>
            </a:r>
            <a:r>
              <a:rPr lang="en-US" altLang="zh-TW" dirty="0" smtClean="0"/>
              <a:t>Democrats</a:t>
            </a:r>
            <a:r>
              <a:rPr lang="zh-TW" altLang="en-US" dirty="0" smtClean="0"/>
              <a:t>）捐更多的錢，而企業主管（</a:t>
            </a:r>
            <a:r>
              <a:rPr lang="en-US" altLang="zh-TW" dirty="0" smtClean="0"/>
              <a:t>business executives</a:t>
            </a:r>
            <a:r>
              <a:rPr lang="zh-TW" altLang="en-US" dirty="0" smtClean="0"/>
              <a:t>）傾向給共和黨（</a:t>
            </a:r>
            <a:r>
              <a:rPr lang="en-US" altLang="zh-TW" dirty="0" smtClean="0"/>
              <a:t>Republicans</a:t>
            </a:r>
            <a:r>
              <a:rPr lang="zh-TW" altLang="en-US" dirty="0" smtClean="0"/>
              <a:t>）捐更多的錢。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8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430" y="2870262"/>
            <a:ext cx="7331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800" dirty="0" smtClean="0"/>
              <a:t>2.Bucketing </a:t>
            </a:r>
            <a:r>
              <a:rPr lang="en-US" altLang="zh-TW" sz="2800" dirty="0"/>
              <a:t>Donation Amounts</a:t>
            </a:r>
            <a:r>
              <a:rPr lang="zh-TW" altLang="en-US" sz="2800" dirty="0"/>
              <a:t>（桶捐贈額）</a:t>
            </a:r>
            <a:endParaRPr lang="en-US" altLang="zh-TW" sz="2800" dirty="0"/>
          </a:p>
        </p:txBody>
      </p:sp>
      <p:sp>
        <p:nvSpPr>
          <p:cNvPr id="4" name="矩形 3"/>
          <p:cNvSpPr/>
          <p:nvPr/>
        </p:nvSpPr>
        <p:spPr>
          <a:xfrm>
            <a:off x="5433753" y="515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一個分析這種數據的有用方法是使用</a:t>
            </a:r>
            <a:r>
              <a:rPr lang="en-US" altLang="zh-TW" dirty="0" smtClean="0"/>
              <a:t>cut</a:t>
            </a:r>
            <a:r>
              <a:rPr lang="zh-TW" altLang="en-US" dirty="0" smtClean="0"/>
              <a:t>函數，把捐贈額去中心化，按捐贈額大小分為多個桶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50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109</TotalTime>
  <Words>264</Words>
  <Application>Microsoft Office PowerPoint</Application>
  <PresentationFormat>寬螢幕</PresentationFormat>
  <Paragraphs>41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Helvetica Neue</vt:lpstr>
      <vt:lpstr>新細明體</vt:lpstr>
      <vt:lpstr>Arial</vt:lpstr>
      <vt:lpstr>Calibri</vt:lpstr>
      <vt:lpstr>Calibri Light</vt:lpstr>
      <vt:lpstr>Courier New</vt:lpstr>
      <vt:lpstr>Office 佈景主題</vt:lpstr>
      <vt:lpstr>人工智慧與資訊安全</vt:lpstr>
      <vt:lpstr>Agenda</vt:lpstr>
      <vt:lpstr>資料科學與Pandas </vt:lpstr>
      <vt:lpstr>Pandas資料分析技術:2012 Federal Election Commission Database（2012聯邦選舉委員會數據庫）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Pandas資料分析技術:(2)</vt:lpstr>
      <vt:lpstr>Pandas資料分析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owner</dc:creator>
  <cp:lastModifiedBy>owner</cp:lastModifiedBy>
  <cp:revision>10</cp:revision>
  <dcterms:created xsi:type="dcterms:W3CDTF">2020-11-04T01:47:51Z</dcterms:created>
  <dcterms:modified xsi:type="dcterms:W3CDTF">2020-11-04T03:37:00Z</dcterms:modified>
</cp:coreProperties>
</file>