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2" r:id="rId16"/>
    <p:sldId id="263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8BF4-3FAA-474D-A3C6-74D26714672A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28D4-74D1-4DB5-9F61-582C4FF2E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56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8BF4-3FAA-474D-A3C6-74D26714672A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28D4-74D1-4DB5-9F61-582C4FF2E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81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8BF4-3FAA-474D-A3C6-74D26714672A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28D4-74D1-4DB5-9F61-582C4FF2E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52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8BF4-3FAA-474D-A3C6-74D26714672A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28D4-74D1-4DB5-9F61-582C4FF2E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41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8BF4-3FAA-474D-A3C6-74D26714672A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28D4-74D1-4DB5-9F61-582C4FF2E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76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8BF4-3FAA-474D-A3C6-74D26714672A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28D4-74D1-4DB5-9F61-582C4FF2E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96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8BF4-3FAA-474D-A3C6-74D26714672A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28D4-74D1-4DB5-9F61-582C4FF2E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18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8BF4-3FAA-474D-A3C6-74D26714672A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28D4-74D1-4DB5-9F61-582C4FF2E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0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8BF4-3FAA-474D-A3C6-74D26714672A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28D4-74D1-4DB5-9F61-582C4FF2E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74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8BF4-3FAA-474D-A3C6-74D26714672A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28D4-74D1-4DB5-9F61-582C4FF2E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30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8BF4-3FAA-474D-A3C6-74D26714672A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28D4-74D1-4DB5-9F61-582C4FF2E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54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88BF4-3FAA-474D-A3C6-74D26714672A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A28D4-74D1-4DB5-9F61-582C4FF2E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08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hyperlink" Target="https://zh.wikipedia.org/wiki/%E6%95%B0%E6%8D%AE%E7%A7%91%E5%AD%A6#cite_note-2" TargetMode="External"/><Relationship Id="rId18" Type="http://schemas.openxmlformats.org/officeDocument/2006/relationships/hyperlink" Target="https://zh.wikipedia.org/wiki/%E5%AF%86%E6%AD%87%E6%A0%B9%E5%A4%A7%E5%AD%A6" TargetMode="External"/><Relationship Id="rId26" Type="http://schemas.openxmlformats.org/officeDocument/2006/relationships/hyperlink" Target="https://zh.wikipedia.org/wiki/%E6%95%B0%E6%8D%AE%E7%A7%91%E5%AD%A6#cite_note-cfjwu03-6" TargetMode="External"/><Relationship Id="rId21" Type="http://schemas.openxmlformats.org/officeDocument/2006/relationships/hyperlink" Target="https://zh.wikipedia.org/w/index.php?title=%E5%8D%B0%E5%BA%A6%E7%BB%9F%E8%AE%A1%E5%AD%A6%E9%99%A2&amp;action=edit&amp;redlink=1" TargetMode="External"/><Relationship Id="rId34" Type="http://schemas.openxmlformats.org/officeDocument/2006/relationships/hyperlink" Target="https://zh.wikipedia.org/wiki/%E6%95%B0%E6%8D%AE%E7%A7%91%E5%AD%A6#cite_note-7" TargetMode="External"/><Relationship Id="rId7" Type="http://schemas.openxmlformats.org/officeDocument/2006/relationships/hyperlink" Target="https://zh.wikipedia.org/wiki/%E6%95%B0%E6%8D%AE%E5%8F%AF%E8%A7%86%E5%8C%96" TargetMode="External"/><Relationship Id="rId12" Type="http://schemas.openxmlformats.org/officeDocument/2006/relationships/hyperlink" Target="https://zh.wikipedia.org/wiki/%E4%BA%BA%E7%B1%BB%E5%AD%A6" TargetMode="External"/><Relationship Id="rId17" Type="http://schemas.openxmlformats.org/officeDocument/2006/relationships/hyperlink" Target="https://zh.wikipedia.org/wiki/%E6%95%B0%E6%8D%AE%E7%A7%91%E5%AD%A6#cite_note-cfjwutk-3" TargetMode="External"/><Relationship Id="rId25" Type="http://schemas.openxmlformats.org/officeDocument/2006/relationships/hyperlink" Target="https://zh.wikipedia.org/wiki/%E5%9B%BD%E5%AE%B6%E7%A7%91%E5%AD%A6%E5%9F%BA%E9%87%91%E4%BC%9A" TargetMode="External"/><Relationship Id="rId33" Type="http://schemas.openxmlformats.org/officeDocument/2006/relationships/hyperlink" Target="https://zh.wikipedia.org/wiki/%E5%93%88%E4%BD%9B%E5%95%86%E6%A5%AD%E8%A9%95%E8%AB%96" TargetMode="External"/><Relationship Id="rId38" Type="http://schemas.openxmlformats.org/officeDocument/2006/relationships/hyperlink" Target="https://zh.wikipedia.org/w/index.php?title=The_Data_Incubator&amp;action=edit&amp;redlink=1" TargetMode="External"/><Relationship Id="rId2" Type="http://schemas.openxmlformats.org/officeDocument/2006/relationships/hyperlink" Target="https://zh.wikipedia.org/wiki/%E6%95%B0%E6%8D%AE%E7%A7%91%E5%AD%A6#cite_note-1" TargetMode="External"/><Relationship Id="rId16" Type="http://schemas.openxmlformats.org/officeDocument/2006/relationships/hyperlink" Target="https://zh.wikipedia.org/wiki/%E5%90%B4%E5%BB%BA%E7%A6%8F" TargetMode="External"/><Relationship Id="rId20" Type="http://schemas.openxmlformats.org/officeDocument/2006/relationships/hyperlink" Target="https://zh.wikipedia.org/wiki/%E6%95%B0%E6%8D%AE%E7%A7%91%E5%AD%A6#cite_note-cfjwu02-5" TargetMode="External"/><Relationship Id="rId29" Type="http://schemas.openxmlformats.org/officeDocument/2006/relationships/hyperlink" Target="https://zh.wikipedia.org/wiki/%E5%85%AC%E5%85%B1%E8%A1%9B%E7%94%9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6%9C%BA%E5%99%A8%E5%AD%A6%E4%B9%A0" TargetMode="External"/><Relationship Id="rId11" Type="http://schemas.openxmlformats.org/officeDocument/2006/relationships/hyperlink" Target="https://zh.wikipedia.org/wiki/%E7%A4%BE%E4%BC%9A%E7%A7%91%E5%AD%A6" TargetMode="External"/><Relationship Id="rId24" Type="http://schemas.openxmlformats.org/officeDocument/2006/relationships/hyperlink" Target="https://en.wikipedia.org/wiki/P._C._Mahalanobis" TargetMode="External"/><Relationship Id="rId32" Type="http://schemas.openxmlformats.org/officeDocument/2006/relationships/hyperlink" Target="https://zh.wikipedia.org/wiki/%E7%BB%9F%E8%AE%A1%E5%AD%A6%E5%AE%B6" TargetMode="External"/><Relationship Id="rId37" Type="http://schemas.openxmlformats.org/officeDocument/2006/relationships/hyperlink" Target="https://zh.wikipedia.org/wiki/%E6%95%B0%E6%8D%AE%E7%A7%91%E5%AD%A6#cite_note-8" TargetMode="External"/><Relationship Id="rId5" Type="http://schemas.openxmlformats.org/officeDocument/2006/relationships/hyperlink" Target="https://zh.wikipedia.org/wiki/%E6%A8%A1%E5%BC%8F%E8%AF%86%E5%88%AB" TargetMode="External"/><Relationship Id="rId15" Type="http://schemas.openxmlformats.org/officeDocument/2006/relationships/hyperlink" Target="https://zh.wikipedia.org/wiki/%E8%A8%88%E7%AE%97%E6%A9%9F%E7%A7%91%E5%AD%B8" TargetMode="External"/><Relationship Id="rId23" Type="http://schemas.openxmlformats.org/officeDocument/2006/relationships/hyperlink" Target="https://zh.wikipedia.org/w/index.php?title=P._C._%E9%A9%AC%E5%93%88%E6%8B%89%E8%AF%BA%E6%AF%94%E6%96%AF&amp;action=edit&amp;redlink=1" TargetMode="External"/><Relationship Id="rId28" Type="http://schemas.openxmlformats.org/officeDocument/2006/relationships/hyperlink" Target="https://zh.wikipedia.org/wiki/LinkedIn" TargetMode="External"/><Relationship Id="rId36" Type="http://schemas.openxmlformats.org/officeDocument/2006/relationships/hyperlink" Target="https://zh.wikipedia.org/wiki/%E9%BA%A5%E8%82%AF%E9%8C%AB%E5%85%AC%E5%8F%B8" TargetMode="External"/><Relationship Id="rId10" Type="http://schemas.openxmlformats.org/officeDocument/2006/relationships/hyperlink" Target="https://zh.wikipedia.org/wiki/%E7%94%9F%E7%89%A9%E5%AD%A6" TargetMode="External"/><Relationship Id="rId19" Type="http://schemas.openxmlformats.org/officeDocument/2006/relationships/hyperlink" Target="https://zh.wikipedia.org/wiki/%E6%95%B0%E6%8D%AE%E7%A7%91%E5%AD%A6#cite_note-cfjwu01-4" TargetMode="External"/><Relationship Id="rId31" Type="http://schemas.openxmlformats.org/officeDocument/2006/relationships/hyperlink" Target="https://zh.wikipedia.org/wiki/%E7%BB%9F%E8%AE%A1%E6%8E%A8%E6%96%AD" TargetMode="External"/><Relationship Id="rId4" Type="http://schemas.openxmlformats.org/officeDocument/2006/relationships/hyperlink" Target="https://zh.wikipedia.org/wiki/%E7%BB%9F%E8%AE%A1" TargetMode="External"/><Relationship Id="rId9" Type="http://schemas.openxmlformats.org/officeDocument/2006/relationships/hyperlink" Target="https://zh.wikipedia.org/wiki/%E9%AB%98%E6%80%A7%E8%83%BD%E8%A8%88%E7%AE%97" TargetMode="External"/><Relationship Id="rId14" Type="http://schemas.openxmlformats.org/officeDocument/2006/relationships/hyperlink" Target="https://zh.wikipedia.org/w/index.php?title=%E6%95%B0%E6%8D%AE%E7%A7%91%E5%AD%A6&amp;action=edit&amp;section=1" TargetMode="External"/><Relationship Id="rId22" Type="http://schemas.openxmlformats.org/officeDocument/2006/relationships/hyperlink" Target="https://en.wikipedia.org/wiki/Indian_Statistical_Institute" TargetMode="External"/><Relationship Id="rId27" Type="http://schemas.openxmlformats.org/officeDocument/2006/relationships/hyperlink" Target="https://zh.wikipedia.org/wiki/Facebook" TargetMode="External"/><Relationship Id="rId30" Type="http://schemas.openxmlformats.org/officeDocument/2006/relationships/hyperlink" Target="https://zh.wikipedia.org/wiki/%E6%95%B0%E6%8D%AE%E7%A7%91%E5%AD%A6%E5%AE%B6" TargetMode="External"/><Relationship Id="rId35" Type="http://schemas.openxmlformats.org/officeDocument/2006/relationships/hyperlink" Target="https://zh.wikipedia.org/wiki/%E6%99%82%E9%AB%A6%E8%A1%93%E8%AA%9E" TargetMode="External"/><Relationship Id="rId8" Type="http://schemas.openxmlformats.org/officeDocument/2006/relationships/hyperlink" Target="https://zh.wikipedia.org/wiki/%E6%95%B0%E6%8D%AE%E4%BB%93%E5%BA%93" TargetMode="External"/><Relationship Id="rId3" Type="http://schemas.openxmlformats.org/officeDocument/2006/relationships/hyperlink" Target="https://zh.wikipedia.org/wiki/%E5%BA%94%E7%94%A8%E6%95%B0%E5%AD%A6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hyperlink" Target="https://zh.wikipedia.org/wiki/Pandas#cite_note-4" TargetMode="External"/><Relationship Id="rId18" Type="http://schemas.openxmlformats.org/officeDocument/2006/relationships/hyperlink" Target="https://zh.wikipedia.org/wiki/C%E8%AF%AD%E8%A8%80" TargetMode="External"/><Relationship Id="rId26" Type="http://schemas.openxmlformats.org/officeDocument/2006/relationships/hyperlink" Target="https://zh.wikipedia.org/wiki/Pandas#cite_note-8" TargetMode="External"/><Relationship Id="rId21" Type="http://schemas.openxmlformats.org/officeDocument/2006/relationships/hyperlink" Target="https://zh.wikipedia.org/wiki/%E9%80%97%E5%8F%B7%E5%88%86%E9%9A%94%E5%80%BC" TargetMode="External"/><Relationship Id="rId34" Type="http://schemas.openxmlformats.org/officeDocument/2006/relationships/hyperlink" Target="https://zh.wikipedia.org/wiki/%E5%BC%80%E6%BA%90%E8%BD%AF%E4%BB%B6" TargetMode="External"/><Relationship Id="rId7" Type="http://schemas.openxmlformats.org/officeDocument/2006/relationships/hyperlink" Target="https://zh.wikipedia.org/wiki/BSD_license" TargetMode="External"/><Relationship Id="rId12" Type="http://schemas.openxmlformats.org/officeDocument/2006/relationships/hyperlink" Target="https://zh.wikipedia.org/wiki/Pandas#cite_note-3" TargetMode="External"/><Relationship Id="rId17" Type="http://schemas.openxmlformats.org/officeDocument/2006/relationships/hyperlink" Target="https://zh.wikipedia.org/wiki/Cython" TargetMode="External"/><Relationship Id="rId25" Type="http://schemas.openxmlformats.org/officeDocument/2006/relationships/hyperlink" Target="https://zh.wikipedia.org/wiki/Pandas#cite_note-7" TargetMode="External"/><Relationship Id="rId33" Type="http://schemas.openxmlformats.org/officeDocument/2006/relationships/hyperlink" Target="https://zh.wikipedia.org/w/index.php?title=%E5%AE%9A%E9%87%8F%E5%88%86%E6%9E%90_(%E8%B4%A2%E5%8A%A1)&amp;action=edit&amp;redlink=1" TargetMode="External"/><Relationship Id="rId2" Type="http://schemas.openxmlformats.org/officeDocument/2006/relationships/hyperlink" Target="https://zh.wikipedia.org/wiki/%E8%AE%A1%E7%AE%97%E6%9C%BA%E7%BC%96%E7%A8%8B" TargetMode="External"/><Relationship Id="rId16" Type="http://schemas.openxmlformats.org/officeDocument/2006/relationships/hyperlink" Target="https://zh.wikipedia.org/wiki/Pandas#cite_note-5" TargetMode="External"/><Relationship Id="rId20" Type="http://schemas.openxmlformats.org/officeDocument/2006/relationships/hyperlink" Target="https://zh.wikipedia.org/wiki/%E6%95%B0%E6%8D%AE%E5%88%86%E6%9E%90" TargetMode="External"/><Relationship Id="rId29" Type="http://schemas.openxmlformats.org/officeDocument/2006/relationships/hyperlink" Target="https://zh.wikipedia.org/wiki/%E6%95%B0%E6%8D%AE%E6%B8%85%E6%B4%9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6%97%B6%E9%97%B4%E5%BA%8F%E5%88%97" TargetMode="External"/><Relationship Id="rId11" Type="http://schemas.openxmlformats.org/officeDocument/2006/relationships/hyperlink" Target="https://zh.wikipedia.org/wiki/%E8%AE%A1%E9%87%8F%E7%BB%8F%E6%B5%8E%E5%AD%A6" TargetMode="External"/><Relationship Id="rId24" Type="http://schemas.openxmlformats.org/officeDocument/2006/relationships/hyperlink" Target="https://zh.wikipedia.org/wiki/Microsoft_Excel" TargetMode="External"/><Relationship Id="rId32" Type="http://schemas.openxmlformats.org/officeDocument/2006/relationships/hyperlink" Target="https://zh.wikipedia.org/w/index.php?title=AQR_Capital&amp;action=edit&amp;redlink=1" TargetMode="External"/><Relationship Id="rId37" Type="http://schemas.openxmlformats.org/officeDocument/2006/relationships/hyperlink" Target="https://zh.wikipedia.org/wiki/Pandas#cite_note-11" TargetMode="External"/><Relationship Id="rId5" Type="http://schemas.openxmlformats.org/officeDocument/2006/relationships/hyperlink" Target="https://zh.wikipedia.org/wiki/%E8%BD%AF%E4%BB%B6%E5%BA%93" TargetMode="External"/><Relationship Id="rId15" Type="http://schemas.openxmlformats.org/officeDocument/2006/relationships/hyperlink" Target="https://zh.wikipedia.org/w/index.php?title=%E9%98%B5%E5%88%97%E5%88%86%E7%89%87&amp;action=edit&amp;redlink=1" TargetMode="External"/><Relationship Id="rId23" Type="http://schemas.openxmlformats.org/officeDocument/2006/relationships/hyperlink" Target="https://zh.wikipedia.org/wiki/SQL" TargetMode="External"/><Relationship Id="rId28" Type="http://schemas.openxmlformats.org/officeDocument/2006/relationships/hyperlink" Target="https://zh.wikipedia.org/wiki/Pandas#cite_note-10" TargetMode="External"/><Relationship Id="rId36" Type="http://schemas.openxmlformats.org/officeDocument/2006/relationships/hyperlink" Target="https://zh.wikipedia.org/w/index.php?title=501(c)(3)%E7%BB%84%E7%BB%87&amp;action=edit&amp;redlink=1" TargetMode="External"/><Relationship Id="rId10" Type="http://schemas.openxmlformats.org/officeDocument/2006/relationships/hyperlink" Target="https://zh.wikipedia.org/w/index.php?title=%E9%9D%A2%E6%9D%BF%E6%95%B0%E6%8D%AE&amp;action=edit&amp;redlink=1" TargetMode="External"/><Relationship Id="rId19" Type="http://schemas.openxmlformats.org/officeDocument/2006/relationships/hyperlink" Target="https://zh.wikipedia.org/wiki/Pandas#cite_note-6" TargetMode="External"/><Relationship Id="rId31" Type="http://schemas.openxmlformats.org/officeDocument/2006/relationships/hyperlink" Target="https://zh.wikipedia.org/w/index.php?title=Wes_McKinney&amp;action=edit&amp;redlink=1" TargetMode="External"/><Relationship Id="rId4" Type="http://schemas.openxmlformats.org/officeDocument/2006/relationships/hyperlink" Target="https://zh.wikipedia.org/wiki/%E7%BC%96%E7%A8%8B%E8%AF%AD%E8%A8%80" TargetMode="External"/><Relationship Id="rId9" Type="http://schemas.openxmlformats.org/officeDocument/2006/relationships/hyperlink" Target="https://zh.wikipedia.org/wiki/Pandas#cite_note-2" TargetMode="External"/><Relationship Id="rId14" Type="http://schemas.openxmlformats.org/officeDocument/2006/relationships/hyperlink" Target="https://zh.wikipedia.org/wiki/%E9%80%8F%E8%A7%86%E8%A1%A8" TargetMode="External"/><Relationship Id="rId22" Type="http://schemas.openxmlformats.org/officeDocument/2006/relationships/hyperlink" Target="https://zh.wikipedia.org/wiki/JSON" TargetMode="External"/><Relationship Id="rId27" Type="http://schemas.openxmlformats.org/officeDocument/2006/relationships/hyperlink" Target="https://zh.wikipedia.org/wiki/Pandas#cite_note-9" TargetMode="External"/><Relationship Id="rId30" Type="http://schemas.openxmlformats.org/officeDocument/2006/relationships/hyperlink" Target="https://zh.wikipedia.org/w/index.php?title=%E6%95%B0%E6%8D%AE%E5%8A%A0%E5%B7%A5&amp;action=edit&amp;redlink=1" TargetMode="External"/><Relationship Id="rId35" Type="http://schemas.openxmlformats.org/officeDocument/2006/relationships/hyperlink" Target="https://zh.wikipedia.org/w/index.php?title=NumFOCUS&amp;action=edit&amp;redlink=1" TargetMode="External"/><Relationship Id="rId8" Type="http://schemas.openxmlformats.org/officeDocument/2006/relationships/hyperlink" Target="https://zh.wikipedia.org/wiki/%E8%87%AA%E7%94%B1%E8%BD%AF%E4%BB%B6" TargetMode="External"/><Relationship Id="rId3" Type="http://schemas.openxmlformats.org/officeDocument/2006/relationships/hyperlink" Target="https://zh.wikipedia.org/wiki/Pyth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7317" y="598516"/>
            <a:ext cx="6671656" cy="68995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人工智慧與資訊安全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57548" y="4699318"/>
            <a:ext cx="3676996" cy="1003213"/>
          </a:xfrm>
        </p:spPr>
        <p:txBody>
          <a:bodyPr>
            <a:normAutofit fontScale="92500"/>
          </a:bodyPr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林耕鴻</a:t>
            </a:r>
            <a:endParaRPr lang="en-US" altLang="zh-TW" dirty="0" smtClean="0"/>
          </a:p>
          <a:p>
            <a:r>
              <a:rPr lang="zh-TW" altLang="en-US" dirty="0" smtClean="0"/>
              <a:t>指導教授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偉大的恩師龍大大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57548" y="2181997"/>
            <a:ext cx="383216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資料科學與</a:t>
            </a:r>
            <a:r>
              <a:rPr lang="en-US" altLang="zh-TW" sz="4400" dirty="0" smtClean="0"/>
              <a:t>Pandas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79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14205" y="331259"/>
            <a:ext cx="5163589" cy="49939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Pandas</a:t>
            </a:r>
            <a:r>
              <a:rPr lang="zh-TW" altLang="en-US" dirty="0" smtClean="0">
                <a:solidFill>
                  <a:srgbClr val="FF0000"/>
                </a:solidFill>
              </a:rPr>
              <a:t>資料分析技術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400" b="1" dirty="0"/>
              <a:t>2</a:t>
            </a:r>
            <a:r>
              <a:rPr lang="zh-TW" altLang="en-US" sz="1400" b="1" dirty="0"/>
              <a:t>、</a:t>
            </a:r>
            <a:r>
              <a:rPr lang="en-US" altLang="zh-TW" sz="1400" b="1" dirty="0" err="1"/>
              <a:t>DataFrame</a:t>
            </a:r>
            <a:endParaRPr lang="zh-TW" altLang="en-US" sz="1400" dirty="0"/>
          </a:p>
          <a:p>
            <a:pPr marL="0" indent="0">
              <a:buNone/>
            </a:pPr>
            <a:r>
              <a:rPr lang="zh-TW" altLang="en-US" sz="1400" dirty="0"/>
              <a:t>是一個表格型的資料結構。既有行索引也列索引。</a:t>
            </a:r>
            <a:r>
              <a:rPr lang="en-US" altLang="zh-TW" sz="1400" dirty="0" err="1"/>
              <a:t>DataFrame</a:t>
            </a:r>
            <a:r>
              <a:rPr lang="zh-TW" altLang="en-US" sz="1400" dirty="0"/>
              <a:t>中面向行和面向列的操作基本是平衡的。</a:t>
            </a:r>
            <a:r>
              <a:rPr lang="en-US" altLang="zh-TW" sz="1400" dirty="0" err="1"/>
              <a:t>DataFrame</a:t>
            </a:r>
            <a:r>
              <a:rPr lang="zh-TW" altLang="en-US" sz="1400" dirty="0"/>
              <a:t>中的資料是以一個或多個二維塊存放的。用層次化索引，將其表示為更高維度的資料。</a:t>
            </a:r>
          </a:p>
          <a:p>
            <a:pPr marL="0" indent="0">
              <a:buNone/>
            </a:pPr>
            <a:r>
              <a:rPr lang="zh-TW" altLang="en-US" sz="1400" dirty="0"/>
              <a:t>構建 </a:t>
            </a:r>
            <a:r>
              <a:rPr lang="en-US" altLang="zh-TW" sz="1400" dirty="0" err="1"/>
              <a:t>DataFrame</a:t>
            </a:r>
            <a:r>
              <a:rPr lang="zh-TW" altLang="en-US" sz="1400" dirty="0"/>
              <a:t>：直接傳入一個由等長清單或 </a:t>
            </a:r>
            <a:r>
              <a:rPr lang="en-US" altLang="zh-TW" sz="1400" dirty="0" err="1"/>
              <a:t>NumPy</a:t>
            </a:r>
            <a:r>
              <a:rPr lang="en-US" altLang="zh-TW" sz="1400" dirty="0"/>
              <a:t> </a:t>
            </a:r>
            <a:r>
              <a:rPr lang="zh-TW" altLang="en-US" sz="1400" dirty="0"/>
              <a:t>陣列組成的字典</a:t>
            </a:r>
            <a:r>
              <a:rPr lang="zh-TW" altLang="en-US" sz="1400" dirty="0" smtClean="0"/>
              <a:t>。</a:t>
            </a:r>
            <a:endParaRPr lang="en-US" altLang="zh-TW" sz="1400" dirty="0" smtClean="0"/>
          </a:p>
          <a:p>
            <a:pPr marL="0" indent="0">
              <a:buNone/>
            </a:pPr>
            <a:endParaRPr lang="zh-TW" altLang="en-US" sz="1400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92438"/>
            <a:ext cx="55435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95133" y="255059"/>
            <a:ext cx="5401733" cy="760942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Pandas</a:t>
            </a:r>
            <a:r>
              <a:rPr lang="zh-TW" altLang="en-US" dirty="0" smtClean="0">
                <a:solidFill>
                  <a:srgbClr val="FF0000"/>
                </a:solidFill>
              </a:rPr>
              <a:t>資料分析技術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530320" cy="2763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400" dirty="0"/>
              <a:t>會自動加上索引，但指定列序列，則按指定順序進行排列</a:t>
            </a:r>
            <a:r>
              <a:rPr lang="zh-TW" altLang="en-US" sz="1400" dirty="0" smtClean="0"/>
              <a:t>：</a:t>
            </a:r>
            <a:endParaRPr lang="en-US" altLang="zh-TW" sz="1400" dirty="0" smtClean="0"/>
          </a:p>
          <a:p>
            <a:pPr marL="0" indent="0">
              <a:buNone/>
            </a:pPr>
            <a:endParaRPr lang="zh-TW" altLang="en-US" sz="1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45" y="2106612"/>
            <a:ext cx="5591175" cy="23907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657879" y="3065087"/>
            <a:ext cx="51491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和</a:t>
            </a:r>
            <a:r>
              <a:rPr lang="en-US" altLang="zh-TW" sz="1400" dirty="0"/>
              <a:t>Series</a:t>
            </a:r>
            <a:r>
              <a:rPr lang="zh-TW" altLang="en-US" sz="1400" dirty="0"/>
              <a:t>一樣，如果傳入的列在資料中找不到，就會產生</a:t>
            </a:r>
            <a:r>
              <a:rPr lang="en-US" altLang="zh-TW" sz="1400" dirty="0"/>
              <a:t>NA</a:t>
            </a:r>
            <a:r>
              <a:rPr lang="zh-TW" altLang="en-US" sz="1400" dirty="0"/>
              <a:t>值：</a:t>
            </a:r>
          </a:p>
          <a:p>
            <a:r>
              <a:rPr lang="zh-TW" altLang="en-US" sz="1400" dirty="0"/>
              <a:t>透過賦值的方式進行修改：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853" y="3785408"/>
            <a:ext cx="3432551" cy="28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65269" y="323563"/>
            <a:ext cx="5246717" cy="931660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Pandas</a:t>
            </a:r>
            <a:r>
              <a:rPr lang="zh-TW" altLang="en-US" dirty="0" smtClean="0">
                <a:solidFill>
                  <a:srgbClr val="FF0000"/>
                </a:solidFill>
              </a:rPr>
              <a:t>資料分析技術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695604" cy="3941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400" dirty="0" smtClean="0"/>
              <a:t> 透過</a:t>
            </a:r>
            <a:r>
              <a:rPr lang="zh-TW" altLang="en-US" sz="1400" dirty="0"/>
              <a:t>類似字典標記的方式或屬性的方式，可以將</a:t>
            </a:r>
            <a:r>
              <a:rPr lang="en-US" altLang="zh-TW" sz="1400" dirty="0" err="1"/>
              <a:t>DataFrame</a:t>
            </a:r>
            <a:r>
              <a:rPr lang="zh-TW" altLang="en-US" sz="1400" dirty="0"/>
              <a:t>的列獲取為一個</a:t>
            </a:r>
            <a:r>
              <a:rPr lang="en-US" altLang="zh-TW" sz="1400" dirty="0"/>
              <a:t>Series</a:t>
            </a:r>
            <a:r>
              <a:rPr lang="zh-TW" altLang="en-US" sz="1400" dirty="0" smtClean="0"/>
              <a:t>：</a:t>
            </a:r>
            <a:endParaRPr lang="en-US" altLang="zh-TW" sz="1400" dirty="0" smtClean="0"/>
          </a:p>
          <a:p>
            <a:pPr marL="0" indent="0">
              <a:buNone/>
            </a:pPr>
            <a:endParaRPr lang="zh-TW" altLang="en-US" sz="1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2" y="2126900"/>
            <a:ext cx="3732414" cy="364006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708380" y="2661458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欄也可以透過位置或名稱的方式進行獲取，比如用索引欄位</a:t>
            </a:r>
            <a:r>
              <a:rPr lang="en-US" altLang="zh-TW" dirty="0"/>
              <a:t>ix</a:t>
            </a:r>
            <a:r>
              <a:rPr lang="zh-TW" altLang="en-US" dirty="0"/>
              <a:t>。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708380" y="3149964"/>
            <a:ext cx="61103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將清單或陣列賦值給某個列時</a:t>
            </a:r>
            <a:r>
              <a:rPr lang="zh-TW" altLang="en-US" sz="1600" dirty="0" smtClean="0"/>
              <a:t>，</a:t>
            </a:r>
            <a:endParaRPr lang="en-US" altLang="zh-TW" sz="1600" dirty="0" smtClean="0"/>
          </a:p>
          <a:p>
            <a:r>
              <a:rPr lang="zh-TW" altLang="en-US" sz="1600" dirty="0" smtClean="0"/>
              <a:t>其</a:t>
            </a:r>
            <a:r>
              <a:rPr lang="zh-TW" altLang="en-US" sz="1600" dirty="0"/>
              <a:t>長度必須跟</a:t>
            </a:r>
            <a:r>
              <a:rPr lang="en-US" altLang="zh-TW" sz="1600" dirty="0" err="1"/>
              <a:t>DataFrame</a:t>
            </a:r>
            <a:r>
              <a:rPr lang="zh-TW" altLang="en-US" sz="1600" dirty="0"/>
              <a:t>的長度相匹配。如果賦值的是一個</a:t>
            </a:r>
            <a:r>
              <a:rPr lang="en-US" altLang="zh-TW" sz="1600" dirty="0"/>
              <a:t>Series</a:t>
            </a:r>
            <a:r>
              <a:rPr lang="zh-TW" altLang="en-US" sz="1600" dirty="0" smtClean="0"/>
              <a:t>，</a:t>
            </a:r>
            <a:endParaRPr lang="en-US" altLang="zh-TW" sz="1600" dirty="0" smtClean="0"/>
          </a:p>
          <a:p>
            <a:r>
              <a:rPr lang="zh-TW" altLang="en-US" sz="1600" dirty="0" smtClean="0"/>
              <a:t>就</a:t>
            </a:r>
            <a:r>
              <a:rPr lang="zh-TW" altLang="en-US" sz="1600" dirty="0"/>
              <a:t>會精確匹配</a:t>
            </a:r>
            <a:r>
              <a:rPr lang="en-US" altLang="zh-TW" sz="1600" dirty="0" err="1"/>
              <a:t>DataFrame</a:t>
            </a:r>
            <a:r>
              <a:rPr lang="zh-TW" altLang="en-US" sz="1600" dirty="0"/>
              <a:t>的索引，所有的空位都將被填上缺失值</a:t>
            </a:r>
            <a:r>
              <a:rPr lang="zh-TW" altLang="en-US" sz="1600" dirty="0" smtClean="0"/>
              <a:t>：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117" y="3946932"/>
            <a:ext cx="51911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8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728" y="473190"/>
            <a:ext cx="5138651" cy="1072977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Pandas</a:t>
            </a:r>
            <a:r>
              <a:rPr lang="zh-TW" altLang="en-US" dirty="0" smtClean="0">
                <a:solidFill>
                  <a:srgbClr val="FF0000"/>
                </a:solidFill>
              </a:rPr>
              <a:t>資料分析技術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400" dirty="0"/>
              <a:t>給不存在的列賦值會創建出一個新列，關鍵字</a:t>
            </a:r>
            <a:r>
              <a:rPr lang="en-US" altLang="zh-TW" sz="1400" dirty="0"/>
              <a:t>del</a:t>
            </a:r>
            <a:r>
              <a:rPr lang="zh-TW" altLang="en-US" sz="1400" dirty="0"/>
              <a:t>用於刪除列</a:t>
            </a:r>
            <a:r>
              <a:rPr lang="zh-TW" altLang="en-US" sz="1400" dirty="0" smtClean="0"/>
              <a:t>：</a:t>
            </a:r>
            <a:endParaRPr lang="en-US" altLang="zh-TW" sz="1400" dirty="0" smtClean="0"/>
          </a:p>
          <a:p>
            <a:pPr marL="0" indent="0">
              <a:buNone/>
            </a:pPr>
            <a:endParaRPr lang="zh-TW" altLang="en-US" sz="1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0663"/>
            <a:ext cx="5019675" cy="300683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302280" y="1825625"/>
            <a:ext cx="49531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透過索引方式返回的列是相應資料的視圖，並不是副本</a:t>
            </a:r>
            <a:r>
              <a:rPr lang="zh-TW" altLang="en-US" sz="1400" dirty="0" smtClean="0"/>
              <a:t>，</a:t>
            </a:r>
            <a:endParaRPr lang="en-US" altLang="zh-TW" sz="1400" dirty="0" smtClean="0"/>
          </a:p>
          <a:p>
            <a:r>
              <a:rPr lang="zh-TW" altLang="en-US" sz="1400" dirty="0" smtClean="0"/>
              <a:t>對</a:t>
            </a:r>
            <a:r>
              <a:rPr lang="zh-TW" altLang="en-US" sz="1400" dirty="0"/>
              <a:t>返回的</a:t>
            </a:r>
            <a:r>
              <a:rPr lang="en-US" altLang="zh-TW" sz="1400" dirty="0"/>
              <a:t>Series</a:t>
            </a:r>
            <a:r>
              <a:rPr lang="zh-TW" altLang="en-US" sz="1400" dirty="0"/>
              <a:t>做的任何修改都會反映到源</a:t>
            </a:r>
            <a:r>
              <a:rPr lang="en-US" altLang="zh-TW" sz="1400" dirty="0" err="1"/>
              <a:t>DataFrame</a:t>
            </a:r>
            <a:r>
              <a:rPr lang="zh-TW" altLang="en-US" sz="1400" dirty="0"/>
              <a:t>上</a:t>
            </a:r>
            <a:r>
              <a:rPr lang="zh-TW" altLang="en-US" sz="1400" dirty="0" smtClean="0"/>
              <a:t>，</a:t>
            </a:r>
            <a:endParaRPr lang="en-US" altLang="zh-TW" sz="1400" dirty="0" smtClean="0"/>
          </a:p>
          <a:p>
            <a:r>
              <a:rPr lang="zh-TW" altLang="en-US" sz="1400" dirty="0" smtClean="0"/>
              <a:t>透過</a:t>
            </a:r>
            <a:r>
              <a:rPr lang="en-US" altLang="zh-TW" sz="1400" dirty="0"/>
              <a:t>series</a:t>
            </a:r>
            <a:r>
              <a:rPr lang="zh-TW" altLang="en-US" sz="1400" dirty="0"/>
              <a:t>的</a:t>
            </a:r>
            <a:r>
              <a:rPr lang="en-US" altLang="zh-TW" sz="1400" dirty="0"/>
              <a:t>copy</a:t>
            </a:r>
            <a:r>
              <a:rPr lang="zh-TW" altLang="en-US" sz="1400" dirty="0"/>
              <a:t>方法即可顯式地複製列。</a:t>
            </a:r>
          </a:p>
          <a:p>
            <a:r>
              <a:rPr lang="zh-TW" altLang="en-US" sz="1400" dirty="0"/>
              <a:t>另一種常見的資料形式是嵌套字典，如果將它傳給</a:t>
            </a:r>
            <a:r>
              <a:rPr lang="en-US" altLang="zh-TW" sz="1400" dirty="0" err="1"/>
              <a:t>DataFrame</a:t>
            </a:r>
            <a:r>
              <a:rPr lang="zh-TW" altLang="en-US" sz="1400" dirty="0" smtClean="0"/>
              <a:t>，</a:t>
            </a:r>
            <a:endParaRPr lang="en-US" altLang="zh-TW" sz="1400" dirty="0" smtClean="0"/>
          </a:p>
          <a:p>
            <a:r>
              <a:rPr lang="zh-TW" altLang="en-US" sz="1400" dirty="0" smtClean="0"/>
              <a:t>解釋</a:t>
            </a:r>
            <a:r>
              <a:rPr lang="zh-TW" altLang="en-US" sz="1400" dirty="0"/>
              <a:t>為 </a:t>
            </a:r>
            <a:r>
              <a:rPr lang="en-US" altLang="zh-TW" sz="1400" dirty="0"/>
              <a:t>— — </a:t>
            </a:r>
            <a:r>
              <a:rPr lang="zh-TW" altLang="en-US" sz="1400" dirty="0"/>
              <a:t>外層字典的鍵作為列，內層鍵作為行索引</a:t>
            </a:r>
            <a:r>
              <a:rPr lang="zh-TW" altLang="en-US" sz="1400" dirty="0" smtClean="0"/>
              <a:t>。</a:t>
            </a:r>
            <a:endParaRPr lang="en-US" altLang="zh-TW" sz="1400" dirty="0" smtClean="0"/>
          </a:p>
          <a:p>
            <a:endParaRPr lang="zh-TW" altLang="en-US" sz="1400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13" y="3087052"/>
            <a:ext cx="4898535" cy="229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64329" y="248747"/>
            <a:ext cx="5263342" cy="798657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Pandas</a:t>
            </a:r>
            <a:r>
              <a:rPr lang="zh-TW" altLang="en-US" dirty="0" smtClean="0">
                <a:solidFill>
                  <a:srgbClr val="FF0000"/>
                </a:solidFill>
              </a:rPr>
              <a:t>資料分析技術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656513" cy="2480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400" dirty="0"/>
              <a:t>對結果進行轉置</a:t>
            </a:r>
            <a:r>
              <a:rPr lang="zh-TW" altLang="en-US" sz="1400" dirty="0" smtClean="0"/>
              <a:t>：</a:t>
            </a:r>
            <a:endParaRPr lang="en-US" altLang="zh-TW" sz="1400" dirty="0" smtClean="0"/>
          </a:p>
          <a:p>
            <a:pPr marL="0" indent="0">
              <a:buNone/>
            </a:pPr>
            <a:endParaRPr lang="en-US" altLang="zh-TW" sz="1400" dirty="0" smtClean="0"/>
          </a:p>
          <a:p>
            <a:pPr marL="0" indent="0">
              <a:buNone/>
            </a:pPr>
            <a:endParaRPr lang="zh-TW" altLang="en-US" sz="1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8972"/>
            <a:ext cx="5514645" cy="203895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106714" y="1866584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指定索引按序列</a:t>
            </a:r>
            <a:r>
              <a:rPr lang="zh-TW" altLang="en-US" sz="1400" dirty="0" smtClean="0"/>
              <a:t>：</a:t>
            </a:r>
            <a:endParaRPr lang="en-US" altLang="zh-TW" sz="1400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220" y="2297110"/>
            <a:ext cx="4582910" cy="153739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38200" y="4377386"/>
            <a:ext cx="3672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由</a:t>
            </a:r>
            <a:r>
              <a:rPr lang="en-US" altLang="zh-TW" sz="1400" dirty="0"/>
              <a:t>Series</a:t>
            </a:r>
            <a:r>
              <a:rPr lang="zh-TW" altLang="en-US" sz="1400" dirty="0"/>
              <a:t>組成的字典差不多也是一樣的用法</a:t>
            </a:r>
            <a:r>
              <a:rPr lang="zh-TW" altLang="en-US" sz="1400" dirty="0" smtClean="0"/>
              <a:t>：</a:t>
            </a:r>
            <a:endParaRPr lang="en-US" altLang="zh-TW" sz="1400" dirty="0" smtClean="0"/>
          </a:p>
          <a:p>
            <a:endParaRPr lang="zh-TW" altLang="en-US" sz="1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872" y="4369074"/>
            <a:ext cx="5285683" cy="198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8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Pandas</a:t>
            </a:r>
            <a:r>
              <a:rPr lang="zh-TW" altLang="en-US" dirty="0" smtClean="0"/>
              <a:t>資料分析技術</a:t>
            </a:r>
            <a:r>
              <a:rPr lang="en-US" altLang="zh-TW" dirty="0" smtClean="0"/>
              <a:t>: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en-US" altLang="zh-TW" dirty="0">
                <a:sym typeface="Wingdings" panose="05000000000000000000" pitchFamily="2" charset="2"/>
              </a:rPr>
              <a:t>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71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Panda</a:t>
            </a:r>
            <a:r>
              <a:rPr lang="zh-TW" altLang="en-US" dirty="0" smtClean="0"/>
              <a:t>專案分析</a:t>
            </a:r>
            <a:r>
              <a:rPr lang="en-US" altLang="zh-TW" dirty="0" smtClean="0"/>
              <a:t>:</a:t>
            </a:r>
            <a:r>
              <a:rPr lang="zh-TW" altLang="en-US" dirty="0" smtClean="0"/>
              <a:t>美國短網址資料分析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聯邦選舉委員會資料分析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84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 smtClean="0"/>
              <a:t>資料科學與</a:t>
            </a:r>
            <a:r>
              <a:rPr lang="en-US" altLang="zh-TW" dirty="0" smtClean="0"/>
              <a:t>Pandas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Pandas</a:t>
            </a:r>
            <a:r>
              <a:rPr lang="zh-TW" altLang="en-US" dirty="0" smtClean="0"/>
              <a:t>資料分析技術</a:t>
            </a:r>
            <a:r>
              <a:rPr lang="en-US" altLang="zh-TW" dirty="0" smtClean="0"/>
              <a:t>:(1)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dirty="0" smtClean="0"/>
              <a:t>Pandas</a:t>
            </a:r>
            <a:r>
              <a:rPr lang="zh-TW" altLang="en-US" dirty="0" smtClean="0"/>
              <a:t>資料分析技術</a:t>
            </a:r>
            <a:r>
              <a:rPr lang="en-US" altLang="zh-TW" dirty="0" smtClean="0"/>
              <a:t>:(2)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dirty="0" smtClean="0"/>
              <a:t>Pandas</a:t>
            </a:r>
            <a:r>
              <a:rPr lang="zh-TW" altLang="en-US" dirty="0" smtClean="0"/>
              <a:t>資料分析專案分析 </a:t>
            </a:r>
            <a:endParaRPr lang="en-US" altLang="zh-TW" dirty="0" smtClean="0"/>
          </a:p>
          <a:p>
            <a:pPr marL="514350" indent="-514350">
              <a:buAutoNum type="arabicPeriod"/>
            </a:pPr>
            <a:endParaRPr lang="en-US" altLang="zh-TW" dirty="0" smtClean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32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55622" y="0"/>
            <a:ext cx="2643447" cy="781397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資料科學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005" y="689956"/>
            <a:ext cx="11571316" cy="5926975"/>
          </a:xfrm>
        </p:spPr>
        <p:txBody>
          <a:bodyPr>
            <a:noAutofit/>
          </a:bodyPr>
          <a:lstStyle/>
          <a:p>
            <a:r>
              <a:rPr lang="zh-TW" altLang="en-US" sz="1400" b="1" dirty="0"/>
              <a:t>資料科學</a:t>
            </a:r>
            <a:r>
              <a:rPr lang="zh-TW" altLang="en-US" sz="1400" dirty="0"/>
              <a:t>（英語：</a:t>
            </a:r>
            <a:r>
              <a:rPr lang="en-US" altLang="zh-TW" sz="1400" b="1" dirty="0"/>
              <a:t>data science</a:t>
            </a:r>
            <a:r>
              <a:rPr lang="zh-TW" altLang="en-US" sz="1400" dirty="0"/>
              <a:t>）是一門利用資料學習知識的學科，其目標是通過從資料中提取出有價值的部分來生產資料產品</a:t>
            </a:r>
            <a:r>
              <a:rPr lang="en-US" altLang="zh-TW" sz="1400" baseline="30000" dirty="0">
                <a:hlinkClick r:id="rId2"/>
              </a:rPr>
              <a:t>[1]</a:t>
            </a:r>
            <a:r>
              <a:rPr lang="zh-TW" altLang="en-US" sz="1400" dirty="0"/>
              <a:t>。它結合了諸多領域中的理論和技術，包括</a:t>
            </a:r>
            <a:r>
              <a:rPr lang="zh-TW" altLang="en-US" sz="1400" dirty="0">
                <a:hlinkClick r:id="rId3" tooltip="應用數學"/>
              </a:rPr>
              <a:t>應用數學</a:t>
            </a:r>
            <a:r>
              <a:rPr lang="zh-TW" altLang="en-US" sz="1400" dirty="0"/>
              <a:t>、</a:t>
            </a:r>
            <a:r>
              <a:rPr lang="zh-TW" altLang="en-US" sz="1400" dirty="0">
                <a:hlinkClick r:id="rId4" tooltip="統計"/>
              </a:rPr>
              <a:t>統計</a:t>
            </a:r>
            <a:r>
              <a:rPr lang="zh-TW" altLang="en-US" sz="1400" dirty="0"/>
              <a:t>、</a:t>
            </a:r>
            <a:r>
              <a:rPr lang="zh-TW" altLang="en-US" sz="1400" dirty="0">
                <a:hlinkClick r:id="rId5" tooltip="圖型識別"/>
              </a:rPr>
              <a:t>圖型識別</a:t>
            </a:r>
            <a:r>
              <a:rPr lang="zh-TW" altLang="en-US" sz="1400" dirty="0"/>
              <a:t>、</a:t>
            </a:r>
            <a:r>
              <a:rPr lang="zh-TW" altLang="en-US" sz="1400" dirty="0">
                <a:hlinkClick r:id="rId6" tooltip="機器學習"/>
              </a:rPr>
              <a:t>機器學習</a:t>
            </a:r>
            <a:r>
              <a:rPr lang="zh-TW" altLang="en-US" sz="1400" dirty="0"/>
              <a:t>、</a:t>
            </a:r>
            <a:r>
              <a:rPr lang="zh-TW" altLang="en-US" sz="1400" dirty="0">
                <a:hlinkClick r:id="rId7" tooltip="資料視覺化"/>
              </a:rPr>
              <a:t>資料視覺化</a:t>
            </a:r>
            <a:r>
              <a:rPr lang="zh-TW" altLang="en-US" sz="1400" dirty="0"/>
              <a:t>、</a:t>
            </a:r>
            <a:r>
              <a:rPr lang="zh-TW" altLang="en-US" sz="1400" dirty="0">
                <a:hlinkClick r:id="rId8" tooltip="資料倉儲"/>
              </a:rPr>
              <a:t>資料倉儲</a:t>
            </a:r>
            <a:r>
              <a:rPr lang="zh-TW" altLang="en-US" sz="1400" dirty="0"/>
              <a:t>以及</a:t>
            </a:r>
            <a:r>
              <a:rPr lang="zh-TW" altLang="en-US" sz="1400" dirty="0">
                <a:hlinkClick r:id="rId9" tooltip="高效能計算"/>
              </a:rPr>
              <a:t>高效能計算</a:t>
            </a:r>
            <a:r>
              <a:rPr lang="zh-TW" altLang="en-US" sz="1400" dirty="0"/>
              <a:t>。資料科學通過運用各種相關的資料來幫助非專業人士理解問題。 資料科學技術可以幫助我們如何正確的處理資料並協助我們在</a:t>
            </a:r>
            <a:r>
              <a:rPr lang="zh-TW" altLang="en-US" sz="1400" dirty="0">
                <a:hlinkClick r:id="rId10" tooltip="生物學"/>
              </a:rPr>
              <a:t>生物學</a:t>
            </a:r>
            <a:r>
              <a:rPr lang="zh-TW" altLang="en-US" sz="1400" dirty="0"/>
              <a:t>、</a:t>
            </a:r>
            <a:r>
              <a:rPr lang="zh-TW" altLang="en-US" sz="1400" dirty="0">
                <a:hlinkClick r:id="rId11" tooltip="社會科學"/>
              </a:rPr>
              <a:t>社會科學</a:t>
            </a:r>
            <a:r>
              <a:rPr lang="zh-TW" altLang="en-US" sz="1400" dirty="0"/>
              <a:t>、</a:t>
            </a:r>
            <a:r>
              <a:rPr lang="zh-TW" altLang="en-US" sz="1400" dirty="0">
                <a:hlinkClick r:id="rId12" tooltip="人類學"/>
              </a:rPr>
              <a:t>人類學</a:t>
            </a:r>
            <a:r>
              <a:rPr lang="zh-TW" altLang="en-US" sz="1400" dirty="0"/>
              <a:t>等領域進行研究調研。此外，資料科學也對商業競爭有極大的幫助</a:t>
            </a:r>
            <a:r>
              <a:rPr lang="en-US" altLang="zh-TW" sz="1400" baseline="30000" dirty="0">
                <a:hlinkClick r:id="rId13"/>
              </a:rPr>
              <a:t>[2]</a:t>
            </a:r>
            <a:r>
              <a:rPr lang="zh-TW" altLang="en-US" sz="1400" dirty="0" smtClean="0"/>
              <a:t>。</a:t>
            </a:r>
            <a:endParaRPr lang="en-US" altLang="zh-TW" sz="1400" dirty="0" smtClean="0"/>
          </a:p>
          <a:p>
            <a:r>
              <a:rPr lang="zh-TW" altLang="en-US" sz="1400" dirty="0"/>
              <a:t>歷史</a:t>
            </a:r>
            <a:r>
              <a:rPr lang="en-US" altLang="zh-TW" sz="1400" dirty="0"/>
              <a:t>[</a:t>
            </a:r>
            <a:r>
              <a:rPr lang="zh-TW" altLang="en-US" sz="1400" dirty="0">
                <a:hlinkClick r:id="rId14" tooltip="編輯章節：歷史"/>
              </a:rPr>
              <a:t>編輯</a:t>
            </a:r>
            <a:r>
              <a:rPr lang="en-US" altLang="zh-TW" sz="1400" dirty="0"/>
              <a:t>]</a:t>
            </a:r>
            <a:endParaRPr lang="zh-TW" altLang="en-US" sz="1400" dirty="0"/>
          </a:p>
          <a:p>
            <a:r>
              <a:rPr lang="en-US" altLang="zh-TW" sz="1400" dirty="0"/>
              <a:t>1960</a:t>
            </a:r>
            <a:r>
              <a:rPr lang="zh-TW" altLang="en-US" sz="1400" dirty="0"/>
              <a:t>年代，</a:t>
            </a:r>
            <a:r>
              <a:rPr lang="en-US" altLang="zh-TW" sz="1400" dirty="0"/>
              <a:t>Peter </a:t>
            </a:r>
            <a:r>
              <a:rPr lang="en-US" altLang="zh-TW" sz="1400" dirty="0" err="1"/>
              <a:t>Naur</a:t>
            </a:r>
            <a:r>
              <a:rPr lang="en-US" altLang="zh-TW" sz="1400" dirty="0"/>
              <a:t> </a:t>
            </a:r>
            <a:r>
              <a:rPr lang="zh-TW" altLang="en-US" sz="1400" dirty="0"/>
              <a:t>就首次提議要用「數據科學（</a:t>
            </a:r>
            <a:r>
              <a:rPr lang="en-US" altLang="zh-TW" sz="1400" dirty="0"/>
              <a:t>data science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Datalogy</a:t>
            </a:r>
            <a:r>
              <a:rPr lang="zh-TW" altLang="en-US" sz="1400" dirty="0"/>
              <a:t>）」來替代「</a:t>
            </a:r>
            <a:r>
              <a:rPr lang="zh-TW" altLang="en-US" sz="1400" dirty="0">
                <a:hlinkClick r:id="rId15" tooltip="計算機科學"/>
              </a:rPr>
              <a:t>計算機科學</a:t>
            </a:r>
            <a:r>
              <a:rPr lang="zh-TW" altLang="en-US" sz="1400" dirty="0"/>
              <a:t>（</a:t>
            </a:r>
            <a:r>
              <a:rPr lang="en-US" altLang="zh-TW" sz="1400" dirty="0"/>
              <a:t>computer science</a:t>
            </a:r>
            <a:r>
              <a:rPr lang="zh-TW" altLang="en-US" sz="1400" dirty="0"/>
              <a:t>）」，後來在上世紀九十年代中期為國際分類社團聯盟所用。</a:t>
            </a:r>
          </a:p>
          <a:p>
            <a:r>
              <a:rPr lang="en-US" altLang="zh-TW" sz="1400" dirty="0"/>
              <a:t>1997</a:t>
            </a:r>
            <a:r>
              <a:rPr lang="zh-TW" altLang="en-US" sz="1400" dirty="0"/>
              <a:t>年</a:t>
            </a:r>
            <a:r>
              <a:rPr lang="en-US" altLang="zh-TW" sz="1400" dirty="0"/>
              <a:t>11</a:t>
            </a:r>
            <a:r>
              <a:rPr lang="zh-TW" altLang="en-US" sz="1400" dirty="0"/>
              <a:t>月，</a:t>
            </a:r>
            <a:r>
              <a:rPr lang="zh-TW" altLang="en-US" sz="1400" dirty="0">
                <a:hlinkClick r:id="rId16" tooltip="吳建福"/>
              </a:rPr>
              <a:t>吳建福</a:t>
            </a:r>
            <a:r>
              <a:rPr lang="zh-TW" altLang="en-US" sz="1400" dirty="0"/>
              <a:t> 發表了題為「統計</a:t>
            </a:r>
            <a:r>
              <a:rPr lang="en-US" altLang="zh-TW" sz="1400" dirty="0"/>
              <a:t>=</a:t>
            </a:r>
            <a:r>
              <a:rPr lang="zh-TW" altLang="en-US" sz="1400" dirty="0"/>
              <a:t>資料科學？」的就任演講，</a:t>
            </a:r>
            <a:r>
              <a:rPr lang="en-US" altLang="zh-TW" sz="1400" baseline="30000" dirty="0">
                <a:hlinkClick r:id="rId17"/>
              </a:rPr>
              <a:t>[3]</a:t>
            </a:r>
            <a:r>
              <a:rPr lang="zh-TW" altLang="en-US" sz="1400" dirty="0"/>
              <a:t> 因為他被任命為</a:t>
            </a:r>
            <a:r>
              <a:rPr lang="zh-TW" altLang="en-US" sz="1400" dirty="0">
                <a:hlinkClick r:id="rId18" tooltip="密西根大學"/>
              </a:rPr>
              <a:t>密西根大學</a:t>
            </a:r>
            <a:r>
              <a:rPr lang="zh-TW" altLang="en-US" sz="1400" dirty="0"/>
              <a:t>的 </a:t>
            </a:r>
            <a:r>
              <a:rPr lang="en-US" altLang="zh-TW" sz="1400" dirty="0"/>
              <a:t>H. C.</a:t>
            </a:r>
            <a:r>
              <a:rPr lang="zh-TW" altLang="en-US" sz="1400" dirty="0"/>
              <a:t>卡弗教授。</a:t>
            </a:r>
            <a:r>
              <a:rPr lang="en-US" altLang="zh-TW" sz="1400" baseline="30000" dirty="0">
                <a:hlinkClick r:id="rId19"/>
              </a:rPr>
              <a:t>[4]</a:t>
            </a:r>
            <a:r>
              <a:rPr lang="zh-TW" altLang="en-US" sz="1400" dirty="0"/>
              <a:t> 在這次演講中，他將統計工作描述為資料收集、資料建模和分析以及決策制定的三部曲。 在他的結論中，他開創了「資料科學」（而非「電腦科學」）這個術語的現代用法，並提倡將統計學重新命名為資料科學，而統計學家則應重新命名為資料科學家。</a:t>
            </a:r>
            <a:r>
              <a:rPr lang="en-US" altLang="zh-TW" sz="1400" baseline="30000" dirty="0">
                <a:hlinkClick r:id="rId17"/>
              </a:rPr>
              <a:t>[3]</a:t>
            </a:r>
            <a:r>
              <a:rPr lang="zh-TW" altLang="en-US" sz="1400" dirty="0"/>
              <a:t> 後來，他發表了題為「統計</a:t>
            </a:r>
            <a:r>
              <a:rPr lang="en-US" altLang="zh-TW" sz="1400" dirty="0"/>
              <a:t>=</a:t>
            </a:r>
            <a:r>
              <a:rPr lang="zh-TW" altLang="en-US" sz="1400" dirty="0"/>
              <a:t>資料科學？」的演講，作為他</a:t>
            </a:r>
            <a:r>
              <a:rPr lang="en-US" altLang="zh-TW" sz="1400" dirty="0"/>
              <a:t>1998</a:t>
            </a:r>
            <a:r>
              <a:rPr lang="zh-TW" altLang="en-US" sz="1400" dirty="0"/>
              <a:t>年的首個 </a:t>
            </a:r>
            <a:r>
              <a:rPr lang="en-US" altLang="zh-TW" sz="1400" dirty="0"/>
              <a:t>P. C. </a:t>
            </a:r>
            <a:r>
              <a:rPr lang="zh-TW" altLang="en-US" sz="1400" dirty="0"/>
              <a:t>馬哈拉諾比斯紀念演講。</a:t>
            </a:r>
            <a:r>
              <a:rPr lang="en-US" altLang="zh-TW" sz="1400" baseline="30000" dirty="0">
                <a:hlinkClick r:id="rId20"/>
              </a:rPr>
              <a:t>[5]</a:t>
            </a:r>
            <a:r>
              <a:rPr lang="zh-TW" altLang="en-US" sz="1400" dirty="0"/>
              <a:t> 這些講座是為了紀念印度科學家、統計學家和</a:t>
            </a:r>
            <a:r>
              <a:rPr lang="zh-TW" altLang="en-US" sz="1400" dirty="0">
                <a:hlinkClick r:id="rId21" tooltip="印度統計學院（頁面不存在）"/>
              </a:rPr>
              <a:t>印度統計學院</a:t>
            </a:r>
            <a:r>
              <a:rPr lang="zh-TW" altLang="en-US" sz="1400" dirty="0"/>
              <a:t> </a:t>
            </a:r>
            <a:r>
              <a:rPr lang="en-US" altLang="zh-TW" sz="1400" dirty="0"/>
              <a:t>(</a:t>
            </a:r>
            <a:r>
              <a:rPr lang="zh-TW" altLang="en-US" sz="1400" dirty="0">
                <a:hlinkClick r:id="rId22" tooltip="en:Indian Statistical Institute"/>
              </a:rPr>
              <a:t>英語</a:t>
            </a:r>
            <a:r>
              <a:rPr lang="en-US" altLang="zh-TW" sz="1400" dirty="0"/>
              <a:t>)</a:t>
            </a:r>
            <a:r>
              <a:rPr lang="zh-TW" altLang="en-US" sz="1400" dirty="0"/>
              <a:t>創始人</a:t>
            </a:r>
            <a:r>
              <a:rPr lang="en-US" altLang="zh-TW" sz="1400" dirty="0">
                <a:hlinkClick r:id="rId23" tooltip="P. C. 馬哈拉諾比斯（頁面不存在）"/>
              </a:rPr>
              <a:t>P. C. </a:t>
            </a:r>
            <a:r>
              <a:rPr lang="zh-TW" altLang="en-US" sz="1400" dirty="0">
                <a:hlinkClick r:id="rId23" tooltip="P. C. 馬哈拉諾比斯（頁面不存在）"/>
              </a:rPr>
              <a:t>馬哈拉諾比斯</a:t>
            </a:r>
            <a:r>
              <a:rPr lang="zh-TW" altLang="en-US" sz="1400" dirty="0"/>
              <a:t> </a:t>
            </a:r>
            <a:r>
              <a:rPr lang="en-US" altLang="zh-TW" sz="1400" dirty="0"/>
              <a:t>(</a:t>
            </a:r>
            <a:r>
              <a:rPr lang="zh-TW" altLang="en-US" sz="1400" dirty="0">
                <a:hlinkClick r:id="rId24" tooltip="en:P. C. Mahalanobis"/>
              </a:rPr>
              <a:t>英語</a:t>
            </a:r>
            <a:r>
              <a:rPr lang="en-US" altLang="zh-TW" sz="1400" dirty="0"/>
              <a:t>)</a:t>
            </a:r>
            <a:r>
              <a:rPr lang="zh-TW" altLang="en-US" sz="1400" dirty="0"/>
              <a:t>。</a:t>
            </a:r>
          </a:p>
          <a:p>
            <a:r>
              <a:rPr lang="en-US" altLang="zh-TW" sz="1400" dirty="0"/>
              <a:t>2001</a:t>
            </a:r>
            <a:r>
              <a:rPr lang="zh-TW" altLang="en-US" sz="1400" dirty="0"/>
              <a:t>年，</a:t>
            </a:r>
            <a:r>
              <a:rPr lang="en-US" altLang="zh-TW" sz="1400" dirty="0"/>
              <a:t>William S. Cleveland </a:t>
            </a:r>
            <a:r>
              <a:rPr lang="zh-TW" altLang="en-US" sz="1400" dirty="0"/>
              <a:t>提議將其設立為一個新的學科，吸收「計算在數據方面取得的進展」作為統計學的延伸。</a:t>
            </a:r>
            <a:r>
              <a:rPr lang="en-US" altLang="zh-TW" sz="1400" dirty="0"/>
              <a:t>《Data Science Journal》</a:t>
            </a:r>
            <a:r>
              <a:rPr lang="zh-TW" altLang="en-US" sz="1400" dirty="0"/>
              <a:t>及</a:t>
            </a:r>
            <a:r>
              <a:rPr lang="en-US" altLang="zh-TW" sz="1400" dirty="0"/>
              <a:t>《The Journal of Data Science》</a:t>
            </a:r>
            <a:r>
              <a:rPr lang="zh-TW" altLang="en-US" sz="1400" dirty="0"/>
              <a:t>分別於</a:t>
            </a:r>
            <a:r>
              <a:rPr lang="en-US" altLang="zh-TW" sz="1400" dirty="0"/>
              <a:t>2002</a:t>
            </a:r>
            <a:r>
              <a:rPr lang="zh-TW" altLang="en-US" sz="1400" dirty="0"/>
              <a:t>年與</a:t>
            </a:r>
            <a:r>
              <a:rPr lang="en-US" altLang="zh-TW" sz="1400" dirty="0"/>
              <a:t>2003</a:t>
            </a:r>
            <a:r>
              <a:rPr lang="zh-TW" altLang="en-US" sz="1400" dirty="0"/>
              <a:t>年發行；</a:t>
            </a:r>
            <a:r>
              <a:rPr lang="en-US" altLang="zh-TW" sz="1400" dirty="0"/>
              <a:t>2005</a:t>
            </a:r>
            <a:r>
              <a:rPr lang="zh-TW" altLang="en-US" sz="1400" dirty="0"/>
              <a:t>年</a:t>
            </a:r>
            <a:r>
              <a:rPr lang="en-US" altLang="zh-TW" sz="1400" dirty="0"/>
              <a:t>9</a:t>
            </a:r>
            <a:r>
              <a:rPr lang="zh-TW" altLang="en-US" sz="1400" dirty="0"/>
              <a:t>月，美國</a:t>
            </a:r>
            <a:r>
              <a:rPr lang="zh-TW" altLang="en-US" sz="1400" dirty="0">
                <a:hlinkClick r:id="rId25" tooltip="國家科學基金會"/>
              </a:rPr>
              <a:t>國家科學基金會</a:t>
            </a:r>
            <a:r>
              <a:rPr lang="zh-TW" altLang="en-US" sz="1400" dirty="0"/>
              <a:t>發表了</a:t>
            </a:r>
            <a:r>
              <a:rPr lang="en-US" altLang="zh-TW" sz="1400" dirty="0"/>
              <a:t>《</a:t>
            </a:r>
            <a:r>
              <a:rPr lang="zh-TW" altLang="en-US" sz="1400" dirty="0"/>
              <a:t>長存的數位資料收集：使</a:t>
            </a:r>
            <a:r>
              <a:rPr lang="en-US" altLang="zh-TW" sz="1400" dirty="0"/>
              <a:t>21</a:t>
            </a:r>
            <a:r>
              <a:rPr lang="zh-TW" altLang="en-US" sz="1400" dirty="0"/>
              <a:t>世紀的研究與教育成為可能</a:t>
            </a:r>
            <a:r>
              <a:rPr lang="en-US" altLang="zh-TW" sz="1400" dirty="0"/>
              <a:t>》</a:t>
            </a:r>
            <a:r>
              <a:rPr lang="zh-TW" altLang="en-US" sz="1400" dirty="0"/>
              <a:t>，文中將數據科學家定義為「資訊與電腦科學家，資料庫與軟體工程師與程式設計師，跨學科專家，保管員以及專業注釋者，圖書館員，檔案館員和其他人員，這些人對數位資料收集的成功管理至關重要。」</a:t>
            </a:r>
            <a:r>
              <a:rPr lang="en-US" altLang="zh-TW" sz="1400" baseline="30000" dirty="0">
                <a:hlinkClick r:id="rId26"/>
              </a:rPr>
              <a:t>[6]</a:t>
            </a:r>
            <a:r>
              <a:rPr lang="zh-TW" altLang="en-US" sz="1400" dirty="0"/>
              <a:t> </a:t>
            </a:r>
            <a:r>
              <a:rPr lang="en-US" altLang="zh-TW" sz="1400" dirty="0"/>
              <a:t>2008</a:t>
            </a:r>
            <a:r>
              <a:rPr lang="zh-TW" altLang="en-US" sz="1400" dirty="0"/>
              <a:t>年 </a:t>
            </a:r>
            <a:r>
              <a:rPr lang="en-US" altLang="zh-TW" sz="1400" dirty="0"/>
              <a:t>Jeff </a:t>
            </a:r>
            <a:r>
              <a:rPr lang="en-US" altLang="zh-TW" sz="1400" dirty="0" err="1"/>
              <a:t>Hamerbatcher</a:t>
            </a:r>
            <a:r>
              <a:rPr lang="en-US" altLang="zh-TW" sz="1400" dirty="0"/>
              <a:t> </a:t>
            </a:r>
            <a:r>
              <a:rPr lang="zh-TW" altLang="en-US" sz="1400" dirty="0"/>
              <a:t>與 </a:t>
            </a:r>
            <a:r>
              <a:rPr lang="en-US" altLang="zh-TW" sz="1400" dirty="0"/>
              <a:t>DJ </a:t>
            </a:r>
            <a:r>
              <a:rPr lang="en-US" altLang="zh-TW" sz="1400" dirty="0" err="1"/>
              <a:t>Patil</a:t>
            </a:r>
            <a:r>
              <a:rPr lang="en-US" altLang="zh-TW" sz="1400" dirty="0"/>
              <a:t> circa </a:t>
            </a:r>
            <a:r>
              <a:rPr lang="zh-TW" altLang="en-US" sz="1400" dirty="0"/>
              <a:t>分別在 </a:t>
            </a:r>
            <a:r>
              <a:rPr lang="en-US" altLang="zh-TW" sz="1400" dirty="0">
                <a:hlinkClick r:id="rId27" tooltip="Facebook"/>
              </a:rPr>
              <a:t>Facebook</a:t>
            </a:r>
            <a:r>
              <a:rPr lang="zh-TW" altLang="en-US" sz="1400" dirty="0"/>
              <a:t>、</a:t>
            </a:r>
            <a:r>
              <a:rPr lang="en-US" altLang="zh-TW" sz="1400" dirty="0">
                <a:hlinkClick r:id="rId28" tooltip="LinkedIn"/>
              </a:rPr>
              <a:t>LinkedIn</a:t>
            </a:r>
            <a:r>
              <a:rPr lang="zh-TW" altLang="en-US" sz="1400" dirty="0"/>
              <a:t> 領導全球第一支數據科學團隊，至此數據科學越來越被廣泛流行，並應用到</a:t>
            </a:r>
            <a:r>
              <a:rPr lang="zh-TW" altLang="en-US" sz="1400" dirty="0">
                <a:hlinkClick r:id="rId29" tooltip="公共衛生"/>
              </a:rPr>
              <a:t>公共衛生</a:t>
            </a:r>
            <a:r>
              <a:rPr lang="zh-TW" altLang="en-US" sz="1400" dirty="0"/>
              <a:t>、市場、金融、社會等各個領域。</a:t>
            </a:r>
          </a:p>
          <a:p>
            <a:endParaRPr lang="en-US" altLang="zh-TW" sz="1400" dirty="0" smtClean="0">
              <a:hlinkClick r:id="rId30" tooltip="資料科學家"/>
            </a:endParaRPr>
          </a:p>
          <a:p>
            <a:r>
              <a:rPr lang="zh-TW" altLang="en-US" sz="1400" dirty="0" smtClean="0">
                <a:hlinkClick r:id="rId30" tooltip="資料科學家"/>
              </a:rPr>
              <a:t>數據</a:t>
            </a:r>
            <a:r>
              <a:rPr lang="zh-TW" altLang="en-US" sz="1400" dirty="0">
                <a:hlinkClick r:id="rId30" tooltip="資料科學家"/>
              </a:rPr>
              <a:t>科學家</a:t>
            </a:r>
            <a:r>
              <a:rPr lang="zh-TW" altLang="en-US" sz="1400" dirty="0"/>
              <a:t>這個職位的頭銜則是</a:t>
            </a:r>
            <a:r>
              <a:rPr lang="en-US" altLang="zh-TW" sz="1400" dirty="0"/>
              <a:t>1997</a:t>
            </a:r>
            <a:r>
              <a:rPr lang="zh-TW" altLang="en-US" sz="1400" dirty="0"/>
              <a:t>年</a:t>
            </a:r>
            <a:r>
              <a:rPr lang="zh-TW" altLang="en-US" sz="1400" dirty="0">
                <a:hlinkClick r:id="rId16" tooltip="吳建福"/>
              </a:rPr>
              <a:t>吳建福</a:t>
            </a:r>
            <a:r>
              <a:rPr lang="zh-TW" altLang="en-US" sz="1400" dirty="0"/>
              <a:t>的報告 </a:t>
            </a:r>
            <a:r>
              <a:rPr lang="en-US" altLang="zh-TW" sz="1400" dirty="0"/>
              <a:t>"Statistics = Data Science?"</a:t>
            </a:r>
            <a:r>
              <a:rPr lang="zh-TW" altLang="en-US" sz="1400" dirty="0"/>
              <a:t>中首次提及的，他認為</a:t>
            </a:r>
            <a:r>
              <a:rPr lang="zh-TW" altLang="en-US" sz="1400" dirty="0">
                <a:hlinkClick r:id="rId30" tooltip="資料科學家"/>
              </a:rPr>
              <a:t>數據科學家</a:t>
            </a:r>
            <a:r>
              <a:rPr lang="zh-TW" altLang="en-US" sz="1400" dirty="0"/>
              <a:t>就是能夠從大型數據集中析取出數據，並進行</a:t>
            </a:r>
            <a:r>
              <a:rPr lang="zh-TW" altLang="en-US" sz="1400" dirty="0">
                <a:hlinkClick r:id="rId31" tooltip="統計推斷"/>
              </a:rPr>
              <a:t>統計推斷</a:t>
            </a:r>
            <a:r>
              <a:rPr lang="zh-TW" altLang="en-US" sz="1400" dirty="0"/>
              <a:t>的</a:t>
            </a:r>
            <a:r>
              <a:rPr lang="zh-TW" altLang="en-US" sz="1400" dirty="0">
                <a:hlinkClick r:id="rId32" tooltip="統計學家"/>
              </a:rPr>
              <a:t>統計學家</a:t>
            </a:r>
            <a:r>
              <a:rPr lang="zh-TW" altLang="en-US" sz="1400" dirty="0"/>
              <a:t>。</a:t>
            </a:r>
          </a:p>
          <a:p>
            <a:r>
              <a:rPr lang="en-US" altLang="zh-TW" sz="1400" dirty="0"/>
              <a:t>2009 </a:t>
            </a:r>
            <a:r>
              <a:rPr lang="zh-TW" altLang="en-US" sz="1400" dirty="0"/>
              <a:t>年 </a:t>
            </a:r>
            <a:r>
              <a:rPr lang="en-US" altLang="zh-TW" sz="1400" dirty="0"/>
              <a:t>1 </a:t>
            </a:r>
            <a:r>
              <a:rPr lang="zh-TW" altLang="en-US" sz="1400" dirty="0"/>
              <a:t>月，數位化數據跨機構工作組發表了一份名為</a:t>
            </a:r>
            <a:r>
              <a:rPr lang="en-US" altLang="zh-TW" sz="1400" dirty="0"/>
              <a:t>《</a:t>
            </a:r>
            <a:r>
              <a:rPr lang="zh-TW" altLang="en-US" sz="1400" dirty="0"/>
              <a:t>駕馭科學與社會數字化數據之力</a:t>
            </a:r>
            <a:r>
              <a:rPr lang="en-US" altLang="zh-TW" sz="1400" dirty="0"/>
              <a:t>》</a:t>
            </a:r>
            <a:r>
              <a:rPr lang="zh-TW" altLang="en-US" sz="1400" dirty="0"/>
              <a:t>的報告，</a:t>
            </a:r>
            <a:r>
              <a:rPr lang="en-US" altLang="zh-TW" sz="1400" dirty="0" err="1"/>
              <a:t>Sadkowsky</a:t>
            </a:r>
            <a:r>
              <a:rPr lang="en-US" altLang="zh-TW" sz="1400" dirty="0"/>
              <a:t> </a:t>
            </a:r>
            <a:r>
              <a:rPr lang="zh-TW" altLang="en-US" sz="1400" dirty="0"/>
              <a:t>從中了解到「數據科學家」這個詞，認為該詞是自己所從事工作的最好描述。</a:t>
            </a:r>
          </a:p>
          <a:p>
            <a:r>
              <a:rPr lang="en-US" altLang="zh-TW" sz="1400" dirty="0"/>
              <a:t>2012</a:t>
            </a:r>
            <a:r>
              <a:rPr lang="zh-TW" altLang="en-US" sz="1400" dirty="0"/>
              <a:t>年，資料科學家被</a:t>
            </a:r>
            <a:r>
              <a:rPr lang="en-US" altLang="zh-TW" sz="1400" dirty="0"/>
              <a:t>《</a:t>
            </a:r>
            <a:r>
              <a:rPr lang="zh-TW" altLang="en-US" sz="1400" dirty="0">
                <a:hlinkClick r:id="rId33" tooltip="哈佛商業評論"/>
              </a:rPr>
              <a:t>哈佛商業評論</a:t>
            </a:r>
            <a:r>
              <a:rPr lang="en-US" altLang="zh-TW" sz="1400" dirty="0"/>
              <a:t>》</a:t>
            </a:r>
            <a:r>
              <a:rPr lang="zh-TW" altLang="en-US" sz="1400" dirty="0"/>
              <a:t>稱為</a:t>
            </a:r>
            <a:r>
              <a:rPr lang="en-US" altLang="zh-TW" sz="1400" dirty="0"/>
              <a:t>《</a:t>
            </a:r>
            <a:r>
              <a:rPr lang="zh-TW" altLang="en-US" sz="1400" dirty="0"/>
              <a:t>二十一世紀最性感的職業</a:t>
            </a:r>
            <a:r>
              <a:rPr lang="en-US" altLang="zh-TW" sz="1400" dirty="0"/>
              <a:t>》</a:t>
            </a:r>
            <a:r>
              <a:rPr lang="en-US" altLang="zh-TW" sz="1400" baseline="30000" dirty="0">
                <a:hlinkClick r:id="rId34"/>
              </a:rPr>
              <a:t>[7]</a:t>
            </a:r>
            <a:r>
              <a:rPr lang="zh-TW" altLang="en-US" sz="1400" dirty="0"/>
              <a:t>後，數據科學逐漸成為一個</a:t>
            </a:r>
            <a:r>
              <a:rPr lang="zh-TW" altLang="en-US" sz="1400" dirty="0">
                <a:hlinkClick r:id="rId35" tooltip="時髦術語"/>
              </a:rPr>
              <a:t>時髦術語</a:t>
            </a:r>
            <a:r>
              <a:rPr lang="zh-TW" altLang="en-US" sz="1400" dirty="0"/>
              <a:t>（英語：</a:t>
            </a:r>
            <a:r>
              <a:rPr lang="en-US" altLang="zh-TW" sz="1400" dirty="0"/>
              <a:t>Buzzword)</a:t>
            </a:r>
            <a:r>
              <a:rPr lang="zh-TW" altLang="en-US" sz="1400" dirty="0"/>
              <a:t>。</a:t>
            </a:r>
          </a:p>
          <a:p>
            <a:r>
              <a:rPr lang="zh-TW" altLang="en-US" sz="1400" dirty="0"/>
              <a:t>資料科學家在美歐的需求巨大，</a:t>
            </a:r>
            <a:r>
              <a:rPr lang="zh-TW" altLang="en-US" sz="1400" dirty="0">
                <a:hlinkClick r:id="rId36" tooltip="麥肯錫公司"/>
              </a:rPr>
              <a:t>麥肯錫公司</a:t>
            </a:r>
            <a:r>
              <a:rPr lang="zh-TW" altLang="en-US" sz="1400" dirty="0"/>
              <a:t>宣布全世界上此職業人才短缺超過二十萬工人</a:t>
            </a:r>
            <a:r>
              <a:rPr lang="en-US" altLang="zh-TW" sz="1400" baseline="30000" dirty="0">
                <a:hlinkClick r:id="rId37"/>
              </a:rPr>
              <a:t>[8]</a:t>
            </a:r>
            <a:r>
              <a:rPr lang="zh-TW" altLang="en-US" sz="1400" dirty="0"/>
              <a:t>。</a:t>
            </a:r>
            <a:r>
              <a:rPr lang="en-US" altLang="zh-TW" sz="1400" dirty="0"/>
              <a:t>《</a:t>
            </a:r>
            <a:r>
              <a:rPr lang="en-US" altLang="zh-TW" sz="1400" dirty="0">
                <a:hlinkClick r:id="rId38" tooltip="The Data Incubator（頁面不存在）"/>
              </a:rPr>
              <a:t>The Data Incubator</a:t>
            </a:r>
            <a:r>
              <a:rPr lang="en-US" altLang="zh-TW" sz="1400" dirty="0"/>
              <a:t>》</a:t>
            </a:r>
            <a:r>
              <a:rPr lang="zh-TW" altLang="en-US" sz="1400" dirty="0"/>
              <a:t>國際企業，在矽谷紐約成立，提供國際巨量資料和資料科學培訓服務。</a:t>
            </a:r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84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27320" y="0"/>
            <a:ext cx="1821873" cy="714895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Pandas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9258" y="598516"/>
            <a:ext cx="11892742" cy="617635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TW" altLang="en-US" sz="2500" dirty="0"/>
              <a:t>在</a:t>
            </a:r>
            <a:r>
              <a:rPr lang="zh-TW" altLang="en-US" sz="2500" dirty="0">
                <a:hlinkClick r:id="rId2" tooltip="計算機編程"/>
              </a:rPr>
              <a:t>計算機編程</a:t>
            </a:r>
            <a:r>
              <a:rPr lang="zh-TW" altLang="en-US" sz="2500" dirty="0"/>
              <a:t>中，</a:t>
            </a:r>
            <a:r>
              <a:rPr lang="en-US" altLang="zh-TW" sz="2500" b="1" dirty="0"/>
              <a:t>pandas</a:t>
            </a:r>
            <a:r>
              <a:rPr lang="zh-TW" altLang="en-US" sz="2500" dirty="0"/>
              <a:t>是</a:t>
            </a:r>
            <a:r>
              <a:rPr lang="en-US" altLang="zh-TW" sz="2500" dirty="0">
                <a:hlinkClick r:id="rId3" tooltip="Python"/>
              </a:rPr>
              <a:t>Python</a:t>
            </a:r>
            <a:r>
              <a:rPr lang="zh-TW" altLang="en-US" sz="2500" dirty="0">
                <a:hlinkClick r:id="rId4" tooltip="程式語言"/>
              </a:rPr>
              <a:t>程式語言</a:t>
            </a:r>
            <a:r>
              <a:rPr lang="zh-TW" altLang="en-US" sz="2500" dirty="0"/>
              <a:t>的用於數據操縱和分析的</a:t>
            </a:r>
            <a:r>
              <a:rPr lang="zh-TW" altLang="en-US" sz="2500" dirty="0">
                <a:hlinkClick r:id="rId5" tooltip="軟體庫"/>
              </a:rPr>
              <a:t>軟體庫</a:t>
            </a:r>
            <a:r>
              <a:rPr lang="zh-TW" altLang="en-US" sz="2500" dirty="0"/>
              <a:t>。特別是，它提供操縱數值表格和</a:t>
            </a:r>
            <a:r>
              <a:rPr lang="zh-TW" altLang="en-US" sz="2500" dirty="0">
                <a:hlinkClick r:id="rId6" tooltip="時間序列"/>
              </a:rPr>
              <a:t>時間序列</a:t>
            </a:r>
            <a:r>
              <a:rPr lang="zh-TW" altLang="en-US" sz="2500" dirty="0"/>
              <a:t>的資料結構和運算操作。它是在</a:t>
            </a:r>
            <a:r>
              <a:rPr lang="zh-TW" altLang="en-US" sz="2500" dirty="0">
                <a:hlinkClick r:id="rId7" tooltip="BSD license"/>
              </a:rPr>
              <a:t>三條款</a:t>
            </a:r>
            <a:r>
              <a:rPr lang="en-US" altLang="zh-TW" sz="2500" dirty="0">
                <a:hlinkClick r:id="rId7" tooltip="BSD license"/>
              </a:rPr>
              <a:t>BSD</a:t>
            </a:r>
            <a:r>
              <a:rPr lang="zh-TW" altLang="en-US" sz="2500" dirty="0">
                <a:hlinkClick r:id="rId7" tooltip="BSD license"/>
              </a:rPr>
              <a:t>許可證</a:t>
            </a:r>
            <a:r>
              <a:rPr lang="zh-TW" altLang="en-US" sz="2500" dirty="0"/>
              <a:t>下發行的</a:t>
            </a:r>
            <a:r>
              <a:rPr lang="zh-TW" altLang="en-US" sz="2500" dirty="0">
                <a:hlinkClick r:id="rId8" tooltip="自由軟體"/>
              </a:rPr>
              <a:t>自由軟體</a:t>
            </a:r>
            <a:r>
              <a:rPr lang="en-US" altLang="zh-TW" sz="2500" baseline="30000" dirty="0">
                <a:hlinkClick r:id="rId9"/>
              </a:rPr>
              <a:t>[2]</a:t>
            </a:r>
            <a:r>
              <a:rPr lang="zh-TW" altLang="en-US" sz="2500" dirty="0"/>
              <a:t>。它的名字衍生自術語「</a:t>
            </a:r>
            <a:r>
              <a:rPr lang="zh-TW" altLang="en-US" sz="2500" dirty="0">
                <a:hlinkClick r:id="rId10"/>
              </a:rPr>
              <a:t>面板數據</a:t>
            </a:r>
            <a:r>
              <a:rPr lang="zh-TW" altLang="en-US" sz="2500" dirty="0"/>
              <a:t>」（</a:t>
            </a:r>
            <a:r>
              <a:rPr lang="en-US" altLang="zh-TW" sz="2500" dirty="0"/>
              <a:t>panel data</a:t>
            </a:r>
            <a:r>
              <a:rPr lang="zh-TW" altLang="en-US" sz="2500" dirty="0"/>
              <a:t>），這是</a:t>
            </a:r>
            <a:r>
              <a:rPr lang="zh-TW" altLang="en-US" sz="2500" dirty="0">
                <a:hlinkClick r:id="rId11" tooltip="計量經濟學"/>
              </a:rPr>
              <a:t>計量經濟學</a:t>
            </a:r>
            <a:r>
              <a:rPr lang="zh-TW" altLang="en-US" sz="2500" dirty="0"/>
              <a:t>的數據集術語</a:t>
            </a:r>
            <a:r>
              <a:rPr lang="zh-TW" altLang="en-US" sz="2500" dirty="0" smtClean="0"/>
              <a:t>，它們</a:t>
            </a:r>
            <a:r>
              <a:rPr lang="zh-TW" altLang="en-US" sz="2500" dirty="0"/>
              <a:t>包括了對同一個體</a:t>
            </a:r>
            <a:r>
              <a:rPr lang="zh-TW" altLang="en-US" sz="2500" dirty="0" smtClean="0"/>
              <a:t>的在</a:t>
            </a:r>
            <a:r>
              <a:rPr lang="zh-TW" altLang="en-US" sz="2500" dirty="0"/>
              <a:t>多個時期上的觀測</a:t>
            </a:r>
            <a:r>
              <a:rPr lang="en-US" altLang="zh-TW" sz="2500" baseline="30000" dirty="0">
                <a:hlinkClick r:id="rId12"/>
              </a:rPr>
              <a:t>[3]</a:t>
            </a:r>
            <a:r>
              <a:rPr lang="zh-TW" altLang="en-US" sz="2500" dirty="0"/>
              <a:t>。它的名字是短語「</a:t>
            </a:r>
            <a:r>
              <a:rPr lang="en-US" altLang="zh-TW" sz="2500" dirty="0"/>
              <a:t>Python data analysis</a:t>
            </a:r>
            <a:r>
              <a:rPr lang="zh-TW" altLang="en-US" sz="2500" dirty="0"/>
              <a:t>」自身的文字遊戲</a:t>
            </a:r>
            <a:r>
              <a:rPr lang="en-US" altLang="zh-TW" sz="2500" baseline="30000" dirty="0">
                <a:hlinkClick r:id="rId13"/>
              </a:rPr>
              <a:t>[4]</a:t>
            </a:r>
            <a:r>
              <a:rPr lang="zh-TW" altLang="en-US" sz="2500" dirty="0" smtClean="0"/>
              <a:t>。</a:t>
            </a:r>
            <a:endParaRPr lang="en-US" altLang="zh-TW" sz="2500" dirty="0" smtClean="0"/>
          </a:p>
          <a:p>
            <a:pPr marL="0" indent="0">
              <a:buNone/>
            </a:pPr>
            <a:r>
              <a:rPr lang="zh-TW" altLang="en-US" sz="2500" dirty="0"/>
              <a:t>庫</a:t>
            </a:r>
            <a:r>
              <a:rPr lang="zh-TW" altLang="en-US" sz="2500" dirty="0" smtClean="0"/>
              <a:t>特徵</a:t>
            </a:r>
            <a:r>
              <a:rPr lang="en-US" altLang="zh-TW" sz="2500" dirty="0"/>
              <a:t>:</a:t>
            </a:r>
            <a:endParaRPr lang="zh-TW" altLang="en-US" sz="2500" dirty="0"/>
          </a:p>
          <a:p>
            <a:r>
              <a:rPr lang="en-US" altLang="zh-TW" sz="2500" dirty="0" err="1"/>
              <a:t>DataFrame</a:t>
            </a:r>
            <a:r>
              <a:rPr lang="zh-TW" altLang="en-US" sz="2500" dirty="0"/>
              <a:t>對象，用於數據操縱並具有集成的索引。</a:t>
            </a:r>
          </a:p>
          <a:p>
            <a:r>
              <a:rPr lang="zh-TW" altLang="en-US" sz="2500" dirty="0"/>
              <a:t>在內存中資料結構和不同的文件格式之間讀寫數據的工具。</a:t>
            </a:r>
          </a:p>
          <a:p>
            <a:r>
              <a:rPr lang="zh-TW" altLang="en-US" sz="2500" dirty="0"/>
              <a:t>數據對齊和集成的缺失數據處理。</a:t>
            </a:r>
          </a:p>
          <a:p>
            <a:r>
              <a:rPr lang="zh-TW" altLang="en-US" sz="2500" dirty="0"/>
              <a:t>數據集的再成形（</a:t>
            </a:r>
            <a:r>
              <a:rPr lang="en-US" altLang="zh-TW" sz="2500" dirty="0"/>
              <a:t>reshape</a:t>
            </a:r>
            <a:r>
              <a:rPr lang="zh-TW" altLang="en-US" sz="2500" dirty="0"/>
              <a:t>）和</a:t>
            </a:r>
            <a:r>
              <a:rPr lang="zh-TW" altLang="en-US" sz="2500" dirty="0">
                <a:hlinkClick r:id="rId14" tooltip="透視表"/>
              </a:rPr>
              <a:t>旋轉</a:t>
            </a:r>
            <a:r>
              <a:rPr lang="zh-TW" altLang="en-US" sz="2500" dirty="0"/>
              <a:t>（</a:t>
            </a:r>
            <a:r>
              <a:rPr lang="en-US" altLang="zh-TW" sz="2500" dirty="0"/>
              <a:t>pivot</a:t>
            </a:r>
            <a:r>
              <a:rPr lang="zh-TW" altLang="en-US" sz="2500" dirty="0"/>
              <a:t>）。</a:t>
            </a:r>
          </a:p>
          <a:p>
            <a:r>
              <a:rPr lang="zh-TW" altLang="en-US" sz="2500" dirty="0"/>
              <a:t>大數據集的基於標籤的</a:t>
            </a:r>
            <a:r>
              <a:rPr lang="zh-TW" altLang="en-US" sz="2500" dirty="0">
                <a:hlinkClick r:id="rId15"/>
              </a:rPr>
              <a:t>分片</a:t>
            </a:r>
            <a:r>
              <a:rPr lang="zh-TW" altLang="en-US" sz="2500" dirty="0"/>
              <a:t>、</a:t>
            </a:r>
            <a:r>
              <a:rPr lang="en-US" altLang="zh-TW" sz="2500" dirty="0"/>
              <a:t>fancy</a:t>
            </a:r>
            <a:r>
              <a:rPr lang="zh-TW" altLang="en-US" sz="2500" dirty="0"/>
              <a:t>索引和子集。</a:t>
            </a:r>
          </a:p>
          <a:p>
            <a:r>
              <a:rPr lang="zh-TW" altLang="en-US" sz="2500" dirty="0"/>
              <a:t>資料結構列的插入和刪除。</a:t>
            </a:r>
          </a:p>
          <a:p>
            <a:r>
              <a:rPr lang="zh-TW" altLang="en-US" sz="2500" dirty="0"/>
              <a:t>按引擎（</a:t>
            </a:r>
            <a:r>
              <a:rPr lang="en-US" altLang="zh-TW" sz="2500" dirty="0"/>
              <a:t>engine</a:t>
            </a:r>
            <a:r>
              <a:rPr lang="zh-TW" altLang="en-US" sz="2500" dirty="0"/>
              <a:t>）分組，允許在數據集上的分離</a:t>
            </a:r>
            <a:r>
              <a:rPr lang="en-US" altLang="zh-TW" sz="2500" dirty="0"/>
              <a:t>-</a:t>
            </a:r>
            <a:r>
              <a:rPr lang="zh-TW" altLang="en-US" sz="2500" dirty="0"/>
              <a:t>應用</a:t>
            </a:r>
            <a:r>
              <a:rPr lang="en-US" altLang="zh-TW" sz="2500" dirty="0"/>
              <a:t>-</a:t>
            </a:r>
            <a:r>
              <a:rPr lang="zh-TW" altLang="en-US" sz="2500" dirty="0"/>
              <a:t>合併（</a:t>
            </a:r>
            <a:r>
              <a:rPr lang="en-US" altLang="zh-TW" sz="2500" dirty="0"/>
              <a:t>split-apply-combine</a:t>
            </a:r>
            <a:r>
              <a:rPr lang="zh-TW" altLang="en-US" sz="2500" dirty="0"/>
              <a:t>）運算操作。</a:t>
            </a:r>
          </a:p>
          <a:p>
            <a:r>
              <a:rPr lang="zh-TW" altLang="en-US" sz="2500" dirty="0"/>
              <a:t>數據集的歸併和連接。</a:t>
            </a:r>
          </a:p>
          <a:p>
            <a:r>
              <a:rPr lang="zh-TW" altLang="en-US" sz="2500" dirty="0"/>
              <a:t>層級軸索引，以低維資料結構工作在高維數據上。</a:t>
            </a:r>
          </a:p>
          <a:p>
            <a:r>
              <a:rPr lang="zh-TW" altLang="en-US" sz="2500" dirty="0"/>
              <a:t>時間序列</a:t>
            </a:r>
            <a:r>
              <a:rPr lang="en-US" altLang="zh-TW" sz="2500" dirty="0"/>
              <a:t>-</a:t>
            </a:r>
            <a:r>
              <a:rPr lang="zh-TW" altLang="en-US" sz="2500" dirty="0"/>
              <a:t>功能：數據範圍生成</a:t>
            </a:r>
            <a:r>
              <a:rPr lang="en-US" altLang="zh-TW" sz="2500" baseline="30000" dirty="0">
                <a:hlinkClick r:id="rId16"/>
              </a:rPr>
              <a:t>[5]</a:t>
            </a:r>
            <a:r>
              <a:rPr lang="zh-TW" altLang="en-US" sz="2500" dirty="0"/>
              <a:t>和頻率轉換，移動窗口統計，移動窗口線性回歸，數據轉移（</a:t>
            </a:r>
            <a:r>
              <a:rPr lang="en-US" altLang="zh-TW" sz="2500" dirty="0"/>
              <a:t>shift</a:t>
            </a:r>
            <a:r>
              <a:rPr lang="zh-TW" altLang="en-US" sz="2500" dirty="0"/>
              <a:t>）和滯後（</a:t>
            </a:r>
            <a:r>
              <a:rPr lang="en-US" altLang="zh-TW" sz="2500" dirty="0"/>
              <a:t>lag</a:t>
            </a:r>
            <a:r>
              <a:rPr lang="zh-TW" altLang="en-US" sz="2500" dirty="0"/>
              <a:t>）。</a:t>
            </a:r>
          </a:p>
          <a:p>
            <a:r>
              <a:rPr lang="zh-TW" altLang="en-US" sz="2500" dirty="0"/>
              <a:t>提供數據過濾。</a:t>
            </a:r>
          </a:p>
          <a:p>
            <a:r>
              <a:rPr lang="zh-TW" altLang="en-US" sz="2500" dirty="0"/>
              <a:t>這個庫對性能進行了高度優化，具有關鍵代碼路徑用</a:t>
            </a:r>
            <a:r>
              <a:rPr lang="en-US" altLang="zh-TW" sz="2500" dirty="0" err="1">
                <a:hlinkClick r:id="rId17" tooltip="Cython"/>
              </a:rPr>
              <a:t>Cython</a:t>
            </a:r>
            <a:r>
              <a:rPr lang="zh-TW" altLang="en-US" sz="2500" dirty="0"/>
              <a:t>或</a:t>
            </a:r>
            <a:r>
              <a:rPr lang="en-US" altLang="zh-TW" sz="2500" dirty="0">
                <a:hlinkClick r:id="rId18" tooltip="C語言"/>
              </a:rPr>
              <a:t>C</a:t>
            </a:r>
            <a:r>
              <a:rPr lang="zh-TW" altLang="en-US" sz="2500" dirty="0"/>
              <a:t>寫成</a:t>
            </a:r>
            <a:r>
              <a:rPr lang="en-US" altLang="zh-TW" sz="2500" baseline="30000" dirty="0">
                <a:hlinkClick r:id="rId19"/>
              </a:rPr>
              <a:t>[6]</a:t>
            </a:r>
            <a:r>
              <a:rPr lang="zh-TW" altLang="en-US" sz="2500" dirty="0"/>
              <a:t>。</a:t>
            </a:r>
          </a:p>
          <a:p>
            <a:pPr marL="0" indent="0">
              <a:buNone/>
            </a:pPr>
            <a:r>
              <a:rPr lang="en-US" altLang="zh-TW" sz="2500" dirty="0" err="1" smtClean="0"/>
              <a:t>Dataframe</a:t>
            </a:r>
            <a:r>
              <a:rPr lang="en-US" altLang="zh-TW" sz="2500" dirty="0" smtClean="0"/>
              <a:t>:</a:t>
            </a:r>
            <a:endParaRPr lang="zh-TW" altLang="en-US" sz="2500" dirty="0"/>
          </a:p>
          <a:p>
            <a:r>
              <a:rPr lang="en-US" altLang="zh-TW" sz="2500" dirty="0"/>
              <a:t>pandas</a:t>
            </a:r>
            <a:r>
              <a:rPr lang="zh-TW" altLang="en-US" sz="2500" dirty="0"/>
              <a:t>主要用於</a:t>
            </a:r>
            <a:r>
              <a:rPr lang="zh-TW" altLang="en-US" sz="2500" dirty="0">
                <a:hlinkClick r:id="rId20" tooltip="數據分析"/>
              </a:rPr>
              <a:t>數據分析</a:t>
            </a:r>
            <a:r>
              <a:rPr lang="zh-TW" altLang="en-US" sz="2500" dirty="0"/>
              <a:t>。</a:t>
            </a:r>
            <a:r>
              <a:rPr lang="en-US" altLang="zh-TW" sz="2500" dirty="0"/>
              <a:t>pandas</a:t>
            </a:r>
            <a:r>
              <a:rPr lang="zh-TW" altLang="en-US" sz="2500" dirty="0"/>
              <a:t>允許從各種文件格式比如</a:t>
            </a:r>
            <a:r>
              <a:rPr lang="en-US" altLang="zh-TW" sz="2500" dirty="0">
                <a:hlinkClick r:id="rId21" tooltip="逗號分隔值"/>
              </a:rPr>
              <a:t>CSV</a:t>
            </a:r>
            <a:r>
              <a:rPr lang="zh-TW" altLang="en-US" sz="2500" dirty="0"/>
              <a:t>、</a:t>
            </a:r>
            <a:r>
              <a:rPr lang="en-US" altLang="zh-TW" sz="2500" dirty="0">
                <a:hlinkClick r:id="rId22" tooltip="JSON"/>
              </a:rPr>
              <a:t>JSON</a:t>
            </a:r>
            <a:r>
              <a:rPr lang="zh-TW" altLang="en-US" sz="2500" dirty="0"/>
              <a:t>、</a:t>
            </a:r>
            <a:r>
              <a:rPr lang="en-US" altLang="zh-TW" sz="2500" dirty="0">
                <a:hlinkClick r:id="rId23" tooltip="SQL"/>
              </a:rPr>
              <a:t>SQL</a:t>
            </a:r>
            <a:r>
              <a:rPr lang="zh-TW" altLang="en-US" sz="2500" dirty="0"/>
              <a:t>、</a:t>
            </a:r>
            <a:r>
              <a:rPr lang="en-US" altLang="zh-TW" sz="2500" dirty="0">
                <a:hlinkClick r:id="rId24" tooltip="Microsoft Excel"/>
              </a:rPr>
              <a:t>Microsoft Excel</a:t>
            </a:r>
            <a:r>
              <a:rPr lang="zh-TW" altLang="en-US" sz="2500" dirty="0"/>
              <a:t>導入數據</a:t>
            </a:r>
            <a:r>
              <a:rPr lang="en-US" altLang="zh-TW" sz="2500" baseline="30000" dirty="0">
                <a:hlinkClick r:id="rId25"/>
              </a:rPr>
              <a:t>[7]</a:t>
            </a:r>
            <a:r>
              <a:rPr lang="zh-TW" altLang="en-US" sz="2500" dirty="0"/>
              <a:t>。</a:t>
            </a:r>
            <a:r>
              <a:rPr lang="en-US" altLang="zh-TW" sz="2500" dirty="0"/>
              <a:t>pandas</a:t>
            </a:r>
            <a:r>
              <a:rPr lang="zh-TW" altLang="en-US" sz="2500" dirty="0"/>
              <a:t>允許各種數據操縱運算操作比如歸併</a:t>
            </a:r>
            <a:r>
              <a:rPr lang="en-US" altLang="zh-TW" sz="2500" baseline="30000" dirty="0">
                <a:hlinkClick r:id="rId26"/>
              </a:rPr>
              <a:t>[8]</a:t>
            </a:r>
            <a:r>
              <a:rPr lang="zh-TW" altLang="en-US" sz="2500" dirty="0"/>
              <a:t>、再成形</a:t>
            </a:r>
            <a:r>
              <a:rPr lang="en-US" altLang="zh-TW" sz="2500" baseline="30000" dirty="0">
                <a:hlinkClick r:id="rId27"/>
              </a:rPr>
              <a:t>[9]</a:t>
            </a:r>
            <a:r>
              <a:rPr lang="zh-TW" altLang="en-US" sz="2500" dirty="0"/>
              <a:t>、選擇</a:t>
            </a:r>
            <a:r>
              <a:rPr lang="en-US" altLang="zh-TW" sz="2500" baseline="30000" dirty="0">
                <a:hlinkClick r:id="rId28"/>
              </a:rPr>
              <a:t>[10]</a:t>
            </a:r>
            <a:r>
              <a:rPr lang="zh-TW" altLang="en-US" sz="2500" dirty="0"/>
              <a:t>，還有</a:t>
            </a:r>
            <a:r>
              <a:rPr lang="zh-TW" altLang="en-US" sz="2500" dirty="0">
                <a:hlinkClick r:id="rId29" tooltip="數據清洗"/>
              </a:rPr>
              <a:t>數據清洗</a:t>
            </a:r>
            <a:r>
              <a:rPr lang="zh-TW" altLang="en-US" sz="2500" dirty="0"/>
              <a:t>和</a:t>
            </a:r>
            <a:r>
              <a:rPr lang="zh-TW" altLang="en-US" sz="2500" dirty="0">
                <a:hlinkClick r:id="rId30"/>
              </a:rPr>
              <a:t>數據加工</a:t>
            </a:r>
            <a:r>
              <a:rPr lang="zh-TW" altLang="en-US" sz="2500" dirty="0"/>
              <a:t>特徵。</a:t>
            </a:r>
          </a:p>
          <a:p>
            <a:pPr marL="0" indent="0">
              <a:buNone/>
            </a:pPr>
            <a:r>
              <a:rPr lang="zh-TW" altLang="en-US" sz="2500" dirty="0" smtClean="0"/>
              <a:t>歷史</a:t>
            </a:r>
            <a:r>
              <a:rPr lang="en-US" altLang="zh-TW" sz="2500" dirty="0" smtClean="0"/>
              <a:t>:</a:t>
            </a:r>
            <a:endParaRPr lang="zh-TW" altLang="en-US" sz="2500" dirty="0"/>
          </a:p>
          <a:p>
            <a:r>
              <a:rPr lang="zh-TW" altLang="en-US" sz="2500" dirty="0"/>
              <a:t>開發者</a:t>
            </a:r>
            <a:r>
              <a:rPr lang="en-US" altLang="zh-TW" sz="2500" dirty="0">
                <a:hlinkClick r:id="rId31" tooltip="Wes McKinney（頁面不存在）"/>
              </a:rPr>
              <a:t>Wes McKinney</a:t>
            </a:r>
            <a:r>
              <a:rPr lang="zh-TW" altLang="en-US" sz="2500" dirty="0"/>
              <a:t>於</a:t>
            </a:r>
            <a:r>
              <a:rPr lang="en-US" altLang="zh-TW" sz="2500" dirty="0"/>
              <a:t>2008</a:t>
            </a:r>
            <a:r>
              <a:rPr lang="zh-TW" altLang="en-US" sz="2500" dirty="0"/>
              <a:t>年在</a:t>
            </a:r>
            <a:r>
              <a:rPr lang="en-US" altLang="zh-TW" sz="2500" dirty="0">
                <a:hlinkClick r:id="rId32"/>
              </a:rPr>
              <a:t>AQR Capital Management</a:t>
            </a:r>
            <a:r>
              <a:rPr lang="zh-TW" altLang="en-US" sz="2500" dirty="0"/>
              <a:t>開始製作</a:t>
            </a:r>
            <a:r>
              <a:rPr lang="en-US" altLang="zh-TW" sz="2500" dirty="0"/>
              <a:t>pandas</a:t>
            </a:r>
            <a:r>
              <a:rPr lang="zh-TW" altLang="en-US" sz="2500" dirty="0"/>
              <a:t>來滿足在財務數據上進行</a:t>
            </a:r>
            <a:r>
              <a:rPr lang="zh-TW" altLang="en-US" sz="2500" dirty="0">
                <a:hlinkClick r:id="rId33"/>
              </a:rPr>
              <a:t>定量分析</a:t>
            </a:r>
            <a:r>
              <a:rPr lang="zh-TW" altLang="en-US" sz="2500" dirty="0"/>
              <a:t>對高性能、靈活工具的需要。在離開</a:t>
            </a:r>
            <a:r>
              <a:rPr lang="en-US" altLang="zh-TW" sz="2500" dirty="0"/>
              <a:t>AQR</a:t>
            </a:r>
            <a:r>
              <a:rPr lang="zh-TW" altLang="en-US" sz="2500" dirty="0"/>
              <a:t>之前他說服管理者允許他將這個庫</a:t>
            </a:r>
            <a:r>
              <a:rPr lang="zh-TW" altLang="en-US" sz="2500" dirty="0">
                <a:hlinkClick r:id="rId34" tooltip="開源軟體"/>
              </a:rPr>
              <a:t>開放原始碼</a:t>
            </a:r>
            <a:r>
              <a:rPr lang="zh-TW" altLang="en-US" sz="2500" dirty="0"/>
              <a:t>。</a:t>
            </a:r>
          </a:p>
          <a:p>
            <a:r>
              <a:rPr lang="zh-TW" altLang="en-US" sz="2500" dirty="0"/>
              <a:t>另一個</a:t>
            </a:r>
            <a:r>
              <a:rPr lang="en-US" altLang="zh-TW" sz="2500" dirty="0"/>
              <a:t>AQR</a:t>
            </a:r>
            <a:r>
              <a:rPr lang="zh-TW" altLang="en-US" sz="2500" dirty="0"/>
              <a:t>雇員</a:t>
            </a:r>
            <a:r>
              <a:rPr lang="en-US" altLang="zh-TW" sz="2500" dirty="0"/>
              <a:t>Chang She</a:t>
            </a:r>
            <a:r>
              <a:rPr lang="zh-TW" altLang="en-US" sz="2500" dirty="0"/>
              <a:t>，在</a:t>
            </a:r>
            <a:r>
              <a:rPr lang="en-US" altLang="zh-TW" sz="2500" dirty="0"/>
              <a:t>2012</a:t>
            </a:r>
            <a:r>
              <a:rPr lang="zh-TW" altLang="en-US" sz="2500" dirty="0"/>
              <a:t>年加入了這項努力並成為這個庫的第二個主要貢獻者。</a:t>
            </a:r>
          </a:p>
          <a:p>
            <a:r>
              <a:rPr lang="zh-TW" altLang="en-US" sz="2500" dirty="0"/>
              <a:t>在</a:t>
            </a:r>
            <a:r>
              <a:rPr lang="en-US" altLang="zh-TW" sz="2500" dirty="0"/>
              <a:t>2015</a:t>
            </a:r>
            <a:r>
              <a:rPr lang="zh-TW" altLang="en-US" sz="2500" dirty="0"/>
              <a:t>年，</a:t>
            </a:r>
            <a:r>
              <a:rPr lang="en-US" altLang="zh-TW" sz="2500" dirty="0"/>
              <a:t>pandas</a:t>
            </a:r>
            <a:r>
              <a:rPr lang="zh-TW" altLang="en-US" sz="2500" dirty="0"/>
              <a:t>簽約了</a:t>
            </a:r>
            <a:r>
              <a:rPr lang="en-US" altLang="zh-TW" sz="2500" dirty="0" err="1">
                <a:hlinkClick r:id="rId35" tooltip="NumFOCUS（頁面不存在）"/>
              </a:rPr>
              <a:t>NumFOCUS</a:t>
            </a:r>
            <a:r>
              <a:rPr lang="zh-TW" altLang="en-US" sz="2500" dirty="0"/>
              <a:t>的一個財務贊助項目，它是美國的</a:t>
            </a:r>
            <a:r>
              <a:rPr lang="en-US" altLang="zh-TW" sz="2500" dirty="0">
                <a:hlinkClick r:id="rId36"/>
              </a:rPr>
              <a:t>501(c)(3)</a:t>
            </a:r>
            <a:r>
              <a:rPr lang="zh-TW" altLang="en-US" sz="2500" dirty="0">
                <a:hlinkClick r:id="rId36"/>
              </a:rPr>
              <a:t>非營利慈善團體</a:t>
            </a:r>
            <a:r>
              <a:rPr lang="en-US" altLang="zh-TW" sz="2500" baseline="30000" dirty="0">
                <a:hlinkClick r:id="rId37"/>
              </a:rPr>
              <a:t>[11]</a:t>
            </a:r>
            <a:r>
              <a:rPr lang="zh-TW" altLang="en-US" sz="2500" dirty="0"/>
              <a:t>。</a:t>
            </a:r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66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40331" y="240436"/>
            <a:ext cx="5803669" cy="806970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Pandas</a:t>
            </a:r>
            <a:r>
              <a:rPr lang="zh-TW" altLang="en-US" dirty="0" smtClean="0">
                <a:solidFill>
                  <a:srgbClr val="FF0000"/>
                </a:solidFill>
              </a:rPr>
              <a:t>資料分析技術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1)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400" b="1" dirty="0"/>
              <a:t>pandas</a:t>
            </a:r>
            <a:r>
              <a:rPr lang="zh-TW" altLang="en-US" sz="1400" b="1" dirty="0"/>
              <a:t>的資料結構</a:t>
            </a:r>
            <a:r>
              <a:rPr lang="zh-TW" altLang="en-US" sz="1400" b="1" dirty="0" smtClean="0"/>
              <a:t>介紹 </a:t>
            </a:r>
            <a:endParaRPr lang="en-US" altLang="zh-TW" sz="1400" b="1" dirty="0" smtClean="0"/>
          </a:p>
          <a:p>
            <a:pPr marL="0" indent="0">
              <a:buNone/>
            </a:pPr>
            <a:r>
              <a:rPr lang="en-US" altLang="zh-TW" sz="1400" b="1" dirty="0" smtClean="0"/>
              <a:t>1</a:t>
            </a:r>
            <a:r>
              <a:rPr lang="zh-TW" altLang="en-US" sz="1400" b="1" dirty="0"/>
              <a:t>、</a:t>
            </a:r>
            <a:r>
              <a:rPr lang="en-US" altLang="zh-TW" sz="1400" b="1" dirty="0"/>
              <a:t>Series</a:t>
            </a:r>
            <a:endParaRPr lang="zh-TW" altLang="en-US" sz="1400" dirty="0"/>
          </a:p>
          <a:p>
            <a:pPr marL="0" indent="0">
              <a:buNone/>
            </a:pPr>
            <a:r>
              <a:rPr lang="zh-TW" altLang="en-US" sz="1400" b="1" dirty="0"/>
              <a:t>由一組</a:t>
            </a:r>
            <a:r>
              <a:rPr lang="zh-TW" altLang="en-US" sz="1400" b="1" dirty="0" smtClean="0"/>
              <a:t>資料（各種 </a:t>
            </a:r>
            <a:r>
              <a:rPr lang="en-US" altLang="zh-TW" sz="1400" b="1" dirty="0" err="1"/>
              <a:t>NumPy</a:t>
            </a:r>
            <a:r>
              <a:rPr lang="en-US" altLang="zh-TW" sz="1400" b="1" dirty="0"/>
              <a:t> </a:t>
            </a:r>
            <a:r>
              <a:rPr lang="zh-TW" altLang="en-US" sz="1400" b="1" dirty="0"/>
              <a:t>資料</a:t>
            </a:r>
            <a:r>
              <a:rPr lang="zh-TW" altLang="en-US" sz="1400" b="1" dirty="0" smtClean="0"/>
              <a:t>類型）和</a:t>
            </a:r>
            <a:r>
              <a:rPr lang="zh-TW" altLang="en-US" sz="1400" b="1" dirty="0"/>
              <a:t>一組索引</a:t>
            </a:r>
            <a:r>
              <a:rPr lang="zh-TW" altLang="en-US" sz="1400" b="1" dirty="0" smtClean="0"/>
              <a:t>組成</a:t>
            </a:r>
            <a:r>
              <a:rPr lang="en-US" altLang="zh-TW" sz="1400" b="1" dirty="0" smtClean="0"/>
              <a:t>:</a:t>
            </a:r>
            <a:r>
              <a:rPr lang="zh-TW" altLang="en-US" sz="1400" b="1" dirty="0" smtClean="0"/>
              <a:t>：</a:t>
            </a:r>
            <a:endParaRPr lang="en-US" altLang="zh-TW" sz="1400" b="1" dirty="0" smtClean="0"/>
          </a:p>
          <a:p>
            <a:pPr marL="0" indent="0">
              <a:buNone/>
            </a:pPr>
            <a:endParaRPr lang="en-US" altLang="zh-TW" sz="1400" i="1" dirty="0" smtClean="0"/>
          </a:p>
          <a:p>
            <a:pPr marL="0" indent="0">
              <a:buNone/>
            </a:pPr>
            <a:endParaRPr lang="en-US" altLang="zh-TW" sz="1400" i="1" dirty="0"/>
          </a:p>
          <a:p>
            <a:pPr marL="0" indent="0">
              <a:buNone/>
            </a:pPr>
            <a:endParaRPr lang="en-US" altLang="zh-TW" sz="1400" i="1" dirty="0" smtClean="0"/>
          </a:p>
          <a:p>
            <a:pPr marL="0" indent="0">
              <a:buNone/>
            </a:pPr>
            <a:endParaRPr lang="en-US" altLang="zh-TW" sz="1400" i="1" dirty="0"/>
          </a:p>
          <a:p>
            <a:pPr marL="0" indent="0">
              <a:buNone/>
            </a:pPr>
            <a:endParaRPr lang="en-US" altLang="zh-TW" sz="1400" i="1" dirty="0" smtClean="0"/>
          </a:p>
          <a:p>
            <a:pPr marL="0" indent="0">
              <a:buNone/>
            </a:pPr>
            <a:r>
              <a:rPr lang="en-US" altLang="zh-TW" sz="1400" i="1" dirty="0" smtClean="0"/>
              <a:t>Values </a:t>
            </a:r>
            <a:r>
              <a:rPr lang="zh-TW" altLang="en-US" sz="1400" i="1" dirty="0"/>
              <a:t>和 </a:t>
            </a:r>
            <a:r>
              <a:rPr lang="en-US" altLang="zh-TW" sz="1400" i="1" dirty="0"/>
              <a:t>index </a:t>
            </a:r>
            <a:r>
              <a:rPr lang="zh-TW" altLang="en-US" sz="1400" i="1" dirty="0"/>
              <a:t>屬性</a:t>
            </a:r>
            <a:r>
              <a:rPr lang="zh-TW" altLang="en-US" sz="1400" i="1" dirty="0" smtClean="0"/>
              <a:t>：</a:t>
            </a:r>
            <a:endParaRPr lang="en-US" altLang="zh-TW" sz="1400" i="1" dirty="0" smtClean="0"/>
          </a:p>
          <a:p>
            <a:pPr marL="0" indent="0">
              <a:buNone/>
            </a:pPr>
            <a:endParaRPr lang="en-US" altLang="zh-TW" sz="1400" i="1" dirty="0" smtClean="0"/>
          </a:p>
          <a:p>
            <a:pPr marL="0" indent="0">
              <a:buNone/>
            </a:pPr>
            <a:endParaRPr lang="en-US" altLang="zh-TW" sz="1400" i="1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153" y="1748876"/>
            <a:ext cx="5734050" cy="25622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32" y="4617806"/>
            <a:ext cx="58578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5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73136" y="115744"/>
            <a:ext cx="5346469" cy="998162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Pandas</a:t>
            </a:r>
            <a:r>
              <a:rPr lang="zh-TW" altLang="en-US" dirty="0" smtClean="0">
                <a:solidFill>
                  <a:srgbClr val="FF0000"/>
                </a:solidFill>
              </a:rPr>
              <a:t>資料分析技術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6307" y="1113906"/>
            <a:ext cx="5936671" cy="49562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1400" dirty="0"/>
              <a:t>給所創建的</a:t>
            </a:r>
            <a:r>
              <a:rPr lang="en-US" altLang="zh-TW" sz="1400" dirty="0"/>
              <a:t>Series</a:t>
            </a:r>
            <a:r>
              <a:rPr lang="zh-TW" altLang="en-US" sz="1400" dirty="0"/>
              <a:t>帶有一個可以對各個數據點進行標記的索引</a:t>
            </a:r>
            <a:r>
              <a:rPr lang="zh-TW" altLang="en-US" sz="1400" dirty="0" smtClean="0"/>
              <a:t>：</a:t>
            </a:r>
            <a:endParaRPr lang="en-US" altLang="zh-TW" sz="1400" dirty="0" smtClean="0"/>
          </a:p>
          <a:p>
            <a:pPr marL="0" indent="0">
              <a:buNone/>
            </a:pPr>
            <a:endParaRPr lang="en-US" altLang="zh-TW" sz="1400" dirty="0" smtClean="0"/>
          </a:p>
          <a:p>
            <a:pPr marL="0" indent="0">
              <a:buNone/>
            </a:pPr>
            <a:endParaRPr lang="en-US" altLang="zh-TW" sz="1400" dirty="0"/>
          </a:p>
          <a:p>
            <a:pPr marL="0" indent="0">
              <a:buNone/>
            </a:pPr>
            <a:endParaRPr lang="en-US" altLang="zh-TW" sz="1400" dirty="0" smtClean="0"/>
          </a:p>
          <a:p>
            <a:pPr marL="0" indent="0">
              <a:buNone/>
            </a:pPr>
            <a:endParaRPr lang="en-US" altLang="zh-TW" sz="1400" dirty="0"/>
          </a:p>
          <a:p>
            <a:pPr marL="0" indent="0">
              <a:buNone/>
            </a:pPr>
            <a:endParaRPr lang="en-US" altLang="zh-TW" sz="1400" dirty="0" smtClean="0"/>
          </a:p>
          <a:p>
            <a:pPr marL="0" indent="0">
              <a:buNone/>
            </a:pPr>
            <a:endParaRPr lang="en-US" altLang="zh-TW" sz="1400" dirty="0" smtClean="0"/>
          </a:p>
          <a:p>
            <a:pPr marL="0" indent="0">
              <a:buNone/>
            </a:pPr>
            <a:r>
              <a:rPr lang="zh-TW" altLang="en-US" sz="1400" dirty="0" smtClean="0"/>
              <a:t>與</a:t>
            </a:r>
            <a:r>
              <a:rPr lang="zh-TW" altLang="en-US" sz="1400" dirty="0"/>
              <a:t>普通</a:t>
            </a:r>
            <a:r>
              <a:rPr lang="en-US" altLang="zh-TW" sz="1400" dirty="0" err="1"/>
              <a:t>NumPy</a:t>
            </a:r>
            <a:r>
              <a:rPr lang="zh-TW" altLang="en-US" sz="1400" dirty="0"/>
              <a:t>陣列相比，可以透過索引的方式選取</a:t>
            </a:r>
            <a:r>
              <a:rPr lang="en-US" altLang="zh-TW" sz="1400" dirty="0"/>
              <a:t>Series</a:t>
            </a:r>
            <a:r>
              <a:rPr lang="zh-TW" altLang="en-US" sz="1400" dirty="0"/>
              <a:t>中的單個或一組值</a:t>
            </a:r>
            <a:r>
              <a:rPr lang="zh-TW" altLang="en-US" sz="1400" dirty="0" smtClean="0"/>
              <a:t>：</a:t>
            </a:r>
            <a:endParaRPr lang="en-US" altLang="zh-TW" sz="1400" dirty="0" smtClean="0"/>
          </a:p>
          <a:p>
            <a:pPr marL="0" indent="0">
              <a:buNone/>
            </a:pPr>
            <a:endParaRPr lang="zh-TW" altLang="en-US" sz="1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529" y="1388544"/>
            <a:ext cx="5514975" cy="20383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162" y="4050849"/>
            <a:ext cx="3671554" cy="228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72642" y="90806"/>
            <a:ext cx="5246716" cy="923348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Pandas</a:t>
            </a:r>
            <a:r>
              <a:rPr lang="zh-TW" altLang="en-US" dirty="0" smtClean="0">
                <a:solidFill>
                  <a:srgbClr val="FF0000"/>
                </a:solidFill>
              </a:rPr>
              <a:t>資料分析技術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400" dirty="0"/>
              <a:t>可將</a:t>
            </a:r>
            <a:r>
              <a:rPr lang="en-US" altLang="zh-TW" sz="1400" dirty="0"/>
              <a:t>Series</a:t>
            </a:r>
            <a:r>
              <a:rPr lang="zh-TW" altLang="en-US" sz="1400" dirty="0"/>
              <a:t>看成是一個定長的有序字典，它是索引值到資料值的一個映射（它可以用在許多原本需要字典參數的函數中）。</a:t>
            </a:r>
          </a:p>
          <a:p>
            <a:pPr marL="0" indent="0">
              <a:buNone/>
            </a:pPr>
            <a:r>
              <a:rPr lang="zh-TW" altLang="en-US" sz="1400" dirty="0"/>
              <a:t>如果資料被存放</a:t>
            </a:r>
            <a:r>
              <a:rPr lang="zh-TW" altLang="en-US" sz="1400" dirty="0" smtClean="0"/>
              <a:t>在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zh-TW" altLang="en-US" sz="1400" dirty="0" smtClean="0"/>
              <a:t>一個 </a:t>
            </a:r>
            <a:r>
              <a:rPr lang="en-US" altLang="zh-TW" sz="1400" dirty="0"/>
              <a:t>python </a:t>
            </a:r>
            <a:r>
              <a:rPr lang="zh-TW" altLang="en-US" sz="1400" dirty="0"/>
              <a:t>字典中，可以直接透過這個字典來創建</a:t>
            </a:r>
            <a:r>
              <a:rPr lang="en-US" altLang="zh-TW" sz="1400" dirty="0"/>
              <a:t>Series</a:t>
            </a:r>
            <a:r>
              <a:rPr lang="zh-TW" altLang="en-US" sz="1400" dirty="0"/>
              <a:t>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9706"/>
            <a:ext cx="4700068" cy="370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3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01736" y="489817"/>
            <a:ext cx="5188527" cy="1023100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Pandas</a:t>
            </a:r>
            <a:r>
              <a:rPr lang="zh-TW" altLang="en-US" dirty="0" smtClean="0">
                <a:solidFill>
                  <a:srgbClr val="FF0000"/>
                </a:solidFill>
              </a:rPr>
              <a:t>資料分析技術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1400" dirty="0"/>
              <a:t>如果只傳入一個字典，則結果</a:t>
            </a:r>
            <a:r>
              <a:rPr lang="en-US" altLang="zh-TW" sz="1400" dirty="0"/>
              <a:t>Series</a:t>
            </a:r>
            <a:r>
              <a:rPr lang="zh-TW" altLang="en-US" sz="1400" dirty="0"/>
              <a:t>中的索引就是原字典的鍵（有序排列），上面的</a:t>
            </a:r>
            <a:r>
              <a:rPr lang="en-US" altLang="zh-TW" sz="1400" dirty="0"/>
              <a:t>states</a:t>
            </a:r>
            <a:r>
              <a:rPr lang="zh-TW" altLang="en-US" sz="1400" dirty="0"/>
              <a:t>。</a:t>
            </a:r>
          </a:p>
          <a:p>
            <a:pPr marL="0" indent="0">
              <a:buNone/>
            </a:pPr>
            <a:r>
              <a:rPr lang="en-US" altLang="zh-TW" sz="1400" dirty="0"/>
              <a:t>Series</a:t>
            </a:r>
            <a:r>
              <a:rPr lang="zh-TW" altLang="en-US" sz="1400" dirty="0"/>
              <a:t>最重要的一個功能是在算數運算中自動對齊不同索引的資料：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5026"/>
            <a:ext cx="4440815" cy="353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4452" y="381752"/>
            <a:ext cx="5363095" cy="1023099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Pandas</a:t>
            </a:r>
            <a:r>
              <a:rPr lang="zh-TW" altLang="en-US" dirty="0" smtClean="0">
                <a:solidFill>
                  <a:srgbClr val="FF0000"/>
                </a:solidFill>
              </a:rPr>
              <a:t>資料分析技術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3509" y="1883814"/>
            <a:ext cx="5638827" cy="320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400" dirty="0"/>
              <a:t>Series</a:t>
            </a:r>
            <a:r>
              <a:rPr lang="zh-TW" altLang="en-US" sz="1400" dirty="0"/>
              <a:t>物件本身及其索引都有一個</a:t>
            </a:r>
            <a:r>
              <a:rPr lang="en-US" altLang="zh-TW" sz="1400" dirty="0"/>
              <a:t>name</a:t>
            </a:r>
            <a:r>
              <a:rPr lang="zh-TW" altLang="en-US" sz="1400" dirty="0"/>
              <a:t>屬性：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83" y="2086493"/>
            <a:ext cx="5714853" cy="306739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640916" y="2025130"/>
            <a:ext cx="456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Series</a:t>
            </a:r>
            <a:r>
              <a:rPr lang="zh-TW" altLang="en-US" sz="1400" dirty="0"/>
              <a:t>的索引可以透過賦值的方式就地修改</a:t>
            </a:r>
            <a:r>
              <a:rPr lang="zh-TW" altLang="en-US" sz="1400" dirty="0" smtClean="0"/>
              <a:t>：</a:t>
            </a:r>
            <a:endParaRPr lang="en-US" altLang="zh-TW" sz="1400" dirty="0" smtClean="0"/>
          </a:p>
          <a:p>
            <a:endParaRPr lang="zh-TW" altLang="en-US" sz="1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309" y="2407035"/>
            <a:ext cx="5517832" cy="167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1262</Words>
  <Application>Microsoft Office PowerPoint</Application>
  <PresentationFormat>寬螢幕</PresentationFormat>
  <Paragraphs>99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Wingdings</vt:lpstr>
      <vt:lpstr>Office 佈景主題</vt:lpstr>
      <vt:lpstr>人工智慧與資訊安全</vt:lpstr>
      <vt:lpstr>Agenda</vt:lpstr>
      <vt:lpstr>資料科學</vt:lpstr>
      <vt:lpstr>Pandas</vt:lpstr>
      <vt:lpstr>Pandas資料分析技術:(1)</vt:lpstr>
      <vt:lpstr>Pandas資料分析技術</vt:lpstr>
      <vt:lpstr>Pandas資料分析技術</vt:lpstr>
      <vt:lpstr>Pandas資料分析技術</vt:lpstr>
      <vt:lpstr>Pandas資料分析技術</vt:lpstr>
      <vt:lpstr>Pandas資料分析技術</vt:lpstr>
      <vt:lpstr>Pandas資料分析技術</vt:lpstr>
      <vt:lpstr>Pandas資料分析技術</vt:lpstr>
      <vt:lpstr>Pandas資料分析技術</vt:lpstr>
      <vt:lpstr>Pandas資料分析技術</vt:lpstr>
      <vt:lpstr>Pandas資料分析技術:(2)</vt:lpstr>
      <vt:lpstr>Panda專案分析:美國短網址資料分析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人工智慧與資訊安全</dc:title>
  <dc:creator>owner</dc:creator>
  <cp:lastModifiedBy>owner</cp:lastModifiedBy>
  <cp:revision>10</cp:revision>
  <dcterms:created xsi:type="dcterms:W3CDTF">2020-11-04T02:03:35Z</dcterms:created>
  <dcterms:modified xsi:type="dcterms:W3CDTF">2020-11-04T03:44:48Z</dcterms:modified>
</cp:coreProperties>
</file>