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37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48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1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9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5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5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4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6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004C7B-209C-45DE-9947-8A8DCC2007B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0E42DF-AAF7-4C97-8505-7FEAF61E6D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40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>
            <a:noAutofit/>
          </a:bodyPr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</a:rPr>
              <a:t>人工智慧與資訊安全</a:t>
            </a:r>
            <a:r>
              <a:rPr lang="zh-TW" altLang="en-US" sz="4400" b="1" dirty="0"/>
              <a:t/>
            </a:r>
            <a:br>
              <a:rPr lang="zh-TW" altLang="en-US" sz="4400" b="1" dirty="0"/>
            </a:br>
            <a:endParaRPr lang="zh-TW" altLang="en-US" sz="4400" dirty="0"/>
          </a:p>
        </p:txBody>
      </p:sp>
      <p:sp>
        <p:nvSpPr>
          <p:cNvPr id="4" name="標題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b="1" dirty="0" smtClean="0"/>
              <a:t>AI</a:t>
            </a:r>
            <a:r>
              <a:rPr lang="zh-TW" altLang="en-US" sz="3200" b="1" dirty="0" smtClean="0"/>
              <a:t>學習</a:t>
            </a:r>
            <a:r>
              <a:rPr lang="zh-TW" altLang="en-US" sz="3200" b="1" dirty="0" smtClean="0"/>
              <a:t>報告</a:t>
            </a:r>
            <a:endParaRPr lang="en-US" altLang="zh-TW" sz="3200" b="1" dirty="0" smtClean="0"/>
          </a:p>
          <a:p>
            <a:endParaRPr lang="en-US" altLang="zh-TW" sz="4000" b="1" dirty="0"/>
          </a:p>
          <a:p>
            <a:pPr marL="0" indent="0">
              <a:buNone/>
            </a:pPr>
            <a:endParaRPr lang="en-US" altLang="zh-TW" sz="4000" b="1" dirty="0" smtClean="0"/>
          </a:p>
          <a:p>
            <a:endParaRPr lang="en-US" altLang="zh-TW" sz="4000" b="1" dirty="0"/>
          </a:p>
          <a:p>
            <a:pPr marL="0" indent="0">
              <a:buNone/>
            </a:pPr>
            <a:endParaRPr lang="zh-TW" altLang="en-US" sz="4000" b="1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813948" y="4282682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蔡宜婷</a:t>
            </a:r>
            <a:endParaRPr lang="en-US" altLang="zh-TW" dirty="0" smtClean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曾龍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6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</a:t>
            </a:r>
            <a:r>
              <a:rPr lang="en-US" altLang="zh-TW" b="1" dirty="0" smtClean="0"/>
              <a:t>Indexing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1192" y="2135451"/>
            <a:ext cx="8307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如果想要選中部分列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(partial column indexing)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的話，可以選中一組列（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groups of columns)</a:t>
            </a:r>
            <a:endParaRPr lang="zh-TW" alt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1192" y="2671409"/>
            <a:ext cx="123751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72263"/>
              </p:ext>
            </p:extLst>
          </p:nvPr>
        </p:nvGraphicFramePr>
        <p:xfrm>
          <a:off x="581190" y="3093320"/>
          <a:ext cx="4653448" cy="2103120"/>
        </p:xfrm>
        <a:graphic>
          <a:graphicData uri="http://schemas.openxmlformats.org/drawingml/2006/table">
            <a:tbl>
              <a:tblPr/>
              <a:tblGrid>
                <a:gridCol w="1163362">
                  <a:extLst>
                    <a:ext uri="{9D8B030D-6E8A-4147-A177-3AD203B41FA5}">
                      <a16:colId xmlns:a16="http://schemas.microsoft.com/office/drawing/2014/main" val="4188331707"/>
                    </a:ext>
                  </a:extLst>
                </a:gridCol>
                <a:gridCol w="1163362">
                  <a:extLst>
                    <a:ext uri="{9D8B030D-6E8A-4147-A177-3AD203B41FA5}">
                      <a16:colId xmlns:a16="http://schemas.microsoft.com/office/drawing/2014/main" val="607087165"/>
                    </a:ext>
                  </a:extLst>
                </a:gridCol>
                <a:gridCol w="1163362">
                  <a:extLst>
                    <a:ext uri="{9D8B030D-6E8A-4147-A177-3AD203B41FA5}">
                      <a16:colId xmlns:a16="http://schemas.microsoft.com/office/drawing/2014/main" val="1134487635"/>
                    </a:ext>
                  </a:extLst>
                </a:gridCol>
                <a:gridCol w="1163362">
                  <a:extLst>
                    <a:ext uri="{9D8B030D-6E8A-4147-A177-3AD203B41FA5}">
                      <a16:colId xmlns:a16="http://schemas.microsoft.com/office/drawing/2014/main" val="4245609672"/>
                    </a:ext>
                  </a:extLst>
                </a:gridCol>
              </a:tblGrid>
              <a:tr h="290804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6798"/>
                  </a:ext>
                </a:extLst>
              </a:tr>
              <a:tr h="290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36226"/>
                  </a:ext>
                </a:extLst>
              </a:tr>
              <a:tr h="29080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08385"/>
                  </a:ext>
                </a:extLst>
              </a:tr>
              <a:tr h="2908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18396"/>
                  </a:ext>
                </a:extLst>
              </a:tr>
              <a:tr h="29080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61846"/>
                  </a:ext>
                </a:extLst>
              </a:tr>
              <a:tr h="2908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903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1191" y="2561125"/>
            <a:ext cx="51437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096" y="5272652"/>
            <a:ext cx="7542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/>
              <a:t>MultiIndex能被同名函數創建，而且可以重覆被使用；在DataFrame中給列創建層級名可以通過以下方式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1190" y="5799606"/>
            <a:ext cx="6918561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MultiIndex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from_arrays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'Colorado'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5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105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05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'state'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'color'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123435" y="5795872"/>
            <a:ext cx="3282950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MultiIndex([( 'Ohio', 'Green'),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'Ohio', 'Red'),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('Colorado', 'Green')], 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names=['state', 'color'])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Reordering and Sorting Levels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886" y="426341"/>
            <a:ext cx="11029615" cy="3678303"/>
          </a:xfrm>
        </p:spPr>
        <p:txBody>
          <a:bodyPr/>
          <a:lstStyle/>
          <a:p>
            <a:r>
              <a:rPr lang="zh-TW" altLang="en-US" b="1" dirty="0"/>
              <a:t>有時候我們需要在一個</a:t>
            </a:r>
            <a:r>
              <a:rPr lang="en-US" altLang="zh-TW" b="1" dirty="0"/>
              <a:t>axis</a:t>
            </a:r>
            <a:r>
              <a:rPr lang="zh-TW" altLang="en-US" b="1" dirty="0"/>
              <a:t>（軸）上按層級進行排序，或者在一個層級上，根據值來進行排序。</a:t>
            </a:r>
            <a:r>
              <a:rPr lang="en-US" altLang="zh-TW" b="1" dirty="0" err="1"/>
              <a:t>swaplevel</a:t>
            </a:r>
            <a:r>
              <a:rPr lang="zh-TW" altLang="en-US" b="1" dirty="0"/>
              <a:t>會取兩個層級編號或者名字，並返回一個層級改變後的新對象（數據本身並不會被改變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192" y="2715208"/>
            <a:ext cx="4438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en-US" altLang="zh-TW" dirty="0" err="1">
                <a:solidFill>
                  <a:srgbClr val="333333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TW" dirty="0" err="1">
                <a:solidFill>
                  <a:srgbClr val="666666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333333"/>
                </a:solidFill>
                <a:latin typeface="Courier New" panose="02070309020205020404" pitchFamily="49" charset="0"/>
              </a:rPr>
              <a:t>swaplevel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BA2121"/>
                </a:solidFill>
                <a:latin typeface="Courier New" panose="02070309020205020404" pitchFamily="49" charset="0"/>
              </a:rPr>
              <a:t>'key1'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BA2121"/>
                </a:solidFill>
                <a:latin typeface="Courier New" panose="02070309020205020404" pitchFamily="49" charset="0"/>
              </a:rPr>
              <a:t>'key2'</a:t>
            </a:r>
            <a:r>
              <a:rPr lang="en-US" altLang="zh-TW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8410"/>
              </p:ext>
            </p:extLst>
          </p:nvPr>
        </p:nvGraphicFramePr>
        <p:xfrm>
          <a:off x="581192" y="3648270"/>
          <a:ext cx="4672112" cy="2727960"/>
        </p:xfrm>
        <a:graphic>
          <a:graphicData uri="http://schemas.openxmlformats.org/drawingml/2006/table">
            <a:tbl>
              <a:tblPr/>
              <a:tblGrid>
                <a:gridCol w="772250">
                  <a:extLst>
                    <a:ext uri="{9D8B030D-6E8A-4147-A177-3AD203B41FA5}">
                      <a16:colId xmlns:a16="http://schemas.microsoft.com/office/drawing/2014/main" val="2514182181"/>
                    </a:ext>
                  </a:extLst>
                </a:gridCol>
                <a:gridCol w="772250">
                  <a:extLst>
                    <a:ext uri="{9D8B030D-6E8A-4147-A177-3AD203B41FA5}">
                      <a16:colId xmlns:a16="http://schemas.microsoft.com/office/drawing/2014/main" val="3125316394"/>
                    </a:ext>
                  </a:extLst>
                </a:gridCol>
                <a:gridCol w="772250">
                  <a:extLst>
                    <a:ext uri="{9D8B030D-6E8A-4147-A177-3AD203B41FA5}">
                      <a16:colId xmlns:a16="http://schemas.microsoft.com/office/drawing/2014/main" val="1827382354"/>
                    </a:ext>
                  </a:extLst>
                </a:gridCol>
                <a:gridCol w="772250">
                  <a:extLst>
                    <a:ext uri="{9D8B030D-6E8A-4147-A177-3AD203B41FA5}">
                      <a16:colId xmlns:a16="http://schemas.microsoft.com/office/drawing/2014/main" val="2911261355"/>
                    </a:ext>
                  </a:extLst>
                </a:gridCol>
                <a:gridCol w="1583112">
                  <a:extLst>
                    <a:ext uri="{9D8B030D-6E8A-4147-A177-3AD203B41FA5}">
                      <a16:colId xmlns:a16="http://schemas.microsoft.com/office/drawing/2014/main" val="2535526596"/>
                    </a:ext>
                  </a:extLst>
                </a:gridCol>
              </a:tblGrid>
              <a:tr h="58197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15535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72190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93374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517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57515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363691"/>
                  </a:ext>
                </a:extLst>
              </a:tr>
              <a:tr h="3264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1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5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Reordering and Sorting Levels</a:t>
            </a:r>
          </a:p>
        </p:txBody>
      </p:sp>
      <p:sp>
        <p:nvSpPr>
          <p:cNvPr id="4" name="矩形 3"/>
          <p:cNvSpPr/>
          <p:nvPr/>
        </p:nvSpPr>
        <p:spPr>
          <a:xfrm>
            <a:off x="581191" y="1968960"/>
            <a:ext cx="10960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sort_index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則是在一個層級上，按數值進行排序。比如在交換層級的時候，通常也會使用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sort_index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，來讓結果按指示的層級進行排序）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1191" y="2906695"/>
            <a:ext cx="243335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9080"/>
              </p:ext>
            </p:extLst>
          </p:nvPr>
        </p:nvGraphicFramePr>
        <p:xfrm>
          <a:off x="581191" y="3567431"/>
          <a:ext cx="4560140" cy="2727960"/>
        </p:xfrm>
        <a:graphic>
          <a:graphicData uri="http://schemas.openxmlformats.org/drawingml/2006/table">
            <a:tbl>
              <a:tblPr/>
              <a:tblGrid>
                <a:gridCol w="753742">
                  <a:extLst>
                    <a:ext uri="{9D8B030D-6E8A-4147-A177-3AD203B41FA5}">
                      <a16:colId xmlns:a16="http://schemas.microsoft.com/office/drawing/2014/main" val="71364559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val="1609950058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val="114350358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val="699565975"/>
                    </a:ext>
                  </a:extLst>
                </a:gridCol>
                <a:gridCol w="1545172">
                  <a:extLst>
                    <a:ext uri="{9D8B030D-6E8A-4147-A177-3AD203B41FA5}">
                      <a16:colId xmlns:a16="http://schemas.microsoft.com/office/drawing/2014/main" val="2669128953"/>
                    </a:ext>
                  </a:extLst>
                </a:gridCol>
              </a:tblGrid>
              <a:tr h="59520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228467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64739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306552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91771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27878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04512"/>
                  </a:ext>
                </a:extLst>
              </a:tr>
              <a:tr h="33389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2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7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Reordering and Sorting Levels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968860"/>
            <a:ext cx="286777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2853"/>
              </p:ext>
            </p:extLst>
          </p:nvPr>
        </p:nvGraphicFramePr>
        <p:xfrm>
          <a:off x="693158" y="2433205"/>
          <a:ext cx="6528735" cy="2754888"/>
        </p:xfrm>
        <a:graphic>
          <a:graphicData uri="http://schemas.openxmlformats.org/drawingml/2006/table">
            <a:tbl>
              <a:tblPr/>
              <a:tblGrid>
                <a:gridCol w="1079130">
                  <a:extLst>
                    <a:ext uri="{9D8B030D-6E8A-4147-A177-3AD203B41FA5}">
                      <a16:colId xmlns:a16="http://schemas.microsoft.com/office/drawing/2014/main" val="804026638"/>
                    </a:ext>
                  </a:extLst>
                </a:gridCol>
                <a:gridCol w="1079130">
                  <a:extLst>
                    <a:ext uri="{9D8B030D-6E8A-4147-A177-3AD203B41FA5}">
                      <a16:colId xmlns:a16="http://schemas.microsoft.com/office/drawing/2014/main" val="3726110365"/>
                    </a:ext>
                  </a:extLst>
                </a:gridCol>
                <a:gridCol w="1079130">
                  <a:extLst>
                    <a:ext uri="{9D8B030D-6E8A-4147-A177-3AD203B41FA5}">
                      <a16:colId xmlns:a16="http://schemas.microsoft.com/office/drawing/2014/main" val="3816898944"/>
                    </a:ext>
                  </a:extLst>
                </a:gridCol>
                <a:gridCol w="1079130">
                  <a:extLst>
                    <a:ext uri="{9D8B030D-6E8A-4147-A177-3AD203B41FA5}">
                      <a16:colId xmlns:a16="http://schemas.microsoft.com/office/drawing/2014/main" val="470111298"/>
                    </a:ext>
                  </a:extLst>
                </a:gridCol>
                <a:gridCol w="2212215">
                  <a:extLst>
                    <a:ext uri="{9D8B030D-6E8A-4147-A177-3AD203B41FA5}">
                      <a16:colId xmlns:a16="http://schemas.microsoft.com/office/drawing/2014/main" val="3719604545"/>
                    </a:ext>
                  </a:extLst>
                </a:gridCol>
              </a:tblGrid>
              <a:tr h="63100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49465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9900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78370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96651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338890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81420"/>
                  </a:ext>
                </a:extLst>
              </a:tr>
              <a:tr h="35398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9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Reordering and Sorting Levels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1192" y="2008062"/>
            <a:ext cx="4422686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swaplevel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sort_index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35060"/>
              </p:ext>
            </p:extLst>
          </p:nvPr>
        </p:nvGraphicFramePr>
        <p:xfrm>
          <a:off x="581025" y="2653948"/>
          <a:ext cx="7517944" cy="3276600"/>
        </p:xfrm>
        <a:graphic>
          <a:graphicData uri="http://schemas.openxmlformats.org/drawingml/2006/table">
            <a:tbl>
              <a:tblPr/>
              <a:tblGrid>
                <a:gridCol w="1242635">
                  <a:extLst>
                    <a:ext uri="{9D8B030D-6E8A-4147-A177-3AD203B41FA5}">
                      <a16:colId xmlns:a16="http://schemas.microsoft.com/office/drawing/2014/main" val="3642912849"/>
                    </a:ext>
                  </a:extLst>
                </a:gridCol>
                <a:gridCol w="1242635">
                  <a:extLst>
                    <a:ext uri="{9D8B030D-6E8A-4147-A177-3AD203B41FA5}">
                      <a16:colId xmlns:a16="http://schemas.microsoft.com/office/drawing/2014/main" val="2793931959"/>
                    </a:ext>
                  </a:extLst>
                </a:gridCol>
                <a:gridCol w="1242635">
                  <a:extLst>
                    <a:ext uri="{9D8B030D-6E8A-4147-A177-3AD203B41FA5}">
                      <a16:colId xmlns:a16="http://schemas.microsoft.com/office/drawing/2014/main" val="2299377504"/>
                    </a:ext>
                  </a:extLst>
                </a:gridCol>
                <a:gridCol w="1242635">
                  <a:extLst>
                    <a:ext uri="{9D8B030D-6E8A-4147-A177-3AD203B41FA5}">
                      <a16:colId xmlns:a16="http://schemas.microsoft.com/office/drawing/2014/main" val="3800999210"/>
                    </a:ext>
                  </a:extLst>
                </a:gridCol>
                <a:gridCol w="2547404">
                  <a:extLst>
                    <a:ext uri="{9D8B030D-6E8A-4147-A177-3AD203B41FA5}">
                      <a16:colId xmlns:a16="http://schemas.microsoft.com/office/drawing/2014/main" val="1564741306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9771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1623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24232"/>
                  </a:ext>
                </a:extLst>
              </a:tr>
              <a:tr h="3505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35113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63174"/>
                  </a:ext>
                </a:extLst>
              </a:tr>
              <a:tr h="3505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02951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9582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1025" y="6079880"/>
            <a:ext cx="856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如果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index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是按詞典順序那種方式來排列的話（比如從外層到內層按</a:t>
            </a:r>
            <a:r>
              <a:rPr lang="en-US" altLang="zh-TW" sz="1400" b="1" dirty="0" err="1">
                <a:solidFill>
                  <a:srgbClr val="000000"/>
                </a:solidFill>
                <a:latin typeface="Helvetica Neue"/>
              </a:rPr>
              <a:t>a,b,c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這樣的順序），在這種多層級的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index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對象上，數據選擇的效果會更好一些。這是我們調用</a:t>
            </a:r>
            <a:r>
              <a:rPr lang="en-US" altLang="zh-TW" sz="1400" b="1" dirty="0" err="1">
                <a:solidFill>
                  <a:srgbClr val="000000"/>
                </a:solidFill>
                <a:latin typeface="Helvetica Neue"/>
              </a:rPr>
              <a:t>sort_index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(level=0) or </a:t>
            </a:r>
            <a:r>
              <a:rPr lang="en-US" altLang="zh-TW" sz="1400" b="1" dirty="0" err="1">
                <a:solidFill>
                  <a:srgbClr val="000000"/>
                </a:solidFill>
                <a:latin typeface="Helvetica Neue"/>
              </a:rPr>
              <a:t>sort_index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()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043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 Statistics by </a:t>
            </a:r>
            <a:r>
              <a:rPr lang="en-US" altLang="zh-TW" b="1" dirty="0" smtClean="0"/>
              <a:t>Level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8106" y="1951758"/>
            <a:ext cx="1133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在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和</a:t>
            </a:r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Series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中，一些描述和歸納統計數據都是有一個</a:t>
            </a:r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level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選項的，這里我們可以指定在某個</a:t>
            </a:r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axis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下，按某個</a:t>
            </a:r>
            <a:r>
              <a:rPr lang="en-US" altLang="zh-TW" b="1" dirty="0">
                <a:solidFill>
                  <a:srgbClr val="000000"/>
                </a:solidFill>
                <a:latin typeface="Helvetica Neue"/>
              </a:rPr>
              <a:t>level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（層級）來匯總。比如上面的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，我們可以按 行 或 列的層級來進行匯總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2082" y="25980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>
                <a:solidFill>
                  <a:srgbClr val="333333"/>
                </a:solidFill>
                <a:latin typeface="Courier New" panose="02070309020205020404" pitchFamily="49" charset="0"/>
              </a:rPr>
              <a:t>frame</a:t>
            </a:r>
            <a:endParaRPr lang="zh-TW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09348"/>
              </p:ext>
            </p:extLst>
          </p:nvPr>
        </p:nvGraphicFramePr>
        <p:xfrm>
          <a:off x="553033" y="3461146"/>
          <a:ext cx="11029949" cy="2727960"/>
        </p:xfrm>
        <a:graphic>
          <a:graphicData uri="http://schemas.openxmlformats.org/drawingml/2006/table">
            <a:tbl>
              <a:tblPr/>
              <a:tblGrid>
                <a:gridCol w="1823132">
                  <a:extLst>
                    <a:ext uri="{9D8B030D-6E8A-4147-A177-3AD203B41FA5}">
                      <a16:colId xmlns:a16="http://schemas.microsoft.com/office/drawing/2014/main" val="2023022903"/>
                    </a:ext>
                  </a:extLst>
                </a:gridCol>
                <a:gridCol w="1823132">
                  <a:extLst>
                    <a:ext uri="{9D8B030D-6E8A-4147-A177-3AD203B41FA5}">
                      <a16:colId xmlns:a16="http://schemas.microsoft.com/office/drawing/2014/main" val="2489535123"/>
                    </a:ext>
                  </a:extLst>
                </a:gridCol>
                <a:gridCol w="1823132">
                  <a:extLst>
                    <a:ext uri="{9D8B030D-6E8A-4147-A177-3AD203B41FA5}">
                      <a16:colId xmlns:a16="http://schemas.microsoft.com/office/drawing/2014/main" val="3676958321"/>
                    </a:ext>
                  </a:extLst>
                </a:gridCol>
                <a:gridCol w="1823132">
                  <a:extLst>
                    <a:ext uri="{9D8B030D-6E8A-4147-A177-3AD203B41FA5}">
                      <a16:colId xmlns:a16="http://schemas.microsoft.com/office/drawing/2014/main" val="2651637879"/>
                    </a:ext>
                  </a:extLst>
                </a:gridCol>
                <a:gridCol w="3737421">
                  <a:extLst>
                    <a:ext uri="{9D8B030D-6E8A-4147-A177-3AD203B41FA5}">
                      <a16:colId xmlns:a16="http://schemas.microsoft.com/office/drawing/2014/main" val="983587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/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1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9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2230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72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8604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124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 Statistics by </a:t>
            </a:r>
            <a:r>
              <a:rPr lang="en-US" altLang="zh-TW" b="1" dirty="0" smtClean="0"/>
              <a:t>Level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025" y="2075018"/>
            <a:ext cx="319318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54199"/>
              </p:ext>
            </p:extLst>
          </p:nvPr>
        </p:nvGraphicFramePr>
        <p:xfrm>
          <a:off x="581025" y="2746106"/>
          <a:ext cx="6846140" cy="2103120"/>
        </p:xfrm>
        <a:graphic>
          <a:graphicData uri="http://schemas.openxmlformats.org/drawingml/2006/table">
            <a:tbl>
              <a:tblPr/>
              <a:tblGrid>
                <a:gridCol w="1711535">
                  <a:extLst>
                    <a:ext uri="{9D8B030D-6E8A-4147-A177-3AD203B41FA5}">
                      <a16:colId xmlns:a16="http://schemas.microsoft.com/office/drawing/2014/main" val="3226111611"/>
                    </a:ext>
                  </a:extLst>
                </a:gridCol>
                <a:gridCol w="1711535">
                  <a:extLst>
                    <a:ext uri="{9D8B030D-6E8A-4147-A177-3AD203B41FA5}">
                      <a16:colId xmlns:a16="http://schemas.microsoft.com/office/drawing/2014/main" val="3630847018"/>
                    </a:ext>
                  </a:extLst>
                </a:gridCol>
                <a:gridCol w="1711535">
                  <a:extLst>
                    <a:ext uri="{9D8B030D-6E8A-4147-A177-3AD203B41FA5}">
                      <a16:colId xmlns:a16="http://schemas.microsoft.com/office/drawing/2014/main" val="224337762"/>
                    </a:ext>
                  </a:extLst>
                </a:gridCol>
                <a:gridCol w="1711535">
                  <a:extLst>
                    <a:ext uri="{9D8B030D-6E8A-4147-A177-3AD203B41FA5}">
                      <a16:colId xmlns:a16="http://schemas.microsoft.com/office/drawing/2014/main" val="1560628671"/>
                    </a:ext>
                  </a:extLst>
                </a:gridCol>
              </a:tblGrid>
              <a:tr h="335635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88521"/>
                  </a:ext>
                </a:extLst>
              </a:tr>
              <a:tr h="335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478464"/>
                  </a:ext>
                </a:extLst>
              </a:tr>
              <a:tr h="33563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63101"/>
                  </a:ext>
                </a:extLst>
              </a:tr>
              <a:tr h="3356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82028"/>
                  </a:ext>
                </a:extLst>
              </a:tr>
              <a:tr h="33563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28784"/>
                  </a:ext>
                </a:extLst>
              </a:tr>
              <a:tr h="3356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707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581025" y="2746106"/>
            <a:ext cx="75674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5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Indexing with a </a:t>
            </a:r>
            <a:r>
              <a:rPr lang="en-US" altLang="zh-TW" b="1" dirty="0" err="1"/>
              <a:t>DataFrame’s</a:t>
            </a:r>
            <a:r>
              <a:rPr lang="en-US" altLang="zh-TW" b="1" dirty="0"/>
              <a:t> columns</a:t>
            </a:r>
          </a:p>
        </p:txBody>
      </p:sp>
      <p:sp>
        <p:nvSpPr>
          <p:cNvPr id="4" name="矩形 3"/>
          <p:cNvSpPr/>
          <p:nvPr/>
        </p:nvSpPr>
        <p:spPr>
          <a:xfrm>
            <a:off x="581192" y="1838331"/>
            <a:ext cx="11110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zh-TW" altLang="en-US" sz="1600" b="1" dirty="0">
                <a:solidFill>
                  <a:srgbClr val="000000"/>
                </a:solidFill>
                <a:latin typeface="Helvetica Neue"/>
              </a:rPr>
            </a:b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把</a:t>
            </a:r>
            <a:r>
              <a:rPr lang="en-US" altLang="zh-TW" sz="1600" b="1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里的一列或多列作為行索引（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row index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）是一件很常見的事；另外，我們可能還希望把行索引變為列。</a:t>
            </a:r>
            <a:endParaRPr lang="zh-TW" alt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3952" y="3489745"/>
            <a:ext cx="6604372" cy="1129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2055"/>
              </p:ext>
            </p:extLst>
          </p:nvPr>
        </p:nvGraphicFramePr>
        <p:xfrm>
          <a:off x="7171963" y="2682422"/>
          <a:ext cx="4438845" cy="3790008"/>
        </p:xfrm>
        <a:graphic>
          <a:graphicData uri="http://schemas.openxmlformats.org/drawingml/2006/table">
            <a:tbl>
              <a:tblPr/>
              <a:tblGrid>
                <a:gridCol w="887769">
                  <a:extLst>
                    <a:ext uri="{9D8B030D-6E8A-4147-A177-3AD203B41FA5}">
                      <a16:colId xmlns:a16="http://schemas.microsoft.com/office/drawing/2014/main" val="3552963400"/>
                    </a:ext>
                  </a:extLst>
                </a:gridCol>
                <a:gridCol w="887769">
                  <a:extLst>
                    <a:ext uri="{9D8B030D-6E8A-4147-A177-3AD203B41FA5}">
                      <a16:colId xmlns:a16="http://schemas.microsoft.com/office/drawing/2014/main" val="88420367"/>
                    </a:ext>
                  </a:extLst>
                </a:gridCol>
                <a:gridCol w="887769">
                  <a:extLst>
                    <a:ext uri="{9D8B030D-6E8A-4147-A177-3AD203B41FA5}">
                      <a16:colId xmlns:a16="http://schemas.microsoft.com/office/drawing/2014/main" val="2440346434"/>
                    </a:ext>
                  </a:extLst>
                </a:gridCol>
                <a:gridCol w="887769">
                  <a:extLst>
                    <a:ext uri="{9D8B030D-6E8A-4147-A177-3AD203B41FA5}">
                      <a16:colId xmlns:a16="http://schemas.microsoft.com/office/drawing/2014/main" val="381320610"/>
                    </a:ext>
                  </a:extLst>
                </a:gridCol>
                <a:gridCol w="887769">
                  <a:extLst>
                    <a:ext uri="{9D8B030D-6E8A-4147-A177-3AD203B41FA5}">
                      <a16:colId xmlns:a16="http://schemas.microsoft.com/office/drawing/2014/main" val="206265914"/>
                    </a:ext>
                  </a:extLst>
                </a:gridCol>
              </a:tblGrid>
              <a:tr h="473751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357109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6455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66807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0624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10461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68949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8829"/>
                  </a:ext>
                </a:extLst>
              </a:tr>
              <a:tr h="4737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27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Indexing with a </a:t>
            </a:r>
            <a:r>
              <a:rPr lang="en-US" altLang="zh-TW" b="1" dirty="0" err="1"/>
              <a:t>DataFrame’s</a:t>
            </a:r>
            <a:r>
              <a:rPr lang="en-US" altLang="zh-TW" b="1" dirty="0"/>
              <a:t> columns</a:t>
            </a:r>
          </a:p>
        </p:txBody>
      </p:sp>
      <p:sp>
        <p:nvSpPr>
          <p:cNvPr id="4" name="矩形 3"/>
          <p:cNvSpPr/>
          <p:nvPr/>
        </p:nvSpPr>
        <p:spPr>
          <a:xfrm>
            <a:off x="799323" y="2079468"/>
            <a:ext cx="972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的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set_index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會把列作為索引，並創建一個新的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DataFrame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9323" y="2448800"/>
            <a:ext cx="3496150" cy="909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frame2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1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66141"/>
              </p:ext>
            </p:extLst>
          </p:nvPr>
        </p:nvGraphicFramePr>
        <p:xfrm>
          <a:off x="799323" y="3603825"/>
          <a:ext cx="4578804" cy="3169920"/>
        </p:xfrm>
        <a:graphic>
          <a:graphicData uri="http://schemas.openxmlformats.org/drawingml/2006/table">
            <a:tbl>
              <a:tblPr/>
              <a:tblGrid>
                <a:gridCol w="906694">
                  <a:extLst>
                    <a:ext uri="{9D8B030D-6E8A-4147-A177-3AD203B41FA5}">
                      <a16:colId xmlns:a16="http://schemas.microsoft.com/office/drawing/2014/main" val="1808641304"/>
                    </a:ext>
                  </a:extLst>
                </a:gridCol>
                <a:gridCol w="906694">
                  <a:extLst>
                    <a:ext uri="{9D8B030D-6E8A-4147-A177-3AD203B41FA5}">
                      <a16:colId xmlns:a16="http://schemas.microsoft.com/office/drawing/2014/main" val="2002099795"/>
                    </a:ext>
                  </a:extLst>
                </a:gridCol>
                <a:gridCol w="906694">
                  <a:extLst>
                    <a:ext uri="{9D8B030D-6E8A-4147-A177-3AD203B41FA5}">
                      <a16:colId xmlns:a16="http://schemas.microsoft.com/office/drawing/2014/main" val="1178310357"/>
                    </a:ext>
                  </a:extLst>
                </a:gridCol>
                <a:gridCol w="1858722">
                  <a:extLst>
                    <a:ext uri="{9D8B030D-6E8A-4147-A177-3AD203B41FA5}">
                      <a16:colId xmlns:a16="http://schemas.microsoft.com/office/drawing/2014/main" val="367532981"/>
                    </a:ext>
                  </a:extLst>
                </a:gridCol>
              </a:tblGrid>
              <a:tr h="316241"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84707"/>
                  </a:ext>
                </a:extLst>
              </a:tr>
              <a:tr h="3030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20283"/>
                  </a:ext>
                </a:extLst>
              </a:tr>
              <a:tr h="30306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573318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46576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58917"/>
                  </a:ext>
                </a:extLst>
              </a:tr>
              <a:tr h="303064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969258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274726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33362"/>
                  </a:ext>
                </a:extLst>
              </a:tr>
              <a:tr h="303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3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Indexing with a </a:t>
            </a:r>
            <a:r>
              <a:rPr lang="en-US" altLang="zh-TW" b="1" dirty="0" err="1"/>
              <a:t>DataFrame’s</a:t>
            </a:r>
            <a:r>
              <a:rPr lang="en-US" altLang="zh-TW" b="1" dirty="0"/>
              <a:t> columns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192" y="2152653"/>
            <a:ext cx="43396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默認刪除原先的列，當然我們也可以留著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1192" y="2774016"/>
            <a:ext cx="372377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7362"/>
              </p:ext>
            </p:extLst>
          </p:nvPr>
        </p:nvGraphicFramePr>
        <p:xfrm>
          <a:off x="4537205" y="2961402"/>
          <a:ext cx="5073327" cy="3720469"/>
        </p:xfrm>
        <a:graphic>
          <a:graphicData uri="http://schemas.openxmlformats.org/drawingml/2006/table">
            <a:tbl>
              <a:tblPr/>
              <a:tblGrid>
                <a:gridCol w="719621">
                  <a:extLst>
                    <a:ext uri="{9D8B030D-6E8A-4147-A177-3AD203B41FA5}">
                      <a16:colId xmlns:a16="http://schemas.microsoft.com/office/drawing/2014/main" val="2715954276"/>
                    </a:ext>
                  </a:extLst>
                </a:gridCol>
                <a:gridCol w="719621">
                  <a:extLst>
                    <a:ext uri="{9D8B030D-6E8A-4147-A177-3AD203B41FA5}">
                      <a16:colId xmlns:a16="http://schemas.microsoft.com/office/drawing/2014/main" val="1655825509"/>
                    </a:ext>
                  </a:extLst>
                </a:gridCol>
                <a:gridCol w="719621">
                  <a:extLst>
                    <a:ext uri="{9D8B030D-6E8A-4147-A177-3AD203B41FA5}">
                      <a16:colId xmlns:a16="http://schemas.microsoft.com/office/drawing/2014/main" val="1087121098"/>
                    </a:ext>
                  </a:extLst>
                </a:gridCol>
                <a:gridCol w="719621">
                  <a:extLst>
                    <a:ext uri="{9D8B030D-6E8A-4147-A177-3AD203B41FA5}">
                      <a16:colId xmlns:a16="http://schemas.microsoft.com/office/drawing/2014/main" val="1177004139"/>
                    </a:ext>
                  </a:extLst>
                </a:gridCol>
                <a:gridCol w="719621">
                  <a:extLst>
                    <a:ext uri="{9D8B030D-6E8A-4147-A177-3AD203B41FA5}">
                      <a16:colId xmlns:a16="http://schemas.microsoft.com/office/drawing/2014/main" val="2487427153"/>
                    </a:ext>
                  </a:extLst>
                </a:gridCol>
                <a:gridCol w="1475222">
                  <a:extLst>
                    <a:ext uri="{9D8B030D-6E8A-4147-A177-3AD203B41FA5}">
                      <a16:colId xmlns:a16="http://schemas.microsoft.com/office/drawing/2014/main" val="1641639235"/>
                    </a:ext>
                  </a:extLst>
                </a:gridCol>
              </a:tblGrid>
              <a:tr h="429285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96951"/>
                  </a:ext>
                </a:extLst>
              </a:tr>
              <a:tr h="41139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397877"/>
                  </a:ext>
                </a:extLst>
              </a:tr>
              <a:tr h="41139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66309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113661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14119"/>
                  </a:ext>
                </a:extLst>
              </a:tr>
              <a:tr h="411398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32492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272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307677"/>
                  </a:ext>
                </a:extLst>
              </a:tr>
              <a:tr h="4113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1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5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Agenda</a:t>
            </a:r>
            <a:endParaRPr lang="zh-TW" altLang="en-US" b="1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1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資料載入、储存和檔案格式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第八章</a:t>
            </a:r>
            <a:r>
              <a:rPr lang="en-US" altLang="zh-TW" b="1" dirty="0" smtClean="0"/>
              <a:t>)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 smtClean="0"/>
              <a:t>2.</a:t>
            </a:r>
            <a:r>
              <a:rPr lang="zh-TW" altLang="en-US" b="1" dirty="0" smtClean="0"/>
              <a:t>資料處理</a:t>
            </a:r>
            <a:r>
              <a:rPr lang="zh-TW" altLang="en-US" b="1" dirty="0" smtClean="0"/>
              <a:t>：連接、合併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第十章</a:t>
            </a:r>
            <a:r>
              <a:rPr lang="en-US" altLang="zh-TW" b="1" dirty="0" smtClean="0"/>
              <a:t>)</a:t>
            </a:r>
            <a:endParaRPr lang="en-US" altLang="zh-TW" b="1" dirty="0" smtClean="0"/>
          </a:p>
          <a:p>
            <a:pPr marL="0" indent="0">
              <a:buNone/>
            </a:pPr>
            <a:endParaRPr lang="zh-TW" altLang="en-US" b="1" dirty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5295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Indexing with a </a:t>
            </a:r>
            <a:r>
              <a:rPr lang="en-US" altLang="zh-TW" b="1" dirty="0" err="1"/>
              <a:t>DataFrame’s</a:t>
            </a:r>
            <a:r>
              <a:rPr lang="en-US" altLang="zh-TW" b="1" dirty="0"/>
              <a:t> columns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8652" y="2070138"/>
            <a:ext cx="7756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>
                <a:solidFill>
                  <a:srgbClr val="000000"/>
                </a:solidFill>
                <a:latin typeface="Helvetica Neue"/>
              </a:rPr>
              <a:t>另一方面，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reset_index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的功能與</a:t>
            </a:r>
            <a:r>
              <a:rPr lang="en-US" altLang="zh-TW" b="1" dirty="0" err="1">
                <a:solidFill>
                  <a:srgbClr val="000000"/>
                </a:solidFill>
                <a:latin typeface="Helvetica Neue"/>
              </a:rPr>
              <a:t>set_index</a:t>
            </a:r>
            <a:r>
              <a:rPr lang="zh-TW" altLang="en-US" b="1" dirty="0">
                <a:solidFill>
                  <a:srgbClr val="000000"/>
                </a:solidFill>
                <a:latin typeface="Helvetica Neue"/>
              </a:rPr>
              <a:t>相反，它會把多層級索引變為列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16928" y="2608986"/>
            <a:ext cx="197650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frame2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reset_index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10205"/>
              </p:ext>
            </p:extLst>
          </p:nvPr>
        </p:nvGraphicFramePr>
        <p:xfrm>
          <a:off x="916928" y="3278308"/>
          <a:ext cx="4550810" cy="3127048"/>
        </p:xfrm>
        <a:graphic>
          <a:graphicData uri="http://schemas.openxmlformats.org/drawingml/2006/table">
            <a:tbl>
              <a:tblPr/>
              <a:tblGrid>
                <a:gridCol w="910162">
                  <a:extLst>
                    <a:ext uri="{9D8B030D-6E8A-4147-A177-3AD203B41FA5}">
                      <a16:colId xmlns:a16="http://schemas.microsoft.com/office/drawing/2014/main" val="1101992148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val="3606034507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val="2225276877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val="2428838740"/>
                    </a:ext>
                  </a:extLst>
                </a:gridCol>
                <a:gridCol w="910162">
                  <a:extLst>
                    <a:ext uri="{9D8B030D-6E8A-4147-A177-3AD203B41FA5}">
                      <a16:colId xmlns:a16="http://schemas.microsoft.com/office/drawing/2014/main" val="545544214"/>
                    </a:ext>
                  </a:extLst>
                </a:gridCol>
              </a:tblGrid>
              <a:tr h="390881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97784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95914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35758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one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33529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8395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85248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43390"/>
                  </a:ext>
                </a:extLst>
              </a:tr>
              <a:tr h="3908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two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02288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6928" y="2978318"/>
            <a:ext cx="50302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4977"/>
            <a:ext cx="11029616" cy="1013800"/>
          </a:xfrm>
        </p:spPr>
        <p:txBody>
          <a:bodyPr/>
          <a:lstStyle/>
          <a:p>
            <a:r>
              <a:rPr lang="en-US" altLang="zh-TW" b="1" dirty="0"/>
              <a:t>Hierarchical </a:t>
            </a:r>
            <a:r>
              <a:rPr lang="en-US" altLang="zh-TW" b="1" dirty="0" smtClean="0"/>
              <a:t>Indexing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/>
          <a:lstStyle/>
          <a:p>
            <a:r>
              <a:rPr lang="en-US" altLang="zh-TW" b="1" dirty="0"/>
              <a:t>Hierarchical Indexing</a:t>
            </a:r>
            <a:r>
              <a:rPr lang="zh-TW" altLang="en-US" b="1" dirty="0"/>
              <a:t>是</a:t>
            </a:r>
            <a:r>
              <a:rPr lang="en-US" altLang="zh-TW" b="1" dirty="0"/>
              <a:t>pandas</a:t>
            </a:r>
            <a:r>
              <a:rPr lang="zh-TW" altLang="en-US" b="1" dirty="0"/>
              <a:t>中一個重要的特性，能讓我們在一個軸（</a:t>
            </a:r>
            <a:r>
              <a:rPr lang="en-US" altLang="zh-TW" b="1" dirty="0"/>
              <a:t>axis</a:t>
            </a:r>
            <a:r>
              <a:rPr lang="zh-TW" altLang="en-US" b="1" dirty="0"/>
              <a:t>）上有多個</a:t>
            </a:r>
            <a:r>
              <a:rPr lang="en-US" altLang="zh-TW" b="1" dirty="0"/>
              <a:t>index levels</a:t>
            </a:r>
            <a:r>
              <a:rPr lang="zh-TW" altLang="en-US" b="1" dirty="0"/>
              <a:t>（索引層級）。它可以讓我們在低維格式下處理高維數據。這里給出一個簡單的例子，構建一個</a:t>
            </a:r>
            <a:r>
              <a:rPr lang="en-US" altLang="zh-TW" b="1" dirty="0"/>
              <a:t>series</a:t>
            </a:r>
            <a:r>
              <a:rPr lang="zh-TW" altLang="en-US" b="1" dirty="0"/>
              <a:t>，其</a:t>
            </a:r>
            <a:r>
              <a:rPr lang="en-US" altLang="zh-TW" b="1" dirty="0"/>
              <a:t>index</a:t>
            </a:r>
            <a:r>
              <a:rPr lang="zh-TW" altLang="en-US" b="1" dirty="0"/>
              <a:t>是</a:t>
            </a:r>
            <a:r>
              <a:rPr lang="en-US" altLang="zh-TW" b="1" dirty="0"/>
              <a:t>a list of </a:t>
            </a:r>
            <a:r>
              <a:rPr lang="en-US" altLang="zh-TW" b="1" dirty="0" smtClean="0"/>
              <a:t>lists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2590" y="3242297"/>
            <a:ext cx="9427261" cy="12865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/>
            </a:r>
            <a:b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</a:b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pandas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numpy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np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(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9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),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[[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'c'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'c'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'd'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'd'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],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]]) </a:t>
            </a: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0531" y="4696197"/>
            <a:ext cx="1150956" cy="16158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1 -0.307182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2 -0.605140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3 -1.472254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0.061911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1 -0.370790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2 0.038295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2 -1.935946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3 -0.197977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7999" y="631202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我們看到的是把</a:t>
            </a:r>
            <a:r>
              <a:rPr lang="en-US" altLang="zh-TW" sz="1600" b="1" dirty="0" err="1">
                <a:solidFill>
                  <a:srgbClr val="000000"/>
                </a:solidFill>
                <a:latin typeface="Helvetica Neue"/>
              </a:rPr>
              <a:t>MultiIndex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作為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index(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索引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的，美化過後</a:t>
            </a:r>
            <a:r>
              <a:rPr lang="en-US" altLang="zh-TW" sz="1600" b="1" dirty="0">
                <a:solidFill>
                  <a:srgbClr val="000000"/>
                </a:solidFill>
                <a:latin typeface="Helvetica Neue"/>
              </a:rPr>
              <a:t>series</a:t>
            </a:r>
            <a:r>
              <a:rPr lang="zh-TW" altLang="en-US" sz="1600" b="1" dirty="0">
                <a:solidFill>
                  <a:srgbClr val="000000"/>
                </a:solidFill>
                <a:latin typeface="Helvetica Neue"/>
              </a:rPr>
              <a:t>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42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1" y="804793"/>
            <a:ext cx="11029616" cy="1013800"/>
          </a:xfrm>
        </p:spPr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912876"/>
            <a:ext cx="100508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1191" y="2598391"/>
            <a:ext cx="1913985" cy="145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MultiIndex([('a', 1),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('a', 2),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('a', 3),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('b', 1),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('b', 3),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('c', 1),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('c', 2),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('d', 2),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('d', 3)], )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7999" y="306390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對於這種分層索引對象，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partial indexing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（部分索引）也是能做到的，這種方法可以讓我們簡潔地選中數據的一部分</a:t>
            </a:r>
            <a:endParaRPr lang="zh-TW" altLang="en-US" sz="1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1191" y="4709322"/>
            <a:ext cx="1074012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1191" y="5204795"/>
            <a:ext cx="1150956" cy="484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1 0.061911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192" y="2195546"/>
            <a:ext cx="169116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1192" y="2642788"/>
            <a:ext cx="1221488" cy="8463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0.061911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1 -0.370790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2 0.038295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1192" y="3823497"/>
            <a:ext cx="225702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loc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1192" y="4126115"/>
            <a:ext cx="1221488" cy="8463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0.061911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2 -1.935946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3 -0.197977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2604" y="4247071"/>
            <a:ext cx="60960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selection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（選中）對於一個內部層級（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inner level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）也是可能的</a:t>
            </a:r>
            <a:endParaRPr lang="zh-TW" alt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1192" y="5245004"/>
            <a:ext cx="151644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loc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581192" y="5451448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en-US" altLang="zh-TW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 -0.605140 </a:t>
            </a:r>
            <a:endParaRPr lang="en-US" altLang="zh-TW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altLang="zh-TW" sz="1100" dirty="0">
                <a:solidFill>
                  <a:srgbClr val="000000"/>
                </a:solidFill>
                <a:latin typeface="Courier New" panose="02070309020205020404" pitchFamily="49" charset="0"/>
              </a:rPr>
              <a:t>0.038295 </a:t>
            </a:r>
            <a:endParaRPr lang="en-US" altLang="zh-TW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US" altLang="zh-TW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-1.935946 </a:t>
            </a:r>
            <a:endParaRPr lang="en-US" altLang="zh-TW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altLang="zh-TW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 float64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3141306" y="56515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分層索引的作用是改變數據的形狀，以及做一些基於組的操作（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group-based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）比如做一個數據透視表（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pivot table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）。例子，我們可以用</a:t>
            </a:r>
            <a:r>
              <a:rPr lang="en-US" altLang="zh-TW" sz="1400" b="1" dirty="0">
                <a:solidFill>
                  <a:srgbClr val="000000"/>
                </a:solidFill>
                <a:latin typeface="Helvetica Neue"/>
              </a:rPr>
              <a:t>unstack</a:t>
            </a:r>
            <a:r>
              <a:rPr lang="zh-TW" altLang="en-US" sz="1400" b="1" dirty="0">
                <a:solidFill>
                  <a:srgbClr val="000000"/>
                </a:solidFill>
                <a:latin typeface="Helvetica Neue"/>
              </a:rPr>
              <a:t>來把數據進行重新排列，產生一個</a:t>
            </a:r>
            <a:r>
              <a:rPr lang="en-US" altLang="zh-TW" sz="1400" b="1" dirty="0" err="1">
                <a:solidFill>
                  <a:srgbClr val="000000"/>
                </a:solidFill>
                <a:latin typeface="Helvetica Neue"/>
              </a:rPr>
              <a:t>DataFrame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091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189035"/>
            <a:ext cx="146835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unstack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09049"/>
              </p:ext>
            </p:extLst>
          </p:nvPr>
        </p:nvGraphicFramePr>
        <p:xfrm>
          <a:off x="581192" y="2759633"/>
          <a:ext cx="5103844" cy="2200830"/>
        </p:xfrm>
        <a:graphic>
          <a:graphicData uri="http://schemas.openxmlformats.org/drawingml/2006/table">
            <a:tbl>
              <a:tblPr/>
              <a:tblGrid>
                <a:gridCol w="1010663">
                  <a:extLst>
                    <a:ext uri="{9D8B030D-6E8A-4147-A177-3AD203B41FA5}">
                      <a16:colId xmlns:a16="http://schemas.microsoft.com/office/drawing/2014/main" val="3183846353"/>
                    </a:ext>
                  </a:extLst>
                </a:gridCol>
                <a:gridCol w="1010663">
                  <a:extLst>
                    <a:ext uri="{9D8B030D-6E8A-4147-A177-3AD203B41FA5}">
                      <a16:colId xmlns:a16="http://schemas.microsoft.com/office/drawing/2014/main" val="844051682"/>
                    </a:ext>
                  </a:extLst>
                </a:gridCol>
                <a:gridCol w="1010663">
                  <a:extLst>
                    <a:ext uri="{9D8B030D-6E8A-4147-A177-3AD203B41FA5}">
                      <a16:colId xmlns:a16="http://schemas.microsoft.com/office/drawing/2014/main" val="3572256980"/>
                    </a:ext>
                  </a:extLst>
                </a:gridCol>
                <a:gridCol w="2071855">
                  <a:extLst>
                    <a:ext uri="{9D8B030D-6E8A-4147-A177-3AD203B41FA5}">
                      <a16:colId xmlns:a16="http://schemas.microsoft.com/office/drawing/2014/main" val="3051457948"/>
                    </a:ext>
                  </a:extLst>
                </a:gridCol>
              </a:tblGrid>
              <a:tr h="44341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>
                          <a:effectLst/>
                        </a:rPr>
                        <a:t/>
                      </a:r>
                      <a:br>
                        <a:rPr lang="zh-TW" altLang="en-US" sz="1600" b="1">
                          <a:effectLst/>
                        </a:rPr>
                      </a:br>
                      <a:r>
                        <a:rPr lang="en-US" altLang="zh-TW" sz="16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90291"/>
                  </a:ext>
                </a:extLst>
              </a:tr>
              <a:tr h="43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-0.307182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-0.605140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-1.472254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85751"/>
                  </a:ext>
                </a:extLst>
              </a:tr>
              <a:tr h="251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0.061911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0.671126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78688"/>
                  </a:ext>
                </a:extLst>
              </a:tr>
              <a:tr h="43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-0.370790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0.038295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364762"/>
                  </a:ext>
                </a:extLst>
              </a:tr>
              <a:tr h="438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NaN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>
                          <a:effectLst/>
                        </a:rPr>
                        <a:t>-1.935946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dirty="0">
                          <a:effectLst/>
                        </a:rPr>
                        <a:t>-0.197977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19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Indexing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874211"/>
            <a:ext cx="11029615" cy="3678303"/>
          </a:xfrm>
          <a:noFill/>
        </p:spPr>
        <p:txBody>
          <a:bodyPr/>
          <a:lstStyle/>
          <a:p>
            <a:r>
              <a:rPr lang="zh-TW" altLang="en-US" b="1" dirty="0"/>
              <a:t>相反的操作是</a:t>
            </a:r>
            <a:r>
              <a:rPr lang="en-US" altLang="zh-TW" b="1" dirty="0" smtClean="0"/>
              <a:t>stack</a:t>
            </a:r>
          </a:p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2391" y="3011124"/>
            <a:ext cx="225222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unstack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stack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2391" y="3375717"/>
            <a:ext cx="1221488" cy="16927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1 -0.307182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2 -0.605140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3 -1.472254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1 0.061911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3 0.671126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1 -0.370790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2 0.038295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2 -1.935946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3 -0.197977 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dtype: float64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510316"/>
            <a:ext cx="11029615" cy="3678303"/>
          </a:xfrm>
        </p:spPr>
        <p:txBody>
          <a:bodyPr/>
          <a:lstStyle/>
          <a:p>
            <a:r>
              <a:rPr lang="zh-TW" altLang="en-US" b="1" dirty="0"/>
              <a:t>對於</a:t>
            </a:r>
            <a:r>
              <a:rPr lang="en-US" altLang="zh-TW" b="1" dirty="0" err="1"/>
              <a:t>dataframe</a:t>
            </a:r>
            <a:r>
              <a:rPr lang="zh-TW" altLang="en-US" b="1" dirty="0"/>
              <a:t>，任何一個</a:t>
            </a:r>
            <a:r>
              <a:rPr lang="en-US" altLang="zh-TW" b="1" dirty="0"/>
              <a:t>axis(</a:t>
            </a:r>
            <a:r>
              <a:rPr lang="zh-TW" altLang="en-US" b="1" dirty="0"/>
              <a:t>軸</a:t>
            </a:r>
            <a:r>
              <a:rPr lang="en-US" altLang="zh-TW" b="1" dirty="0"/>
              <a:t>)</a:t>
            </a:r>
            <a:r>
              <a:rPr lang="zh-TW" altLang="en-US" b="1" dirty="0"/>
              <a:t>都可以有一個分層索引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81191" y="789242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 smtClean="0"/>
              <a:t>Hierarchical Indexing</a:t>
            </a:r>
            <a:endParaRPr lang="zh-TW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5009" y="2634883"/>
            <a:ext cx="8015015" cy="123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]],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'Ohio'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'Colorado'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 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14510"/>
              </p:ext>
            </p:extLst>
          </p:nvPr>
        </p:nvGraphicFramePr>
        <p:xfrm>
          <a:off x="581191" y="4183917"/>
          <a:ext cx="5188172" cy="2377440"/>
        </p:xfrm>
        <a:graphic>
          <a:graphicData uri="http://schemas.openxmlformats.org/drawingml/2006/table">
            <a:tbl>
              <a:tblPr/>
              <a:tblGrid>
                <a:gridCol w="857549">
                  <a:extLst>
                    <a:ext uri="{9D8B030D-6E8A-4147-A177-3AD203B41FA5}">
                      <a16:colId xmlns:a16="http://schemas.microsoft.com/office/drawing/2014/main" val="3165022353"/>
                    </a:ext>
                  </a:extLst>
                </a:gridCol>
                <a:gridCol w="857549">
                  <a:extLst>
                    <a:ext uri="{9D8B030D-6E8A-4147-A177-3AD203B41FA5}">
                      <a16:colId xmlns:a16="http://schemas.microsoft.com/office/drawing/2014/main" val="495822597"/>
                    </a:ext>
                  </a:extLst>
                </a:gridCol>
                <a:gridCol w="857549">
                  <a:extLst>
                    <a:ext uri="{9D8B030D-6E8A-4147-A177-3AD203B41FA5}">
                      <a16:colId xmlns:a16="http://schemas.microsoft.com/office/drawing/2014/main" val="3798113509"/>
                    </a:ext>
                  </a:extLst>
                </a:gridCol>
                <a:gridCol w="857549">
                  <a:extLst>
                    <a:ext uri="{9D8B030D-6E8A-4147-A177-3AD203B41FA5}">
                      <a16:colId xmlns:a16="http://schemas.microsoft.com/office/drawing/2014/main" val="1203774252"/>
                    </a:ext>
                  </a:extLst>
                </a:gridCol>
                <a:gridCol w="1757976">
                  <a:extLst>
                    <a:ext uri="{9D8B030D-6E8A-4147-A177-3AD203B41FA5}">
                      <a16:colId xmlns:a16="http://schemas.microsoft.com/office/drawing/2014/main" val="2716838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40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5624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008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3864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56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4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7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Hierarchical </a:t>
            </a:r>
            <a:r>
              <a:rPr lang="en-US" altLang="zh-TW" b="1" dirty="0" smtClean="0"/>
              <a:t>Indexing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r>
              <a:rPr lang="zh-TW" altLang="en-US" b="1" dirty="0"/>
              <a:t>每一層級都可以有一個名字（字符串或任何</a:t>
            </a:r>
            <a:r>
              <a:rPr lang="en-US" altLang="zh-TW" b="1" dirty="0"/>
              <a:t>python</a:t>
            </a:r>
            <a:r>
              <a:rPr lang="zh-TW" altLang="en-US" b="1" dirty="0"/>
              <a:t>對象）。如果有的話，這些會顯示在輸出中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5126" y="2951522"/>
            <a:ext cx="35410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'key1'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'key2'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6686" y="326588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/>
            </a:r>
            <a:b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</a:br>
            <a:r>
              <a:rPr lang="en-US" altLang="zh-TW" sz="1600" dirty="0" err="1">
                <a:solidFill>
                  <a:srgbClr val="333333"/>
                </a:solidFill>
                <a:latin typeface="+mj-ea"/>
                <a:ea typeface="+mj-ea"/>
              </a:rPr>
              <a:t>frame</a:t>
            </a:r>
            <a:r>
              <a:rPr lang="en-US" altLang="zh-TW" sz="1600" dirty="0" err="1">
                <a:solidFill>
                  <a:srgbClr val="666666"/>
                </a:solidFill>
                <a:latin typeface="+mj-ea"/>
                <a:ea typeface="+mj-ea"/>
              </a:rPr>
              <a:t>.</a:t>
            </a:r>
            <a:r>
              <a:rPr lang="en-US" altLang="zh-TW" sz="1600" dirty="0" err="1">
                <a:solidFill>
                  <a:srgbClr val="333333"/>
                </a:solidFill>
                <a:latin typeface="+mj-ea"/>
                <a:ea typeface="+mj-ea"/>
              </a:rPr>
              <a:t>columns</a:t>
            </a:r>
            <a:r>
              <a:rPr lang="en-US" altLang="zh-TW" sz="1600" dirty="0" err="1">
                <a:solidFill>
                  <a:srgbClr val="666666"/>
                </a:solidFill>
                <a:latin typeface="+mj-ea"/>
                <a:ea typeface="+mj-ea"/>
              </a:rPr>
              <a:t>.</a:t>
            </a:r>
            <a:r>
              <a:rPr lang="en-US" altLang="zh-TW" sz="1600" dirty="0" err="1">
                <a:solidFill>
                  <a:srgbClr val="333333"/>
                </a:solidFill>
                <a:latin typeface="+mj-ea"/>
                <a:ea typeface="+mj-ea"/>
              </a:rPr>
              <a:t>names</a:t>
            </a:r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zh-TW" sz="1600" dirty="0">
                <a:solidFill>
                  <a:srgbClr val="666666"/>
                </a:solidFill>
                <a:latin typeface="+mj-ea"/>
                <a:ea typeface="+mj-ea"/>
              </a:rPr>
              <a:t>=</a:t>
            </a:r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> [</a:t>
            </a:r>
            <a:r>
              <a:rPr lang="en-US" altLang="zh-TW" sz="1600" dirty="0">
                <a:solidFill>
                  <a:srgbClr val="BA2121"/>
                </a:solidFill>
                <a:latin typeface="+mj-ea"/>
                <a:ea typeface="+mj-ea"/>
              </a:rPr>
              <a:t>'state'</a:t>
            </a:r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en-US" altLang="zh-TW" sz="1600" dirty="0">
                <a:solidFill>
                  <a:srgbClr val="BA2121"/>
                </a:solidFill>
                <a:latin typeface="+mj-ea"/>
                <a:ea typeface="+mj-ea"/>
              </a:rPr>
              <a:t>'color'</a:t>
            </a:r>
            <a:r>
              <a:rPr lang="en-US" altLang="zh-TW" sz="1600" dirty="0">
                <a:solidFill>
                  <a:srgbClr val="333333"/>
                </a:solidFill>
                <a:latin typeface="+mj-ea"/>
                <a:ea typeface="+mj-ea"/>
              </a:rPr>
              <a:t>]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5126" y="4041904"/>
            <a:ext cx="557845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86763"/>
              </p:ext>
            </p:extLst>
          </p:nvPr>
        </p:nvGraphicFramePr>
        <p:xfrm>
          <a:off x="1775343" y="4041904"/>
          <a:ext cx="5782455" cy="2634541"/>
        </p:xfrm>
        <a:graphic>
          <a:graphicData uri="http://schemas.openxmlformats.org/drawingml/2006/table">
            <a:tbl>
              <a:tblPr/>
              <a:tblGrid>
                <a:gridCol w="1156491">
                  <a:extLst>
                    <a:ext uri="{9D8B030D-6E8A-4147-A177-3AD203B41FA5}">
                      <a16:colId xmlns:a16="http://schemas.microsoft.com/office/drawing/2014/main" val="3626830096"/>
                    </a:ext>
                  </a:extLst>
                </a:gridCol>
                <a:gridCol w="1156491">
                  <a:extLst>
                    <a:ext uri="{9D8B030D-6E8A-4147-A177-3AD203B41FA5}">
                      <a16:colId xmlns:a16="http://schemas.microsoft.com/office/drawing/2014/main" val="1660127919"/>
                    </a:ext>
                  </a:extLst>
                </a:gridCol>
                <a:gridCol w="1156491">
                  <a:extLst>
                    <a:ext uri="{9D8B030D-6E8A-4147-A177-3AD203B41FA5}">
                      <a16:colId xmlns:a16="http://schemas.microsoft.com/office/drawing/2014/main" val="2605974932"/>
                    </a:ext>
                  </a:extLst>
                </a:gridCol>
                <a:gridCol w="1156491">
                  <a:extLst>
                    <a:ext uri="{9D8B030D-6E8A-4147-A177-3AD203B41FA5}">
                      <a16:colId xmlns:a16="http://schemas.microsoft.com/office/drawing/2014/main" val="195760008"/>
                    </a:ext>
                  </a:extLst>
                </a:gridCol>
                <a:gridCol w="1156491">
                  <a:extLst>
                    <a:ext uri="{9D8B030D-6E8A-4147-A177-3AD203B41FA5}">
                      <a16:colId xmlns:a16="http://schemas.microsoft.com/office/drawing/2014/main" val="417958656"/>
                    </a:ext>
                  </a:extLst>
                </a:gridCol>
              </a:tblGrid>
              <a:tr h="376363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Ohio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Colorado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7513"/>
                  </a:ext>
                </a:extLst>
              </a:tr>
              <a:tr h="376363"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color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Red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Green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15891"/>
                  </a:ext>
                </a:extLst>
              </a:tr>
              <a:tr h="37636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key2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52104"/>
                  </a:ext>
                </a:extLst>
              </a:tr>
              <a:tr h="37636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75082"/>
                  </a:ext>
                </a:extLst>
              </a:tr>
              <a:tr h="376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62579"/>
                  </a:ext>
                </a:extLst>
              </a:tr>
              <a:tr h="37636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07941"/>
                  </a:ext>
                </a:extLst>
              </a:tr>
              <a:tr h="3763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dirty="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9816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75342" y="3989755"/>
            <a:ext cx="63916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7798" y="623076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100" b="1" dirty="0">
                <a:solidFill>
                  <a:srgbClr val="000000"/>
                </a:solidFill>
                <a:latin typeface="Helvetica Neue"/>
              </a:rPr>
              <a:t>這里我們要注意區分行標簽</a:t>
            </a:r>
            <a:r>
              <a:rPr lang="en-US" altLang="zh-TW" sz="1100" b="1" dirty="0">
                <a:solidFill>
                  <a:srgbClr val="000000"/>
                </a:solidFill>
                <a:latin typeface="Helvetica Neue"/>
              </a:rPr>
              <a:t>(row label)</a:t>
            </a:r>
            <a:r>
              <a:rPr lang="zh-TW" altLang="en-US" sz="1100" b="1" dirty="0">
                <a:solidFill>
                  <a:srgbClr val="000000"/>
                </a:solidFill>
                <a:latin typeface="Helvetica Neue"/>
              </a:rPr>
              <a:t>中索引的名字</a:t>
            </a:r>
            <a:r>
              <a:rPr lang="en-US" altLang="zh-TW" sz="1100" b="1" dirty="0">
                <a:solidFill>
                  <a:srgbClr val="000000"/>
                </a:solidFill>
                <a:latin typeface="Helvetica Neue"/>
              </a:rPr>
              <a:t>'state'</a:t>
            </a:r>
            <a:r>
              <a:rPr lang="zh-TW" altLang="en-US" sz="1100" b="1" dirty="0">
                <a:solidFill>
                  <a:srgbClr val="000000"/>
                </a:solidFill>
                <a:latin typeface="Helvetica Neue"/>
              </a:rPr>
              <a:t>和</a:t>
            </a:r>
            <a:r>
              <a:rPr lang="en-US" altLang="zh-TW" sz="1100" b="1" dirty="0">
                <a:solidFill>
                  <a:srgbClr val="000000"/>
                </a:solidFill>
                <a:latin typeface="Helvetica Neue"/>
              </a:rPr>
              <a:t>'color'</a:t>
            </a:r>
            <a:r>
              <a:rPr lang="zh-TW" altLang="en-US" sz="1100" b="1" dirty="0">
                <a:solidFill>
                  <a:srgbClr val="000000"/>
                </a:solidFill>
                <a:latin typeface="Helvetica Neue"/>
              </a:rPr>
              <a:t>。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27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241</TotalTime>
  <Words>1448</Words>
  <Application>Microsoft Office PowerPoint</Application>
  <PresentationFormat>寬螢幕</PresentationFormat>
  <Paragraphs>534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Helvetica Neue</vt:lpstr>
      <vt:lpstr>微軟正黑體</vt:lpstr>
      <vt:lpstr>Arial</vt:lpstr>
      <vt:lpstr>Courier New</vt:lpstr>
      <vt:lpstr>Gill Sans MT</vt:lpstr>
      <vt:lpstr>Wingdings 2</vt:lpstr>
      <vt:lpstr>紅利</vt:lpstr>
      <vt:lpstr>人工智慧與資訊安全 </vt:lpstr>
      <vt:lpstr>Agenda</vt:lpstr>
      <vt:lpstr>Hierarchical Indexing</vt:lpstr>
      <vt:lpstr>Hierarchical Indexing</vt:lpstr>
      <vt:lpstr>Hierarchical Indexing</vt:lpstr>
      <vt:lpstr>Hierarchical Indexing</vt:lpstr>
      <vt:lpstr>Hierarchical Indexing</vt:lpstr>
      <vt:lpstr>PowerPoint 簡報</vt:lpstr>
      <vt:lpstr>Hierarchical Indexing</vt:lpstr>
      <vt:lpstr>Hierarchical Indexing</vt:lpstr>
      <vt:lpstr>Reordering and Sorting Levels</vt:lpstr>
      <vt:lpstr>Reordering and Sorting Levels</vt:lpstr>
      <vt:lpstr>Reordering and Sorting Levels</vt:lpstr>
      <vt:lpstr>Reordering and Sorting Levels </vt:lpstr>
      <vt:lpstr>Summary Statistics by Level</vt:lpstr>
      <vt:lpstr>Summary Statistics by Level</vt:lpstr>
      <vt:lpstr>Indexing with a DataFrame’s columns</vt:lpstr>
      <vt:lpstr>Indexing with a DataFrame’s columns</vt:lpstr>
      <vt:lpstr>Indexing with a DataFrame’s columns</vt:lpstr>
      <vt:lpstr>Indexing with a DataFrame’s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 學習報告</dc:title>
  <dc:creator>owner</dc:creator>
  <cp:lastModifiedBy>owner</cp:lastModifiedBy>
  <cp:revision>21</cp:revision>
  <dcterms:created xsi:type="dcterms:W3CDTF">2020-11-04T02:00:26Z</dcterms:created>
  <dcterms:modified xsi:type="dcterms:W3CDTF">2020-11-11T03:47:51Z</dcterms:modified>
</cp:coreProperties>
</file>