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8249-3630-4655-83A6-75ECDEA7B1D9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3159-7D61-430D-A29F-BE8233B066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13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8249-3630-4655-83A6-75ECDEA7B1D9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3159-7D61-430D-A29F-BE8233B066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52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8249-3630-4655-83A6-75ECDEA7B1D9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3159-7D61-430D-A29F-BE8233B066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80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8249-3630-4655-83A6-75ECDEA7B1D9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3159-7D61-430D-A29F-BE8233B066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60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8249-3630-4655-83A6-75ECDEA7B1D9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3159-7D61-430D-A29F-BE8233B066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00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8249-3630-4655-83A6-75ECDEA7B1D9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3159-7D61-430D-A29F-BE8233B066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63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8249-3630-4655-83A6-75ECDEA7B1D9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3159-7D61-430D-A29F-BE8233B066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972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8249-3630-4655-83A6-75ECDEA7B1D9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3159-7D61-430D-A29F-BE8233B066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76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8249-3630-4655-83A6-75ECDEA7B1D9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3159-7D61-430D-A29F-BE8233B066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302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8249-3630-4655-83A6-75ECDEA7B1D9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3159-7D61-430D-A29F-BE8233B066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70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8249-3630-4655-83A6-75ECDEA7B1D9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3159-7D61-430D-A29F-BE8233B066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68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88249-3630-4655-83A6-75ECDEA7B1D9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33159-7D61-430D-A29F-BE8233B066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86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492127"/>
            <a:ext cx="9144000" cy="1235826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人工智慧與資訊安全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307891"/>
            <a:ext cx="9144000" cy="108225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TW" altLang="en-US" sz="3600" dirty="0" smtClean="0"/>
              <a:t>學生</a:t>
            </a:r>
            <a:r>
              <a:rPr lang="en-US" altLang="zh-TW" sz="3600" dirty="0"/>
              <a:t>:</a:t>
            </a:r>
            <a:r>
              <a:rPr lang="zh-TW" altLang="en-US" sz="3600" dirty="0"/>
              <a:t>柳嘉璋</a:t>
            </a:r>
            <a:r>
              <a:rPr lang="en-US" altLang="zh-TW" sz="3600" dirty="0"/>
              <a:t>	</a:t>
            </a:r>
          </a:p>
          <a:p>
            <a:pPr algn="l"/>
            <a:r>
              <a:rPr lang="zh-TW" altLang="en-US" sz="3600" dirty="0"/>
              <a:t>指導教授</a:t>
            </a:r>
            <a:r>
              <a:rPr lang="en-US" altLang="zh-TW" sz="3600" dirty="0"/>
              <a:t>:</a:t>
            </a:r>
            <a:r>
              <a:rPr lang="zh-TW" altLang="en-US" sz="3600" dirty="0"/>
              <a:t>曾</a:t>
            </a:r>
            <a:r>
              <a:rPr lang="zh-TW" altLang="en-US" sz="3600" dirty="0" smtClean="0"/>
              <a:t>龍</a:t>
            </a:r>
            <a:endParaRPr lang="zh-TW" altLang="en-US" sz="3600" dirty="0"/>
          </a:p>
          <a:p>
            <a:endParaRPr lang="zh-TW" altLang="en-US" dirty="0"/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524000" y="2582779"/>
            <a:ext cx="9144000" cy="5935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800" dirty="0" smtClean="0">
                <a:latin typeface="Arial" panose="020B0604020202020204" pitchFamily="34" charset="0"/>
              </a:rPr>
              <a:t>AI</a:t>
            </a:r>
            <a:r>
              <a:rPr lang="zh-TW" altLang="en-US" sz="4800" dirty="0" smtClean="0">
                <a:latin typeface="Arial" panose="020B0604020202020204" pitchFamily="34" charset="0"/>
              </a:rPr>
              <a:t>學習報告</a:t>
            </a:r>
          </a:p>
          <a:p>
            <a:pPr algn="l"/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2766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1822" y="2784129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TW" sz="4800" b="1" dirty="0">
                <a:latin typeface="Arial" panose="020B0604020202020204" pitchFamily="34" charset="0"/>
                <a:ea typeface="新細明體" panose="02020500000000000000" pitchFamily="18" charset="-120"/>
              </a:rPr>
              <a:t>Reordering and Sorting </a:t>
            </a:r>
            <a:r>
              <a:rPr lang="en-US" altLang="zh-TW" sz="4800" b="1" dirty="0" smtClean="0">
                <a:latin typeface="Arial" panose="020B0604020202020204" pitchFamily="34" charset="0"/>
                <a:ea typeface="新細明體" panose="02020500000000000000" pitchFamily="18" charset="-120"/>
              </a:rPr>
              <a:t>Levels</a:t>
            </a:r>
            <a:br>
              <a:rPr lang="en-US" altLang="zh-TW" sz="4800" b="1" dirty="0" smtClean="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zh-TW" altLang="en-US" sz="4800" b="1" dirty="0" smtClean="0">
                <a:latin typeface="Arial" panose="020B0604020202020204" pitchFamily="34" charset="0"/>
                <a:ea typeface="新細明體" panose="02020500000000000000" pitchFamily="18" charset="-120"/>
              </a:rPr>
              <a:t>（</a:t>
            </a:r>
            <a:r>
              <a:rPr lang="zh-TW" altLang="en-US" sz="4800" b="1" dirty="0">
                <a:latin typeface="Arial" panose="020B0604020202020204" pitchFamily="34" charset="0"/>
                <a:ea typeface="新細明體" panose="02020500000000000000" pitchFamily="18" charset="-120"/>
              </a:rPr>
              <a:t>重排序和层级排序</a:t>
            </a:r>
            <a:r>
              <a:rPr lang="zh-TW" altLang="en-US" sz="4800" b="1" dirty="0" smtClean="0">
                <a:latin typeface="Arial" panose="020B0604020202020204" pitchFamily="34" charset="0"/>
                <a:ea typeface="新細明體" panose="02020500000000000000" pitchFamily="18" charset="-120"/>
              </a:rPr>
              <a:t>）</a:t>
            </a:r>
            <a:endParaRPr lang="zh-TW" altLang="en-US" sz="4800" dirty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2920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88720" y="962936"/>
            <a:ext cx="724038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swaplevel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'key1'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'key2'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157845"/>
              </p:ext>
            </p:extLst>
          </p:nvPr>
        </p:nvGraphicFramePr>
        <p:xfrm>
          <a:off x="688571" y="1573978"/>
          <a:ext cx="10515600" cy="256032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286569532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218084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507642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372891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8514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state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Ohio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Colorado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514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color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Green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Green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625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key2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key1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61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434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778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460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48595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707967" y="4671443"/>
            <a:ext cx="104962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Helvetica Neue"/>
              </a:rPr>
              <a:t>sort_index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则是在一个层级上，按数值进行排序。比如在交换层级的时候，通常也会使用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Helvetica Neue"/>
              </a:rPr>
              <a:t>sort_index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，来让结果按指示的层级进行排序：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0865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06582" y="738492"/>
            <a:ext cx="8819803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sort_index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level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'key2'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kumimoji="0" lang="zh-TW" altLang="zh-TW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161448"/>
              </p:ext>
            </p:extLst>
          </p:nvPr>
        </p:nvGraphicFramePr>
        <p:xfrm>
          <a:off x="838200" y="2583974"/>
          <a:ext cx="10515600" cy="283464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326431487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9956847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4036864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1168465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69549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/>
                      </a:r>
                      <a:br>
                        <a:rPr lang="en-US" b="1">
                          <a:effectLst/>
                        </a:rPr>
                      </a:br>
                      <a:r>
                        <a:rPr lang="en-US" b="1">
                          <a:effectLst/>
                        </a:rPr>
                        <a:t>state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effectLst/>
                        </a:rPr>
                        <a:t>Ohio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effectLst/>
                        </a:rPr>
                        <a:t>Colorado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7649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color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Green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Green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927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key1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key2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086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140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2982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143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557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376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22218" y="763431"/>
            <a:ext cx="7032567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swaplevel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sort_index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level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zh-TW" altLang="zh-TW" sz="1000" b="0" i="1" u="none" strike="noStrike" cap="none" normalizeH="0" baseline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把key1余key2交换后，按key2来排序</a:t>
            </a:r>
            <a:r>
              <a:rPr kumimoji="0" lang="zh-TW" altLang="zh-TW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666381"/>
              </p:ext>
            </p:extLst>
          </p:nvPr>
        </p:nvGraphicFramePr>
        <p:xfrm>
          <a:off x="696884" y="1686200"/>
          <a:ext cx="10515600" cy="283464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115865062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3018796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206381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177930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85734590"/>
                    </a:ext>
                  </a:extLst>
                </a:gridCol>
              </a:tblGrid>
              <a:tr h="47518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/>
                      </a:r>
                      <a:br>
                        <a:rPr lang="en-US" b="1">
                          <a:effectLst/>
                        </a:rPr>
                      </a:br>
                      <a:r>
                        <a:rPr lang="en-US" b="1">
                          <a:effectLst/>
                        </a:rPr>
                        <a:t>state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 dirty="0" smtClean="0">
                          <a:effectLst/>
                        </a:rPr>
                        <a:t>Ohio</a:t>
                      </a:r>
                      <a:endParaRPr lang="en-US" altLang="zh-TW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effectLst/>
                        </a:rPr>
                        <a:t>Colorado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66877051"/>
                  </a:ext>
                </a:extLst>
              </a:tr>
              <a:tr h="271536"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color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Green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Green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955746"/>
                  </a:ext>
                </a:extLst>
              </a:tr>
              <a:tr h="271536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key2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key1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9654431"/>
                  </a:ext>
                </a:extLst>
              </a:tr>
              <a:tr h="271536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37090"/>
                  </a:ext>
                </a:extLst>
              </a:tr>
              <a:tr h="27153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694164"/>
                  </a:ext>
                </a:extLst>
              </a:tr>
              <a:tr h="271536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533210"/>
                  </a:ext>
                </a:extLst>
              </a:tr>
              <a:tr h="27153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056440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696884" y="4641011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如果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是按词典顺序那种方式来排列的</a:t>
            </a:r>
            <a:r>
              <a:rPr lang="en-US" altLang="zh-TW" dirty="0" smtClean="0"/>
              <a:t>(</a:t>
            </a:r>
            <a:r>
              <a:rPr lang="zh-CN" altLang="en-US" dirty="0" smtClean="0"/>
              <a:t>比如从外层到内层按</a:t>
            </a:r>
            <a:r>
              <a:rPr lang="en-US" altLang="zh-CN" dirty="0" err="1" smtClean="0"/>
              <a:t>a,b,c</a:t>
            </a:r>
            <a:r>
              <a:rPr lang="zh-CN" altLang="en-US" dirty="0" smtClean="0"/>
              <a:t>这样的顺序</a:t>
            </a:r>
            <a:r>
              <a:rPr lang="en-US" altLang="zh-TW" dirty="0" smtClean="0"/>
              <a:t>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在这种多层级的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对象上，数据选择的效果会更好一些。这是我们调用</a:t>
            </a:r>
            <a:r>
              <a:rPr lang="en-US" altLang="zh-CN" dirty="0" err="1" smtClean="0"/>
              <a:t>sort_index</a:t>
            </a:r>
            <a:r>
              <a:rPr lang="en-US" altLang="zh-CN" dirty="0" smtClean="0"/>
              <a:t>(level=0) or </a:t>
            </a:r>
            <a:r>
              <a:rPr lang="en-US" altLang="zh-CN" dirty="0" err="1" smtClean="0"/>
              <a:t>sort_index</a:t>
            </a:r>
            <a:r>
              <a:rPr lang="en-US" altLang="zh-CN" dirty="0" smtClean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6770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1451" y="220223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>
                <a:latin typeface="Arial" panose="020B0604020202020204" pitchFamily="34" charset="0"/>
                <a:ea typeface="標楷體" panose="03000509000000000000" pitchFamily="65" charset="-120"/>
              </a:rPr>
              <a:t>Summary Statistics by Level </a:t>
            </a:r>
            <a:r>
              <a:rPr lang="en-US" altLang="zh-TW" b="1" dirty="0" smtClean="0">
                <a:latin typeface="Arial" panose="020B0604020202020204" pitchFamily="34" charset="0"/>
                <a:ea typeface="標楷體" panose="03000509000000000000" pitchFamily="65" charset="-120"/>
              </a:rPr>
              <a:t/>
            </a:r>
            <a:br>
              <a:rPr lang="en-US" altLang="zh-TW" b="1" dirty="0" smtClean="0">
                <a:latin typeface="Arial" panose="020B0604020202020204" pitchFamily="34" charset="0"/>
                <a:ea typeface="標楷體" panose="03000509000000000000" pitchFamily="65" charset="-120"/>
              </a:rPr>
            </a:br>
            <a:r>
              <a:rPr lang="en-US" altLang="zh-TW" b="1" dirty="0" smtClean="0">
                <a:latin typeface="Arial" panose="020B0604020202020204" pitchFamily="34" charset="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latin typeface="Arial" panose="020B0604020202020204" pitchFamily="34" charset="0"/>
                <a:ea typeface="標楷體" panose="03000509000000000000" pitchFamily="65" charset="-120"/>
              </a:rPr>
              <a:t>按层级来归纳统计数据</a:t>
            </a:r>
            <a:r>
              <a:rPr lang="en-US" altLang="zh-TW" b="1" dirty="0" smtClean="0">
                <a:latin typeface="Arial" panose="020B0604020202020204" pitchFamily="34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765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i="1" dirty="0">
                <a:latin typeface="Arial" panose="020B0604020202020204" pitchFamily="34" charset="0"/>
              </a:rPr>
              <a:t>Agenda</a:t>
            </a:r>
            <a:endParaRPr lang="zh-TW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67266" y="3083990"/>
            <a:ext cx="11057467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資料處理：連接、合併和重塑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zh-TW" sz="2400" dirty="0">
              <a:solidFill>
                <a:srgbClr val="24292E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TW" altLang="en-US" sz="2400" dirty="0">
                <a:solidFill>
                  <a:srgbClr val="24292E"/>
                </a:solidFill>
                <a:latin typeface="Arial" panose="020B0604020202020204" pitchFamily="34" charset="0"/>
              </a:rPr>
              <a:t>繪圖與視覺化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Python中的建模函式庫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504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1266" y="240559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latin typeface="Arial" panose="020B0604020202020204" pitchFamily="34" charset="0"/>
                <a:ea typeface="標楷體" panose="03000509000000000000" pitchFamily="65" charset="-120"/>
              </a:rPr>
              <a:t>Hierarchical Indexing</a:t>
            </a:r>
            <a:r>
              <a:rPr lang="zh-TW" altLang="en-US" sz="4800" dirty="0">
                <a:latin typeface="Arial" panose="020B0604020202020204" pitchFamily="34" charset="0"/>
                <a:ea typeface="標楷體" panose="03000509000000000000" pitchFamily="65" charset="-120"/>
              </a:rPr>
              <a:t>（分层索引</a:t>
            </a:r>
            <a:r>
              <a:rPr lang="zh-TW" altLang="en-US" sz="4800" dirty="0" smtClean="0">
                <a:latin typeface="Arial" panose="020B0604020202020204" pitchFamily="34" charset="0"/>
                <a:ea typeface="標楷體" panose="03000509000000000000" pitchFamily="65" charset="-120"/>
              </a:rPr>
              <a:t>）</a:t>
            </a:r>
            <a:endParaRPr lang="zh-TW" altLang="en-US" sz="4800" dirty="0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1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51933" y="479259"/>
            <a:ext cx="9829800" cy="30777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kumimoji="0" lang="en-US" altLang="zh-TW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60400" y="2808337"/>
            <a:ext cx="65" cy="15388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TW" sz="1000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51933" y="1245674"/>
            <a:ext cx="9829800" cy="46166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TW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zh-TW" sz="10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en-US" altLang="zh-TW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0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np.random.randn</a:t>
            </a:r>
            <a:r>
              <a:rPr lang="en-US" altLang="zh-TW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(9),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TW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index=[['a', 'a', 'a', 'b', 'b', 'c', 'c', 'd', 'd'],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TW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[1, 2, 3, 1, 3, 1, 2, 2, 3]])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51933" y="2027006"/>
            <a:ext cx="9829800" cy="15388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TW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33195" y="2424326"/>
            <a:ext cx="2315857" cy="3077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1 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0.636082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2 -1.413061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3 -0.530704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1 -0.041634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3 -0.042303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1 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0.429911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0.783350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2 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0.284328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3 -0.360963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dtype: float64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0399" y="6129535"/>
            <a:ext cx="9821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其中我们看到的是把</a:t>
            </a:r>
            <a:r>
              <a:rPr lang="en-US" altLang="zh-TW" b="0" i="0" dirty="0" err="1" smtClean="0">
                <a:solidFill>
                  <a:srgbClr val="000000"/>
                </a:solidFill>
                <a:effectLst/>
                <a:latin typeface="Helvetica Neue"/>
              </a:rPr>
              <a:t>MultiIndex</a:t>
            </a:r>
            <a:r>
              <a:rPr lang="zh-TW" alt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作为</a:t>
            </a:r>
            <a:r>
              <a:rPr lang="en-US" altLang="zh-TW" b="0" i="0" dirty="0" smtClean="0">
                <a:solidFill>
                  <a:srgbClr val="000000"/>
                </a:solidFill>
                <a:effectLst/>
                <a:latin typeface="Helvetica Neue"/>
              </a:rPr>
              <a:t>index(</a:t>
            </a:r>
            <a:r>
              <a:rPr lang="zh-TW" alt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索引</a:t>
            </a:r>
            <a:r>
              <a:rPr lang="en-US" altLang="zh-TW" b="0" i="0" dirty="0" smtClean="0">
                <a:solidFill>
                  <a:srgbClr val="000000"/>
                </a:solidFill>
                <a:effectLst/>
                <a:latin typeface="Helvetica Neue"/>
              </a:rPr>
              <a:t>)</a:t>
            </a:r>
            <a:r>
              <a:rPr lang="zh-TW" alt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的，美化过后</a:t>
            </a:r>
            <a:r>
              <a:rPr lang="en-US" altLang="zh-TW" b="0" i="0" dirty="0" smtClean="0">
                <a:solidFill>
                  <a:srgbClr val="000000"/>
                </a:solidFill>
                <a:effectLst/>
                <a:latin typeface="Helvetica Neue"/>
              </a:rPr>
              <a:t>series</a:t>
            </a:r>
            <a:r>
              <a:rPr lang="zh-TW" alt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7756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data.loc</a:t>
            </a:r>
            <a:r>
              <a:rPr lang="en-US" altLang="zh-TW" dirty="0" smtClean="0"/>
              <a:t>[['b', 'd']]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2777836" cy="2538557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b  1   -0.041634</a:t>
            </a:r>
          </a:p>
          <a:p>
            <a:pPr marL="0" indent="0">
              <a:buNone/>
            </a:pPr>
            <a:r>
              <a:rPr lang="en-US" altLang="zh-TW" dirty="0" smtClean="0"/>
              <a:t>    3   -0.042303</a:t>
            </a:r>
          </a:p>
          <a:p>
            <a:pPr marL="0" indent="0">
              <a:buNone/>
            </a:pPr>
            <a:r>
              <a:rPr lang="en-US" altLang="zh-TW" dirty="0" smtClean="0"/>
              <a:t>d  2    0.284328</a:t>
            </a:r>
          </a:p>
          <a:p>
            <a:pPr marL="0" indent="0">
              <a:buNone/>
            </a:pPr>
            <a:r>
              <a:rPr lang="en-US" altLang="zh-TW" dirty="0" smtClean="0"/>
              <a:t>    3   -0.360963</a:t>
            </a:r>
          </a:p>
          <a:p>
            <a:pPr marL="0" indent="0">
              <a:buNone/>
            </a:pPr>
            <a:r>
              <a:rPr lang="en-US" altLang="zh-TW" dirty="0" err="1" smtClean="0"/>
              <a:t>dtype</a:t>
            </a:r>
            <a:r>
              <a:rPr lang="en-US" altLang="zh-TW" dirty="0" smtClean="0"/>
              <a:t>: float64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4801631"/>
            <a:ext cx="8995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selection</a:t>
            </a:r>
            <a:r>
              <a:rPr lang="zh-TW" altLang="en-US" dirty="0" smtClean="0"/>
              <a:t>（选中）对于一个内部层级（</a:t>
            </a:r>
            <a:r>
              <a:rPr lang="en-US" altLang="zh-TW" dirty="0" smtClean="0"/>
              <a:t>inner level</a:t>
            </a:r>
            <a:r>
              <a:rPr lang="zh-TW" altLang="en-US" dirty="0" smtClean="0"/>
              <a:t>）也是可能的：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3109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11382" y="2230319"/>
            <a:ext cx="1615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a   -1.413061</a:t>
            </a:r>
          </a:p>
          <a:p>
            <a:r>
              <a:rPr lang="en-US" altLang="zh-TW" dirty="0" smtClean="0"/>
              <a:t>c    0.783350</a:t>
            </a:r>
          </a:p>
          <a:p>
            <a:r>
              <a:rPr lang="en-US" altLang="zh-TW" dirty="0" smtClean="0"/>
              <a:t>d    0.284328</a:t>
            </a:r>
          </a:p>
          <a:p>
            <a:r>
              <a:rPr lang="en-US" altLang="zh-TW" dirty="0" err="1" smtClean="0"/>
              <a:t>dtype</a:t>
            </a:r>
            <a:r>
              <a:rPr lang="en-US" altLang="zh-TW" dirty="0" smtClean="0"/>
              <a:t>: float64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5374" y="3676733"/>
            <a:ext cx="69272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分层索引的作用是改变数据的形状，以及做一些基于组的操作（</a:t>
            </a:r>
            <a:r>
              <a:rPr lang="en-US" altLang="zh-CN" dirty="0" smtClean="0"/>
              <a:t>group-based</a:t>
            </a:r>
            <a:r>
              <a:rPr lang="zh-CN" altLang="en-US" dirty="0" smtClean="0"/>
              <a:t>）比如做一个数据透视表（</a:t>
            </a:r>
            <a:r>
              <a:rPr lang="en-US" altLang="zh-CN" dirty="0" smtClean="0"/>
              <a:t>pivot table</a:t>
            </a:r>
            <a:r>
              <a:rPr lang="zh-CN" altLang="en-US" dirty="0" smtClean="0"/>
              <a:t>）。例子，我们可以用</a:t>
            </a:r>
            <a:r>
              <a:rPr lang="en-US" altLang="zh-CN" dirty="0" smtClean="0"/>
              <a:t>unstack</a:t>
            </a:r>
            <a:r>
              <a:rPr lang="zh-CN" altLang="en-US" dirty="0" smtClean="0"/>
              <a:t>来把数据进行重新排列，产生一个</a:t>
            </a:r>
            <a:r>
              <a:rPr lang="en-US" altLang="zh-CN" dirty="0" err="1" smtClean="0"/>
              <a:t>DataFrame</a:t>
            </a:r>
            <a:r>
              <a:rPr lang="zh-CN" altLang="en-US" dirty="0" smtClean="0"/>
              <a:t>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808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83425" y="214791"/>
            <a:ext cx="10025149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unstack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zh-TW" altLang="zh-TW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107707"/>
              </p:ext>
            </p:extLst>
          </p:nvPr>
        </p:nvGraphicFramePr>
        <p:xfrm>
          <a:off x="1083424" y="925585"/>
          <a:ext cx="10025148" cy="18288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506287">
                  <a:extLst>
                    <a:ext uri="{9D8B030D-6E8A-4147-A177-3AD203B41FA5}">
                      <a16:colId xmlns:a16="http://schemas.microsoft.com/office/drawing/2014/main" val="147991562"/>
                    </a:ext>
                  </a:extLst>
                </a:gridCol>
                <a:gridCol w="2506287">
                  <a:extLst>
                    <a:ext uri="{9D8B030D-6E8A-4147-A177-3AD203B41FA5}">
                      <a16:colId xmlns:a16="http://schemas.microsoft.com/office/drawing/2014/main" val="3363425001"/>
                    </a:ext>
                  </a:extLst>
                </a:gridCol>
                <a:gridCol w="2506287">
                  <a:extLst>
                    <a:ext uri="{9D8B030D-6E8A-4147-A177-3AD203B41FA5}">
                      <a16:colId xmlns:a16="http://schemas.microsoft.com/office/drawing/2014/main" val="1975765619"/>
                    </a:ext>
                  </a:extLst>
                </a:gridCol>
                <a:gridCol w="2506287">
                  <a:extLst>
                    <a:ext uri="{9D8B030D-6E8A-4147-A177-3AD203B41FA5}">
                      <a16:colId xmlns:a16="http://schemas.microsoft.com/office/drawing/2014/main" val="1875907304"/>
                    </a:ext>
                  </a:extLst>
                </a:gridCol>
              </a:tblGrid>
              <a:tr h="354575">
                <a:tc>
                  <a:txBody>
                    <a:bodyPr/>
                    <a:lstStyle/>
                    <a:p>
                      <a:pPr algn="r" fontAlgn="ctr"/>
                      <a:endParaRPr lang="en-US" altLang="zh-TW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1</a:t>
                      </a:r>
                      <a:endParaRPr lang="en-US" altLang="zh-TW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2</a:t>
                      </a:r>
                      <a:endParaRPr lang="en-US" altLang="zh-TW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3</a:t>
                      </a:r>
                      <a:endParaRPr lang="en-US" altLang="zh-TW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181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0.636082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-1.413061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-0.530704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896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-0.041634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-0.042303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473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c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0.429911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0.783350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98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d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0.284328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-0.360963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10344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138548" y="3485403"/>
            <a:ext cx="2124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0" i="0" dirty="0" smtClean="0">
                <a:solidFill>
                  <a:srgbClr val="000000"/>
                </a:solidFill>
                <a:effectLst/>
                <a:latin typeface="Helvetica Neue"/>
              </a:rPr>
              <a:t>stack:</a:t>
            </a:r>
            <a:r>
              <a:rPr lang="zh-TW" alt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相反的操作是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57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8534" y="1975315"/>
            <a:ext cx="6908800" cy="163737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arange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reshape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endParaRPr kumimoji="0" lang="en-US" altLang="zh-TW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</a:t>
            </a:r>
            <a:r>
              <a:rPr lang="en-US" altLang="zh-TW" sz="1800" dirty="0" smtClean="0">
                <a:solidFill>
                  <a:srgbClr val="666666"/>
                </a:solidFill>
              </a:rPr>
              <a:t>=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]], </a:t>
            </a:r>
            <a:endParaRPr kumimoji="0" lang="en-US" altLang="zh-TW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'Ohio'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'Ohio'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'Colorado'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'Green'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'Red'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'Green'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]]) </a:t>
            </a:r>
            <a:endParaRPr kumimoji="0" lang="en-US" altLang="zh-TW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098232"/>
              </p:ext>
            </p:extLst>
          </p:nvPr>
        </p:nvGraphicFramePr>
        <p:xfrm>
          <a:off x="7636934" y="1559560"/>
          <a:ext cx="4080930" cy="2468880"/>
        </p:xfrm>
        <a:graphic>
          <a:graphicData uri="http://schemas.openxmlformats.org/drawingml/2006/table">
            <a:tbl>
              <a:tblPr/>
              <a:tblGrid>
                <a:gridCol w="816186">
                  <a:extLst>
                    <a:ext uri="{9D8B030D-6E8A-4147-A177-3AD203B41FA5}">
                      <a16:colId xmlns:a16="http://schemas.microsoft.com/office/drawing/2014/main" val="445777912"/>
                    </a:ext>
                  </a:extLst>
                </a:gridCol>
                <a:gridCol w="816186">
                  <a:extLst>
                    <a:ext uri="{9D8B030D-6E8A-4147-A177-3AD203B41FA5}">
                      <a16:colId xmlns:a16="http://schemas.microsoft.com/office/drawing/2014/main" val="3854158365"/>
                    </a:ext>
                  </a:extLst>
                </a:gridCol>
                <a:gridCol w="816186">
                  <a:extLst>
                    <a:ext uri="{9D8B030D-6E8A-4147-A177-3AD203B41FA5}">
                      <a16:colId xmlns:a16="http://schemas.microsoft.com/office/drawing/2014/main" val="1493385852"/>
                    </a:ext>
                  </a:extLst>
                </a:gridCol>
                <a:gridCol w="816186">
                  <a:extLst>
                    <a:ext uri="{9D8B030D-6E8A-4147-A177-3AD203B41FA5}">
                      <a16:colId xmlns:a16="http://schemas.microsoft.com/office/drawing/2014/main" val="3841961956"/>
                    </a:ext>
                  </a:extLst>
                </a:gridCol>
                <a:gridCol w="816186">
                  <a:extLst>
                    <a:ext uri="{9D8B030D-6E8A-4147-A177-3AD203B41FA5}">
                      <a16:colId xmlns:a16="http://schemas.microsoft.com/office/drawing/2014/main" val="247420597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effectLst/>
                        </a:rPr>
                        <a:t>Ohio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effectLst/>
                        </a:rPr>
                        <a:t>Colorado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70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Green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Green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35694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10033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71370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2092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226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548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73084" y="712717"/>
            <a:ext cx="3302186" cy="79406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names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[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'key1'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'key2'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] </a:t>
            </a:r>
            <a:endParaRPr kumimoji="0" lang="zh-TW" altLang="zh-TW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names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[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'state'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'color'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] </a:t>
            </a:r>
            <a:endParaRPr kumimoji="0" lang="zh-TW" altLang="zh-TW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932480"/>
              </p:ext>
            </p:extLst>
          </p:nvPr>
        </p:nvGraphicFramePr>
        <p:xfrm>
          <a:off x="1262149" y="1506781"/>
          <a:ext cx="9710650" cy="2834640"/>
        </p:xfrm>
        <a:graphic>
          <a:graphicData uri="http://schemas.openxmlformats.org/drawingml/2006/table">
            <a:tbl>
              <a:tblPr/>
              <a:tblGrid>
                <a:gridCol w="1942130">
                  <a:extLst>
                    <a:ext uri="{9D8B030D-6E8A-4147-A177-3AD203B41FA5}">
                      <a16:colId xmlns:a16="http://schemas.microsoft.com/office/drawing/2014/main" val="513211263"/>
                    </a:ext>
                  </a:extLst>
                </a:gridCol>
                <a:gridCol w="1942130">
                  <a:extLst>
                    <a:ext uri="{9D8B030D-6E8A-4147-A177-3AD203B41FA5}">
                      <a16:colId xmlns:a16="http://schemas.microsoft.com/office/drawing/2014/main" val="1915178641"/>
                    </a:ext>
                  </a:extLst>
                </a:gridCol>
                <a:gridCol w="1942130">
                  <a:extLst>
                    <a:ext uri="{9D8B030D-6E8A-4147-A177-3AD203B41FA5}">
                      <a16:colId xmlns:a16="http://schemas.microsoft.com/office/drawing/2014/main" val="2268553267"/>
                    </a:ext>
                  </a:extLst>
                </a:gridCol>
                <a:gridCol w="1942130">
                  <a:extLst>
                    <a:ext uri="{9D8B030D-6E8A-4147-A177-3AD203B41FA5}">
                      <a16:colId xmlns:a16="http://schemas.microsoft.com/office/drawing/2014/main" val="1340886402"/>
                    </a:ext>
                  </a:extLst>
                </a:gridCol>
                <a:gridCol w="1942130">
                  <a:extLst>
                    <a:ext uri="{9D8B030D-6E8A-4147-A177-3AD203B41FA5}">
                      <a16:colId xmlns:a16="http://schemas.microsoft.com/office/drawing/2014/main" val="82753373"/>
                    </a:ext>
                  </a:extLst>
                </a:gridCol>
              </a:tblGrid>
              <a:tr h="480819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/>
                      </a:r>
                      <a:br>
                        <a:rPr lang="en-US" b="1">
                          <a:effectLst/>
                        </a:rPr>
                      </a:br>
                      <a:r>
                        <a:rPr lang="en-US" b="1">
                          <a:effectLst/>
                        </a:rPr>
                        <a:t>state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effectLst/>
                        </a:rPr>
                        <a:t>Ohio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effectLst/>
                        </a:rPr>
                        <a:t>Colorado</a:t>
                      </a:r>
                    </a:p>
                  </a:txBody>
                  <a:tcPr anchor="ctr">
                    <a:lnL>
                      <a:noFill/>
                    </a:lnL>
                    <a:lnB w="12700" cmpd="sng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406795"/>
                  </a:ext>
                </a:extLst>
              </a:tr>
              <a:tr h="274754"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color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Green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smtClean="0">
                          <a:effectLst/>
                        </a:rPr>
                        <a:t>Green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171547"/>
                  </a:ext>
                </a:extLst>
              </a:tr>
              <a:tr h="274754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key1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key2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500096"/>
                  </a:ext>
                </a:extLst>
              </a:tr>
              <a:tr h="274754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 dirty="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598202"/>
                  </a:ext>
                </a:extLst>
              </a:tr>
              <a:tr h="27475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731697"/>
                  </a:ext>
                </a:extLst>
              </a:tr>
              <a:tr h="274754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100543"/>
                  </a:ext>
                </a:extLst>
              </a:tr>
              <a:tr h="27475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65955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773083" y="4990144"/>
            <a:ext cx="101997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这里我们要注意区分行标签</a:t>
            </a:r>
            <a:r>
              <a:rPr lang="en-US" altLang="zh-TW" b="0" i="0" dirty="0" smtClean="0">
                <a:solidFill>
                  <a:srgbClr val="000000"/>
                </a:solidFill>
                <a:effectLst/>
                <a:latin typeface="Helvetica Neue"/>
              </a:rPr>
              <a:t>(row label)</a:t>
            </a:r>
            <a:r>
              <a:rPr lang="zh-TW" alt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中索引的名字</a:t>
            </a:r>
            <a:r>
              <a:rPr lang="en-US" altLang="zh-TW" b="0" i="0" dirty="0" smtClean="0">
                <a:solidFill>
                  <a:srgbClr val="000000"/>
                </a:solidFill>
                <a:effectLst/>
                <a:latin typeface="Helvetica Neue"/>
              </a:rPr>
              <a:t>'state'</a:t>
            </a:r>
            <a:r>
              <a:rPr lang="zh-TW" alt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和</a:t>
            </a:r>
            <a:r>
              <a:rPr lang="en-US" altLang="zh-TW" b="0" i="0" dirty="0" smtClean="0">
                <a:solidFill>
                  <a:srgbClr val="000000"/>
                </a:solidFill>
                <a:effectLst/>
                <a:latin typeface="Helvetica Neue"/>
              </a:rPr>
              <a:t>'color'</a:t>
            </a:r>
            <a:r>
              <a:rPr lang="zh-TW" alt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。</a:t>
            </a:r>
            <a:endParaRPr lang="en-US" altLang="zh-TW" b="0" i="0" dirty="0" smtClean="0">
              <a:solidFill>
                <a:srgbClr val="000000"/>
              </a:solidFill>
              <a:effectLst/>
              <a:latin typeface="Helvetica Neue"/>
            </a:endParaRPr>
          </a:p>
          <a:p>
            <a:endParaRPr lang="zh-TW" altLang="en-US" b="0" i="0" dirty="0" smtClean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zh-TW" alt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如果想要选中部分列</a:t>
            </a:r>
            <a:r>
              <a:rPr lang="en-US" altLang="zh-TW" b="0" i="0" dirty="0" smtClean="0">
                <a:solidFill>
                  <a:srgbClr val="000000"/>
                </a:solidFill>
                <a:effectLst/>
                <a:latin typeface="Helvetica Neue"/>
              </a:rPr>
              <a:t>(partial column indexing)</a:t>
            </a:r>
            <a:r>
              <a:rPr lang="zh-TW" alt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的话，可以选中一组列（</a:t>
            </a:r>
            <a:r>
              <a:rPr lang="en-US" altLang="zh-TW" b="0" i="0" dirty="0" smtClean="0">
                <a:solidFill>
                  <a:srgbClr val="000000"/>
                </a:solidFill>
                <a:effectLst/>
                <a:latin typeface="Helvetica Neue"/>
              </a:rPr>
              <a:t>groups of columns</a:t>
            </a:r>
            <a:r>
              <a:rPr lang="zh-TW" alt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）</a:t>
            </a:r>
            <a:r>
              <a:rPr lang="en-US" altLang="zh-TW" b="0" i="0" dirty="0" smtClean="0">
                <a:solidFill>
                  <a:srgbClr val="000000"/>
                </a:solidFill>
                <a:effectLst/>
                <a:latin typeface="Helvetica Neue"/>
              </a:rPr>
              <a:t>:</a:t>
            </a:r>
            <a:endParaRPr lang="en-US" altLang="zh-TW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88832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737</Words>
  <Application>Microsoft Office PowerPoint</Application>
  <PresentationFormat>寬螢幕</PresentationFormat>
  <Paragraphs>217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等线</vt:lpstr>
      <vt:lpstr>Helvetica Neue</vt:lpstr>
      <vt:lpstr>新細明體</vt:lpstr>
      <vt:lpstr>標楷體</vt:lpstr>
      <vt:lpstr>Arial</vt:lpstr>
      <vt:lpstr>Calibri</vt:lpstr>
      <vt:lpstr>Calibri Light</vt:lpstr>
      <vt:lpstr>Courier New</vt:lpstr>
      <vt:lpstr>Office 佈景主題</vt:lpstr>
      <vt:lpstr>人工智慧與資訊安全</vt:lpstr>
      <vt:lpstr>Agenda</vt:lpstr>
      <vt:lpstr>Hierarchical Indexing（分层索引）</vt:lpstr>
      <vt:lpstr>PowerPoint 簡報</vt:lpstr>
      <vt:lpstr>data.loc[['b', 'd']]</vt:lpstr>
      <vt:lpstr>data.loc[:, 2] </vt:lpstr>
      <vt:lpstr>PowerPoint 簡報</vt:lpstr>
      <vt:lpstr>PowerPoint 簡報</vt:lpstr>
      <vt:lpstr>PowerPoint 簡報</vt:lpstr>
      <vt:lpstr>Reordering and Sorting Levels （重排序和层级排序）</vt:lpstr>
      <vt:lpstr>PowerPoint 簡報</vt:lpstr>
      <vt:lpstr>PowerPoint 簡報</vt:lpstr>
      <vt:lpstr>PowerPoint 簡報</vt:lpstr>
      <vt:lpstr>Summary Statistics by Level  (按层级来归纳统计数据)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人工智慧與資訊安全</dc:title>
  <dc:creator>owner</dc:creator>
  <cp:lastModifiedBy>owner</cp:lastModifiedBy>
  <cp:revision>9</cp:revision>
  <dcterms:created xsi:type="dcterms:W3CDTF">2020-11-11T02:48:26Z</dcterms:created>
  <dcterms:modified xsi:type="dcterms:W3CDTF">2020-11-11T03:49:22Z</dcterms:modified>
</cp:coreProperties>
</file>