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2" r:id="rId3"/>
    <p:sldId id="268" r:id="rId4"/>
    <p:sldId id="276" r:id="rId5"/>
    <p:sldId id="264" r:id="rId6"/>
    <p:sldId id="275" r:id="rId7"/>
    <p:sldId id="274" r:id="rId8"/>
    <p:sldId id="273" r:id="rId9"/>
    <p:sldId id="281" r:id="rId10"/>
    <p:sldId id="270" r:id="rId11"/>
    <p:sldId id="280" r:id="rId12"/>
    <p:sldId id="279" r:id="rId13"/>
    <p:sldId id="278" r:id="rId14"/>
    <p:sldId id="267" r:id="rId15"/>
    <p:sldId id="266" r:id="rId16"/>
    <p:sldId id="265" r:id="rId17"/>
    <p:sldId id="272" r:id="rId18"/>
    <p:sldId id="271" r:id="rId19"/>
    <p:sldId id="277" r:id="rId20"/>
    <p:sldId id="269" r:id="rId21"/>
    <p:sldId id="263" r:id="rId22"/>
    <p:sldId id="261" r:id="rId23"/>
    <p:sldId id="260" r:id="rId24"/>
    <p:sldId id="259" r:id="rId25"/>
    <p:sldId id="258" r:id="rId2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uFillTx/>
              </a:defRPr>
            </a:lvl1pPr>
          </a:lstStyle>
          <a:p>
            <a:r>
              <a:rPr lang="zh-TW" altLang="en-US">
                <a:uFillTx/>
              </a:rPr>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uFillTx/>
              </a:defRPr>
            </a:lvl1pPr>
            <a:lvl2pPr marL="457200" indent="0" algn="ctr">
              <a:buNone/>
              <a:defRPr sz="2000">
                <a:uFillTx/>
              </a:defRPr>
            </a:lvl2pPr>
            <a:lvl3pPr marL="914400" indent="0" algn="ctr">
              <a:buNone/>
              <a:defRPr sz="1800">
                <a:uFillTx/>
              </a:defRPr>
            </a:lvl3pPr>
            <a:lvl4pPr marL="1371600" indent="0" algn="ctr">
              <a:buNone/>
              <a:defRPr sz="1600">
                <a:uFillTx/>
              </a:defRPr>
            </a:lvl4pPr>
            <a:lvl5pPr marL="1828800" indent="0" algn="ctr">
              <a:buNone/>
              <a:defRPr sz="1600">
                <a:uFillTx/>
              </a:defRPr>
            </a:lvl5pPr>
            <a:lvl6pPr marL="2286000" indent="0" algn="ctr">
              <a:buNone/>
              <a:defRPr sz="1600">
                <a:uFillTx/>
              </a:defRPr>
            </a:lvl6pPr>
            <a:lvl7pPr marL="2743200" indent="0" algn="ctr">
              <a:buNone/>
              <a:defRPr sz="1600">
                <a:uFillTx/>
              </a:defRPr>
            </a:lvl7pPr>
            <a:lvl8pPr marL="3200400" indent="0" algn="ctr">
              <a:buNone/>
              <a:defRPr sz="1600">
                <a:uFillTx/>
              </a:defRPr>
            </a:lvl8pPr>
            <a:lvl9pPr marL="3657600" indent="0" algn="ctr">
              <a:buNone/>
              <a:defRPr sz="1600">
                <a:uFillTx/>
              </a:defRPr>
            </a:lvl9pPr>
          </a:lstStyle>
          <a:p>
            <a:r>
              <a:rPr lang="zh-TW" altLang="en-US">
                <a:uFillTx/>
              </a:rPr>
              <a:t>按一下以編輯母片子標題樣式</a:t>
            </a:r>
          </a:p>
        </p:txBody>
      </p:sp>
      <p:sp>
        <p:nvSpPr>
          <p:cNvPr id="4" name="日期版面配置區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C11B329-F929-4D6A-9ADD-58CCACBF3C81}" type="datetimeFigureOut">
              <a:rPr kumimoji="0" lang="zh-TW" altLang="en-US" sz="1200" b="0" i="0" u="none" strike="noStrike" kern="1200" cap="none" spc="0" normalizeH="0" baseline="0" noProof="0" smtClean="0">
                <a:ln>
                  <a:noFill/>
                </a:ln>
                <a:solidFill>
                  <a:srgbClr val="000000">
                    <a:tint val="75000"/>
                  </a:srgbClr>
                </a:solidFill>
                <a:effectLst/>
                <a:uLnTx/>
                <a:uFillTx/>
                <a:latin typeface="Calibri"/>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2020/11/11</a:t>
            </a:fld>
            <a:endParaRPr kumimoji="0" lang="zh-TW" altLang="en-US" sz="1200" b="0" i="0" u="none" strike="noStrike" kern="1200" cap="none" spc="0" normalizeH="0" baseline="0" noProof="0">
              <a:ln>
                <a:noFill/>
              </a:ln>
              <a:solidFill>
                <a:srgbClr val="000000">
                  <a:tint val="75000"/>
                </a:srgbClr>
              </a:solidFill>
              <a:effectLst/>
              <a:uLnTx/>
              <a:uFillTx/>
              <a:latin typeface="Calibri"/>
              <a:ea typeface="新細明體" panose="02020500000000000000" pitchFamily="18" charset="-120"/>
              <a:cs typeface="+mn-cs"/>
            </a:endParaRPr>
          </a:p>
        </p:txBody>
      </p:sp>
      <p:sp>
        <p:nvSpPr>
          <p:cNvPr id="5" name="頁尾版面配置區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200" b="0" i="0" u="none" strike="noStrike" kern="1200" cap="none" spc="0" normalizeH="0" baseline="0" noProof="0">
              <a:ln>
                <a:noFill/>
              </a:ln>
              <a:solidFill>
                <a:srgbClr val="000000">
                  <a:tint val="75000"/>
                </a:srgbClr>
              </a:solidFill>
              <a:effectLst/>
              <a:uLnTx/>
              <a:uFillTx/>
              <a:latin typeface="Calibri"/>
              <a:ea typeface="新細明體" panose="02020500000000000000" pitchFamily="18" charset="-120"/>
              <a:cs typeface="+mn-cs"/>
            </a:endParaRPr>
          </a:p>
        </p:txBody>
      </p:sp>
      <p:sp>
        <p:nvSpPr>
          <p:cNvPr id="6" name="投影片編號版面配置區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3D1FCC-8004-4727-AF3B-F8FFD554540F}" type="slidenum">
              <a:rPr kumimoji="0" lang="zh-TW" altLang="en-US" sz="1200" b="0" i="0" u="none" strike="noStrike" kern="1200" cap="none" spc="0" normalizeH="0" baseline="0" noProof="0" smtClean="0">
                <a:ln>
                  <a:noFill/>
                </a:ln>
                <a:solidFill>
                  <a:srgbClr val="000000">
                    <a:tint val="75000"/>
                  </a:srgbClr>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200" b="0" i="0" u="none" strike="noStrike" kern="1200" cap="none" spc="0" normalizeH="0" baseline="0" noProof="0">
              <a:ln>
                <a:noFill/>
              </a:ln>
              <a:solidFill>
                <a:srgbClr val="000000">
                  <a:tint val="75000"/>
                </a:srgbClr>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2768349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uFillTx/>
              </a:rPr>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uFillTx/>
              </a:rPr>
              <a:t>按一下以編輯母片文字樣式</a:t>
            </a:r>
          </a:p>
          <a:p>
            <a:pPr lvl="1"/>
            <a:r>
              <a:rPr lang="zh-TW" altLang="en-US">
                <a:uFillTx/>
              </a:rPr>
              <a:t>第二層</a:t>
            </a:r>
          </a:p>
          <a:p>
            <a:pPr lvl="2"/>
            <a:r>
              <a:rPr lang="zh-TW" altLang="en-US">
                <a:uFillTx/>
              </a:rPr>
              <a:t>第三層</a:t>
            </a:r>
          </a:p>
          <a:p>
            <a:pPr lvl="3"/>
            <a:r>
              <a:rPr lang="zh-TW" altLang="en-US">
                <a:uFillTx/>
              </a:rPr>
              <a:t>第四層</a:t>
            </a:r>
          </a:p>
          <a:p>
            <a:pPr lvl="4"/>
            <a:r>
              <a:rPr lang="zh-TW" altLang="en-US">
                <a:uFillTx/>
              </a:rPr>
              <a:t>第五層</a:t>
            </a:r>
          </a:p>
        </p:txBody>
      </p:sp>
      <p:sp>
        <p:nvSpPr>
          <p:cNvPr id="4" name="日期版面配置區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C11B329-F929-4D6A-9ADD-58CCACBF3C81}" type="datetimeFigureOut">
              <a:rPr kumimoji="0" lang="zh-TW" altLang="en-US" sz="1200" b="0" i="0" u="none" strike="noStrike" kern="1200" cap="none" spc="0" normalizeH="0" baseline="0" noProof="0" smtClean="0">
                <a:ln>
                  <a:noFill/>
                </a:ln>
                <a:solidFill>
                  <a:srgbClr val="000000">
                    <a:tint val="75000"/>
                  </a:srgbClr>
                </a:solidFill>
                <a:effectLst/>
                <a:uLnTx/>
                <a:uFillTx/>
                <a:latin typeface="Calibri"/>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2020/11/11</a:t>
            </a:fld>
            <a:endParaRPr kumimoji="0" lang="zh-TW" altLang="en-US" sz="1200" b="0" i="0" u="none" strike="noStrike" kern="1200" cap="none" spc="0" normalizeH="0" baseline="0" noProof="0">
              <a:ln>
                <a:noFill/>
              </a:ln>
              <a:solidFill>
                <a:srgbClr val="000000">
                  <a:tint val="75000"/>
                </a:srgbClr>
              </a:solidFill>
              <a:effectLst/>
              <a:uLnTx/>
              <a:uFillTx/>
              <a:latin typeface="Calibri"/>
              <a:ea typeface="新細明體" panose="02020500000000000000" pitchFamily="18" charset="-120"/>
              <a:cs typeface="+mn-cs"/>
            </a:endParaRPr>
          </a:p>
        </p:txBody>
      </p:sp>
      <p:sp>
        <p:nvSpPr>
          <p:cNvPr id="5" name="頁尾版面配置區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200" b="0" i="0" u="none" strike="noStrike" kern="1200" cap="none" spc="0" normalizeH="0" baseline="0" noProof="0">
              <a:ln>
                <a:noFill/>
              </a:ln>
              <a:solidFill>
                <a:srgbClr val="000000">
                  <a:tint val="75000"/>
                </a:srgbClr>
              </a:solidFill>
              <a:effectLst/>
              <a:uLnTx/>
              <a:uFillTx/>
              <a:latin typeface="Calibri"/>
              <a:ea typeface="新細明體" panose="02020500000000000000" pitchFamily="18" charset="-120"/>
              <a:cs typeface="+mn-cs"/>
            </a:endParaRPr>
          </a:p>
        </p:txBody>
      </p:sp>
      <p:sp>
        <p:nvSpPr>
          <p:cNvPr id="6" name="投影片編號版面配置區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3D1FCC-8004-4727-AF3B-F8FFD554540F}" type="slidenum">
              <a:rPr kumimoji="0" lang="zh-TW" altLang="en-US" sz="1200" b="0" i="0" u="none" strike="noStrike" kern="1200" cap="none" spc="0" normalizeH="0" baseline="0" noProof="0" smtClean="0">
                <a:ln>
                  <a:noFill/>
                </a:ln>
                <a:solidFill>
                  <a:srgbClr val="000000">
                    <a:tint val="75000"/>
                  </a:srgbClr>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200" b="0" i="0" u="none" strike="noStrike" kern="1200" cap="none" spc="0" normalizeH="0" baseline="0" noProof="0">
              <a:ln>
                <a:noFill/>
              </a:ln>
              <a:solidFill>
                <a:srgbClr val="000000">
                  <a:tint val="75000"/>
                </a:srgbClr>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4208141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uFillTx/>
              </a:rPr>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uFillTx/>
              </a:rPr>
              <a:t>按一下以編輯母片文字樣式</a:t>
            </a:r>
          </a:p>
          <a:p>
            <a:pPr lvl="1"/>
            <a:r>
              <a:rPr lang="zh-TW" altLang="en-US">
                <a:uFillTx/>
              </a:rPr>
              <a:t>第二層</a:t>
            </a:r>
          </a:p>
          <a:p>
            <a:pPr lvl="2"/>
            <a:r>
              <a:rPr lang="zh-TW" altLang="en-US">
                <a:uFillTx/>
              </a:rPr>
              <a:t>第三層</a:t>
            </a:r>
          </a:p>
          <a:p>
            <a:pPr lvl="3"/>
            <a:r>
              <a:rPr lang="zh-TW" altLang="en-US">
                <a:uFillTx/>
              </a:rPr>
              <a:t>第四層</a:t>
            </a:r>
          </a:p>
          <a:p>
            <a:pPr lvl="4"/>
            <a:r>
              <a:rPr lang="zh-TW" altLang="en-US">
                <a:uFillTx/>
              </a:rPr>
              <a:t>第五層</a:t>
            </a:r>
          </a:p>
        </p:txBody>
      </p:sp>
      <p:sp>
        <p:nvSpPr>
          <p:cNvPr id="4" name="日期版面配置區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C11B329-F929-4D6A-9ADD-58CCACBF3C81}" type="datetimeFigureOut">
              <a:rPr kumimoji="0" lang="zh-TW" altLang="en-US" sz="1200" b="0" i="0" u="none" strike="noStrike" kern="1200" cap="none" spc="0" normalizeH="0" baseline="0" noProof="0" smtClean="0">
                <a:ln>
                  <a:noFill/>
                </a:ln>
                <a:solidFill>
                  <a:srgbClr val="000000">
                    <a:tint val="75000"/>
                  </a:srgbClr>
                </a:solidFill>
                <a:effectLst/>
                <a:uLnTx/>
                <a:uFillTx/>
                <a:latin typeface="Calibri"/>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2020/11/11</a:t>
            </a:fld>
            <a:endParaRPr kumimoji="0" lang="zh-TW" altLang="en-US" sz="1200" b="0" i="0" u="none" strike="noStrike" kern="1200" cap="none" spc="0" normalizeH="0" baseline="0" noProof="0">
              <a:ln>
                <a:noFill/>
              </a:ln>
              <a:solidFill>
                <a:srgbClr val="000000">
                  <a:tint val="75000"/>
                </a:srgbClr>
              </a:solidFill>
              <a:effectLst/>
              <a:uLnTx/>
              <a:uFillTx/>
              <a:latin typeface="Calibri"/>
              <a:ea typeface="新細明體" panose="02020500000000000000" pitchFamily="18" charset="-120"/>
              <a:cs typeface="+mn-cs"/>
            </a:endParaRPr>
          </a:p>
        </p:txBody>
      </p:sp>
      <p:sp>
        <p:nvSpPr>
          <p:cNvPr id="5" name="頁尾版面配置區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200" b="0" i="0" u="none" strike="noStrike" kern="1200" cap="none" spc="0" normalizeH="0" baseline="0" noProof="0">
              <a:ln>
                <a:noFill/>
              </a:ln>
              <a:solidFill>
                <a:srgbClr val="000000">
                  <a:tint val="75000"/>
                </a:srgbClr>
              </a:solidFill>
              <a:effectLst/>
              <a:uLnTx/>
              <a:uFillTx/>
              <a:latin typeface="Calibri"/>
              <a:ea typeface="新細明體" panose="02020500000000000000" pitchFamily="18" charset="-120"/>
              <a:cs typeface="+mn-cs"/>
            </a:endParaRPr>
          </a:p>
        </p:txBody>
      </p:sp>
      <p:sp>
        <p:nvSpPr>
          <p:cNvPr id="6" name="投影片編號版面配置區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3D1FCC-8004-4727-AF3B-F8FFD554540F}" type="slidenum">
              <a:rPr kumimoji="0" lang="zh-TW" altLang="en-US" sz="1200" b="0" i="0" u="none" strike="noStrike" kern="1200" cap="none" spc="0" normalizeH="0" baseline="0" noProof="0" smtClean="0">
                <a:ln>
                  <a:noFill/>
                </a:ln>
                <a:solidFill>
                  <a:srgbClr val="000000">
                    <a:tint val="75000"/>
                  </a:srgbClr>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200" b="0" i="0" u="none" strike="noStrike" kern="1200" cap="none" spc="0" normalizeH="0" baseline="0" noProof="0">
              <a:ln>
                <a:noFill/>
              </a:ln>
              <a:solidFill>
                <a:srgbClr val="000000">
                  <a:tint val="75000"/>
                </a:srgbClr>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3528529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uFillTx/>
              </a:rPr>
              <a:t>按一下以編輯母片標題樣式</a:t>
            </a:r>
          </a:p>
        </p:txBody>
      </p:sp>
      <p:sp>
        <p:nvSpPr>
          <p:cNvPr id="3" name="內容版面配置區 2"/>
          <p:cNvSpPr>
            <a:spLocks noGrp="1"/>
          </p:cNvSpPr>
          <p:nvPr>
            <p:ph idx="1"/>
          </p:nvPr>
        </p:nvSpPr>
        <p:spPr/>
        <p:txBody>
          <a:bodyPr/>
          <a:lstStyle/>
          <a:p>
            <a:pPr lvl="0"/>
            <a:r>
              <a:rPr lang="zh-TW" altLang="en-US">
                <a:uFillTx/>
              </a:rPr>
              <a:t>按一下以編輯母片文字樣式</a:t>
            </a:r>
          </a:p>
          <a:p>
            <a:pPr lvl="1"/>
            <a:r>
              <a:rPr lang="zh-TW" altLang="en-US">
                <a:uFillTx/>
              </a:rPr>
              <a:t>第二層</a:t>
            </a:r>
          </a:p>
          <a:p>
            <a:pPr lvl="2"/>
            <a:r>
              <a:rPr lang="zh-TW" altLang="en-US">
                <a:uFillTx/>
              </a:rPr>
              <a:t>第三層</a:t>
            </a:r>
          </a:p>
          <a:p>
            <a:pPr lvl="3"/>
            <a:r>
              <a:rPr lang="zh-TW" altLang="en-US">
                <a:uFillTx/>
              </a:rPr>
              <a:t>第四層</a:t>
            </a:r>
          </a:p>
          <a:p>
            <a:pPr lvl="4"/>
            <a:r>
              <a:rPr lang="zh-TW" altLang="en-US">
                <a:uFillTx/>
              </a:rPr>
              <a:t>第五層</a:t>
            </a:r>
          </a:p>
        </p:txBody>
      </p:sp>
      <p:sp>
        <p:nvSpPr>
          <p:cNvPr id="4" name="日期版面配置區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C11B329-F929-4D6A-9ADD-58CCACBF3C81}" type="datetimeFigureOut">
              <a:rPr kumimoji="0" lang="zh-TW" altLang="en-US" sz="1200" b="0" i="0" u="none" strike="noStrike" kern="1200" cap="none" spc="0" normalizeH="0" baseline="0" noProof="0" smtClean="0">
                <a:ln>
                  <a:noFill/>
                </a:ln>
                <a:solidFill>
                  <a:srgbClr val="000000">
                    <a:tint val="75000"/>
                  </a:srgbClr>
                </a:solidFill>
                <a:effectLst/>
                <a:uLnTx/>
                <a:uFillTx/>
                <a:latin typeface="Calibri"/>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2020/11/11</a:t>
            </a:fld>
            <a:endParaRPr kumimoji="0" lang="zh-TW" altLang="en-US" sz="1200" b="0" i="0" u="none" strike="noStrike" kern="1200" cap="none" spc="0" normalizeH="0" baseline="0" noProof="0">
              <a:ln>
                <a:noFill/>
              </a:ln>
              <a:solidFill>
                <a:srgbClr val="000000">
                  <a:tint val="75000"/>
                </a:srgbClr>
              </a:solidFill>
              <a:effectLst/>
              <a:uLnTx/>
              <a:uFillTx/>
              <a:latin typeface="Calibri"/>
              <a:ea typeface="新細明體" panose="02020500000000000000" pitchFamily="18" charset="-120"/>
              <a:cs typeface="+mn-cs"/>
            </a:endParaRPr>
          </a:p>
        </p:txBody>
      </p:sp>
      <p:sp>
        <p:nvSpPr>
          <p:cNvPr id="5" name="頁尾版面配置區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200" b="0" i="0" u="none" strike="noStrike" kern="1200" cap="none" spc="0" normalizeH="0" baseline="0" noProof="0">
              <a:ln>
                <a:noFill/>
              </a:ln>
              <a:solidFill>
                <a:srgbClr val="000000">
                  <a:tint val="75000"/>
                </a:srgbClr>
              </a:solidFill>
              <a:effectLst/>
              <a:uLnTx/>
              <a:uFillTx/>
              <a:latin typeface="Calibri"/>
              <a:ea typeface="新細明體" panose="02020500000000000000" pitchFamily="18" charset="-120"/>
              <a:cs typeface="+mn-cs"/>
            </a:endParaRPr>
          </a:p>
        </p:txBody>
      </p:sp>
      <p:sp>
        <p:nvSpPr>
          <p:cNvPr id="6" name="投影片編號版面配置區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3D1FCC-8004-4727-AF3B-F8FFD554540F}" type="slidenum">
              <a:rPr kumimoji="0" lang="zh-TW" altLang="en-US" sz="1200" b="0" i="0" u="none" strike="noStrike" kern="1200" cap="none" spc="0" normalizeH="0" baseline="0" noProof="0" smtClean="0">
                <a:ln>
                  <a:noFill/>
                </a:ln>
                <a:solidFill>
                  <a:srgbClr val="000000">
                    <a:tint val="75000"/>
                  </a:srgbClr>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200" b="0" i="0" u="none" strike="noStrike" kern="1200" cap="none" spc="0" normalizeH="0" baseline="0" noProof="0">
              <a:ln>
                <a:noFill/>
              </a:ln>
              <a:solidFill>
                <a:srgbClr val="000000">
                  <a:tint val="75000"/>
                </a:srgbClr>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1545564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uFillTx/>
              </a:defRPr>
            </a:lvl1pPr>
          </a:lstStyle>
          <a:p>
            <a:r>
              <a:rPr lang="zh-TW" altLang="en-US">
                <a:uFillTx/>
              </a:rPr>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uFillTx/>
              </a:defRPr>
            </a:lvl1pPr>
            <a:lvl2pPr marL="457200" indent="0">
              <a:buNone/>
              <a:defRPr sz="2000">
                <a:solidFill>
                  <a:schemeClr val="tx1">
                    <a:tint val="75000"/>
                  </a:schemeClr>
                </a:solidFill>
                <a:uFillTx/>
              </a:defRPr>
            </a:lvl2pPr>
            <a:lvl3pPr marL="914400" indent="0">
              <a:buNone/>
              <a:defRPr sz="1800">
                <a:solidFill>
                  <a:schemeClr val="tx1">
                    <a:tint val="75000"/>
                  </a:schemeClr>
                </a:solidFill>
                <a:uFillTx/>
              </a:defRPr>
            </a:lvl3pPr>
            <a:lvl4pPr marL="1371600" indent="0">
              <a:buNone/>
              <a:defRPr sz="1600">
                <a:solidFill>
                  <a:schemeClr val="tx1">
                    <a:tint val="75000"/>
                  </a:schemeClr>
                </a:solidFill>
                <a:uFillTx/>
              </a:defRPr>
            </a:lvl4pPr>
            <a:lvl5pPr marL="1828800" indent="0">
              <a:buNone/>
              <a:defRPr sz="1600">
                <a:solidFill>
                  <a:schemeClr val="tx1">
                    <a:tint val="75000"/>
                  </a:schemeClr>
                </a:solidFill>
                <a:uFillTx/>
              </a:defRPr>
            </a:lvl5pPr>
            <a:lvl6pPr marL="2286000" indent="0">
              <a:buNone/>
              <a:defRPr sz="1600">
                <a:solidFill>
                  <a:schemeClr val="tx1">
                    <a:tint val="75000"/>
                  </a:schemeClr>
                </a:solidFill>
                <a:uFillTx/>
              </a:defRPr>
            </a:lvl6pPr>
            <a:lvl7pPr marL="2743200" indent="0">
              <a:buNone/>
              <a:defRPr sz="1600">
                <a:solidFill>
                  <a:schemeClr val="tx1">
                    <a:tint val="75000"/>
                  </a:schemeClr>
                </a:solidFill>
                <a:uFillTx/>
              </a:defRPr>
            </a:lvl7pPr>
            <a:lvl8pPr marL="3200400" indent="0">
              <a:buNone/>
              <a:defRPr sz="1600">
                <a:solidFill>
                  <a:schemeClr val="tx1">
                    <a:tint val="75000"/>
                  </a:schemeClr>
                </a:solidFill>
                <a:uFillTx/>
              </a:defRPr>
            </a:lvl8pPr>
            <a:lvl9pPr marL="3657600" indent="0">
              <a:buNone/>
              <a:defRPr sz="1600">
                <a:solidFill>
                  <a:schemeClr val="tx1">
                    <a:tint val="75000"/>
                  </a:schemeClr>
                </a:solidFill>
                <a:uFillTx/>
              </a:defRPr>
            </a:lvl9pPr>
          </a:lstStyle>
          <a:p>
            <a:pPr lvl="0"/>
            <a:r>
              <a:rPr lang="zh-TW" altLang="en-US">
                <a:uFillTx/>
              </a:rPr>
              <a:t>按一下以編輯母片文字樣式</a:t>
            </a:r>
          </a:p>
        </p:txBody>
      </p:sp>
      <p:sp>
        <p:nvSpPr>
          <p:cNvPr id="4" name="日期版面配置區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C11B329-F929-4D6A-9ADD-58CCACBF3C81}" type="datetimeFigureOut">
              <a:rPr kumimoji="0" lang="zh-TW" altLang="en-US" sz="1200" b="0" i="0" u="none" strike="noStrike" kern="1200" cap="none" spc="0" normalizeH="0" baseline="0" noProof="0" smtClean="0">
                <a:ln>
                  <a:noFill/>
                </a:ln>
                <a:solidFill>
                  <a:srgbClr val="000000">
                    <a:tint val="75000"/>
                  </a:srgbClr>
                </a:solidFill>
                <a:effectLst/>
                <a:uLnTx/>
                <a:uFillTx/>
                <a:latin typeface="Calibri"/>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2020/11/11</a:t>
            </a:fld>
            <a:endParaRPr kumimoji="0" lang="zh-TW" altLang="en-US" sz="1200" b="0" i="0" u="none" strike="noStrike" kern="1200" cap="none" spc="0" normalizeH="0" baseline="0" noProof="0">
              <a:ln>
                <a:noFill/>
              </a:ln>
              <a:solidFill>
                <a:srgbClr val="000000">
                  <a:tint val="75000"/>
                </a:srgbClr>
              </a:solidFill>
              <a:effectLst/>
              <a:uLnTx/>
              <a:uFillTx/>
              <a:latin typeface="Calibri"/>
              <a:ea typeface="新細明體" panose="02020500000000000000" pitchFamily="18" charset="-120"/>
              <a:cs typeface="+mn-cs"/>
            </a:endParaRPr>
          </a:p>
        </p:txBody>
      </p:sp>
      <p:sp>
        <p:nvSpPr>
          <p:cNvPr id="5" name="頁尾版面配置區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200" b="0" i="0" u="none" strike="noStrike" kern="1200" cap="none" spc="0" normalizeH="0" baseline="0" noProof="0">
              <a:ln>
                <a:noFill/>
              </a:ln>
              <a:solidFill>
                <a:srgbClr val="000000">
                  <a:tint val="75000"/>
                </a:srgbClr>
              </a:solidFill>
              <a:effectLst/>
              <a:uLnTx/>
              <a:uFillTx/>
              <a:latin typeface="Calibri"/>
              <a:ea typeface="新細明體" panose="02020500000000000000" pitchFamily="18" charset="-120"/>
              <a:cs typeface="+mn-cs"/>
            </a:endParaRPr>
          </a:p>
        </p:txBody>
      </p:sp>
      <p:sp>
        <p:nvSpPr>
          <p:cNvPr id="6" name="投影片編號版面配置區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3D1FCC-8004-4727-AF3B-F8FFD554540F}" type="slidenum">
              <a:rPr kumimoji="0" lang="zh-TW" altLang="en-US" sz="1200" b="0" i="0" u="none" strike="noStrike" kern="1200" cap="none" spc="0" normalizeH="0" baseline="0" noProof="0" smtClean="0">
                <a:ln>
                  <a:noFill/>
                </a:ln>
                <a:solidFill>
                  <a:srgbClr val="000000">
                    <a:tint val="75000"/>
                  </a:srgbClr>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200" b="0" i="0" u="none" strike="noStrike" kern="1200" cap="none" spc="0" normalizeH="0" baseline="0" noProof="0">
              <a:ln>
                <a:noFill/>
              </a:ln>
              <a:solidFill>
                <a:srgbClr val="000000">
                  <a:tint val="75000"/>
                </a:srgbClr>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1744218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uFillTx/>
              </a:rPr>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uFillTx/>
              </a:rPr>
              <a:t>按一下以編輯母片文字樣式</a:t>
            </a:r>
          </a:p>
          <a:p>
            <a:pPr lvl="1"/>
            <a:r>
              <a:rPr lang="zh-TW" altLang="en-US">
                <a:uFillTx/>
              </a:rPr>
              <a:t>第二層</a:t>
            </a:r>
          </a:p>
          <a:p>
            <a:pPr lvl="2"/>
            <a:r>
              <a:rPr lang="zh-TW" altLang="en-US">
                <a:uFillTx/>
              </a:rPr>
              <a:t>第三層</a:t>
            </a:r>
          </a:p>
          <a:p>
            <a:pPr lvl="3"/>
            <a:r>
              <a:rPr lang="zh-TW" altLang="en-US">
                <a:uFillTx/>
              </a:rPr>
              <a:t>第四層</a:t>
            </a:r>
          </a:p>
          <a:p>
            <a:pPr lvl="4"/>
            <a:r>
              <a:rPr lang="zh-TW" altLang="en-US">
                <a:uFillTx/>
              </a:rPr>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uFillTx/>
              </a:rPr>
              <a:t>按一下以編輯母片文字樣式</a:t>
            </a:r>
          </a:p>
          <a:p>
            <a:pPr lvl="1"/>
            <a:r>
              <a:rPr lang="zh-TW" altLang="en-US">
                <a:uFillTx/>
              </a:rPr>
              <a:t>第二層</a:t>
            </a:r>
          </a:p>
          <a:p>
            <a:pPr lvl="2"/>
            <a:r>
              <a:rPr lang="zh-TW" altLang="en-US">
                <a:uFillTx/>
              </a:rPr>
              <a:t>第三層</a:t>
            </a:r>
          </a:p>
          <a:p>
            <a:pPr lvl="3"/>
            <a:r>
              <a:rPr lang="zh-TW" altLang="en-US">
                <a:uFillTx/>
              </a:rPr>
              <a:t>第四層</a:t>
            </a:r>
          </a:p>
          <a:p>
            <a:pPr lvl="4"/>
            <a:r>
              <a:rPr lang="zh-TW" altLang="en-US">
                <a:uFillTx/>
              </a:rPr>
              <a:t>第五層</a:t>
            </a:r>
          </a:p>
        </p:txBody>
      </p:sp>
      <p:sp>
        <p:nvSpPr>
          <p:cNvPr id="5" name="日期版面配置區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C11B329-F929-4D6A-9ADD-58CCACBF3C81}" type="datetimeFigureOut">
              <a:rPr kumimoji="0" lang="zh-TW" altLang="en-US" sz="1200" b="0" i="0" u="none" strike="noStrike" kern="1200" cap="none" spc="0" normalizeH="0" baseline="0" noProof="0" smtClean="0">
                <a:ln>
                  <a:noFill/>
                </a:ln>
                <a:solidFill>
                  <a:srgbClr val="000000">
                    <a:tint val="75000"/>
                  </a:srgbClr>
                </a:solidFill>
                <a:effectLst/>
                <a:uLnTx/>
                <a:uFillTx/>
                <a:latin typeface="Calibri"/>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2020/11/11</a:t>
            </a:fld>
            <a:endParaRPr kumimoji="0" lang="zh-TW" altLang="en-US" sz="1200" b="0" i="0" u="none" strike="noStrike" kern="1200" cap="none" spc="0" normalizeH="0" baseline="0" noProof="0">
              <a:ln>
                <a:noFill/>
              </a:ln>
              <a:solidFill>
                <a:srgbClr val="000000">
                  <a:tint val="75000"/>
                </a:srgbClr>
              </a:solidFill>
              <a:effectLst/>
              <a:uLnTx/>
              <a:uFillTx/>
              <a:latin typeface="Calibri"/>
              <a:ea typeface="新細明體" panose="02020500000000000000" pitchFamily="18" charset="-120"/>
              <a:cs typeface="+mn-cs"/>
            </a:endParaRPr>
          </a:p>
        </p:txBody>
      </p:sp>
      <p:sp>
        <p:nvSpPr>
          <p:cNvPr id="6" name="頁尾版面配置區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200" b="0" i="0" u="none" strike="noStrike" kern="1200" cap="none" spc="0" normalizeH="0" baseline="0" noProof="0">
              <a:ln>
                <a:noFill/>
              </a:ln>
              <a:solidFill>
                <a:srgbClr val="000000">
                  <a:tint val="75000"/>
                </a:srgbClr>
              </a:solidFill>
              <a:effectLst/>
              <a:uLnTx/>
              <a:uFillTx/>
              <a:latin typeface="Calibri"/>
              <a:ea typeface="新細明體" panose="02020500000000000000" pitchFamily="18" charset="-120"/>
              <a:cs typeface="+mn-cs"/>
            </a:endParaRPr>
          </a:p>
        </p:txBody>
      </p:sp>
      <p:sp>
        <p:nvSpPr>
          <p:cNvPr id="7" name="投影片編號版面配置區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3D1FCC-8004-4727-AF3B-F8FFD554540F}" type="slidenum">
              <a:rPr kumimoji="0" lang="zh-TW" altLang="en-US" sz="1200" b="0" i="0" u="none" strike="noStrike" kern="1200" cap="none" spc="0" normalizeH="0" baseline="0" noProof="0" smtClean="0">
                <a:ln>
                  <a:noFill/>
                </a:ln>
                <a:solidFill>
                  <a:srgbClr val="000000">
                    <a:tint val="75000"/>
                  </a:srgbClr>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200" b="0" i="0" u="none" strike="noStrike" kern="1200" cap="none" spc="0" normalizeH="0" baseline="0" noProof="0">
              <a:ln>
                <a:noFill/>
              </a:ln>
              <a:solidFill>
                <a:srgbClr val="000000">
                  <a:tint val="75000"/>
                </a:srgbClr>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2472752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uFillTx/>
              </a:rPr>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zh-TW" altLang="en-US">
                <a:uFillTx/>
              </a:rPr>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uFillTx/>
              </a:rPr>
              <a:t>按一下以編輯母片文字樣式</a:t>
            </a:r>
          </a:p>
          <a:p>
            <a:pPr lvl="1"/>
            <a:r>
              <a:rPr lang="zh-TW" altLang="en-US">
                <a:uFillTx/>
              </a:rPr>
              <a:t>第二層</a:t>
            </a:r>
          </a:p>
          <a:p>
            <a:pPr lvl="2"/>
            <a:r>
              <a:rPr lang="zh-TW" altLang="en-US">
                <a:uFillTx/>
              </a:rPr>
              <a:t>第三層</a:t>
            </a:r>
          </a:p>
          <a:p>
            <a:pPr lvl="3"/>
            <a:r>
              <a:rPr lang="zh-TW" altLang="en-US">
                <a:uFillTx/>
              </a:rPr>
              <a:t>第四層</a:t>
            </a:r>
          </a:p>
          <a:p>
            <a:pPr lvl="4"/>
            <a:r>
              <a:rPr lang="zh-TW" altLang="en-US">
                <a:uFillTx/>
              </a:rPr>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zh-TW" altLang="en-US">
                <a:uFillTx/>
              </a:rPr>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uFillTx/>
              </a:rPr>
              <a:t>按一下以編輯母片文字樣式</a:t>
            </a:r>
          </a:p>
          <a:p>
            <a:pPr lvl="1"/>
            <a:r>
              <a:rPr lang="zh-TW" altLang="en-US">
                <a:uFillTx/>
              </a:rPr>
              <a:t>第二層</a:t>
            </a:r>
          </a:p>
          <a:p>
            <a:pPr lvl="2"/>
            <a:r>
              <a:rPr lang="zh-TW" altLang="en-US">
                <a:uFillTx/>
              </a:rPr>
              <a:t>第三層</a:t>
            </a:r>
          </a:p>
          <a:p>
            <a:pPr lvl="3"/>
            <a:r>
              <a:rPr lang="zh-TW" altLang="en-US">
                <a:uFillTx/>
              </a:rPr>
              <a:t>第四層</a:t>
            </a:r>
          </a:p>
          <a:p>
            <a:pPr lvl="4"/>
            <a:r>
              <a:rPr lang="zh-TW" altLang="en-US">
                <a:uFillTx/>
              </a:rPr>
              <a:t>第五層</a:t>
            </a:r>
          </a:p>
        </p:txBody>
      </p:sp>
      <p:sp>
        <p:nvSpPr>
          <p:cNvPr id="7" name="日期版面配置區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C11B329-F929-4D6A-9ADD-58CCACBF3C81}" type="datetimeFigureOut">
              <a:rPr kumimoji="0" lang="zh-TW" altLang="en-US" sz="1200" b="0" i="0" u="none" strike="noStrike" kern="1200" cap="none" spc="0" normalizeH="0" baseline="0" noProof="0" smtClean="0">
                <a:ln>
                  <a:noFill/>
                </a:ln>
                <a:solidFill>
                  <a:srgbClr val="000000">
                    <a:tint val="75000"/>
                  </a:srgbClr>
                </a:solidFill>
                <a:effectLst/>
                <a:uLnTx/>
                <a:uFillTx/>
                <a:latin typeface="Calibri"/>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2020/11/11</a:t>
            </a:fld>
            <a:endParaRPr kumimoji="0" lang="zh-TW" altLang="en-US" sz="1200" b="0" i="0" u="none" strike="noStrike" kern="1200" cap="none" spc="0" normalizeH="0" baseline="0" noProof="0">
              <a:ln>
                <a:noFill/>
              </a:ln>
              <a:solidFill>
                <a:srgbClr val="000000">
                  <a:tint val="75000"/>
                </a:srgbClr>
              </a:solidFill>
              <a:effectLst/>
              <a:uLnTx/>
              <a:uFillTx/>
              <a:latin typeface="Calibri"/>
              <a:ea typeface="新細明體" panose="02020500000000000000" pitchFamily="18" charset="-120"/>
              <a:cs typeface="+mn-cs"/>
            </a:endParaRPr>
          </a:p>
        </p:txBody>
      </p:sp>
      <p:sp>
        <p:nvSpPr>
          <p:cNvPr id="8" name="頁尾版面配置區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200" b="0" i="0" u="none" strike="noStrike" kern="1200" cap="none" spc="0" normalizeH="0" baseline="0" noProof="0">
              <a:ln>
                <a:noFill/>
              </a:ln>
              <a:solidFill>
                <a:srgbClr val="000000">
                  <a:tint val="75000"/>
                </a:srgbClr>
              </a:solidFill>
              <a:effectLst/>
              <a:uLnTx/>
              <a:uFillTx/>
              <a:latin typeface="Calibri"/>
              <a:ea typeface="新細明體" panose="02020500000000000000" pitchFamily="18" charset="-120"/>
              <a:cs typeface="+mn-cs"/>
            </a:endParaRPr>
          </a:p>
        </p:txBody>
      </p:sp>
      <p:sp>
        <p:nvSpPr>
          <p:cNvPr id="9" name="投影片編號版面配置區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3D1FCC-8004-4727-AF3B-F8FFD554540F}" type="slidenum">
              <a:rPr kumimoji="0" lang="zh-TW" altLang="en-US" sz="1200" b="0" i="0" u="none" strike="noStrike" kern="1200" cap="none" spc="0" normalizeH="0" baseline="0" noProof="0" smtClean="0">
                <a:ln>
                  <a:noFill/>
                </a:ln>
                <a:solidFill>
                  <a:srgbClr val="000000">
                    <a:tint val="75000"/>
                  </a:srgbClr>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200" b="0" i="0" u="none" strike="noStrike" kern="1200" cap="none" spc="0" normalizeH="0" baseline="0" noProof="0">
              <a:ln>
                <a:noFill/>
              </a:ln>
              <a:solidFill>
                <a:srgbClr val="000000">
                  <a:tint val="75000"/>
                </a:srgbClr>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3533612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uFillTx/>
              </a:rPr>
              <a:t>按一下以編輯母片標題樣式</a:t>
            </a:r>
          </a:p>
        </p:txBody>
      </p:sp>
      <p:sp>
        <p:nvSpPr>
          <p:cNvPr id="3" name="日期版面配置區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C11B329-F929-4D6A-9ADD-58CCACBF3C81}" type="datetimeFigureOut">
              <a:rPr kumimoji="0" lang="zh-TW" altLang="en-US" sz="1200" b="0" i="0" u="none" strike="noStrike" kern="1200" cap="none" spc="0" normalizeH="0" baseline="0" noProof="0" smtClean="0">
                <a:ln>
                  <a:noFill/>
                </a:ln>
                <a:solidFill>
                  <a:srgbClr val="000000">
                    <a:tint val="75000"/>
                  </a:srgbClr>
                </a:solidFill>
                <a:effectLst/>
                <a:uLnTx/>
                <a:uFillTx/>
                <a:latin typeface="Calibri"/>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2020/11/11</a:t>
            </a:fld>
            <a:endParaRPr kumimoji="0" lang="zh-TW" altLang="en-US" sz="1200" b="0" i="0" u="none" strike="noStrike" kern="1200" cap="none" spc="0" normalizeH="0" baseline="0" noProof="0">
              <a:ln>
                <a:noFill/>
              </a:ln>
              <a:solidFill>
                <a:srgbClr val="000000">
                  <a:tint val="75000"/>
                </a:srgbClr>
              </a:solidFill>
              <a:effectLst/>
              <a:uLnTx/>
              <a:uFillTx/>
              <a:latin typeface="Calibri"/>
              <a:ea typeface="新細明體" panose="02020500000000000000" pitchFamily="18" charset="-120"/>
              <a:cs typeface="+mn-cs"/>
            </a:endParaRPr>
          </a:p>
        </p:txBody>
      </p:sp>
      <p:sp>
        <p:nvSpPr>
          <p:cNvPr id="4" name="頁尾版面配置區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200" b="0" i="0" u="none" strike="noStrike" kern="1200" cap="none" spc="0" normalizeH="0" baseline="0" noProof="0">
              <a:ln>
                <a:noFill/>
              </a:ln>
              <a:solidFill>
                <a:srgbClr val="000000">
                  <a:tint val="75000"/>
                </a:srgbClr>
              </a:solidFill>
              <a:effectLst/>
              <a:uLnTx/>
              <a:uFillTx/>
              <a:latin typeface="Calibri"/>
              <a:ea typeface="新細明體" panose="02020500000000000000" pitchFamily="18" charset="-120"/>
              <a:cs typeface="+mn-cs"/>
            </a:endParaRPr>
          </a:p>
        </p:txBody>
      </p:sp>
      <p:sp>
        <p:nvSpPr>
          <p:cNvPr id="5" name="投影片編號版面配置區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3D1FCC-8004-4727-AF3B-F8FFD554540F}" type="slidenum">
              <a:rPr kumimoji="0" lang="zh-TW" altLang="en-US" sz="1200" b="0" i="0" u="none" strike="noStrike" kern="1200" cap="none" spc="0" normalizeH="0" baseline="0" noProof="0" smtClean="0">
                <a:ln>
                  <a:noFill/>
                </a:ln>
                <a:solidFill>
                  <a:srgbClr val="000000">
                    <a:tint val="75000"/>
                  </a:srgbClr>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200" b="0" i="0" u="none" strike="noStrike" kern="1200" cap="none" spc="0" normalizeH="0" baseline="0" noProof="0">
              <a:ln>
                <a:noFill/>
              </a:ln>
              <a:solidFill>
                <a:srgbClr val="000000">
                  <a:tint val="75000"/>
                </a:srgbClr>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4055577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C11B329-F929-4D6A-9ADD-58CCACBF3C81}" type="datetimeFigureOut">
              <a:rPr kumimoji="0" lang="zh-TW" altLang="en-US" sz="1200" b="0" i="0" u="none" strike="noStrike" kern="1200" cap="none" spc="0" normalizeH="0" baseline="0" noProof="0" smtClean="0">
                <a:ln>
                  <a:noFill/>
                </a:ln>
                <a:solidFill>
                  <a:srgbClr val="000000">
                    <a:tint val="75000"/>
                  </a:srgbClr>
                </a:solidFill>
                <a:effectLst/>
                <a:uLnTx/>
                <a:uFillTx/>
                <a:latin typeface="Calibri"/>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2020/11/11</a:t>
            </a:fld>
            <a:endParaRPr kumimoji="0" lang="zh-TW" altLang="en-US" sz="1200" b="0" i="0" u="none" strike="noStrike" kern="1200" cap="none" spc="0" normalizeH="0" baseline="0" noProof="0">
              <a:ln>
                <a:noFill/>
              </a:ln>
              <a:solidFill>
                <a:srgbClr val="000000">
                  <a:tint val="75000"/>
                </a:srgbClr>
              </a:solidFill>
              <a:effectLst/>
              <a:uLnTx/>
              <a:uFillTx/>
              <a:latin typeface="Calibri"/>
              <a:ea typeface="新細明體" panose="02020500000000000000" pitchFamily="18" charset="-120"/>
              <a:cs typeface="+mn-cs"/>
            </a:endParaRPr>
          </a:p>
        </p:txBody>
      </p:sp>
      <p:sp>
        <p:nvSpPr>
          <p:cNvPr id="3" name="頁尾版面配置區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200" b="0" i="0" u="none" strike="noStrike" kern="1200" cap="none" spc="0" normalizeH="0" baseline="0" noProof="0">
              <a:ln>
                <a:noFill/>
              </a:ln>
              <a:solidFill>
                <a:srgbClr val="000000">
                  <a:tint val="75000"/>
                </a:srgbClr>
              </a:solidFill>
              <a:effectLst/>
              <a:uLnTx/>
              <a:uFillTx/>
              <a:latin typeface="Calibri"/>
              <a:ea typeface="新細明體" panose="02020500000000000000" pitchFamily="18" charset="-120"/>
              <a:cs typeface="+mn-cs"/>
            </a:endParaRPr>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3D1FCC-8004-4727-AF3B-F8FFD554540F}" type="slidenum">
              <a:rPr kumimoji="0" lang="zh-TW" altLang="en-US" sz="1200" b="0" i="0" u="none" strike="noStrike" kern="1200" cap="none" spc="0" normalizeH="0" baseline="0" noProof="0" smtClean="0">
                <a:ln>
                  <a:noFill/>
                </a:ln>
                <a:solidFill>
                  <a:srgbClr val="000000">
                    <a:tint val="75000"/>
                  </a:srgbClr>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200" b="0" i="0" u="none" strike="noStrike" kern="1200" cap="none" spc="0" normalizeH="0" baseline="0" noProof="0">
              <a:ln>
                <a:noFill/>
              </a:ln>
              <a:solidFill>
                <a:srgbClr val="000000">
                  <a:tint val="75000"/>
                </a:srgbClr>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1911706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uFillTx/>
              </a:defRPr>
            </a:lvl1pPr>
          </a:lstStyle>
          <a:p>
            <a:r>
              <a:rPr lang="zh-TW" altLang="en-US">
                <a:uFillTx/>
              </a:rPr>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uFillTx/>
              </a:defRPr>
            </a:lvl1pPr>
            <a:lvl2pPr>
              <a:defRPr sz="2800">
                <a:uFillTx/>
              </a:defRPr>
            </a:lvl2pPr>
            <a:lvl3pPr>
              <a:defRPr sz="2400">
                <a:uFillTx/>
              </a:defRPr>
            </a:lvl3pPr>
            <a:lvl4pPr>
              <a:defRPr sz="2000">
                <a:uFillTx/>
              </a:defRPr>
            </a:lvl4pPr>
            <a:lvl5pPr>
              <a:defRPr sz="2000">
                <a:uFillTx/>
              </a:defRPr>
            </a:lvl5pPr>
            <a:lvl6pPr>
              <a:defRPr sz="2000">
                <a:uFillTx/>
              </a:defRPr>
            </a:lvl6pPr>
            <a:lvl7pPr>
              <a:defRPr sz="2000">
                <a:uFillTx/>
              </a:defRPr>
            </a:lvl7pPr>
            <a:lvl8pPr>
              <a:defRPr sz="2000">
                <a:uFillTx/>
              </a:defRPr>
            </a:lvl8pPr>
            <a:lvl9pPr>
              <a:defRPr sz="2000">
                <a:uFillTx/>
              </a:defRPr>
            </a:lvl9pPr>
          </a:lstStyle>
          <a:p>
            <a:pPr lvl="0"/>
            <a:r>
              <a:rPr lang="zh-TW" altLang="en-US">
                <a:uFillTx/>
              </a:rPr>
              <a:t>按一下以編輯母片文字樣式</a:t>
            </a:r>
          </a:p>
          <a:p>
            <a:pPr lvl="1"/>
            <a:r>
              <a:rPr lang="zh-TW" altLang="en-US">
                <a:uFillTx/>
              </a:rPr>
              <a:t>第二層</a:t>
            </a:r>
          </a:p>
          <a:p>
            <a:pPr lvl="2"/>
            <a:r>
              <a:rPr lang="zh-TW" altLang="en-US">
                <a:uFillTx/>
              </a:rPr>
              <a:t>第三層</a:t>
            </a:r>
          </a:p>
          <a:p>
            <a:pPr lvl="3"/>
            <a:r>
              <a:rPr lang="zh-TW" altLang="en-US">
                <a:uFillTx/>
              </a:rPr>
              <a:t>第四層</a:t>
            </a:r>
          </a:p>
          <a:p>
            <a:pPr lvl="4"/>
            <a:r>
              <a:rPr lang="zh-TW" altLang="en-US">
                <a:uFillTx/>
              </a:rPr>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uFillTx/>
              </a:defRPr>
            </a:lvl1pPr>
            <a:lvl2pPr marL="457200" indent="0">
              <a:buNone/>
              <a:defRPr sz="1400">
                <a:uFillTx/>
              </a:defRPr>
            </a:lvl2pPr>
            <a:lvl3pPr marL="914400" indent="0">
              <a:buNone/>
              <a:defRPr sz="1200">
                <a:uFillTx/>
              </a:defRPr>
            </a:lvl3pPr>
            <a:lvl4pPr marL="1371600" indent="0">
              <a:buNone/>
              <a:defRPr sz="1000">
                <a:uFillTx/>
              </a:defRPr>
            </a:lvl4pPr>
            <a:lvl5pPr marL="1828800" indent="0">
              <a:buNone/>
              <a:defRPr sz="1000">
                <a:uFillTx/>
              </a:defRPr>
            </a:lvl5pPr>
            <a:lvl6pPr marL="2286000" indent="0">
              <a:buNone/>
              <a:defRPr sz="1000">
                <a:uFillTx/>
              </a:defRPr>
            </a:lvl6pPr>
            <a:lvl7pPr marL="2743200" indent="0">
              <a:buNone/>
              <a:defRPr sz="1000">
                <a:uFillTx/>
              </a:defRPr>
            </a:lvl7pPr>
            <a:lvl8pPr marL="3200400" indent="0">
              <a:buNone/>
              <a:defRPr sz="1000">
                <a:uFillTx/>
              </a:defRPr>
            </a:lvl8pPr>
            <a:lvl9pPr marL="3657600" indent="0">
              <a:buNone/>
              <a:defRPr sz="1000">
                <a:uFillTx/>
              </a:defRPr>
            </a:lvl9pPr>
          </a:lstStyle>
          <a:p>
            <a:pPr lvl="0"/>
            <a:r>
              <a:rPr lang="zh-TW" altLang="en-US">
                <a:uFillTx/>
              </a:rPr>
              <a:t>按一下以編輯母片文字樣式</a:t>
            </a:r>
          </a:p>
        </p:txBody>
      </p:sp>
      <p:sp>
        <p:nvSpPr>
          <p:cNvPr id="5" name="日期版面配置區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C11B329-F929-4D6A-9ADD-58CCACBF3C81}" type="datetimeFigureOut">
              <a:rPr kumimoji="0" lang="zh-TW" altLang="en-US" sz="1200" b="0" i="0" u="none" strike="noStrike" kern="1200" cap="none" spc="0" normalizeH="0" baseline="0" noProof="0" smtClean="0">
                <a:ln>
                  <a:noFill/>
                </a:ln>
                <a:solidFill>
                  <a:srgbClr val="000000">
                    <a:tint val="75000"/>
                  </a:srgbClr>
                </a:solidFill>
                <a:effectLst/>
                <a:uLnTx/>
                <a:uFillTx/>
                <a:latin typeface="Calibri"/>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2020/11/11</a:t>
            </a:fld>
            <a:endParaRPr kumimoji="0" lang="zh-TW" altLang="en-US" sz="1200" b="0" i="0" u="none" strike="noStrike" kern="1200" cap="none" spc="0" normalizeH="0" baseline="0" noProof="0">
              <a:ln>
                <a:noFill/>
              </a:ln>
              <a:solidFill>
                <a:srgbClr val="000000">
                  <a:tint val="75000"/>
                </a:srgbClr>
              </a:solidFill>
              <a:effectLst/>
              <a:uLnTx/>
              <a:uFillTx/>
              <a:latin typeface="Calibri"/>
              <a:ea typeface="新細明體" panose="02020500000000000000" pitchFamily="18" charset="-120"/>
              <a:cs typeface="+mn-cs"/>
            </a:endParaRPr>
          </a:p>
        </p:txBody>
      </p:sp>
      <p:sp>
        <p:nvSpPr>
          <p:cNvPr id="6" name="頁尾版面配置區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200" b="0" i="0" u="none" strike="noStrike" kern="1200" cap="none" spc="0" normalizeH="0" baseline="0" noProof="0">
              <a:ln>
                <a:noFill/>
              </a:ln>
              <a:solidFill>
                <a:srgbClr val="000000">
                  <a:tint val="75000"/>
                </a:srgbClr>
              </a:solidFill>
              <a:effectLst/>
              <a:uLnTx/>
              <a:uFillTx/>
              <a:latin typeface="Calibri"/>
              <a:ea typeface="新細明體" panose="02020500000000000000" pitchFamily="18" charset="-120"/>
              <a:cs typeface="+mn-cs"/>
            </a:endParaRPr>
          </a:p>
        </p:txBody>
      </p:sp>
      <p:sp>
        <p:nvSpPr>
          <p:cNvPr id="7" name="投影片編號版面配置區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3D1FCC-8004-4727-AF3B-F8FFD554540F}" type="slidenum">
              <a:rPr kumimoji="0" lang="zh-TW" altLang="en-US" sz="1200" b="0" i="0" u="none" strike="noStrike" kern="1200" cap="none" spc="0" normalizeH="0" baseline="0" noProof="0" smtClean="0">
                <a:ln>
                  <a:noFill/>
                </a:ln>
                <a:solidFill>
                  <a:srgbClr val="000000">
                    <a:tint val="75000"/>
                  </a:srgbClr>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200" b="0" i="0" u="none" strike="noStrike" kern="1200" cap="none" spc="0" normalizeH="0" baseline="0" noProof="0">
              <a:ln>
                <a:noFill/>
              </a:ln>
              <a:solidFill>
                <a:srgbClr val="000000">
                  <a:tint val="75000"/>
                </a:srgbClr>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70009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uFillTx/>
              </a:defRPr>
            </a:lvl1pPr>
          </a:lstStyle>
          <a:p>
            <a:r>
              <a:rPr lang="zh-TW" altLang="en-US">
                <a:uFillTx/>
              </a:rPr>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uFillTx/>
              </a:defRPr>
            </a:lvl1pPr>
            <a:lvl2pPr marL="457200" indent="0">
              <a:buNone/>
              <a:defRPr sz="2800">
                <a:uFillTx/>
              </a:defRPr>
            </a:lvl2pPr>
            <a:lvl3pPr marL="914400" indent="0">
              <a:buNone/>
              <a:defRPr sz="2400">
                <a:uFillTx/>
              </a:defRPr>
            </a:lvl3pPr>
            <a:lvl4pPr marL="1371600" indent="0">
              <a:buNone/>
              <a:defRPr sz="2000">
                <a:uFillTx/>
              </a:defRPr>
            </a:lvl4pPr>
            <a:lvl5pPr marL="1828800" indent="0">
              <a:buNone/>
              <a:defRPr sz="2000">
                <a:uFillTx/>
              </a:defRPr>
            </a:lvl5pPr>
            <a:lvl6pPr marL="2286000" indent="0">
              <a:buNone/>
              <a:defRPr sz="2000">
                <a:uFillTx/>
              </a:defRPr>
            </a:lvl6pPr>
            <a:lvl7pPr marL="2743200" indent="0">
              <a:buNone/>
              <a:defRPr sz="2000">
                <a:uFillTx/>
              </a:defRPr>
            </a:lvl7pPr>
            <a:lvl8pPr marL="3200400" indent="0">
              <a:buNone/>
              <a:defRPr sz="2000">
                <a:uFillTx/>
              </a:defRPr>
            </a:lvl8pPr>
            <a:lvl9pPr marL="3657600" indent="0">
              <a:buNone/>
              <a:defRPr sz="2000">
                <a:uFillTx/>
              </a:defRPr>
            </a:lvl9pPr>
          </a:lstStyle>
          <a:p>
            <a:endParaRPr lang="zh-TW" altLang="en-US">
              <a:uFillTx/>
            </a:endParaRP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uFillTx/>
              </a:defRPr>
            </a:lvl1pPr>
            <a:lvl2pPr marL="457200" indent="0">
              <a:buNone/>
              <a:defRPr sz="1400">
                <a:uFillTx/>
              </a:defRPr>
            </a:lvl2pPr>
            <a:lvl3pPr marL="914400" indent="0">
              <a:buNone/>
              <a:defRPr sz="1200">
                <a:uFillTx/>
              </a:defRPr>
            </a:lvl3pPr>
            <a:lvl4pPr marL="1371600" indent="0">
              <a:buNone/>
              <a:defRPr sz="1000">
                <a:uFillTx/>
              </a:defRPr>
            </a:lvl4pPr>
            <a:lvl5pPr marL="1828800" indent="0">
              <a:buNone/>
              <a:defRPr sz="1000">
                <a:uFillTx/>
              </a:defRPr>
            </a:lvl5pPr>
            <a:lvl6pPr marL="2286000" indent="0">
              <a:buNone/>
              <a:defRPr sz="1000">
                <a:uFillTx/>
              </a:defRPr>
            </a:lvl6pPr>
            <a:lvl7pPr marL="2743200" indent="0">
              <a:buNone/>
              <a:defRPr sz="1000">
                <a:uFillTx/>
              </a:defRPr>
            </a:lvl7pPr>
            <a:lvl8pPr marL="3200400" indent="0">
              <a:buNone/>
              <a:defRPr sz="1000">
                <a:uFillTx/>
              </a:defRPr>
            </a:lvl8pPr>
            <a:lvl9pPr marL="3657600" indent="0">
              <a:buNone/>
              <a:defRPr sz="1000">
                <a:uFillTx/>
              </a:defRPr>
            </a:lvl9pPr>
          </a:lstStyle>
          <a:p>
            <a:pPr lvl="0"/>
            <a:r>
              <a:rPr lang="zh-TW" altLang="en-US">
                <a:uFillTx/>
              </a:rPr>
              <a:t>按一下以編輯母片文字樣式</a:t>
            </a:r>
          </a:p>
        </p:txBody>
      </p:sp>
      <p:sp>
        <p:nvSpPr>
          <p:cNvPr id="5" name="日期版面配置區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C11B329-F929-4D6A-9ADD-58CCACBF3C81}" type="datetimeFigureOut">
              <a:rPr kumimoji="0" lang="zh-TW" altLang="en-US" sz="1200" b="0" i="0" u="none" strike="noStrike" kern="1200" cap="none" spc="0" normalizeH="0" baseline="0" noProof="0" smtClean="0">
                <a:ln>
                  <a:noFill/>
                </a:ln>
                <a:solidFill>
                  <a:srgbClr val="000000">
                    <a:tint val="75000"/>
                  </a:srgbClr>
                </a:solidFill>
                <a:effectLst/>
                <a:uLnTx/>
                <a:uFillTx/>
                <a:latin typeface="Calibri"/>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2020/11/11</a:t>
            </a:fld>
            <a:endParaRPr kumimoji="0" lang="zh-TW" altLang="en-US" sz="1200" b="0" i="0" u="none" strike="noStrike" kern="1200" cap="none" spc="0" normalizeH="0" baseline="0" noProof="0">
              <a:ln>
                <a:noFill/>
              </a:ln>
              <a:solidFill>
                <a:srgbClr val="000000">
                  <a:tint val="75000"/>
                </a:srgbClr>
              </a:solidFill>
              <a:effectLst/>
              <a:uLnTx/>
              <a:uFillTx/>
              <a:latin typeface="Calibri"/>
              <a:ea typeface="新細明體" panose="02020500000000000000" pitchFamily="18" charset="-120"/>
              <a:cs typeface="+mn-cs"/>
            </a:endParaRPr>
          </a:p>
        </p:txBody>
      </p:sp>
      <p:sp>
        <p:nvSpPr>
          <p:cNvPr id="6" name="頁尾版面配置區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200" b="0" i="0" u="none" strike="noStrike" kern="1200" cap="none" spc="0" normalizeH="0" baseline="0" noProof="0">
              <a:ln>
                <a:noFill/>
              </a:ln>
              <a:solidFill>
                <a:srgbClr val="000000">
                  <a:tint val="75000"/>
                </a:srgbClr>
              </a:solidFill>
              <a:effectLst/>
              <a:uLnTx/>
              <a:uFillTx/>
              <a:latin typeface="Calibri"/>
              <a:ea typeface="新細明體" panose="02020500000000000000" pitchFamily="18" charset="-120"/>
              <a:cs typeface="+mn-cs"/>
            </a:endParaRPr>
          </a:p>
        </p:txBody>
      </p:sp>
      <p:sp>
        <p:nvSpPr>
          <p:cNvPr id="7" name="投影片編號版面配置區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3D1FCC-8004-4727-AF3B-F8FFD554540F}" type="slidenum">
              <a:rPr kumimoji="0" lang="zh-TW" altLang="en-US" sz="1200" b="0" i="0" u="none" strike="noStrike" kern="1200" cap="none" spc="0" normalizeH="0" baseline="0" noProof="0" smtClean="0">
                <a:ln>
                  <a:noFill/>
                </a:ln>
                <a:solidFill>
                  <a:srgbClr val="000000">
                    <a:tint val="75000"/>
                  </a:srgbClr>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200" b="0" i="0" u="none" strike="noStrike" kern="1200" cap="none" spc="0" normalizeH="0" baseline="0" noProof="0">
              <a:ln>
                <a:noFill/>
              </a:ln>
              <a:solidFill>
                <a:srgbClr val="000000">
                  <a:tint val="75000"/>
                </a:srgbClr>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347267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uFillTx/>
              </a:rPr>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uFillTx/>
              </a:rPr>
              <a:t>按一下以編輯母片文字樣式</a:t>
            </a:r>
          </a:p>
          <a:p>
            <a:pPr lvl="1"/>
            <a:r>
              <a:rPr lang="zh-TW" altLang="en-US">
                <a:uFillTx/>
              </a:rPr>
              <a:t>第二層</a:t>
            </a:r>
          </a:p>
          <a:p>
            <a:pPr lvl="2"/>
            <a:r>
              <a:rPr lang="zh-TW" altLang="en-US">
                <a:uFillTx/>
              </a:rPr>
              <a:t>第三層</a:t>
            </a:r>
          </a:p>
          <a:p>
            <a:pPr lvl="3"/>
            <a:r>
              <a:rPr lang="zh-TW" altLang="en-US">
                <a:uFillTx/>
              </a:rPr>
              <a:t>第四層</a:t>
            </a:r>
          </a:p>
          <a:p>
            <a:pPr lvl="4"/>
            <a:r>
              <a:rPr lang="zh-TW" altLang="en-US">
                <a:uFillTx/>
              </a:rPr>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DC11B329-F929-4D6A-9ADD-58CCACBF3C81}" type="datetimeFigureOut">
              <a:rPr kumimoji="0" lang="zh-TW" altLang="en-US" sz="1200" b="0" i="0" u="none" strike="noStrike" kern="1200" cap="none" spc="0" normalizeH="0" baseline="0" noProof="0" smtClean="0">
                <a:ln>
                  <a:noFill/>
                </a:ln>
                <a:solidFill>
                  <a:srgbClr val="000000">
                    <a:tint val="75000"/>
                  </a:srgbClr>
                </a:solidFill>
                <a:effectLst/>
                <a:uLnTx/>
                <a:uFillTx/>
                <a:latin typeface="Calibri"/>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2020/11/11</a:t>
            </a:fld>
            <a:endParaRPr kumimoji="0" lang="zh-TW" altLang="en-US" sz="1200" b="0" i="0" u="none" strike="noStrike" kern="1200" cap="none" spc="0" normalizeH="0" baseline="0" noProof="0">
              <a:ln>
                <a:noFill/>
              </a:ln>
              <a:solidFill>
                <a:srgbClr val="000000">
                  <a:tint val="75000"/>
                </a:srgbClr>
              </a:solidFill>
              <a:effectLst/>
              <a:uLnTx/>
              <a:uFillTx/>
              <a:latin typeface="Calibri"/>
              <a:ea typeface="新細明體" panose="02020500000000000000" pitchFamily="18" charset="-120"/>
              <a:cs typeface="+mn-cs"/>
            </a:endParaRPr>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uFillTx/>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200" b="0" i="0" u="none" strike="noStrike" kern="1200" cap="none" spc="0" normalizeH="0" baseline="0" noProof="0">
              <a:ln>
                <a:noFill/>
              </a:ln>
              <a:solidFill>
                <a:srgbClr val="000000">
                  <a:tint val="75000"/>
                </a:srgbClr>
              </a:solidFill>
              <a:effectLst/>
              <a:uLnTx/>
              <a:uFillTx/>
              <a:latin typeface="Calibri"/>
              <a:ea typeface="新細明體" panose="02020500000000000000" pitchFamily="18" charset="-120"/>
              <a:cs typeface="+mn-cs"/>
            </a:endParaRPr>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uFillTx/>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13D1FCC-8004-4727-AF3B-F8FFD554540F}" type="slidenum">
              <a:rPr kumimoji="0" lang="zh-TW" altLang="en-US" sz="1200" b="0" i="0" u="none" strike="noStrike" kern="1200" cap="none" spc="0" normalizeH="0" baseline="0" noProof="0" smtClean="0">
                <a:ln>
                  <a:noFill/>
                </a:ln>
                <a:solidFill>
                  <a:srgbClr val="000000">
                    <a:tint val="75000"/>
                  </a:srgbClr>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200" b="0" i="0" u="none" strike="noStrike" kern="1200" cap="none" spc="0" normalizeH="0" baseline="0" noProof="0">
              <a:ln>
                <a:noFill/>
              </a:ln>
              <a:solidFill>
                <a:srgbClr val="000000">
                  <a:tint val="75000"/>
                </a:srgbClr>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36910019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uFillTx/>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uFillTx/>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uFillTx/>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9pPr>
    </p:bodyStyle>
    <p:otherStyle>
      <a:defPPr>
        <a:defRPr lang="zh-TW">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71000"/>
              </a:schemeClr>
            </a:gs>
            <a:gs pos="25500">
              <a:srgbClr val="BBB8B8"/>
            </a:gs>
            <a:gs pos="51000">
              <a:schemeClr val="bg2">
                <a:lumMod val="90000"/>
              </a:schemeClr>
            </a:gs>
            <a:gs pos="78000">
              <a:srgbClr val="DFDDDD"/>
            </a:gs>
            <a:gs pos="100000">
              <a:schemeClr val="bg2">
                <a:lumMod val="83000"/>
                <a:lumOff val="17000"/>
              </a:schemeClr>
            </a:gs>
          </a:gsLst>
          <a:lin ang="2700000" scaled="1"/>
          <a:tileRect/>
        </a:gradFill>
        <a:effectLst/>
      </p:bgPr>
    </p:bg>
    <p:spTree>
      <p:nvGrpSpPr>
        <p:cNvPr id="1" name=""/>
        <p:cNvGrpSpPr/>
        <p:nvPr/>
      </p:nvGrpSpPr>
      <p:grpSpPr>
        <a:xfrm>
          <a:off x="0" y="0"/>
          <a:ext cx="0" cy="0"/>
          <a:chOff x="0" y="0"/>
          <a:chExt cx="0" cy="0"/>
        </a:xfrm>
      </p:grpSpPr>
      <p:sp>
        <p:nvSpPr>
          <p:cNvPr id="2" name="標題 1"/>
          <p:cNvSpPr txBox="1">
            <a:spLocks/>
          </p:cNvSpPr>
          <p:nvPr/>
        </p:nvSpPr>
        <p:spPr>
          <a:xfrm>
            <a:off x="0" y="440575"/>
            <a:ext cx="12192000" cy="109095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pPr algn="ctr"/>
            <a:r>
              <a:rPr lang="zh-TW" altLang="en-US" sz="54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人工智慧與資訊安全</a:t>
            </a:r>
            <a:endParaRPr lang="zh-TW" altLang="en-US" sz="54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
        <p:nvSpPr>
          <p:cNvPr id="3" name="副標題 2"/>
          <p:cNvSpPr txBox="1">
            <a:spLocks/>
          </p:cNvSpPr>
          <p:nvPr/>
        </p:nvSpPr>
        <p:spPr>
          <a:xfrm>
            <a:off x="0" y="2554635"/>
            <a:ext cx="12192000" cy="57095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uFillTx/>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uFillTx/>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uFillTx/>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9pPr>
          </a:lstStyle>
          <a:p>
            <a:pPr algn="ctr"/>
            <a:r>
              <a:rPr lang="zh-TW" altLang="en-US" sz="32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Ａ</a:t>
            </a:r>
            <a:r>
              <a:rPr lang="en-US" altLang="zh-TW" sz="32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I</a:t>
            </a:r>
            <a:r>
              <a:rPr lang="zh-TW" altLang="en-US" sz="32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學習報告</a:t>
            </a:r>
            <a:endParaRPr lang="en-US" altLang="zh-TW" sz="32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
        <p:nvSpPr>
          <p:cNvPr id="4" name="文字方塊 3"/>
          <p:cNvSpPr txBox="1"/>
          <p:nvPr/>
        </p:nvSpPr>
        <p:spPr>
          <a:xfrm>
            <a:off x="3491345" y="3982432"/>
            <a:ext cx="9307484" cy="830997"/>
          </a:xfrm>
          <a:prstGeom prst="rect">
            <a:avLst/>
          </a:prstGeom>
          <a:noFill/>
        </p:spPr>
        <p:txBody>
          <a:bodyPr wrap="square" rtlCol="0">
            <a:spAutoFit/>
          </a:bodyPr>
          <a:lstStyle/>
          <a:p>
            <a:r>
              <a:rPr lang="zh-TW" altLang="en-US" sz="2400" dirty="0" smtClean="0">
                <a:solidFill>
                  <a:schemeClr val="tx1">
                    <a:lumMod val="75000"/>
                    <a:lumOff val="25000"/>
                  </a:schemeClr>
                </a:solidFill>
              </a:rPr>
              <a:t>學生</a:t>
            </a:r>
            <a:r>
              <a:rPr lang="zh-TW" altLang="en-US" sz="2400" dirty="0" smtClean="0">
                <a:solidFill>
                  <a:schemeClr val="tx1">
                    <a:lumMod val="75000"/>
                    <a:lumOff val="25000"/>
                  </a:schemeClr>
                </a:solidFill>
              </a:rPr>
              <a:t>：邱昱樑</a:t>
            </a:r>
            <a:endParaRPr lang="en-US" altLang="zh-TW" sz="2400" dirty="0" smtClean="0">
              <a:solidFill>
                <a:schemeClr val="tx1">
                  <a:lumMod val="75000"/>
                  <a:lumOff val="25000"/>
                </a:schemeClr>
              </a:solidFill>
            </a:endParaRPr>
          </a:p>
          <a:p>
            <a:r>
              <a:rPr lang="zh-TW" altLang="en-US" sz="2400" dirty="0" smtClean="0">
                <a:solidFill>
                  <a:schemeClr val="tx1">
                    <a:lumMod val="75000"/>
                    <a:lumOff val="25000"/>
                  </a:schemeClr>
                </a:solidFill>
              </a:rPr>
              <a:t>指導教授：</a:t>
            </a:r>
            <a:endParaRPr lang="zh-TW" altLang="en-US" sz="2400" dirty="0">
              <a:solidFill>
                <a:schemeClr val="tx1">
                  <a:lumMod val="75000"/>
                  <a:lumOff val="25000"/>
                </a:schemeClr>
              </a:solidFill>
            </a:endParaRPr>
          </a:p>
        </p:txBody>
      </p:sp>
    </p:spTree>
    <p:extLst>
      <p:ext uri="{BB962C8B-B14F-4D97-AF65-F5344CB8AC3E}">
        <p14:creationId xmlns:p14="http://schemas.microsoft.com/office/powerpoint/2010/main" val="8791479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71000"/>
              </a:schemeClr>
            </a:gs>
            <a:gs pos="25500">
              <a:srgbClr val="BBB8B8"/>
            </a:gs>
            <a:gs pos="51000">
              <a:schemeClr val="bg2">
                <a:lumMod val="90000"/>
              </a:schemeClr>
            </a:gs>
            <a:gs pos="78000">
              <a:srgbClr val="DFDDDD"/>
            </a:gs>
            <a:gs pos="100000">
              <a:schemeClr val="bg2">
                <a:lumMod val="83000"/>
                <a:lumOff val="17000"/>
              </a:schemeClr>
            </a:gs>
          </a:gsLst>
          <a:lin ang="2700000" scaled="1"/>
          <a:tileRect/>
        </a:gradFill>
        <a:effectLst/>
      </p:bgPr>
    </p:bg>
    <p:spTree>
      <p:nvGrpSpPr>
        <p:cNvPr id="1" name=""/>
        <p:cNvGrpSpPr/>
        <p:nvPr/>
      </p:nvGrpSpPr>
      <p:grpSpPr>
        <a:xfrm>
          <a:off x="0" y="0"/>
          <a:ext cx="0" cy="0"/>
          <a:chOff x="0" y="0"/>
          <a:chExt cx="0" cy="0"/>
        </a:xfrm>
      </p:grpSpPr>
      <p:sp>
        <p:nvSpPr>
          <p:cNvPr id="2" name="矩形 1"/>
          <p:cNvSpPr/>
          <p:nvPr/>
        </p:nvSpPr>
        <p:spPr>
          <a:xfrm>
            <a:off x="72044" y="180031"/>
            <a:ext cx="12119956" cy="1200329"/>
          </a:xfrm>
          <a:prstGeom prst="rect">
            <a:avLst/>
          </a:prstGeom>
        </p:spPr>
        <p:txBody>
          <a:bodyPr wrap="square">
            <a:spAutoFit/>
          </a:bodyPr>
          <a:lstStyle/>
          <a:p>
            <a:r>
              <a:rPr lang="en-US" altLang="zh-TW" b="1" i="0" dirty="0" smtClean="0">
                <a:solidFill>
                  <a:srgbClr val="222222"/>
                </a:solidFill>
                <a:effectLst/>
                <a:latin typeface="標楷體" panose="03000509000000000000" pitchFamily="65" charset="-120"/>
                <a:ea typeface="標楷體" panose="03000509000000000000" pitchFamily="65" charset="-120"/>
              </a:rPr>
              <a:t>many-to-many join</a:t>
            </a:r>
            <a:r>
              <a:rPr lang="zh-TW" altLang="en-US" b="1" i="0" dirty="0" smtClean="0">
                <a:solidFill>
                  <a:srgbClr val="222222"/>
                </a:solidFill>
                <a:effectLst/>
                <a:latin typeface="標楷體" panose="03000509000000000000" pitchFamily="65" charset="-120"/>
                <a:ea typeface="標楷體" panose="03000509000000000000" pitchFamily="65" charset="-120"/>
              </a:rPr>
              <a:t>是對行進行笛卡爾集運算。 （兩個集合</a:t>
            </a:r>
            <a:r>
              <a:rPr lang="en-US" altLang="zh-TW" b="1" i="0" dirty="0" smtClean="0">
                <a:solidFill>
                  <a:srgbClr val="222222"/>
                </a:solidFill>
                <a:effectLst/>
                <a:latin typeface="標楷體" panose="03000509000000000000" pitchFamily="65" charset="-120"/>
                <a:ea typeface="標楷體" panose="03000509000000000000" pitchFamily="65" charset="-120"/>
              </a:rPr>
              <a:t>X</a:t>
            </a:r>
            <a:r>
              <a:rPr lang="zh-TW" altLang="en-US" b="1" i="0" dirty="0" smtClean="0">
                <a:solidFill>
                  <a:srgbClr val="222222"/>
                </a:solidFill>
                <a:effectLst/>
                <a:latin typeface="標楷體" panose="03000509000000000000" pitchFamily="65" charset="-120"/>
                <a:ea typeface="標楷體" panose="03000509000000000000" pitchFamily="65" charset="-120"/>
              </a:rPr>
              <a:t>和</a:t>
            </a:r>
            <a:r>
              <a:rPr lang="en-US" altLang="zh-TW" b="1" i="0" dirty="0" smtClean="0">
                <a:solidFill>
                  <a:srgbClr val="222222"/>
                </a:solidFill>
                <a:effectLst/>
                <a:latin typeface="標楷體" panose="03000509000000000000" pitchFamily="65" charset="-120"/>
                <a:ea typeface="標楷體" panose="03000509000000000000" pitchFamily="65" charset="-120"/>
              </a:rPr>
              <a:t>Y</a:t>
            </a:r>
            <a:r>
              <a:rPr lang="zh-TW" altLang="en-US" b="1" i="0" dirty="0" smtClean="0">
                <a:solidFill>
                  <a:srgbClr val="222222"/>
                </a:solidFill>
                <a:effectLst/>
                <a:latin typeface="標楷體" panose="03000509000000000000" pitchFamily="65" charset="-120"/>
                <a:ea typeface="標楷體" panose="03000509000000000000" pitchFamily="65" charset="-120"/>
              </a:rPr>
              <a:t>的笛卡兒積（</a:t>
            </a:r>
            <a:r>
              <a:rPr lang="en-US" altLang="zh-TW" b="1" i="0" dirty="0" smtClean="0">
                <a:solidFill>
                  <a:srgbClr val="222222"/>
                </a:solidFill>
                <a:effectLst/>
                <a:latin typeface="標楷體" panose="03000509000000000000" pitchFamily="65" charset="-120"/>
                <a:ea typeface="標楷體" panose="03000509000000000000" pitchFamily="65" charset="-120"/>
              </a:rPr>
              <a:t>Cartesian product</a:t>
            </a:r>
            <a:r>
              <a:rPr lang="zh-TW" altLang="en-US" b="1" i="0" dirty="0" smtClean="0">
                <a:solidFill>
                  <a:srgbClr val="222222"/>
                </a:solidFill>
                <a:effectLst/>
                <a:latin typeface="標楷體" panose="03000509000000000000" pitchFamily="65" charset="-120"/>
                <a:ea typeface="標楷體" panose="03000509000000000000" pitchFamily="65" charset="-120"/>
              </a:rPr>
              <a:t>），又稱直積，在集合論中表示為</a:t>
            </a:r>
            <a:r>
              <a:rPr lang="en-US" altLang="zh-TW" b="1" i="0" dirty="0" smtClean="0">
                <a:solidFill>
                  <a:srgbClr val="222222"/>
                </a:solidFill>
                <a:effectLst/>
                <a:latin typeface="標楷體" panose="03000509000000000000" pitchFamily="65" charset="-120"/>
                <a:ea typeface="標楷體" panose="03000509000000000000" pitchFamily="65" charset="-120"/>
              </a:rPr>
              <a:t>X × Y</a:t>
            </a:r>
            <a:r>
              <a:rPr lang="zh-TW" altLang="en-US" b="1" i="0" dirty="0" smtClean="0">
                <a:solidFill>
                  <a:srgbClr val="222222"/>
                </a:solidFill>
                <a:effectLst/>
                <a:latin typeface="標楷體" panose="03000509000000000000" pitchFamily="65" charset="-120"/>
                <a:ea typeface="標楷體" panose="03000509000000000000" pitchFamily="65" charset="-120"/>
              </a:rPr>
              <a:t>，是所有可能的有序對組成的集合。比如</a:t>
            </a:r>
            <a:r>
              <a:rPr lang="en-US" altLang="zh-TW" b="1" i="0" dirty="0" smtClean="0">
                <a:solidFill>
                  <a:srgbClr val="222222"/>
                </a:solidFill>
                <a:effectLst/>
                <a:latin typeface="標楷體" panose="03000509000000000000" pitchFamily="65" charset="-120"/>
                <a:ea typeface="標楷體" panose="03000509000000000000" pitchFamily="65" charset="-120"/>
              </a:rPr>
              <a:t>1</a:t>
            </a:r>
            <a:r>
              <a:rPr lang="zh-TW" altLang="en-US" b="1" i="0" dirty="0" smtClean="0">
                <a:solidFill>
                  <a:srgbClr val="222222"/>
                </a:solidFill>
                <a:effectLst/>
                <a:latin typeface="標楷體" panose="03000509000000000000" pitchFamily="65" charset="-120"/>
                <a:ea typeface="標楷體" panose="03000509000000000000" pitchFamily="65" charset="-120"/>
              </a:rPr>
              <a:t>到</a:t>
            </a:r>
            <a:r>
              <a:rPr lang="en-US" altLang="zh-TW" b="1" i="0" dirty="0" smtClean="0">
                <a:solidFill>
                  <a:srgbClr val="222222"/>
                </a:solidFill>
                <a:effectLst/>
                <a:latin typeface="標楷體" panose="03000509000000000000" pitchFamily="65" charset="-120"/>
                <a:ea typeface="標楷體" panose="03000509000000000000" pitchFamily="65" charset="-120"/>
              </a:rPr>
              <a:t>13</a:t>
            </a:r>
            <a:r>
              <a:rPr lang="zh-TW" altLang="en-US" b="1" i="0" dirty="0" smtClean="0">
                <a:solidFill>
                  <a:srgbClr val="222222"/>
                </a:solidFill>
                <a:effectLst/>
                <a:latin typeface="標楷體" panose="03000509000000000000" pitchFamily="65" charset="-120"/>
                <a:ea typeface="標楷體" panose="03000509000000000000" pitchFamily="65" charset="-120"/>
              </a:rPr>
              <a:t>是一個集合，四種花色是一個集合，二者的笛卡爾積就有</a:t>
            </a:r>
            <a:r>
              <a:rPr lang="en-US" altLang="zh-TW" b="1" i="0" dirty="0" smtClean="0">
                <a:solidFill>
                  <a:srgbClr val="222222"/>
                </a:solidFill>
                <a:effectLst/>
                <a:latin typeface="標楷體" panose="03000509000000000000" pitchFamily="65" charset="-120"/>
                <a:ea typeface="標楷體" panose="03000509000000000000" pitchFamily="65" charset="-120"/>
              </a:rPr>
              <a:t>52</a:t>
            </a:r>
            <a:r>
              <a:rPr lang="zh-TW" altLang="en-US" b="1" i="0" dirty="0" smtClean="0">
                <a:solidFill>
                  <a:srgbClr val="222222"/>
                </a:solidFill>
                <a:effectLst/>
                <a:latin typeface="標楷體" panose="03000509000000000000" pitchFamily="65" charset="-120"/>
                <a:ea typeface="標楷體" panose="03000509000000000000" pitchFamily="65" charset="-120"/>
              </a:rPr>
              <a:t>個元素）。這裡在左側的</a:t>
            </a:r>
            <a:r>
              <a:rPr lang="en-US" altLang="zh-TW" b="1" i="0" dirty="0" err="1" smtClean="0">
                <a:solidFill>
                  <a:srgbClr val="222222"/>
                </a:solidFill>
                <a:effectLst/>
                <a:latin typeface="標楷體" panose="03000509000000000000" pitchFamily="65" charset="-120"/>
                <a:ea typeface="標楷體" panose="03000509000000000000" pitchFamily="65" charset="-120"/>
              </a:rPr>
              <a:t>DataFrame</a:t>
            </a:r>
            <a:r>
              <a:rPr lang="zh-TW" altLang="en-US" b="1" i="0" dirty="0" smtClean="0">
                <a:solidFill>
                  <a:srgbClr val="222222"/>
                </a:solidFill>
                <a:effectLst/>
                <a:latin typeface="標楷體" panose="03000509000000000000" pitchFamily="65" charset="-120"/>
                <a:ea typeface="標楷體" panose="03000509000000000000" pitchFamily="65" charset="-120"/>
              </a:rPr>
              <a:t>中有三行含</a:t>
            </a:r>
            <a:r>
              <a:rPr lang="en-US" altLang="zh-TW" b="1" i="0" dirty="0" smtClean="0">
                <a:solidFill>
                  <a:srgbClr val="222222"/>
                </a:solidFill>
                <a:effectLst/>
                <a:latin typeface="標楷體" panose="03000509000000000000" pitchFamily="65" charset="-120"/>
                <a:ea typeface="標楷體" panose="03000509000000000000" pitchFamily="65" charset="-120"/>
              </a:rPr>
              <a:t>b</a:t>
            </a:r>
            <a:r>
              <a:rPr lang="zh-TW" altLang="en-US" b="1" i="0" dirty="0" smtClean="0">
                <a:solidFill>
                  <a:srgbClr val="222222"/>
                </a:solidFill>
                <a:effectLst/>
                <a:latin typeface="標楷體" panose="03000509000000000000" pitchFamily="65" charset="-120"/>
                <a:ea typeface="標楷體" panose="03000509000000000000" pitchFamily="65" charset="-120"/>
              </a:rPr>
              <a:t>，右邊的</a:t>
            </a:r>
            <a:r>
              <a:rPr lang="en-US" altLang="zh-TW" b="1" i="0" dirty="0" err="1" smtClean="0">
                <a:solidFill>
                  <a:srgbClr val="222222"/>
                </a:solidFill>
                <a:effectLst/>
                <a:latin typeface="標楷體" panose="03000509000000000000" pitchFamily="65" charset="-120"/>
                <a:ea typeface="標楷體" panose="03000509000000000000" pitchFamily="65" charset="-120"/>
              </a:rPr>
              <a:t>DataFrame</a:t>
            </a:r>
            <a:r>
              <a:rPr lang="zh-TW" altLang="en-US" b="1" i="0" dirty="0" smtClean="0">
                <a:solidFill>
                  <a:srgbClr val="222222"/>
                </a:solidFill>
                <a:effectLst/>
                <a:latin typeface="標楷體" panose="03000509000000000000" pitchFamily="65" charset="-120"/>
                <a:ea typeface="標楷體" panose="03000509000000000000" pitchFamily="65" charset="-120"/>
              </a:rPr>
              <a:t>則有兩行含</a:t>
            </a:r>
            <a:r>
              <a:rPr lang="en-US" altLang="zh-TW" b="1" i="0" dirty="0" smtClean="0">
                <a:solidFill>
                  <a:srgbClr val="222222"/>
                </a:solidFill>
                <a:effectLst/>
                <a:latin typeface="標楷體" panose="03000509000000000000" pitchFamily="65" charset="-120"/>
                <a:ea typeface="標楷體" panose="03000509000000000000" pitchFamily="65" charset="-120"/>
              </a:rPr>
              <a:t>b</a:t>
            </a:r>
            <a:r>
              <a:rPr lang="zh-TW" altLang="en-US" b="1" i="0" dirty="0" smtClean="0">
                <a:solidFill>
                  <a:srgbClr val="222222"/>
                </a:solidFill>
                <a:effectLst/>
                <a:latin typeface="標楷體" panose="03000509000000000000" pitchFamily="65" charset="-120"/>
                <a:ea typeface="標楷體" panose="03000509000000000000" pitchFamily="65" charset="-120"/>
              </a:rPr>
              <a:t>，於是結果是有六行含</a:t>
            </a:r>
            <a:r>
              <a:rPr lang="en-US" altLang="zh-TW" b="1" i="0" dirty="0" smtClean="0">
                <a:solidFill>
                  <a:srgbClr val="222222"/>
                </a:solidFill>
                <a:effectLst/>
                <a:latin typeface="標楷體" panose="03000509000000000000" pitchFamily="65" charset="-120"/>
                <a:ea typeface="標楷體" panose="03000509000000000000" pitchFamily="65" charset="-120"/>
              </a:rPr>
              <a:t>b</a:t>
            </a:r>
            <a:r>
              <a:rPr lang="zh-TW" altLang="en-US" b="1" i="0" dirty="0" smtClean="0">
                <a:solidFill>
                  <a:srgbClr val="222222"/>
                </a:solidFill>
                <a:effectLst/>
                <a:latin typeface="標楷體" panose="03000509000000000000" pitchFamily="65" charset="-120"/>
                <a:ea typeface="標楷體" panose="03000509000000000000" pitchFamily="65" charset="-120"/>
              </a:rPr>
              <a:t>。這個</a:t>
            </a:r>
            <a:r>
              <a:rPr lang="en-US" altLang="zh-TW" b="1" i="0" dirty="0" smtClean="0">
                <a:solidFill>
                  <a:srgbClr val="222222"/>
                </a:solidFill>
                <a:effectLst/>
                <a:latin typeface="標楷體" panose="03000509000000000000" pitchFamily="65" charset="-120"/>
                <a:ea typeface="標楷體" panose="03000509000000000000" pitchFamily="65" charset="-120"/>
              </a:rPr>
              <a:t>join</a:t>
            </a:r>
            <a:r>
              <a:rPr lang="zh-TW" altLang="en-US" b="1" i="0" dirty="0" smtClean="0">
                <a:solidFill>
                  <a:srgbClr val="222222"/>
                </a:solidFill>
                <a:effectLst/>
                <a:latin typeface="標楷體" panose="03000509000000000000" pitchFamily="65" charset="-120"/>
                <a:ea typeface="標楷體" panose="03000509000000000000" pitchFamily="65" charset="-120"/>
              </a:rPr>
              <a:t>方法只會讓不相同的</a:t>
            </a:r>
            <a:r>
              <a:rPr lang="en-US" altLang="zh-TW" b="1" i="0" dirty="0" smtClean="0">
                <a:solidFill>
                  <a:srgbClr val="222222"/>
                </a:solidFill>
                <a:effectLst/>
                <a:latin typeface="標楷體" panose="03000509000000000000" pitchFamily="65" charset="-120"/>
                <a:ea typeface="標楷體" panose="03000509000000000000" pitchFamily="65" charset="-120"/>
              </a:rPr>
              <a:t>key</a:t>
            </a:r>
            <a:r>
              <a:rPr lang="zh-TW" altLang="en-US" b="1" i="0" dirty="0" smtClean="0">
                <a:solidFill>
                  <a:srgbClr val="222222"/>
                </a:solidFill>
                <a:effectLst/>
                <a:latin typeface="標楷體" panose="03000509000000000000" pitchFamily="65" charset="-120"/>
                <a:ea typeface="標楷體" panose="03000509000000000000" pitchFamily="65" charset="-120"/>
              </a:rPr>
              <a:t>值出現在最後的結果裡：</a:t>
            </a:r>
            <a:endParaRPr lang="zh-TW" altLang="en-US" b="1" dirty="0">
              <a:latin typeface="標楷體" panose="03000509000000000000" pitchFamily="65" charset="-120"/>
              <a:ea typeface="標楷體" panose="03000509000000000000" pitchFamily="65" charset="-120"/>
            </a:endParaRPr>
          </a:p>
        </p:txBody>
      </p:sp>
      <p:sp>
        <p:nvSpPr>
          <p:cNvPr id="3" name="Rectangle 1"/>
          <p:cNvSpPr>
            <a:spLocks noChangeArrowheads="1"/>
          </p:cNvSpPr>
          <p:nvPr/>
        </p:nvSpPr>
        <p:spPr bwMode="auto">
          <a:xfrm>
            <a:off x="1354974" y="3793079"/>
            <a:ext cx="2529539" cy="246221"/>
          </a:xfrm>
          <a:prstGeom prst="rect">
            <a:avLst/>
          </a:prstGeom>
          <a:noFill/>
          <a:ln>
            <a:noFill/>
          </a:ln>
          <a:effec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1" i="0" u="none" strike="noStrike" cap="none" normalizeH="0" baseline="0" dirty="0" smtClean="0">
                <a:ln>
                  <a:noFill/>
                </a:ln>
                <a:solidFill>
                  <a:schemeClr val="tx1"/>
                </a:solidFill>
                <a:effectLst/>
                <a:latin typeface="+mn-ea"/>
              </a:rPr>
              <a:t>pd</a:t>
            </a:r>
            <a:r>
              <a:rPr kumimoji="0" lang="zh-TW" altLang="zh-TW" sz="1600" b="1" i="0" u="none" strike="noStrike" cap="none" normalizeH="0" baseline="0" dirty="0" smtClean="0">
                <a:ln>
                  <a:noFill/>
                </a:ln>
                <a:solidFill>
                  <a:srgbClr val="666666"/>
                </a:solidFill>
                <a:effectLst/>
                <a:latin typeface="+mn-ea"/>
              </a:rPr>
              <a:t>.</a:t>
            </a:r>
            <a:r>
              <a:rPr kumimoji="0" lang="zh-TW" altLang="zh-TW" sz="1600" b="1" i="0" u="none" strike="noStrike" cap="none" normalizeH="0" baseline="0" dirty="0" smtClean="0">
                <a:ln>
                  <a:noFill/>
                </a:ln>
                <a:solidFill>
                  <a:schemeClr val="tx1"/>
                </a:solidFill>
                <a:effectLst/>
                <a:latin typeface="+mn-ea"/>
              </a:rPr>
              <a:t>merge</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a:t>
            </a:r>
            <a:r>
              <a:rPr kumimoji="0" lang="zh-TW" altLang="zh-TW" sz="1600" b="1" i="0" u="none" strike="noStrike" cap="none" normalizeH="0" baseline="0" dirty="0" smtClean="0">
                <a:ln>
                  <a:noFill/>
                </a:ln>
                <a:solidFill>
                  <a:schemeClr val="tx1"/>
                </a:solidFill>
                <a:effectLst/>
                <a:latin typeface="+mn-ea"/>
              </a:rPr>
              <a:t>df1</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chemeClr val="tx1"/>
                </a:solidFill>
                <a:effectLst/>
                <a:latin typeface="+mn-ea"/>
              </a:rPr>
              <a:t>df2</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chemeClr val="tx1"/>
                </a:solidFill>
                <a:effectLst/>
                <a:latin typeface="+mn-ea"/>
              </a:rPr>
              <a:t>how</a:t>
            </a:r>
            <a:r>
              <a:rPr kumimoji="0" lang="zh-TW" altLang="zh-TW" sz="1600" b="1" i="0" u="none" strike="noStrike" cap="none" normalizeH="0" baseline="0" dirty="0" smtClean="0">
                <a:ln>
                  <a:noFill/>
                </a:ln>
                <a:solidFill>
                  <a:srgbClr val="666666"/>
                </a:solidFill>
                <a:effectLst/>
                <a:latin typeface="+mn-ea"/>
              </a:rPr>
              <a:t>=</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'inner'</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a:t>
            </a:r>
            <a:r>
              <a:rPr kumimoji="0" lang="zh-TW" altLang="zh-TW" sz="1600" b="1" i="0" u="none" strike="noStrike" cap="none" normalizeH="0" baseline="0" dirty="0" smtClean="0">
                <a:ln>
                  <a:noFill/>
                </a:ln>
                <a:solidFill>
                  <a:schemeClr val="tx1"/>
                </a:solidFill>
                <a:effectLst/>
                <a:latin typeface="+mn-ea"/>
              </a:rPr>
              <a:t> </a:t>
            </a:r>
          </a:p>
        </p:txBody>
      </p:sp>
      <p:graphicFrame>
        <p:nvGraphicFramePr>
          <p:cNvPr id="4" name="表格 3"/>
          <p:cNvGraphicFramePr>
            <a:graphicFrameLocks noGrp="1"/>
          </p:cNvGraphicFramePr>
          <p:nvPr>
            <p:extLst>
              <p:ext uri="{D42A27DB-BD31-4B8C-83A1-F6EECF244321}">
                <p14:modId xmlns:p14="http://schemas.microsoft.com/office/powerpoint/2010/main" val="1630324629"/>
              </p:ext>
            </p:extLst>
          </p:nvPr>
        </p:nvGraphicFramePr>
        <p:xfrm>
          <a:off x="7006243" y="1904510"/>
          <a:ext cx="4706388" cy="4023360"/>
        </p:xfrm>
        <a:graphic>
          <a:graphicData uri="http://schemas.openxmlformats.org/drawingml/2006/table">
            <a:tbl>
              <a:tblPr/>
              <a:tblGrid>
                <a:gridCol w="1176597">
                  <a:extLst>
                    <a:ext uri="{9D8B030D-6E8A-4147-A177-3AD203B41FA5}">
                      <a16:colId xmlns:a16="http://schemas.microsoft.com/office/drawing/2014/main" val="106204176"/>
                    </a:ext>
                  </a:extLst>
                </a:gridCol>
                <a:gridCol w="1176597">
                  <a:extLst>
                    <a:ext uri="{9D8B030D-6E8A-4147-A177-3AD203B41FA5}">
                      <a16:colId xmlns:a16="http://schemas.microsoft.com/office/drawing/2014/main" val="825277573"/>
                    </a:ext>
                  </a:extLst>
                </a:gridCol>
                <a:gridCol w="1176597">
                  <a:extLst>
                    <a:ext uri="{9D8B030D-6E8A-4147-A177-3AD203B41FA5}">
                      <a16:colId xmlns:a16="http://schemas.microsoft.com/office/drawing/2014/main" val="1315829715"/>
                    </a:ext>
                  </a:extLst>
                </a:gridCol>
                <a:gridCol w="1176597">
                  <a:extLst>
                    <a:ext uri="{9D8B030D-6E8A-4147-A177-3AD203B41FA5}">
                      <a16:colId xmlns:a16="http://schemas.microsoft.com/office/drawing/2014/main" val="4092000800"/>
                    </a:ext>
                  </a:extLst>
                </a:gridCol>
              </a:tblGrid>
              <a:tr h="153147">
                <a:tc>
                  <a:txBody>
                    <a:bodyPr/>
                    <a:lstStyle/>
                    <a:p>
                      <a:pPr algn="r" fontAlgn="ctr"/>
                      <a:endParaRPr lang="zh-TW" altLang="en-US" b="1">
                        <a:effectLst/>
                      </a:endParaRPr>
                    </a:p>
                  </a:txBody>
                  <a:tcPr anchor="ctr">
                    <a:lnL>
                      <a:noFill/>
                    </a:lnL>
                    <a:lnR>
                      <a:noFill/>
                    </a:lnR>
                    <a:lnT>
                      <a:noFill/>
                    </a:lnT>
                    <a:lnB>
                      <a:noFill/>
                    </a:lnB>
                    <a:solidFill>
                      <a:srgbClr val="FFFFFF"/>
                    </a:solidFill>
                  </a:tcPr>
                </a:tc>
                <a:tc>
                  <a:txBody>
                    <a:bodyPr/>
                    <a:lstStyle/>
                    <a:p>
                      <a:pPr algn="r" fontAlgn="ctr"/>
                      <a:r>
                        <a:rPr lang="en-US" b="1">
                          <a:effectLst/>
                        </a:rPr>
                        <a:t>data1</a:t>
                      </a:r>
                    </a:p>
                  </a:txBody>
                  <a:tcPr anchor="ctr">
                    <a:lnL>
                      <a:noFill/>
                    </a:lnL>
                    <a:lnR>
                      <a:noFill/>
                    </a:lnR>
                    <a:lnT>
                      <a:noFill/>
                    </a:lnT>
                    <a:lnB>
                      <a:noFill/>
                    </a:lnB>
                    <a:solidFill>
                      <a:srgbClr val="FFFFFF"/>
                    </a:solidFill>
                  </a:tcPr>
                </a:tc>
                <a:tc>
                  <a:txBody>
                    <a:bodyPr/>
                    <a:lstStyle/>
                    <a:p>
                      <a:pPr algn="r" fontAlgn="ctr"/>
                      <a:r>
                        <a:rPr lang="en-US" b="1">
                          <a:effectLst/>
                        </a:rPr>
                        <a:t>key</a:t>
                      </a:r>
                    </a:p>
                  </a:txBody>
                  <a:tcPr anchor="ctr">
                    <a:lnL>
                      <a:noFill/>
                    </a:lnL>
                    <a:lnR>
                      <a:noFill/>
                    </a:lnR>
                    <a:lnT>
                      <a:noFill/>
                    </a:lnT>
                    <a:lnB>
                      <a:noFill/>
                    </a:lnB>
                    <a:solidFill>
                      <a:srgbClr val="FFFFFF"/>
                    </a:solidFill>
                  </a:tcPr>
                </a:tc>
                <a:tc>
                  <a:txBody>
                    <a:bodyPr/>
                    <a:lstStyle/>
                    <a:p>
                      <a:pPr algn="r" fontAlgn="ctr"/>
                      <a:r>
                        <a:rPr lang="en-US" b="1">
                          <a:effectLst/>
                        </a:rPr>
                        <a:t>data2</a:t>
                      </a:r>
                    </a:p>
                  </a:txBody>
                  <a:tcPr anchor="ctr">
                    <a:lnL>
                      <a:noFill/>
                    </a:lnL>
                    <a:lnR>
                      <a:noFill/>
                    </a:lnR>
                    <a:lnT>
                      <a:noFill/>
                    </a:lnT>
                    <a:lnB>
                      <a:noFill/>
                    </a:lnB>
                    <a:solidFill>
                      <a:srgbClr val="FFFFFF"/>
                    </a:solidFill>
                  </a:tcPr>
                </a:tc>
                <a:extLst>
                  <a:ext uri="{0D108BD9-81ED-4DB2-BD59-A6C34878D82A}">
                    <a16:rowId xmlns:a16="http://schemas.microsoft.com/office/drawing/2014/main" val="1925151699"/>
                  </a:ext>
                </a:extLst>
              </a:tr>
              <a:tr h="153147">
                <a:tc>
                  <a:txBody>
                    <a:bodyPr/>
                    <a:lstStyle/>
                    <a:p>
                      <a:pPr algn="r" fontAlgn="ctr"/>
                      <a:r>
                        <a:rPr lang="en-US" altLang="zh-TW" b="1">
                          <a:effectLst/>
                        </a:rPr>
                        <a:t>0</a:t>
                      </a:r>
                    </a:p>
                  </a:txBody>
                  <a:tcPr anchor="ctr">
                    <a:lnL>
                      <a:noFill/>
                    </a:lnL>
                    <a:lnR>
                      <a:noFill/>
                    </a:lnR>
                    <a:lnT>
                      <a:noFill/>
                    </a:lnT>
                    <a:lnB>
                      <a:noFill/>
                    </a:lnB>
                    <a:solidFill>
                      <a:srgbClr val="F5F5F5"/>
                    </a:solidFill>
                  </a:tcPr>
                </a:tc>
                <a:tc>
                  <a:txBody>
                    <a:bodyPr/>
                    <a:lstStyle/>
                    <a:p>
                      <a:pPr algn="r" fontAlgn="ctr"/>
                      <a:r>
                        <a:rPr lang="en-US" altLang="zh-TW">
                          <a:effectLst/>
                        </a:rPr>
                        <a:t>0</a:t>
                      </a:r>
                    </a:p>
                  </a:txBody>
                  <a:tcPr anchor="ctr">
                    <a:lnL>
                      <a:noFill/>
                    </a:lnL>
                    <a:lnR>
                      <a:noFill/>
                    </a:lnR>
                    <a:lnT>
                      <a:noFill/>
                    </a:lnT>
                    <a:lnB>
                      <a:noFill/>
                    </a:lnB>
                    <a:solidFill>
                      <a:srgbClr val="F5F5F5"/>
                    </a:solidFill>
                  </a:tcPr>
                </a:tc>
                <a:tc>
                  <a:txBody>
                    <a:bodyPr/>
                    <a:lstStyle/>
                    <a:p>
                      <a:pPr algn="r" fontAlgn="ctr"/>
                      <a:r>
                        <a:rPr lang="en-US">
                          <a:effectLst/>
                        </a:rPr>
                        <a:t>b</a:t>
                      </a:r>
                    </a:p>
                  </a:txBody>
                  <a:tcPr anchor="ctr">
                    <a:lnL>
                      <a:noFill/>
                    </a:lnL>
                    <a:lnR>
                      <a:noFill/>
                    </a:lnR>
                    <a:lnT>
                      <a:noFill/>
                    </a:lnT>
                    <a:lnB>
                      <a:noFill/>
                    </a:lnB>
                    <a:solidFill>
                      <a:srgbClr val="F5F5F5"/>
                    </a:solidFill>
                  </a:tcPr>
                </a:tc>
                <a:tc>
                  <a:txBody>
                    <a:bodyPr/>
                    <a:lstStyle/>
                    <a:p>
                      <a:pPr algn="r" fontAlgn="ctr"/>
                      <a:r>
                        <a:rPr lang="en-US" altLang="zh-TW">
                          <a:effectLst/>
                        </a:rPr>
                        <a:t>1</a:t>
                      </a:r>
                    </a:p>
                  </a:txBody>
                  <a:tcPr anchor="ctr">
                    <a:lnL>
                      <a:noFill/>
                    </a:lnL>
                    <a:lnR>
                      <a:noFill/>
                    </a:lnR>
                    <a:lnT>
                      <a:noFill/>
                    </a:lnT>
                    <a:lnB>
                      <a:noFill/>
                    </a:lnB>
                    <a:solidFill>
                      <a:srgbClr val="F5F5F5"/>
                    </a:solidFill>
                  </a:tcPr>
                </a:tc>
                <a:extLst>
                  <a:ext uri="{0D108BD9-81ED-4DB2-BD59-A6C34878D82A}">
                    <a16:rowId xmlns:a16="http://schemas.microsoft.com/office/drawing/2014/main" val="2193251582"/>
                  </a:ext>
                </a:extLst>
              </a:tr>
              <a:tr h="153147">
                <a:tc>
                  <a:txBody>
                    <a:bodyPr/>
                    <a:lstStyle/>
                    <a:p>
                      <a:pPr algn="r" fontAlgn="ctr"/>
                      <a:r>
                        <a:rPr lang="en-US" altLang="zh-TW" b="1">
                          <a:effectLst/>
                        </a:rPr>
                        <a:t>1</a:t>
                      </a:r>
                    </a:p>
                  </a:txBody>
                  <a:tcPr anchor="ctr">
                    <a:lnL>
                      <a:noFill/>
                    </a:lnL>
                    <a:lnR>
                      <a:noFill/>
                    </a:lnR>
                    <a:lnT>
                      <a:noFill/>
                    </a:lnT>
                    <a:lnB>
                      <a:noFill/>
                    </a:lnB>
                    <a:solidFill>
                      <a:srgbClr val="FFFFFF"/>
                    </a:solidFill>
                  </a:tcPr>
                </a:tc>
                <a:tc>
                  <a:txBody>
                    <a:bodyPr/>
                    <a:lstStyle/>
                    <a:p>
                      <a:pPr algn="r" fontAlgn="ctr"/>
                      <a:r>
                        <a:rPr lang="en-US" altLang="zh-TW">
                          <a:effectLst/>
                        </a:rPr>
                        <a:t>0</a:t>
                      </a:r>
                    </a:p>
                  </a:txBody>
                  <a:tcPr anchor="ctr">
                    <a:lnL>
                      <a:noFill/>
                    </a:lnL>
                    <a:lnR>
                      <a:noFill/>
                    </a:lnR>
                    <a:lnT>
                      <a:noFill/>
                    </a:lnT>
                    <a:lnB>
                      <a:noFill/>
                    </a:lnB>
                    <a:solidFill>
                      <a:srgbClr val="FFFFFF"/>
                    </a:solidFill>
                  </a:tcPr>
                </a:tc>
                <a:tc>
                  <a:txBody>
                    <a:bodyPr/>
                    <a:lstStyle/>
                    <a:p>
                      <a:pPr algn="r" fontAlgn="ctr"/>
                      <a:r>
                        <a:rPr lang="en-US">
                          <a:effectLst/>
                        </a:rPr>
                        <a:t>b</a:t>
                      </a:r>
                    </a:p>
                  </a:txBody>
                  <a:tcPr anchor="ctr">
                    <a:lnL>
                      <a:noFill/>
                    </a:lnL>
                    <a:lnR>
                      <a:noFill/>
                    </a:lnR>
                    <a:lnT>
                      <a:noFill/>
                    </a:lnT>
                    <a:lnB>
                      <a:noFill/>
                    </a:lnB>
                    <a:solidFill>
                      <a:srgbClr val="FFFFFF"/>
                    </a:solidFill>
                  </a:tcPr>
                </a:tc>
                <a:tc>
                  <a:txBody>
                    <a:bodyPr/>
                    <a:lstStyle/>
                    <a:p>
                      <a:pPr algn="r" fontAlgn="ctr"/>
                      <a:r>
                        <a:rPr lang="en-US" altLang="zh-TW">
                          <a:effectLst/>
                        </a:rPr>
                        <a:t>3</a:t>
                      </a:r>
                    </a:p>
                  </a:txBody>
                  <a:tcPr anchor="ctr">
                    <a:lnL>
                      <a:noFill/>
                    </a:lnL>
                    <a:lnR>
                      <a:noFill/>
                    </a:lnR>
                    <a:lnT>
                      <a:noFill/>
                    </a:lnT>
                    <a:lnB>
                      <a:noFill/>
                    </a:lnB>
                    <a:solidFill>
                      <a:srgbClr val="FFFFFF"/>
                    </a:solidFill>
                  </a:tcPr>
                </a:tc>
                <a:extLst>
                  <a:ext uri="{0D108BD9-81ED-4DB2-BD59-A6C34878D82A}">
                    <a16:rowId xmlns:a16="http://schemas.microsoft.com/office/drawing/2014/main" val="3982840106"/>
                  </a:ext>
                </a:extLst>
              </a:tr>
              <a:tr h="153147">
                <a:tc>
                  <a:txBody>
                    <a:bodyPr/>
                    <a:lstStyle/>
                    <a:p>
                      <a:pPr algn="r" fontAlgn="ctr"/>
                      <a:r>
                        <a:rPr lang="en-US" altLang="zh-TW" b="1">
                          <a:effectLst/>
                        </a:rPr>
                        <a:t>2</a:t>
                      </a:r>
                    </a:p>
                  </a:txBody>
                  <a:tcPr anchor="ctr">
                    <a:lnL>
                      <a:noFill/>
                    </a:lnL>
                    <a:lnR>
                      <a:noFill/>
                    </a:lnR>
                    <a:lnT>
                      <a:noFill/>
                    </a:lnT>
                    <a:lnB>
                      <a:noFill/>
                    </a:lnB>
                    <a:solidFill>
                      <a:srgbClr val="F5F5F5"/>
                    </a:solidFill>
                  </a:tcPr>
                </a:tc>
                <a:tc>
                  <a:txBody>
                    <a:bodyPr/>
                    <a:lstStyle/>
                    <a:p>
                      <a:pPr algn="r" fontAlgn="ctr"/>
                      <a:r>
                        <a:rPr lang="en-US" altLang="zh-TW" dirty="0">
                          <a:effectLst/>
                        </a:rPr>
                        <a:t>1</a:t>
                      </a:r>
                    </a:p>
                  </a:txBody>
                  <a:tcPr anchor="ctr">
                    <a:lnL>
                      <a:noFill/>
                    </a:lnL>
                    <a:lnR>
                      <a:noFill/>
                    </a:lnR>
                    <a:lnT>
                      <a:noFill/>
                    </a:lnT>
                    <a:lnB>
                      <a:noFill/>
                    </a:lnB>
                    <a:solidFill>
                      <a:srgbClr val="F5F5F5"/>
                    </a:solidFill>
                  </a:tcPr>
                </a:tc>
                <a:tc>
                  <a:txBody>
                    <a:bodyPr/>
                    <a:lstStyle/>
                    <a:p>
                      <a:pPr algn="r" fontAlgn="ctr"/>
                      <a:r>
                        <a:rPr lang="en-US">
                          <a:effectLst/>
                        </a:rPr>
                        <a:t>b</a:t>
                      </a:r>
                    </a:p>
                  </a:txBody>
                  <a:tcPr anchor="ctr">
                    <a:lnL>
                      <a:noFill/>
                    </a:lnL>
                    <a:lnR>
                      <a:noFill/>
                    </a:lnR>
                    <a:lnT>
                      <a:noFill/>
                    </a:lnT>
                    <a:lnB>
                      <a:noFill/>
                    </a:lnB>
                    <a:solidFill>
                      <a:srgbClr val="F5F5F5"/>
                    </a:solidFill>
                  </a:tcPr>
                </a:tc>
                <a:tc>
                  <a:txBody>
                    <a:bodyPr/>
                    <a:lstStyle/>
                    <a:p>
                      <a:pPr algn="r" fontAlgn="ctr"/>
                      <a:r>
                        <a:rPr lang="en-US" altLang="zh-TW">
                          <a:effectLst/>
                        </a:rPr>
                        <a:t>1</a:t>
                      </a:r>
                    </a:p>
                  </a:txBody>
                  <a:tcPr anchor="ctr">
                    <a:lnL>
                      <a:noFill/>
                    </a:lnL>
                    <a:lnR>
                      <a:noFill/>
                    </a:lnR>
                    <a:lnT>
                      <a:noFill/>
                    </a:lnT>
                    <a:lnB>
                      <a:noFill/>
                    </a:lnB>
                    <a:solidFill>
                      <a:srgbClr val="F5F5F5"/>
                    </a:solidFill>
                  </a:tcPr>
                </a:tc>
                <a:extLst>
                  <a:ext uri="{0D108BD9-81ED-4DB2-BD59-A6C34878D82A}">
                    <a16:rowId xmlns:a16="http://schemas.microsoft.com/office/drawing/2014/main" val="1262190801"/>
                  </a:ext>
                </a:extLst>
              </a:tr>
              <a:tr h="153147">
                <a:tc>
                  <a:txBody>
                    <a:bodyPr/>
                    <a:lstStyle/>
                    <a:p>
                      <a:pPr algn="r" fontAlgn="ctr"/>
                      <a:r>
                        <a:rPr lang="en-US" altLang="zh-TW" b="1">
                          <a:effectLst/>
                        </a:rPr>
                        <a:t>3</a:t>
                      </a:r>
                    </a:p>
                  </a:txBody>
                  <a:tcPr anchor="ctr">
                    <a:lnL>
                      <a:noFill/>
                    </a:lnL>
                    <a:lnR>
                      <a:noFill/>
                    </a:lnR>
                    <a:lnT>
                      <a:noFill/>
                    </a:lnT>
                    <a:lnB>
                      <a:noFill/>
                    </a:lnB>
                    <a:solidFill>
                      <a:srgbClr val="FFFFFF"/>
                    </a:solidFill>
                  </a:tcPr>
                </a:tc>
                <a:tc>
                  <a:txBody>
                    <a:bodyPr/>
                    <a:lstStyle/>
                    <a:p>
                      <a:pPr algn="r" fontAlgn="ctr"/>
                      <a:r>
                        <a:rPr lang="en-US" altLang="zh-TW">
                          <a:effectLst/>
                        </a:rPr>
                        <a:t>1</a:t>
                      </a:r>
                    </a:p>
                  </a:txBody>
                  <a:tcPr anchor="ctr">
                    <a:lnL>
                      <a:noFill/>
                    </a:lnL>
                    <a:lnR>
                      <a:noFill/>
                    </a:lnR>
                    <a:lnT>
                      <a:noFill/>
                    </a:lnT>
                    <a:lnB>
                      <a:noFill/>
                    </a:lnB>
                    <a:solidFill>
                      <a:srgbClr val="FFFFFF"/>
                    </a:solidFill>
                  </a:tcPr>
                </a:tc>
                <a:tc>
                  <a:txBody>
                    <a:bodyPr/>
                    <a:lstStyle/>
                    <a:p>
                      <a:pPr algn="r" fontAlgn="ctr"/>
                      <a:r>
                        <a:rPr lang="en-US" dirty="0">
                          <a:effectLst/>
                        </a:rPr>
                        <a:t>b</a:t>
                      </a:r>
                    </a:p>
                  </a:txBody>
                  <a:tcPr anchor="ctr">
                    <a:lnL>
                      <a:noFill/>
                    </a:lnL>
                    <a:lnR>
                      <a:noFill/>
                    </a:lnR>
                    <a:lnT>
                      <a:noFill/>
                    </a:lnT>
                    <a:lnB>
                      <a:noFill/>
                    </a:lnB>
                    <a:solidFill>
                      <a:srgbClr val="FFFFFF"/>
                    </a:solidFill>
                  </a:tcPr>
                </a:tc>
                <a:tc>
                  <a:txBody>
                    <a:bodyPr/>
                    <a:lstStyle/>
                    <a:p>
                      <a:pPr algn="r" fontAlgn="ctr"/>
                      <a:r>
                        <a:rPr lang="en-US" altLang="zh-TW">
                          <a:effectLst/>
                        </a:rPr>
                        <a:t>3</a:t>
                      </a:r>
                    </a:p>
                  </a:txBody>
                  <a:tcPr anchor="ctr">
                    <a:lnL>
                      <a:noFill/>
                    </a:lnL>
                    <a:lnR>
                      <a:noFill/>
                    </a:lnR>
                    <a:lnT>
                      <a:noFill/>
                    </a:lnT>
                    <a:lnB>
                      <a:noFill/>
                    </a:lnB>
                    <a:solidFill>
                      <a:srgbClr val="FFFFFF"/>
                    </a:solidFill>
                  </a:tcPr>
                </a:tc>
                <a:extLst>
                  <a:ext uri="{0D108BD9-81ED-4DB2-BD59-A6C34878D82A}">
                    <a16:rowId xmlns:a16="http://schemas.microsoft.com/office/drawing/2014/main" val="273006607"/>
                  </a:ext>
                </a:extLst>
              </a:tr>
              <a:tr h="153147">
                <a:tc>
                  <a:txBody>
                    <a:bodyPr/>
                    <a:lstStyle/>
                    <a:p>
                      <a:pPr algn="r" fontAlgn="ctr"/>
                      <a:r>
                        <a:rPr lang="en-US" altLang="zh-TW" b="1">
                          <a:effectLst/>
                        </a:rPr>
                        <a:t>4</a:t>
                      </a:r>
                    </a:p>
                  </a:txBody>
                  <a:tcPr anchor="ctr">
                    <a:lnL>
                      <a:noFill/>
                    </a:lnL>
                    <a:lnR>
                      <a:noFill/>
                    </a:lnR>
                    <a:lnT>
                      <a:noFill/>
                    </a:lnT>
                    <a:lnB>
                      <a:noFill/>
                    </a:lnB>
                    <a:solidFill>
                      <a:srgbClr val="F5F5F5"/>
                    </a:solidFill>
                  </a:tcPr>
                </a:tc>
                <a:tc>
                  <a:txBody>
                    <a:bodyPr/>
                    <a:lstStyle/>
                    <a:p>
                      <a:pPr algn="r" fontAlgn="ctr"/>
                      <a:r>
                        <a:rPr lang="en-US" altLang="zh-TW">
                          <a:effectLst/>
                        </a:rPr>
                        <a:t>5</a:t>
                      </a:r>
                    </a:p>
                  </a:txBody>
                  <a:tcPr anchor="ctr">
                    <a:lnL>
                      <a:noFill/>
                    </a:lnL>
                    <a:lnR>
                      <a:noFill/>
                    </a:lnR>
                    <a:lnT>
                      <a:noFill/>
                    </a:lnT>
                    <a:lnB>
                      <a:noFill/>
                    </a:lnB>
                    <a:solidFill>
                      <a:srgbClr val="F5F5F5"/>
                    </a:solidFill>
                  </a:tcPr>
                </a:tc>
                <a:tc>
                  <a:txBody>
                    <a:bodyPr/>
                    <a:lstStyle/>
                    <a:p>
                      <a:pPr algn="r" fontAlgn="ctr"/>
                      <a:r>
                        <a:rPr lang="en-US">
                          <a:effectLst/>
                        </a:rPr>
                        <a:t>b</a:t>
                      </a:r>
                    </a:p>
                  </a:txBody>
                  <a:tcPr anchor="ctr">
                    <a:lnL>
                      <a:noFill/>
                    </a:lnL>
                    <a:lnR>
                      <a:noFill/>
                    </a:lnR>
                    <a:lnT>
                      <a:noFill/>
                    </a:lnT>
                    <a:lnB>
                      <a:noFill/>
                    </a:lnB>
                    <a:solidFill>
                      <a:srgbClr val="F5F5F5"/>
                    </a:solidFill>
                  </a:tcPr>
                </a:tc>
                <a:tc>
                  <a:txBody>
                    <a:bodyPr/>
                    <a:lstStyle/>
                    <a:p>
                      <a:pPr algn="r" fontAlgn="ctr"/>
                      <a:r>
                        <a:rPr lang="en-US" altLang="zh-TW">
                          <a:effectLst/>
                        </a:rPr>
                        <a:t>1</a:t>
                      </a:r>
                    </a:p>
                  </a:txBody>
                  <a:tcPr anchor="ctr">
                    <a:lnL>
                      <a:noFill/>
                    </a:lnL>
                    <a:lnR>
                      <a:noFill/>
                    </a:lnR>
                    <a:lnT>
                      <a:noFill/>
                    </a:lnT>
                    <a:lnB>
                      <a:noFill/>
                    </a:lnB>
                    <a:solidFill>
                      <a:srgbClr val="F5F5F5"/>
                    </a:solidFill>
                  </a:tcPr>
                </a:tc>
                <a:extLst>
                  <a:ext uri="{0D108BD9-81ED-4DB2-BD59-A6C34878D82A}">
                    <a16:rowId xmlns:a16="http://schemas.microsoft.com/office/drawing/2014/main" val="1183994105"/>
                  </a:ext>
                </a:extLst>
              </a:tr>
              <a:tr h="153147">
                <a:tc>
                  <a:txBody>
                    <a:bodyPr/>
                    <a:lstStyle/>
                    <a:p>
                      <a:pPr algn="r" fontAlgn="ctr"/>
                      <a:r>
                        <a:rPr lang="en-US" altLang="zh-TW" b="1">
                          <a:effectLst/>
                        </a:rPr>
                        <a:t>5</a:t>
                      </a:r>
                    </a:p>
                  </a:txBody>
                  <a:tcPr anchor="ctr">
                    <a:lnL>
                      <a:noFill/>
                    </a:lnL>
                    <a:lnR>
                      <a:noFill/>
                    </a:lnR>
                    <a:lnT>
                      <a:noFill/>
                    </a:lnT>
                    <a:lnB>
                      <a:noFill/>
                    </a:lnB>
                    <a:solidFill>
                      <a:srgbClr val="FFFFFF"/>
                    </a:solidFill>
                  </a:tcPr>
                </a:tc>
                <a:tc>
                  <a:txBody>
                    <a:bodyPr/>
                    <a:lstStyle/>
                    <a:p>
                      <a:pPr algn="r" fontAlgn="ctr"/>
                      <a:r>
                        <a:rPr lang="en-US" altLang="zh-TW">
                          <a:effectLst/>
                        </a:rPr>
                        <a:t>5</a:t>
                      </a:r>
                    </a:p>
                  </a:txBody>
                  <a:tcPr anchor="ctr">
                    <a:lnL>
                      <a:noFill/>
                    </a:lnL>
                    <a:lnR>
                      <a:noFill/>
                    </a:lnR>
                    <a:lnT>
                      <a:noFill/>
                    </a:lnT>
                    <a:lnB>
                      <a:noFill/>
                    </a:lnB>
                    <a:solidFill>
                      <a:srgbClr val="FFFFFF"/>
                    </a:solidFill>
                  </a:tcPr>
                </a:tc>
                <a:tc>
                  <a:txBody>
                    <a:bodyPr/>
                    <a:lstStyle/>
                    <a:p>
                      <a:pPr algn="r" fontAlgn="ctr"/>
                      <a:r>
                        <a:rPr lang="en-US">
                          <a:effectLst/>
                        </a:rPr>
                        <a:t>b</a:t>
                      </a:r>
                    </a:p>
                  </a:txBody>
                  <a:tcPr anchor="ctr">
                    <a:lnL>
                      <a:noFill/>
                    </a:lnL>
                    <a:lnR>
                      <a:noFill/>
                    </a:lnR>
                    <a:lnT>
                      <a:noFill/>
                    </a:lnT>
                    <a:lnB>
                      <a:noFill/>
                    </a:lnB>
                    <a:solidFill>
                      <a:srgbClr val="FFFFFF"/>
                    </a:solidFill>
                  </a:tcPr>
                </a:tc>
                <a:tc>
                  <a:txBody>
                    <a:bodyPr/>
                    <a:lstStyle/>
                    <a:p>
                      <a:pPr algn="r" fontAlgn="ctr"/>
                      <a:r>
                        <a:rPr lang="en-US" altLang="zh-TW">
                          <a:effectLst/>
                        </a:rPr>
                        <a:t>3</a:t>
                      </a:r>
                    </a:p>
                  </a:txBody>
                  <a:tcPr anchor="ctr">
                    <a:lnL>
                      <a:noFill/>
                    </a:lnL>
                    <a:lnR>
                      <a:noFill/>
                    </a:lnR>
                    <a:lnT>
                      <a:noFill/>
                    </a:lnT>
                    <a:lnB>
                      <a:noFill/>
                    </a:lnB>
                    <a:solidFill>
                      <a:srgbClr val="FFFFFF"/>
                    </a:solidFill>
                  </a:tcPr>
                </a:tc>
                <a:extLst>
                  <a:ext uri="{0D108BD9-81ED-4DB2-BD59-A6C34878D82A}">
                    <a16:rowId xmlns:a16="http://schemas.microsoft.com/office/drawing/2014/main" val="2733486361"/>
                  </a:ext>
                </a:extLst>
              </a:tr>
              <a:tr h="153147">
                <a:tc>
                  <a:txBody>
                    <a:bodyPr/>
                    <a:lstStyle/>
                    <a:p>
                      <a:pPr algn="r" fontAlgn="ctr"/>
                      <a:r>
                        <a:rPr lang="en-US" altLang="zh-TW" b="1">
                          <a:effectLst/>
                        </a:rPr>
                        <a:t>6</a:t>
                      </a:r>
                    </a:p>
                  </a:txBody>
                  <a:tcPr anchor="ctr">
                    <a:lnL>
                      <a:noFill/>
                    </a:lnL>
                    <a:lnR>
                      <a:noFill/>
                    </a:lnR>
                    <a:lnT>
                      <a:noFill/>
                    </a:lnT>
                    <a:lnB>
                      <a:noFill/>
                    </a:lnB>
                    <a:solidFill>
                      <a:srgbClr val="F5F5F5"/>
                    </a:solidFill>
                  </a:tcPr>
                </a:tc>
                <a:tc>
                  <a:txBody>
                    <a:bodyPr/>
                    <a:lstStyle/>
                    <a:p>
                      <a:pPr algn="r" fontAlgn="ctr"/>
                      <a:r>
                        <a:rPr lang="en-US" altLang="zh-TW">
                          <a:effectLst/>
                        </a:rPr>
                        <a:t>2</a:t>
                      </a:r>
                    </a:p>
                  </a:txBody>
                  <a:tcPr anchor="ctr">
                    <a:lnL>
                      <a:noFill/>
                    </a:lnL>
                    <a:lnR>
                      <a:noFill/>
                    </a:lnR>
                    <a:lnT>
                      <a:noFill/>
                    </a:lnT>
                    <a:lnB>
                      <a:noFill/>
                    </a:lnB>
                    <a:solidFill>
                      <a:srgbClr val="F5F5F5"/>
                    </a:solidFill>
                  </a:tcPr>
                </a:tc>
                <a:tc>
                  <a:txBody>
                    <a:bodyPr/>
                    <a:lstStyle/>
                    <a:p>
                      <a:pPr algn="r" fontAlgn="ctr"/>
                      <a:r>
                        <a:rPr lang="en-US">
                          <a:effectLst/>
                        </a:rPr>
                        <a:t>a</a:t>
                      </a:r>
                    </a:p>
                  </a:txBody>
                  <a:tcPr anchor="ctr">
                    <a:lnL>
                      <a:noFill/>
                    </a:lnL>
                    <a:lnR>
                      <a:noFill/>
                    </a:lnR>
                    <a:lnT>
                      <a:noFill/>
                    </a:lnT>
                    <a:lnB>
                      <a:noFill/>
                    </a:lnB>
                    <a:solidFill>
                      <a:srgbClr val="F5F5F5"/>
                    </a:solidFill>
                  </a:tcPr>
                </a:tc>
                <a:tc>
                  <a:txBody>
                    <a:bodyPr/>
                    <a:lstStyle/>
                    <a:p>
                      <a:pPr algn="r" fontAlgn="ctr"/>
                      <a:r>
                        <a:rPr lang="en-US" altLang="zh-TW">
                          <a:effectLst/>
                        </a:rPr>
                        <a:t>0</a:t>
                      </a:r>
                    </a:p>
                  </a:txBody>
                  <a:tcPr anchor="ctr">
                    <a:lnL>
                      <a:noFill/>
                    </a:lnL>
                    <a:lnR>
                      <a:noFill/>
                    </a:lnR>
                    <a:lnT>
                      <a:noFill/>
                    </a:lnT>
                    <a:lnB>
                      <a:noFill/>
                    </a:lnB>
                    <a:solidFill>
                      <a:srgbClr val="F5F5F5"/>
                    </a:solidFill>
                  </a:tcPr>
                </a:tc>
                <a:extLst>
                  <a:ext uri="{0D108BD9-81ED-4DB2-BD59-A6C34878D82A}">
                    <a16:rowId xmlns:a16="http://schemas.microsoft.com/office/drawing/2014/main" val="3051252607"/>
                  </a:ext>
                </a:extLst>
              </a:tr>
              <a:tr h="153147">
                <a:tc>
                  <a:txBody>
                    <a:bodyPr/>
                    <a:lstStyle/>
                    <a:p>
                      <a:pPr algn="r" fontAlgn="ctr"/>
                      <a:r>
                        <a:rPr lang="en-US" altLang="zh-TW" b="1">
                          <a:effectLst/>
                        </a:rPr>
                        <a:t>7</a:t>
                      </a:r>
                    </a:p>
                  </a:txBody>
                  <a:tcPr anchor="ctr">
                    <a:lnL>
                      <a:noFill/>
                    </a:lnL>
                    <a:lnR>
                      <a:noFill/>
                    </a:lnR>
                    <a:lnT>
                      <a:noFill/>
                    </a:lnT>
                    <a:lnB>
                      <a:noFill/>
                    </a:lnB>
                    <a:solidFill>
                      <a:srgbClr val="FFFFFF"/>
                    </a:solidFill>
                  </a:tcPr>
                </a:tc>
                <a:tc>
                  <a:txBody>
                    <a:bodyPr/>
                    <a:lstStyle/>
                    <a:p>
                      <a:pPr algn="r" fontAlgn="ctr"/>
                      <a:r>
                        <a:rPr lang="en-US" altLang="zh-TW">
                          <a:effectLst/>
                        </a:rPr>
                        <a:t>2</a:t>
                      </a:r>
                    </a:p>
                  </a:txBody>
                  <a:tcPr anchor="ctr">
                    <a:lnL>
                      <a:noFill/>
                    </a:lnL>
                    <a:lnR>
                      <a:noFill/>
                    </a:lnR>
                    <a:lnT>
                      <a:noFill/>
                    </a:lnT>
                    <a:lnB>
                      <a:noFill/>
                    </a:lnB>
                    <a:solidFill>
                      <a:srgbClr val="FFFFFF"/>
                    </a:solidFill>
                  </a:tcPr>
                </a:tc>
                <a:tc>
                  <a:txBody>
                    <a:bodyPr/>
                    <a:lstStyle/>
                    <a:p>
                      <a:pPr algn="r" fontAlgn="ctr"/>
                      <a:r>
                        <a:rPr lang="en-US">
                          <a:effectLst/>
                        </a:rPr>
                        <a:t>a</a:t>
                      </a:r>
                    </a:p>
                  </a:txBody>
                  <a:tcPr anchor="ctr">
                    <a:lnL>
                      <a:noFill/>
                    </a:lnL>
                    <a:lnR>
                      <a:noFill/>
                    </a:lnR>
                    <a:lnT>
                      <a:noFill/>
                    </a:lnT>
                    <a:lnB>
                      <a:noFill/>
                    </a:lnB>
                    <a:solidFill>
                      <a:srgbClr val="FFFFFF"/>
                    </a:solidFill>
                  </a:tcPr>
                </a:tc>
                <a:tc>
                  <a:txBody>
                    <a:bodyPr/>
                    <a:lstStyle/>
                    <a:p>
                      <a:pPr algn="r" fontAlgn="ctr"/>
                      <a:r>
                        <a:rPr lang="en-US" altLang="zh-TW">
                          <a:effectLst/>
                        </a:rPr>
                        <a:t>2</a:t>
                      </a:r>
                    </a:p>
                  </a:txBody>
                  <a:tcPr anchor="ctr">
                    <a:lnL>
                      <a:noFill/>
                    </a:lnL>
                    <a:lnR>
                      <a:noFill/>
                    </a:lnR>
                    <a:lnT>
                      <a:noFill/>
                    </a:lnT>
                    <a:lnB>
                      <a:noFill/>
                    </a:lnB>
                    <a:solidFill>
                      <a:srgbClr val="FFFFFF"/>
                    </a:solidFill>
                  </a:tcPr>
                </a:tc>
                <a:extLst>
                  <a:ext uri="{0D108BD9-81ED-4DB2-BD59-A6C34878D82A}">
                    <a16:rowId xmlns:a16="http://schemas.microsoft.com/office/drawing/2014/main" val="3737874557"/>
                  </a:ext>
                </a:extLst>
              </a:tr>
              <a:tr h="153147">
                <a:tc>
                  <a:txBody>
                    <a:bodyPr/>
                    <a:lstStyle/>
                    <a:p>
                      <a:pPr algn="r" fontAlgn="ctr"/>
                      <a:r>
                        <a:rPr lang="en-US" altLang="zh-TW" b="1">
                          <a:effectLst/>
                        </a:rPr>
                        <a:t>8</a:t>
                      </a:r>
                    </a:p>
                  </a:txBody>
                  <a:tcPr anchor="ctr">
                    <a:lnL>
                      <a:noFill/>
                    </a:lnL>
                    <a:lnR>
                      <a:noFill/>
                    </a:lnR>
                    <a:lnT>
                      <a:noFill/>
                    </a:lnT>
                    <a:lnB>
                      <a:noFill/>
                    </a:lnB>
                    <a:solidFill>
                      <a:srgbClr val="F5F5F5"/>
                    </a:solidFill>
                  </a:tcPr>
                </a:tc>
                <a:tc>
                  <a:txBody>
                    <a:bodyPr/>
                    <a:lstStyle/>
                    <a:p>
                      <a:pPr algn="r" fontAlgn="ctr"/>
                      <a:r>
                        <a:rPr lang="en-US" altLang="zh-TW">
                          <a:effectLst/>
                        </a:rPr>
                        <a:t>4</a:t>
                      </a:r>
                    </a:p>
                  </a:txBody>
                  <a:tcPr anchor="ctr">
                    <a:lnL>
                      <a:noFill/>
                    </a:lnL>
                    <a:lnR>
                      <a:noFill/>
                    </a:lnR>
                    <a:lnT>
                      <a:noFill/>
                    </a:lnT>
                    <a:lnB>
                      <a:noFill/>
                    </a:lnB>
                    <a:solidFill>
                      <a:srgbClr val="F5F5F5"/>
                    </a:solidFill>
                  </a:tcPr>
                </a:tc>
                <a:tc>
                  <a:txBody>
                    <a:bodyPr/>
                    <a:lstStyle/>
                    <a:p>
                      <a:pPr algn="r" fontAlgn="ctr"/>
                      <a:r>
                        <a:rPr lang="en-US">
                          <a:effectLst/>
                        </a:rPr>
                        <a:t>a</a:t>
                      </a:r>
                    </a:p>
                  </a:txBody>
                  <a:tcPr anchor="ctr">
                    <a:lnL>
                      <a:noFill/>
                    </a:lnL>
                    <a:lnR>
                      <a:noFill/>
                    </a:lnR>
                    <a:lnT>
                      <a:noFill/>
                    </a:lnT>
                    <a:lnB>
                      <a:noFill/>
                    </a:lnB>
                    <a:solidFill>
                      <a:srgbClr val="F5F5F5"/>
                    </a:solidFill>
                  </a:tcPr>
                </a:tc>
                <a:tc>
                  <a:txBody>
                    <a:bodyPr/>
                    <a:lstStyle/>
                    <a:p>
                      <a:pPr algn="r" fontAlgn="ctr"/>
                      <a:r>
                        <a:rPr lang="en-US" altLang="zh-TW">
                          <a:effectLst/>
                        </a:rPr>
                        <a:t>0</a:t>
                      </a:r>
                    </a:p>
                  </a:txBody>
                  <a:tcPr anchor="ctr">
                    <a:lnL>
                      <a:noFill/>
                    </a:lnL>
                    <a:lnR>
                      <a:noFill/>
                    </a:lnR>
                    <a:lnT>
                      <a:noFill/>
                    </a:lnT>
                    <a:lnB>
                      <a:noFill/>
                    </a:lnB>
                    <a:solidFill>
                      <a:srgbClr val="F5F5F5"/>
                    </a:solidFill>
                  </a:tcPr>
                </a:tc>
                <a:extLst>
                  <a:ext uri="{0D108BD9-81ED-4DB2-BD59-A6C34878D82A}">
                    <a16:rowId xmlns:a16="http://schemas.microsoft.com/office/drawing/2014/main" val="695964474"/>
                  </a:ext>
                </a:extLst>
              </a:tr>
              <a:tr h="153147">
                <a:tc>
                  <a:txBody>
                    <a:bodyPr/>
                    <a:lstStyle/>
                    <a:p>
                      <a:pPr algn="r" fontAlgn="ctr"/>
                      <a:r>
                        <a:rPr lang="en-US" altLang="zh-TW" b="1">
                          <a:effectLst/>
                        </a:rPr>
                        <a:t>9</a:t>
                      </a:r>
                    </a:p>
                  </a:txBody>
                  <a:tcPr anchor="ctr">
                    <a:lnL>
                      <a:noFill/>
                    </a:lnL>
                    <a:lnR>
                      <a:noFill/>
                    </a:lnR>
                    <a:lnT>
                      <a:noFill/>
                    </a:lnT>
                    <a:lnB>
                      <a:noFill/>
                    </a:lnB>
                    <a:solidFill>
                      <a:srgbClr val="FFFFFF"/>
                    </a:solidFill>
                  </a:tcPr>
                </a:tc>
                <a:tc>
                  <a:txBody>
                    <a:bodyPr/>
                    <a:lstStyle/>
                    <a:p>
                      <a:pPr algn="r" fontAlgn="ctr"/>
                      <a:r>
                        <a:rPr lang="en-US" altLang="zh-TW">
                          <a:effectLst/>
                        </a:rPr>
                        <a:t>4</a:t>
                      </a:r>
                    </a:p>
                  </a:txBody>
                  <a:tcPr anchor="ctr">
                    <a:lnL>
                      <a:noFill/>
                    </a:lnL>
                    <a:lnR>
                      <a:noFill/>
                    </a:lnR>
                    <a:lnT>
                      <a:noFill/>
                    </a:lnT>
                    <a:lnB>
                      <a:noFill/>
                    </a:lnB>
                    <a:solidFill>
                      <a:srgbClr val="FFFFFF"/>
                    </a:solidFill>
                  </a:tcPr>
                </a:tc>
                <a:tc>
                  <a:txBody>
                    <a:bodyPr/>
                    <a:lstStyle/>
                    <a:p>
                      <a:pPr algn="r" fontAlgn="ctr"/>
                      <a:r>
                        <a:rPr lang="en-US">
                          <a:effectLst/>
                        </a:rPr>
                        <a:t>a</a:t>
                      </a:r>
                    </a:p>
                  </a:txBody>
                  <a:tcPr anchor="ctr">
                    <a:lnL>
                      <a:noFill/>
                    </a:lnL>
                    <a:lnR>
                      <a:noFill/>
                    </a:lnR>
                    <a:lnT>
                      <a:noFill/>
                    </a:lnT>
                    <a:lnB>
                      <a:noFill/>
                    </a:lnB>
                    <a:solidFill>
                      <a:srgbClr val="FFFFFF"/>
                    </a:solidFill>
                  </a:tcPr>
                </a:tc>
                <a:tc>
                  <a:txBody>
                    <a:bodyPr/>
                    <a:lstStyle/>
                    <a:p>
                      <a:pPr algn="r" fontAlgn="ctr"/>
                      <a:r>
                        <a:rPr lang="en-US" altLang="zh-TW" dirty="0">
                          <a:effectLst/>
                        </a:rPr>
                        <a:t>2</a:t>
                      </a:r>
                    </a:p>
                  </a:txBody>
                  <a:tcPr anchor="ctr">
                    <a:lnL>
                      <a:noFill/>
                    </a:lnL>
                    <a:lnR>
                      <a:noFill/>
                    </a:lnR>
                    <a:lnT>
                      <a:noFill/>
                    </a:lnT>
                    <a:lnB>
                      <a:noFill/>
                    </a:lnB>
                    <a:solidFill>
                      <a:srgbClr val="FFFFFF"/>
                    </a:solidFill>
                  </a:tcPr>
                </a:tc>
                <a:extLst>
                  <a:ext uri="{0D108BD9-81ED-4DB2-BD59-A6C34878D82A}">
                    <a16:rowId xmlns:a16="http://schemas.microsoft.com/office/drawing/2014/main" val="3087597979"/>
                  </a:ext>
                </a:extLst>
              </a:tr>
            </a:tbl>
          </a:graphicData>
        </a:graphic>
      </p:graphicFrame>
    </p:spTree>
    <p:extLst>
      <p:ext uri="{BB962C8B-B14F-4D97-AF65-F5344CB8AC3E}">
        <p14:creationId xmlns:p14="http://schemas.microsoft.com/office/powerpoint/2010/main" val="1913563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71000"/>
              </a:schemeClr>
            </a:gs>
            <a:gs pos="25500">
              <a:srgbClr val="BBB8B8"/>
            </a:gs>
            <a:gs pos="51000">
              <a:schemeClr val="bg2">
                <a:lumMod val="90000"/>
              </a:schemeClr>
            </a:gs>
            <a:gs pos="78000">
              <a:srgbClr val="DFDDDD"/>
            </a:gs>
            <a:gs pos="100000">
              <a:schemeClr val="bg2">
                <a:lumMod val="83000"/>
                <a:lumOff val="17000"/>
              </a:schemeClr>
            </a:gs>
          </a:gsLst>
          <a:lin ang="2700000" scaled="1"/>
          <a:tileRect/>
        </a:gradFill>
        <a:effectLst/>
      </p:bgPr>
    </p:bg>
    <p:spTree>
      <p:nvGrpSpPr>
        <p:cNvPr id="1" name=""/>
        <p:cNvGrpSpPr/>
        <p:nvPr/>
      </p:nvGrpSpPr>
      <p:grpSpPr>
        <a:xfrm>
          <a:off x="0" y="0"/>
          <a:ext cx="0" cy="0"/>
          <a:chOff x="0" y="0"/>
          <a:chExt cx="0" cy="0"/>
        </a:xfrm>
      </p:grpSpPr>
      <p:sp>
        <p:nvSpPr>
          <p:cNvPr id="2" name="矩形 1"/>
          <p:cNvSpPr/>
          <p:nvPr/>
        </p:nvSpPr>
        <p:spPr>
          <a:xfrm>
            <a:off x="363351" y="476196"/>
            <a:ext cx="6301725" cy="369332"/>
          </a:xfrm>
          <a:prstGeom prst="rect">
            <a:avLst/>
          </a:prstGeom>
        </p:spPr>
        <p:txBody>
          <a:bodyPr wrap="none">
            <a:spAutoFit/>
          </a:bodyPr>
          <a:lstStyle/>
          <a:p>
            <a:r>
              <a:rPr lang="zh-TW" altLang="en-US" b="1" dirty="0" smtClean="0">
                <a:latin typeface="標楷體" panose="03000509000000000000" pitchFamily="65" charset="-120"/>
                <a:ea typeface="標楷體" panose="03000509000000000000" pitchFamily="65" charset="-120"/>
              </a:rPr>
              <a:t>用多個</a:t>
            </a:r>
            <a:r>
              <a:rPr lang="en-US" altLang="zh-TW" b="1" dirty="0" smtClean="0">
                <a:latin typeface="標楷體" panose="03000509000000000000" pitchFamily="65" charset="-120"/>
                <a:ea typeface="標楷體" panose="03000509000000000000" pitchFamily="65" charset="-120"/>
              </a:rPr>
              <a:t>key</a:t>
            </a:r>
            <a:r>
              <a:rPr lang="zh-TW" altLang="en-US" b="1" dirty="0" smtClean="0">
                <a:latin typeface="標楷體" panose="03000509000000000000" pitchFamily="65" charset="-120"/>
                <a:ea typeface="標楷體" panose="03000509000000000000" pitchFamily="65" charset="-120"/>
              </a:rPr>
              <a:t>來連接的話，用一個含有多個列名的</a:t>
            </a:r>
            <a:r>
              <a:rPr lang="en-US" altLang="zh-TW" b="1" dirty="0" smtClean="0">
                <a:latin typeface="標楷體" panose="03000509000000000000" pitchFamily="65" charset="-120"/>
                <a:ea typeface="標楷體" panose="03000509000000000000" pitchFamily="65" charset="-120"/>
              </a:rPr>
              <a:t>list</a:t>
            </a:r>
            <a:r>
              <a:rPr lang="zh-TW" altLang="en-US" b="1" dirty="0" smtClean="0">
                <a:latin typeface="標楷體" panose="03000509000000000000" pitchFamily="65" charset="-120"/>
                <a:ea typeface="標楷體" panose="03000509000000000000" pitchFamily="65" charset="-120"/>
              </a:rPr>
              <a:t>來指定：</a:t>
            </a:r>
            <a:endParaRPr lang="zh-TW" altLang="en-US" b="1" dirty="0">
              <a:latin typeface="標楷體" panose="03000509000000000000" pitchFamily="65" charset="-120"/>
              <a:ea typeface="標楷體" panose="03000509000000000000" pitchFamily="65" charset="-120"/>
            </a:endParaRPr>
          </a:p>
        </p:txBody>
      </p:sp>
      <p:sp>
        <p:nvSpPr>
          <p:cNvPr id="3" name="Rectangle 1"/>
          <p:cNvSpPr>
            <a:spLocks noChangeArrowheads="1"/>
          </p:cNvSpPr>
          <p:nvPr/>
        </p:nvSpPr>
        <p:spPr bwMode="auto">
          <a:xfrm>
            <a:off x="168410" y="1285428"/>
            <a:ext cx="8160888" cy="113261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zh-TW" altLang="zh-TW" sz="1600" b="1" i="0" u="none" strike="noStrike" cap="none" normalizeH="0" baseline="0" dirty="0" smtClean="0">
                <a:ln>
                  <a:noFill/>
                </a:ln>
                <a:solidFill>
                  <a:schemeClr val="tx1"/>
                </a:solidFill>
                <a:effectLst/>
                <a:latin typeface="+mn-ea"/>
              </a:rPr>
              <a:t>left</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666666"/>
                </a:solidFill>
                <a:effectLst/>
                <a:latin typeface="+mn-ea"/>
              </a:rPr>
              <a:t>=</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chemeClr val="tx1"/>
                </a:solidFill>
                <a:effectLst/>
                <a:latin typeface="+mn-ea"/>
              </a:rPr>
              <a:t>pd</a:t>
            </a:r>
            <a:r>
              <a:rPr kumimoji="0" lang="zh-TW" altLang="zh-TW" sz="1600" b="1" i="0" u="none" strike="noStrike" cap="none" normalizeH="0" baseline="0" dirty="0" smtClean="0">
                <a:ln>
                  <a:noFill/>
                </a:ln>
                <a:solidFill>
                  <a:srgbClr val="666666"/>
                </a:solidFill>
                <a:effectLst/>
                <a:latin typeface="+mn-ea"/>
              </a:rPr>
              <a:t>.</a:t>
            </a:r>
            <a:r>
              <a:rPr kumimoji="0" lang="zh-TW" altLang="zh-TW" sz="1600" b="1" i="0" u="none" strike="noStrike" cap="none" normalizeH="0" baseline="0" dirty="0" smtClean="0">
                <a:ln>
                  <a:noFill/>
                </a:ln>
                <a:solidFill>
                  <a:schemeClr val="tx1"/>
                </a:solidFill>
                <a:effectLst/>
                <a:latin typeface="+mn-ea"/>
              </a:rPr>
              <a:t>DataFrame</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'key1'</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'foo'</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'foo'</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'bar'</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'key2'</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'one'</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'two'</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'one'</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'lval'</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666666"/>
                </a:solidFill>
                <a:effectLst/>
                <a:latin typeface="+mn-ea"/>
                <a:cs typeface="Courier New" panose="02070309020205020404" pitchFamily="49" charset="0"/>
              </a:rPr>
              <a:t>1</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666666"/>
                </a:solidFill>
                <a:effectLst/>
                <a:latin typeface="+mn-ea"/>
                <a:cs typeface="Courier New" panose="02070309020205020404" pitchFamily="49" charset="0"/>
              </a:rPr>
              <a:t>2</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666666"/>
                </a:solidFill>
                <a:effectLst/>
                <a:latin typeface="+mn-ea"/>
                <a:cs typeface="Courier New" panose="02070309020205020404" pitchFamily="49" charset="0"/>
              </a:rPr>
              <a:t>3</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endParaRPr kumimoji="0" lang="en-US" altLang="zh-TW" sz="1600" b="1" i="0" u="none" strike="noStrike" cap="none" normalizeH="0" baseline="0" dirty="0" smtClean="0">
              <a:ln>
                <a:noFill/>
              </a:ln>
              <a:solidFill>
                <a:srgbClr val="333333"/>
              </a:solidFill>
              <a:effectLst/>
              <a:latin typeface="+mn-ea"/>
              <a:cs typeface="Courier New" panose="020703090202050204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zh-TW" altLang="zh-TW" sz="1600" b="1" i="0" u="none" strike="noStrike" cap="none" normalizeH="0" baseline="0" dirty="0" smtClean="0">
                <a:ln>
                  <a:noFill/>
                </a:ln>
                <a:solidFill>
                  <a:schemeClr val="tx1"/>
                </a:solidFill>
                <a:effectLst/>
                <a:latin typeface="+mn-ea"/>
              </a:rPr>
              <a:t>right</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666666"/>
                </a:solidFill>
                <a:effectLst/>
                <a:latin typeface="+mn-ea"/>
              </a:rPr>
              <a:t>=</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chemeClr val="tx1"/>
                </a:solidFill>
                <a:effectLst/>
                <a:latin typeface="+mn-ea"/>
              </a:rPr>
              <a:t>pd</a:t>
            </a:r>
            <a:r>
              <a:rPr kumimoji="0" lang="zh-TW" altLang="zh-TW" sz="1600" b="1" i="0" u="none" strike="noStrike" cap="none" normalizeH="0" baseline="0" dirty="0" smtClean="0">
                <a:ln>
                  <a:noFill/>
                </a:ln>
                <a:solidFill>
                  <a:srgbClr val="666666"/>
                </a:solidFill>
                <a:effectLst/>
                <a:latin typeface="+mn-ea"/>
              </a:rPr>
              <a:t>.</a:t>
            </a:r>
            <a:r>
              <a:rPr kumimoji="0" lang="zh-TW" altLang="zh-TW" sz="1600" b="1" i="0" u="none" strike="noStrike" cap="none" normalizeH="0" baseline="0" dirty="0" smtClean="0">
                <a:ln>
                  <a:noFill/>
                </a:ln>
                <a:solidFill>
                  <a:schemeClr val="tx1"/>
                </a:solidFill>
                <a:effectLst/>
                <a:latin typeface="+mn-ea"/>
              </a:rPr>
              <a:t>DataFrame</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'key1'</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'foo'</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'foo'</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'bar'</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'bar'</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'key2'</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'one'</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'one'</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'one'</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'two'</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'rval'</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666666"/>
                </a:solidFill>
                <a:effectLst/>
                <a:latin typeface="+mn-ea"/>
                <a:cs typeface="Courier New" panose="02070309020205020404" pitchFamily="49" charset="0"/>
              </a:rPr>
              <a:t>4</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666666"/>
                </a:solidFill>
                <a:effectLst/>
                <a:latin typeface="+mn-ea"/>
                <a:cs typeface="Courier New" panose="02070309020205020404" pitchFamily="49" charset="0"/>
              </a:rPr>
              <a:t>5</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666666"/>
                </a:solidFill>
                <a:effectLst/>
                <a:latin typeface="+mn-ea"/>
                <a:cs typeface="Courier New" panose="02070309020205020404" pitchFamily="49" charset="0"/>
              </a:rPr>
              <a:t>6</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666666"/>
                </a:solidFill>
                <a:effectLst/>
                <a:latin typeface="+mn-ea"/>
                <a:cs typeface="Courier New" panose="02070309020205020404" pitchFamily="49" charset="0"/>
              </a:rPr>
              <a:t>7</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a:t>
            </a:r>
            <a:endParaRPr kumimoji="0" lang="en-US" altLang="zh-TW" sz="1600" b="1" i="0" u="none" strike="noStrike" cap="none" normalizeH="0" baseline="0" dirty="0" smtClean="0">
              <a:ln>
                <a:noFill/>
              </a:ln>
              <a:solidFill>
                <a:srgbClr val="333333"/>
              </a:solidFill>
              <a:effectLst/>
              <a:latin typeface="+mn-ea"/>
              <a:cs typeface="Courier New" panose="020703090202050204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endParaRPr kumimoji="0" lang="zh-TW" altLang="zh-TW" sz="1600" b="1" i="0" u="none" strike="noStrike" cap="none" normalizeH="0" baseline="0" dirty="0" smtClean="0">
              <a:ln>
                <a:noFill/>
              </a:ln>
              <a:solidFill>
                <a:srgbClr val="333333"/>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1" i="0" u="none" strike="noStrike" cap="none" normalizeH="0" baseline="0" dirty="0" smtClean="0">
                <a:ln>
                  <a:noFill/>
                </a:ln>
                <a:solidFill>
                  <a:schemeClr val="tx1"/>
                </a:solidFill>
                <a:effectLst/>
                <a:latin typeface="+mn-ea"/>
              </a:rPr>
              <a:t>pd</a:t>
            </a:r>
            <a:r>
              <a:rPr kumimoji="0" lang="zh-TW" altLang="zh-TW" sz="1600" b="1" i="0" u="none" strike="noStrike" cap="none" normalizeH="0" baseline="0" dirty="0" smtClean="0">
                <a:ln>
                  <a:noFill/>
                </a:ln>
                <a:solidFill>
                  <a:srgbClr val="666666"/>
                </a:solidFill>
                <a:effectLst/>
                <a:latin typeface="+mn-ea"/>
              </a:rPr>
              <a:t>.</a:t>
            </a:r>
            <a:r>
              <a:rPr kumimoji="0" lang="zh-TW" altLang="zh-TW" sz="1600" b="1" i="0" u="none" strike="noStrike" cap="none" normalizeH="0" baseline="0" dirty="0" smtClean="0">
                <a:ln>
                  <a:noFill/>
                </a:ln>
                <a:solidFill>
                  <a:schemeClr val="tx1"/>
                </a:solidFill>
                <a:effectLst/>
                <a:latin typeface="+mn-ea"/>
              </a:rPr>
              <a:t>merge</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a:t>
            </a:r>
            <a:r>
              <a:rPr kumimoji="0" lang="zh-TW" altLang="zh-TW" sz="1600" b="1" i="0" u="none" strike="noStrike" cap="none" normalizeH="0" baseline="0" dirty="0" smtClean="0">
                <a:ln>
                  <a:noFill/>
                </a:ln>
                <a:solidFill>
                  <a:schemeClr val="tx1"/>
                </a:solidFill>
                <a:effectLst/>
                <a:latin typeface="+mn-ea"/>
              </a:rPr>
              <a:t>left</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chemeClr val="tx1"/>
                </a:solidFill>
                <a:effectLst/>
                <a:latin typeface="+mn-ea"/>
              </a:rPr>
              <a:t>right</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chemeClr val="tx1"/>
                </a:solidFill>
                <a:effectLst/>
                <a:latin typeface="+mn-ea"/>
              </a:rPr>
              <a:t>on</a:t>
            </a:r>
            <a:r>
              <a:rPr kumimoji="0" lang="zh-TW" altLang="zh-TW" sz="1600" b="1" i="0" u="none" strike="noStrike" cap="none" normalizeH="0" baseline="0" dirty="0" smtClean="0">
                <a:ln>
                  <a:noFill/>
                </a:ln>
                <a:solidFill>
                  <a:srgbClr val="666666"/>
                </a:solidFill>
                <a:effectLst/>
                <a:latin typeface="+mn-ea"/>
              </a:rPr>
              <a:t>=</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'key1'</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'key2'</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chemeClr val="tx1"/>
                </a:solidFill>
                <a:effectLst/>
                <a:latin typeface="+mn-ea"/>
              </a:rPr>
              <a:t>how</a:t>
            </a:r>
            <a:r>
              <a:rPr kumimoji="0" lang="zh-TW" altLang="zh-TW" sz="1600" b="1" i="0" u="none" strike="noStrike" cap="none" normalizeH="0" baseline="0" dirty="0" smtClean="0">
                <a:ln>
                  <a:noFill/>
                </a:ln>
                <a:solidFill>
                  <a:srgbClr val="666666"/>
                </a:solidFill>
                <a:effectLst/>
                <a:latin typeface="+mn-ea"/>
              </a:rPr>
              <a:t>=</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'outer'</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a:t>
            </a:r>
            <a:endParaRPr kumimoji="0" lang="zh-TW" altLang="zh-TW" sz="1600" b="1" i="0" u="none" strike="noStrike" cap="none" normalizeH="0" baseline="0" dirty="0" smtClean="0">
              <a:ln>
                <a:noFill/>
              </a:ln>
              <a:solidFill>
                <a:schemeClr val="tx1"/>
              </a:solidFill>
              <a:effectLst/>
              <a:latin typeface="+mn-ea"/>
            </a:endParaRPr>
          </a:p>
        </p:txBody>
      </p:sp>
      <p:graphicFrame>
        <p:nvGraphicFramePr>
          <p:cNvPr id="4" name="表格 3"/>
          <p:cNvGraphicFramePr>
            <a:graphicFrameLocks noGrp="1"/>
          </p:cNvGraphicFramePr>
          <p:nvPr>
            <p:extLst>
              <p:ext uri="{D42A27DB-BD31-4B8C-83A1-F6EECF244321}">
                <p14:modId xmlns:p14="http://schemas.microsoft.com/office/powerpoint/2010/main" val="2686595904"/>
              </p:ext>
            </p:extLst>
          </p:nvPr>
        </p:nvGraphicFramePr>
        <p:xfrm>
          <a:off x="505690" y="2857946"/>
          <a:ext cx="8480370" cy="2468880"/>
        </p:xfrm>
        <a:graphic>
          <a:graphicData uri="http://schemas.openxmlformats.org/drawingml/2006/table">
            <a:tbl>
              <a:tblPr/>
              <a:tblGrid>
                <a:gridCol w="1696074">
                  <a:extLst>
                    <a:ext uri="{9D8B030D-6E8A-4147-A177-3AD203B41FA5}">
                      <a16:colId xmlns:a16="http://schemas.microsoft.com/office/drawing/2014/main" val="1302830696"/>
                    </a:ext>
                  </a:extLst>
                </a:gridCol>
                <a:gridCol w="1696074">
                  <a:extLst>
                    <a:ext uri="{9D8B030D-6E8A-4147-A177-3AD203B41FA5}">
                      <a16:colId xmlns:a16="http://schemas.microsoft.com/office/drawing/2014/main" val="1055562618"/>
                    </a:ext>
                  </a:extLst>
                </a:gridCol>
                <a:gridCol w="1696074">
                  <a:extLst>
                    <a:ext uri="{9D8B030D-6E8A-4147-A177-3AD203B41FA5}">
                      <a16:colId xmlns:a16="http://schemas.microsoft.com/office/drawing/2014/main" val="2967701723"/>
                    </a:ext>
                  </a:extLst>
                </a:gridCol>
                <a:gridCol w="1696074">
                  <a:extLst>
                    <a:ext uri="{9D8B030D-6E8A-4147-A177-3AD203B41FA5}">
                      <a16:colId xmlns:a16="http://schemas.microsoft.com/office/drawing/2014/main" val="2519131387"/>
                    </a:ext>
                  </a:extLst>
                </a:gridCol>
                <a:gridCol w="1696074">
                  <a:extLst>
                    <a:ext uri="{9D8B030D-6E8A-4147-A177-3AD203B41FA5}">
                      <a16:colId xmlns:a16="http://schemas.microsoft.com/office/drawing/2014/main" val="1821648331"/>
                    </a:ext>
                  </a:extLst>
                </a:gridCol>
              </a:tblGrid>
              <a:tr h="493863">
                <a:tc>
                  <a:txBody>
                    <a:bodyPr/>
                    <a:lstStyle/>
                    <a:p>
                      <a:pPr algn="ctr" fontAlgn="ctr"/>
                      <a:r>
                        <a:rPr lang="en-US" b="1" dirty="0">
                          <a:effectLst/>
                        </a:rPr>
                        <a:t/>
                      </a:r>
                      <a:br>
                        <a:rPr lang="en-US" b="1" dirty="0">
                          <a:effectLst/>
                        </a:rPr>
                      </a:br>
                      <a:endParaRPr lang="en-US" b="1" dirty="0">
                        <a:effectLst/>
                      </a:endParaRPr>
                    </a:p>
                  </a:txBody>
                  <a:tcPr anchor="ctr">
                    <a:lnL>
                      <a:noFill/>
                    </a:lnL>
                    <a:lnR>
                      <a:noFill/>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TW" b="1" dirty="0" smtClean="0">
                          <a:effectLst/>
                        </a:rPr>
                        <a:t>key1</a:t>
                      </a:r>
                    </a:p>
                  </a:txBody>
                  <a:tcPr anchor="ctr">
                    <a:lnL>
                      <a:noFill/>
                    </a:lnL>
                    <a:lnR>
                      <a:noFill/>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TW" b="1" dirty="0" smtClean="0">
                          <a:effectLst/>
                        </a:rPr>
                        <a:t>key2</a:t>
                      </a:r>
                    </a:p>
                  </a:txBody>
                  <a:tcPr anchor="ctr">
                    <a:lnL>
                      <a:noFill/>
                    </a:lnL>
                    <a:lnR>
                      <a:noFill/>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TW" b="1" dirty="0" err="1" smtClean="0">
                          <a:effectLst/>
                        </a:rPr>
                        <a:t>lval</a:t>
                      </a:r>
                      <a:endParaRPr lang="en-US" altLang="zh-TW" b="1" dirty="0" smtClean="0">
                        <a:effectLst/>
                      </a:endParaRPr>
                    </a:p>
                  </a:txBody>
                  <a:tcPr anchor="ctr">
                    <a:lnL>
                      <a:noFill/>
                    </a:lnL>
                    <a:lnR>
                      <a:noFill/>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b="1" dirty="0" err="1" smtClean="0">
                          <a:effectLst/>
                        </a:rPr>
                        <a:t>rval</a:t>
                      </a:r>
                      <a:endParaRPr lang="en-US" altLang="zh-TW" b="1" dirty="0" smtClean="0">
                        <a:effectLst/>
                      </a:endParaRPr>
                    </a:p>
                  </a:txBody>
                  <a:tcPr>
                    <a:lnL>
                      <a:noFill/>
                    </a:lnL>
                  </a:tcPr>
                </a:tc>
                <a:extLst>
                  <a:ext uri="{0D108BD9-81ED-4DB2-BD59-A6C34878D82A}">
                    <a16:rowId xmlns:a16="http://schemas.microsoft.com/office/drawing/2014/main" val="3119921568"/>
                  </a:ext>
                </a:extLst>
              </a:tr>
              <a:tr h="282207">
                <a:tc>
                  <a:txBody>
                    <a:bodyPr/>
                    <a:lstStyle/>
                    <a:p>
                      <a:pPr algn="ctr" fontAlgn="ctr"/>
                      <a:r>
                        <a:rPr lang="en-US" altLang="zh-TW" b="1">
                          <a:effectLst/>
                        </a:rPr>
                        <a:t>0</a:t>
                      </a:r>
                    </a:p>
                  </a:txBody>
                  <a:tcPr anchor="ctr">
                    <a:lnL>
                      <a:noFill/>
                    </a:lnL>
                    <a:lnR>
                      <a:noFill/>
                    </a:lnR>
                    <a:lnT>
                      <a:noFill/>
                    </a:lnT>
                    <a:lnB>
                      <a:noFill/>
                    </a:lnB>
                  </a:tcPr>
                </a:tc>
                <a:tc>
                  <a:txBody>
                    <a:bodyPr/>
                    <a:lstStyle/>
                    <a:p>
                      <a:pPr algn="ctr" fontAlgn="ctr"/>
                      <a:r>
                        <a:rPr lang="en-US">
                          <a:effectLst/>
                        </a:rPr>
                        <a:t>foo</a:t>
                      </a:r>
                    </a:p>
                  </a:txBody>
                  <a:tcPr anchor="ctr">
                    <a:lnL>
                      <a:noFill/>
                    </a:lnL>
                    <a:lnR>
                      <a:noFill/>
                    </a:lnR>
                    <a:lnT>
                      <a:noFill/>
                    </a:lnT>
                    <a:lnB>
                      <a:noFill/>
                    </a:lnB>
                  </a:tcPr>
                </a:tc>
                <a:tc>
                  <a:txBody>
                    <a:bodyPr/>
                    <a:lstStyle/>
                    <a:p>
                      <a:pPr algn="ctr" fontAlgn="ctr"/>
                      <a:r>
                        <a:rPr lang="en-US">
                          <a:effectLst/>
                        </a:rPr>
                        <a:t>one</a:t>
                      </a:r>
                    </a:p>
                  </a:txBody>
                  <a:tcPr anchor="ctr">
                    <a:lnL>
                      <a:noFill/>
                    </a:lnL>
                    <a:lnR>
                      <a:noFill/>
                    </a:lnR>
                    <a:lnT>
                      <a:noFill/>
                    </a:lnT>
                    <a:lnB>
                      <a:noFill/>
                    </a:lnB>
                  </a:tcPr>
                </a:tc>
                <a:tc>
                  <a:txBody>
                    <a:bodyPr/>
                    <a:lstStyle/>
                    <a:p>
                      <a:pPr algn="ctr" fontAlgn="ctr"/>
                      <a:r>
                        <a:rPr lang="en-US" altLang="zh-TW">
                          <a:effectLst/>
                        </a:rPr>
                        <a:t>1.0</a:t>
                      </a:r>
                    </a:p>
                  </a:txBody>
                  <a:tcPr anchor="ctr">
                    <a:lnL>
                      <a:noFill/>
                    </a:lnL>
                    <a:lnR>
                      <a:noFill/>
                    </a:lnR>
                    <a:lnT>
                      <a:noFill/>
                    </a:lnT>
                    <a:lnB>
                      <a:noFill/>
                    </a:lnB>
                  </a:tcPr>
                </a:tc>
                <a:tc>
                  <a:txBody>
                    <a:bodyPr/>
                    <a:lstStyle/>
                    <a:p>
                      <a:pPr algn="ctr" fontAlgn="ctr"/>
                      <a:r>
                        <a:rPr lang="en-US" altLang="zh-TW">
                          <a:effectLst/>
                        </a:rPr>
                        <a:t>4.0</a:t>
                      </a:r>
                    </a:p>
                  </a:txBody>
                  <a:tcPr anchor="ctr">
                    <a:lnL>
                      <a:noFill/>
                    </a:lnL>
                    <a:lnR>
                      <a:noFill/>
                    </a:lnR>
                    <a:lnB>
                      <a:noFill/>
                    </a:lnB>
                  </a:tcPr>
                </a:tc>
                <a:extLst>
                  <a:ext uri="{0D108BD9-81ED-4DB2-BD59-A6C34878D82A}">
                    <a16:rowId xmlns:a16="http://schemas.microsoft.com/office/drawing/2014/main" val="168293977"/>
                  </a:ext>
                </a:extLst>
              </a:tr>
              <a:tr h="282207">
                <a:tc>
                  <a:txBody>
                    <a:bodyPr/>
                    <a:lstStyle/>
                    <a:p>
                      <a:pPr algn="ctr" fontAlgn="ctr"/>
                      <a:r>
                        <a:rPr lang="en-US" altLang="zh-TW" b="1">
                          <a:effectLst/>
                        </a:rPr>
                        <a:t>1</a:t>
                      </a:r>
                    </a:p>
                  </a:txBody>
                  <a:tcPr anchor="ctr">
                    <a:lnL>
                      <a:noFill/>
                    </a:lnL>
                    <a:lnR>
                      <a:noFill/>
                    </a:lnR>
                    <a:lnT>
                      <a:noFill/>
                    </a:lnT>
                    <a:lnB>
                      <a:noFill/>
                    </a:lnB>
                  </a:tcPr>
                </a:tc>
                <a:tc>
                  <a:txBody>
                    <a:bodyPr/>
                    <a:lstStyle/>
                    <a:p>
                      <a:pPr algn="ctr" fontAlgn="ctr"/>
                      <a:r>
                        <a:rPr lang="en-US">
                          <a:effectLst/>
                        </a:rPr>
                        <a:t>foo</a:t>
                      </a:r>
                    </a:p>
                  </a:txBody>
                  <a:tcPr anchor="ctr">
                    <a:lnL>
                      <a:noFill/>
                    </a:lnL>
                    <a:lnR>
                      <a:noFill/>
                    </a:lnR>
                    <a:lnT>
                      <a:noFill/>
                    </a:lnT>
                    <a:lnB>
                      <a:noFill/>
                    </a:lnB>
                  </a:tcPr>
                </a:tc>
                <a:tc>
                  <a:txBody>
                    <a:bodyPr/>
                    <a:lstStyle/>
                    <a:p>
                      <a:pPr algn="ctr" fontAlgn="ctr"/>
                      <a:r>
                        <a:rPr lang="en-US">
                          <a:effectLst/>
                        </a:rPr>
                        <a:t>one</a:t>
                      </a:r>
                    </a:p>
                  </a:txBody>
                  <a:tcPr anchor="ctr">
                    <a:lnL>
                      <a:noFill/>
                    </a:lnL>
                    <a:lnR>
                      <a:noFill/>
                    </a:lnR>
                    <a:lnT>
                      <a:noFill/>
                    </a:lnT>
                    <a:lnB>
                      <a:noFill/>
                    </a:lnB>
                  </a:tcPr>
                </a:tc>
                <a:tc>
                  <a:txBody>
                    <a:bodyPr/>
                    <a:lstStyle/>
                    <a:p>
                      <a:pPr algn="ctr" fontAlgn="ctr"/>
                      <a:r>
                        <a:rPr lang="en-US" altLang="zh-TW">
                          <a:effectLst/>
                        </a:rPr>
                        <a:t>1.0</a:t>
                      </a:r>
                    </a:p>
                  </a:txBody>
                  <a:tcPr anchor="ctr">
                    <a:lnL>
                      <a:noFill/>
                    </a:lnL>
                    <a:lnR>
                      <a:noFill/>
                    </a:lnR>
                    <a:lnT>
                      <a:noFill/>
                    </a:lnT>
                    <a:lnB>
                      <a:noFill/>
                    </a:lnB>
                  </a:tcPr>
                </a:tc>
                <a:tc>
                  <a:txBody>
                    <a:bodyPr/>
                    <a:lstStyle/>
                    <a:p>
                      <a:pPr algn="ctr" fontAlgn="ctr"/>
                      <a:r>
                        <a:rPr lang="en-US" altLang="zh-TW">
                          <a:effectLst/>
                        </a:rPr>
                        <a:t>5.0</a:t>
                      </a:r>
                    </a:p>
                  </a:txBody>
                  <a:tcPr anchor="ctr">
                    <a:lnL>
                      <a:noFill/>
                    </a:lnL>
                    <a:lnR>
                      <a:noFill/>
                    </a:lnR>
                    <a:lnT>
                      <a:noFill/>
                    </a:lnT>
                    <a:lnB>
                      <a:noFill/>
                    </a:lnB>
                  </a:tcPr>
                </a:tc>
                <a:extLst>
                  <a:ext uri="{0D108BD9-81ED-4DB2-BD59-A6C34878D82A}">
                    <a16:rowId xmlns:a16="http://schemas.microsoft.com/office/drawing/2014/main" val="757053622"/>
                  </a:ext>
                </a:extLst>
              </a:tr>
              <a:tr h="282207">
                <a:tc>
                  <a:txBody>
                    <a:bodyPr/>
                    <a:lstStyle/>
                    <a:p>
                      <a:pPr algn="ctr" fontAlgn="ctr"/>
                      <a:r>
                        <a:rPr lang="en-US" altLang="zh-TW" b="1">
                          <a:effectLst/>
                        </a:rPr>
                        <a:t>2</a:t>
                      </a:r>
                    </a:p>
                  </a:txBody>
                  <a:tcPr anchor="ctr">
                    <a:lnL>
                      <a:noFill/>
                    </a:lnL>
                    <a:lnR>
                      <a:noFill/>
                    </a:lnR>
                    <a:lnT>
                      <a:noFill/>
                    </a:lnT>
                    <a:lnB>
                      <a:noFill/>
                    </a:lnB>
                    <a:solidFill>
                      <a:srgbClr val="F5F5F5"/>
                    </a:solidFill>
                  </a:tcPr>
                </a:tc>
                <a:tc>
                  <a:txBody>
                    <a:bodyPr/>
                    <a:lstStyle/>
                    <a:p>
                      <a:pPr algn="ctr" fontAlgn="ctr"/>
                      <a:r>
                        <a:rPr lang="en-US">
                          <a:effectLst/>
                        </a:rPr>
                        <a:t>foo</a:t>
                      </a:r>
                    </a:p>
                  </a:txBody>
                  <a:tcPr anchor="ctr">
                    <a:lnL>
                      <a:noFill/>
                    </a:lnL>
                    <a:lnR>
                      <a:noFill/>
                    </a:lnR>
                    <a:lnT>
                      <a:noFill/>
                    </a:lnT>
                    <a:lnB>
                      <a:noFill/>
                    </a:lnB>
                    <a:solidFill>
                      <a:srgbClr val="F5F5F5"/>
                    </a:solidFill>
                  </a:tcPr>
                </a:tc>
                <a:tc>
                  <a:txBody>
                    <a:bodyPr/>
                    <a:lstStyle/>
                    <a:p>
                      <a:pPr algn="ctr" fontAlgn="ctr"/>
                      <a:r>
                        <a:rPr lang="en-US">
                          <a:effectLst/>
                        </a:rPr>
                        <a:t>two</a:t>
                      </a:r>
                    </a:p>
                  </a:txBody>
                  <a:tcPr anchor="ctr">
                    <a:lnL>
                      <a:noFill/>
                    </a:lnL>
                    <a:lnR>
                      <a:noFill/>
                    </a:lnR>
                    <a:lnT>
                      <a:noFill/>
                    </a:lnT>
                    <a:lnB>
                      <a:noFill/>
                    </a:lnB>
                    <a:solidFill>
                      <a:srgbClr val="F5F5F5"/>
                    </a:solidFill>
                  </a:tcPr>
                </a:tc>
                <a:tc>
                  <a:txBody>
                    <a:bodyPr/>
                    <a:lstStyle/>
                    <a:p>
                      <a:pPr algn="ctr" fontAlgn="ctr"/>
                      <a:r>
                        <a:rPr lang="en-US" altLang="zh-TW">
                          <a:effectLst/>
                        </a:rPr>
                        <a:t>2.0</a:t>
                      </a:r>
                    </a:p>
                  </a:txBody>
                  <a:tcPr anchor="ctr">
                    <a:lnL>
                      <a:noFill/>
                    </a:lnL>
                    <a:lnR>
                      <a:noFill/>
                    </a:lnR>
                    <a:lnT>
                      <a:noFill/>
                    </a:lnT>
                    <a:lnB>
                      <a:noFill/>
                    </a:lnB>
                    <a:solidFill>
                      <a:srgbClr val="F5F5F5"/>
                    </a:solidFill>
                  </a:tcPr>
                </a:tc>
                <a:tc>
                  <a:txBody>
                    <a:bodyPr/>
                    <a:lstStyle/>
                    <a:p>
                      <a:pPr algn="ctr" fontAlgn="ctr"/>
                      <a:r>
                        <a:rPr lang="en-US">
                          <a:effectLst/>
                        </a:rPr>
                        <a:t>NaN</a:t>
                      </a:r>
                    </a:p>
                  </a:txBody>
                  <a:tcPr anchor="ctr">
                    <a:lnL>
                      <a:noFill/>
                    </a:lnL>
                    <a:lnR>
                      <a:noFill/>
                    </a:lnR>
                    <a:lnT>
                      <a:noFill/>
                    </a:lnT>
                    <a:lnB>
                      <a:noFill/>
                    </a:lnB>
                    <a:solidFill>
                      <a:srgbClr val="F5F5F5"/>
                    </a:solidFill>
                  </a:tcPr>
                </a:tc>
                <a:extLst>
                  <a:ext uri="{0D108BD9-81ED-4DB2-BD59-A6C34878D82A}">
                    <a16:rowId xmlns:a16="http://schemas.microsoft.com/office/drawing/2014/main" val="3343092649"/>
                  </a:ext>
                </a:extLst>
              </a:tr>
              <a:tr h="282207">
                <a:tc>
                  <a:txBody>
                    <a:bodyPr/>
                    <a:lstStyle/>
                    <a:p>
                      <a:pPr algn="ctr" fontAlgn="ctr"/>
                      <a:r>
                        <a:rPr lang="en-US" altLang="zh-TW" b="1">
                          <a:effectLst/>
                        </a:rPr>
                        <a:t>3</a:t>
                      </a:r>
                    </a:p>
                  </a:txBody>
                  <a:tcPr anchor="ctr">
                    <a:lnL>
                      <a:noFill/>
                    </a:lnL>
                    <a:lnR>
                      <a:noFill/>
                    </a:lnR>
                    <a:lnT>
                      <a:noFill/>
                    </a:lnT>
                    <a:lnB>
                      <a:noFill/>
                    </a:lnB>
                  </a:tcPr>
                </a:tc>
                <a:tc>
                  <a:txBody>
                    <a:bodyPr/>
                    <a:lstStyle/>
                    <a:p>
                      <a:pPr algn="ctr" fontAlgn="ctr"/>
                      <a:r>
                        <a:rPr lang="en-US">
                          <a:effectLst/>
                        </a:rPr>
                        <a:t>bar</a:t>
                      </a:r>
                    </a:p>
                  </a:txBody>
                  <a:tcPr anchor="ctr">
                    <a:lnL>
                      <a:noFill/>
                    </a:lnL>
                    <a:lnR>
                      <a:noFill/>
                    </a:lnR>
                    <a:lnT>
                      <a:noFill/>
                    </a:lnT>
                    <a:lnB>
                      <a:noFill/>
                    </a:lnB>
                  </a:tcPr>
                </a:tc>
                <a:tc>
                  <a:txBody>
                    <a:bodyPr/>
                    <a:lstStyle/>
                    <a:p>
                      <a:pPr algn="ctr" fontAlgn="ctr"/>
                      <a:r>
                        <a:rPr lang="en-US">
                          <a:effectLst/>
                        </a:rPr>
                        <a:t>one</a:t>
                      </a:r>
                    </a:p>
                  </a:txBody>
                  <a:tcPr anchor="ctr">
                    <a:lnL>
                      <a:noFill/>
                    </a:lnL>
                    <a:lnR>
                      <a:noFill/>
                    </a:lnR>
                    <a:lnT>
                      <a:noFill/>
                    </a:lnT>
                    <a:lnB>
                      <a:noFill/>
                    </a:lnB>
                  </a:tcPr>
                </a:tc>
                <a:tc>
                  <a:txBody>
                    <a:bodyPr/>
                    <a:lstStyle/>
                    <a:p>
                      <a:pPr algn="ctr" fontAlgn="ctr"/>
                      <a:r>
                        <a:rPr lang="en-US" altLang="zh-TW">
                          <a:effectLst/>
                        </a:rPr>
                        <a:t>3.0</a:t>
                      </a:r>
                    </a:p>
                  </a:txBody>
                  <a:tcPr anchor="ctr">
                    <a:lnL>
                      <a:noFill/>
                    </a:lnL>
                    <a:lnR>
                      <a:noFill/>
                    </a:lnR>
                    <a:lnT>
                      <a:noFill/>
                    </a:lnT>
                    <a:lnB>
                      <a:noFill/>
                    </a:lnB>
                  </a:tcPr>
                </a:tc>
                <a:tc>
                  <a:txBody>
                    <a:bodyPr/>
                    <a:lstStyle/>
                    <a:p>
                      <a:pPr algn="ctr" fontAlgn="ctr"/>
                      <a:r>
                        <a:rPr lang="en-US" altLang="zh-TW">
                          <a:effectLst/>
                        </a:rPr>
                        <a:t>6.0</a:t>
                      </a:r>
                    </a:p>
                  </a:txBody>
                  <a:tcPr anchor="ctr">
                    <a:lnL>
                      <a:noFill/>
                    </a:lnL>
                    <a:lnR>
                      <a:noFill/>
                    </a:lnR>
                    <a:lnT>
                      <a:noFill/>
                    </a:lnT>
                    <a:lnB>
                      <a:noFill/>
                    </a:lnB>
                  </a:tcPr>
                </a:tc>
                <a:extLst>
                  <a:ext uri="{0D108BD9-81ED-4DB2-BD59-A6C34878D82A}">
                    <a16:rowId xmlns:a16="http://schemas.microsoft.com/office/drawing/2014/main" val="1348451046"/>
                  </a:ext>
                </a:extLst>
              </a:tr>
              <a:tr h="282207">
                <a:tc>
                  <a:txBody>
                    <a:bodyPr/>
                    <a:lstStyle/>
                    <a:p>
                      <a:pPr algn="ctr" fontAlgn="ctr"/>
                      <a:r>
                        <a:rPr lang="en-US" altLang="zh-TW" b="1">
                          <a:effectLst/>
                        </a:rPr>
                        <a:t>4</a:t>
                      </a:r>
                    </a:p>
                  </a:txBody>
                  <a:tcPr anchor="ctr">
                    <a:lnL>
                      <a:noFill/>
                    </a:lnL>
                    <a:lnR>
                      <a:noFill/>
                    </a:lnR>
                    <a:lnT>
                      <a:noFill/>
                    </a:lnT>
                    <a:lnB>
                      <a:noFill/>
                    </a:lnB>
                    <a:solidFill>
                      <a:srgbClr val="F5F5F5"/>
                    </a:solidFill>
                  </a:tcPr>
                </a:tc>
                <a:tc>
                  <a:txBody>
                    <a:bodyPr/>
                    <a:lstStyle/>
                    <a:p>
                      <a:pPr algn="ctr" fontAlgn="ctr"/>
                      <a:r>
                        <a:rPr lang="en-US">
                          <a:effectLst/>
                        </a:rPr>
                        <a:t>bar</a:t>
                      </a:r>
                    </a:p>
                  </a:txBody>
                  <a:tcPr anchor="ctr">
                    <a:lnL>
                      <a:noFill/>
                    </a:lnL>
                    <a:lnR>
                      <a:noFill/>
                    </a:lnR>
                    <a:lnT>
                      <a:noFill/>
                    </a:lnT>
                    <a:lnB>
                      <a:noFill/>
                    </a:lnB>
                    <a:solidFill>
                      <a:srgbClr val="F5F5F5"/>
                    </a:solidFill>
                  </a:tcPr>
                </a:tc>
                <a:tc>
                  <a:txBody>
                    <a:bodyPr/>
                    <a:lstStyle/>
                    <a:p>
                      <a:pPr algn="ctr" fontAlgn="ctr"/>
                      <a:r>
                        <a:rPr lang="en-US">
                          <a:effectLst/>
                        </a:rPr>
                        <a:t>two</a:t>
                      </a:r>
                    </a:p>
                  </a:txBody>
                  <a:tcPr anchor="ctr">
                    <a:lnL>
                      <a:noFill/>
                    </a:lnL>
                    <a:lnR>
                      <a:noFill/>
                    </a:lnR>
                    <a:lnT>
                      <a:noFill/>
                    </a:lnT>
                    <a:lnB>
                      <a:noFill/>
                    </a:lnB>
                    <a:solidFill>
                      <a:srgbClr val="F5F5F5"/>
                    </a:solidFill>
                  </a:tcPr>
                </a:tc>
                <a:tc>
                  <a:txBody>
                    <a:bodyPr/>
                    <a:lstStyle/>
                    <a:p>
                      <a:pPr algn="ctr" fontAlgn="ctr"/>
                      <a:r>
                        <a:rPr lang="en-US">
                          <a:effectLst/>
                        </a:rPr>
                        <a:t>NaN</a:t>
                      </a:r>
                    </a:p>
                  </a:txBody>
                  <a:tcPr anchor="ctr">
                    <a:lnL>
                      <a:noFill/>
                    </a:lnL>
                    <a:lnR>
                      <a:noFill/>
                    </a:lnR>
                    <a:lnT>
                      <a:noFill/>
                    </a:lnT>
                    <a:lnB>
                      <a:noFill/>
                    </a:lnB>
                    <a:solidFill>
                      <a:srgbClr val="F5F5F5"/>
                    </a:solidFill>
                  </a:tcPr>
                </a:tc>
                <a:tc>
                  <a:txBody>
                    <a:bodyPr/>
                    <a:lstStyle/>
                    <a:p>
                      <a:pPr algn="ctr" fontAlgn="ctr"/>
                      <a:r>
                        <a:rPr lang="en-US" altLang="zh-TW" dirty="0">
                          <a:effectLst/>
                        </a:rPr>
                        <a:t>7.0</a:t>
                      </a:r>
                    </a:p>
                  </a:txBody>
                  <a:tcPr anchor="ctr">
                    <a:lnL>
                      <a:noFill/>
                    </a:lnL>
                    <a:lnR>
                      <a:noFill/>
                    </a:lnR>
                    <a:lnT>
                      <a:noFill/>
                    </a:lnT>
                    <a:lnB>
                      <a:noFill/>
                    </a:lnB>
                    <a:solidFill>
                      <a:srgbClr val="F5F5F5"/>
                    </a:solidFill>
                  </a:tcPr>
                </a:tc>
                <a:extLst>
                  <a:ext uri="{0D108BD9-81ED-4DB2-BD59-A6C34878D82A}">
                    <a16:rowId xmlns:a16="http://schemas.microsoft.com/office/drawing/2014/main" val="1480787907"/>
                  </a:ext>
                </a:extLst>
              </a:tr>
            </a:tbl>
          </a:graphicData>
        </a:graphic>
      </p:graphicFrame>
      <p:sp>
        <p:nvSpPr>
          <p:cNvPr id="5" name="矩形 4"/>
          <p:cNvSpPr/>
          <p:nvPr/>
        </p:nvSpPr>
        <p:spPr>
          <a:xfrm>
            <a:off x="254562" y="5510200"/>
            <a:ext cx="11591073" cy="1200329"/>
          </a:xfrm>
          <a:prstGeom prst="rect">
            <a:avLst/>
          </a:prstGeom>
        </p:spPr>
        <p:txBody>
          <a:bodyPr wrap="square">
            <a:spAutoFit/>
          </a:bodyPr>
          <a:lstStyle/>
          <a:p>
            <a:r>
              <a:rPr lang="zh-TW" altLang="en-US" b="1" dirty="0" smtClean="0">
                <a:latin typeface="標楷體" panose="03000509000000000000" pitchFamily="65" charset="-120"/>
                <a:ea typeface="標楷體" panose="03000509000000000000" pitchFamily="65" charset="-120"/>
              </a:rPr>
              <a:t>哪一種</a:t>
            </a:r>
            <a:r>
              <a:rPr lang="en-US" altLang="zh-TW" b="1" dirty="0" smtClean="0">
                <a:latin typeface="標楷體" panose="03000509000000000000" pitchFamily="65" charset="-120"/>
                <a:ea typeface="標楷體" panose="03000509000000000000" pitchFamily="65" charset="-120"/>
              </a:rPr>
              <a:t>key</a:t>
            </a:r>
            <a:r>
              <a:rPr lang="zh-TW" altLang="en-US" b="1" dirty="0" smtClean="0">
                <a:latin typeface="標楷體" panose="03000509000000000000" pitchFamily="65" charset="-120"/>
                <a:ea typeface="標楷體" panose="03000509000000000000" pitchFamily="65" charset="-120"/>
              </a:rPr>
              <a:t>組合會出現在結果裡取決於</a:t>
            </a:r>
            <a:r>
              <a:rPr lang="en-US" altLang="zh-TW" b="1" dirty="0" smtClean="0">
                <a:latin typeface="標楷體" panose="03000509000000000000" pitchFamily="65" charset="-120"/>
                <a:ea typeface="標楷體" panose="03000509000000000000" pitchFamily="65" charset="-120"/>
              </a:rPr>
              <a:t>merge</a:t>
            </a:r>
            <a:r>
              <a:rPr lang="zh-TW" altLang="en-US" b="1" dirty="0" smtClean="0">
                <a:latin typeface="標楷體" panose="03000509000000000000" pitchFamily="65" charset="-120"/>
                <a:ea typeface="標楷體" panose="03000509000000000000" pitchFamily="65" charset="-120"/>
              </a:rPr>
              <a:t>方法的選擇，可以把多個</a:t>
            </a:r>
            <a:r>
              <a:rPr lang="en-US" altLang="zh-TW" b="1" dirty="0" smtClean="0">
                <a:latin typeface="標楷體" panose="03000509000000000000" pitchFamily="65" charset="-120"/>
                <a:ea typeface="標楷體" panose="03000509000000000000" pitchFamily="65" charset="-120"/>
              </a:rPr>
              <a:t>key</a:t>
            </a:r>
            <a:r>
              <a:rPr lang="zh-TW" altLang="en-US" b="1" dirty="0" smtClean="0">
                <a:latin typeface="標楷體" panose="03000509000000000000" pitchFamily="65" charset="-120"/>
                <a:ea typeface="標楷體" panose="03000509000000000000" pitchFamily="65" charset="-120"/>
              </a:rPr>
              <a:t>當做一個</a:t>
            </a:r>
            <a:r>
              <a:rPr lang="en-US" altLang="zh-TW" b="1" dirty="0" smtClean="0">
                <a:latin typeface="標楷體" panose="03000509000000000000" pitchFamily="65" charset="-120"/>
                <a:ea typeface="標楷體" panose="03000509000000000000" pitchFamily="65" charset="-120"/>
              </a:rPr>
              <a:t>tuple</a:t>
            </a:r>
            <a:r>
              <a:rPr lang="zh-TW" altLang="en-US" b="1" dirty="0" smtClean="0">
                <a:latin typeface="標楷體" panose="03000509000000000000" pitchFamily="65" charset="-120"/>
                <a:ea typeface="標楷體" panose="03000509000000000000" pitchFamily="65" charset="-120"/>
              </a:rPr>
              <a:t>組成的單一</a:t>
            </a:r>
            <a:r>
              <a:rPr lang="en-US" altLang="zh-TW" b="1" dirty="0" smtClean="0">
                <a:latin typeface="標楷體" panose="03000509000000000000" pitchFamily="65" charset="-120"/>
                <a:ea typeface="標楷體" panose="03000509000000000000" pitchFamily="65" charset="-120"/>
              </a:rPr>
              <a:t>key</a:t>
            </a:r>
            <a:r>
              <a:rPr lang="zh-TW" altLang="en-US" b="1" dirty="0" smtClean="0">
                <a:latin typeface="標楷體" panose="03000509000000000000" pitchFamily="65" charset="-120"/>
                <a:ea typeface="標楷體" panose="03000509000000000000" pitchFamily="65" charset="-120"/>
              </a:rPr>
              <a:t>（儘管實際上並不是這樣）。</a:t>
            </a:r>
          </a:p>
          <a:p>
            <a:endParaRPr lang="zh-TW" altLang="en-US" b="1" dirty="0" smtClean="0">
              <a:latin typeface="標楷體" panose="03000509000000000000" pitchFamily="65" charset="-120"/>
              <a:ea typeface="標楷體" panose="03000509000000000000" pitchFamily="65" charset="-120"/>
            </a:endParaRPr>
          </a:p>
          <a:p>
            <a:r>
              <a:rPr lang="zh-TW" altLang="en-US" b="1" dirty="0" smtClean="0">
                <a:latin typeface="標楷體" panose="03000509000000000000" pitchFamily="65" charset="-120"/>
                <a:ea typeface="標楷體" panose="03000509000000000000" pitchFamily="65" charset="-120"/>
              </a:rPr>
              <a:t>注意：當我們講列和列進行連接時，</a:t>
            </a:r>
            <a:r>
              <a:rPr lang="en-US" altLang="zh-TW" b="1" dirty="0" err="1" smtClean="0">
                <a:latin typeface="標楷體" panose="03000509000000000000" pitchFamily="65" charset="-120"/>
                <a:ea typeface="標楷體" panose="03000509000000000000" pitchFamily="65" charset="-120"/>
              </a:rPr>
              <a:t>DataFrame</a:t>
            </a:r>
            <a:r>
              <a:rPr lang="zh-TW" altLang="en-US" b="1" dirty="0" smtClean="0">
                <a:latin typeface="標楷體" panose="03000509000000000000" pitchFamily="65" charset="-120"/>
                <a:ea typeface="標楷體" panose="03000509000000000000" pitchFamily="65" charset="-120"/>
              </a:rPr>
              <a:t>中的</a:t>
            </a:r>
            <a:r>
              <a:rPr lang="en-US" altLang="zh-TW" b="1" dirty="0" smtClean="0">
                <a:latin typeface="標楷體" panose="03000509000000000000" pitchFamily="65" charset="-120"/>
                <a:ea typeface="標楷體" panose="03000509000000000000" pitchFamily="65" charset="-120"/>
              </a:rPr>
              <a:t>index</a:t>
            </a:r>
            <a:r>
              <a:rPr lang="zh-TW" altLang="en-US" b="1" dirty="0" smtClean="0">
                <a:latin typeface="標楷體" panose="03000509000000000000" pitchFamily="65" charset="-120"/>
                <a:ea typeface="標楷體" panose="03000509000000000000" pitchFamily="65" charset="-120"/>
              </a:rPr>
              <a:t>對象會被丟棄。</a:t>
            </a:r>
            <a:endParaRPr lang="zh-TW" altLang="en-US" b="1"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0654305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71000"/>
              </a:schemeClr>
            </a:gs>
            <a:gs pos="25500">
              <a:srgbClr val="BBB8B8"/>
            </a:gs>
            <a:gs pos="51000">
              <a:schemeClr val="bg2">
                <a:lumMod val="90000"/>
              </a:schemeClr>
            </a:gs>
            <a:gs pos="78000">
              <a:srgbClr val="DFDDDD"/>
            </a:gs>
            <a:gs pos="100000">
              <a:schemeClr val="bg2">
                <a:lumMod val="83000"/>
                <a:lumOff val="17000"/>
              </a:schemeClr>
            </a:gs>
          </a:gsLst>
          <a:lin ang="2700000" scaled="1"/>
          <a:tileRect/>
        </a:gradFill>
        <a:effectLst/>
      </p:bgPr>
    </p:bg>
    <p:spTree>
      <p:nvGrpSpPr>
        <p:cNvPr id="1" name=""/>
        <p:cNvGrpSpPr/>
        <p:nvPr/>
      </p:nvGrpSpPr>
      <p:grpSpPr>
        <a:xfrm>
          <a:off x="0" y="0"/>
          <a:ext cx="0" cy="0"/>
          <a:chOff x="0" y="0"/>
          <a:chExt cx="0" cy="0"/>
        </a:xfrm>
      </p:grpSpPr>
      <p:sp>
        <p:nvSpPr>
          <p:cNvPr id="2" name="矩形 1"/>
          <p:cNvSpPr/>
          <p:nvPr/>
        </p:nvSpPr>
        <p:spPr>
          <a:xfrm>
            <a:off x="96981" y="243578"/>
            <a:ext cx="11806843" cy="646331"/>
          </a:xfrm>
          <a:prstGeom prst="rect">
            <a:avLst/>
          </a:prstGeom>
        </p:spPr>
        <p:txBody>
          <a:bodyPr wrap="square">
            <a:spAutoFit/>
          </a:bodyPr>
          <a:lstStyle/>
          <a:p>
            <a:r>
              <a:rPr lang="zh-TW" altLang="en-US" b="1" dirty="0" smtClean="0">
                <a:latin typeface="標楷體" panose="03000509000000000000" pitchFamily="65" charset="-120"/>
                <a:ea typeface="標楷體" panose="03000509000000000000" pitchFamily="65" charset="-120"/>
              </a:rPr>
              <a:t>最後</a:t>
            </a:r>
            <a:r>
              <a:rPr lang="zh-TW" altLang="en-US" b="1" dirty="0">
                <a:latin typeface="標楷體" panose="03000509000000000000" pitchFamily="65" charset="-120"/>
                <a:ea typeface="標楷體" panose="03000509000000000000" pitchFamily="65" charset="-120"/>
              </a:rPr>
              <a:t>一個問題是在做</a:t>
            </a:r>
            <a:r>
              <a:rPr lang="en-US" altLang="zh-TW" b="1" dirty="0">
                <a:latin typeface="標楷體" panose="03000509000000000000" pitchFamily="65" charset="-120"/>
                <a:ea typeface="標楷體" panose="03000509000000000000" pitchFamily="65" charset="-120"/>
              </a:rPr>
              <a:t>merge</a:t>
            </a:r>
            <a:r>
              <a:rPr lang="zh-TW" altLang="en-US" b="1" dirty="0">
                <a:latin typeface="標楷體" panose="03000509000000000000" pitchFamily="65" charset="-120"/>
                <a:ea typeface="標楷體" panose="03000509000000000000" pitchFamily="65" charset="-120"/>
              </a:rPr>
              <a:t>操作的時候，如何處理重疊的列名。當我們想要手動去解決重疊問題時（參考重命名</a:t>
            </a:r>
            <a:r>
              <a:rPr lang="en-US" altLang="zh-TW" b="1" dirty="0">
                <a:latin typeface="標楷體" panose="03000509000000000000" pitchFamily="65" charset="-120"/>
                <a:ea typeface="標楷體" panose="03000509000000000000" pitchFamily="65" charset="-120"/>
              </a:rPr>
              <a:t>axis labels</a:t>
            </a:r>
            <a:r>
              <a:rPr lang="zh-TW" altLang="en-US" b="1" dirty="0">
                <a:latin typeface="標楷體" panose="03000509000000000000" pitchFamily="65" charset="-120"/>
                <a:ea typeface="標楷體" panose="03000509000000000000" pitchFamily="65" charset="-120"/>
              </a:rPr>
              <a:t>的部分），</a:t>
            </a:r>
            <a:r>
              <a:rPr lang="en-US" altLang="zh-TW" b="1" dirty="0">
                <a:latin typeface="標楷體" panose="03000509000000000000" pitchFamily="65" charset="-120"/>
                <a:ea typeface="標楷體" panose="03000509000000000000" pitchFamily="65" charset="-120"/>
              </a:rPr>
              <a:t>merge</a:t>
            </a:r>
            <a:r>
              <a:rPr lang="zh-TW" altLang="en-US" b="1" dirty="0">
                <a:latin typeface="標楷體" panose="03000509000000000000" pitchFamily="65" charset="-120"/>
                <a:ea typeface="標楷體" panose="03000509000000000000" pitchFamily="65" charset="-120"/>
              </a:rPr>
              <a:t>有一個</a:t>
            </a:r>
            <a:r>
              <a:rPr lang="en-US" altLang="zh-TW" b="1" dirty="0">
                <a:latin typeface="標楷體" panose="03000509000000000000" pitchFamily="65" charset="-120"/>
                <a:ea typeface="標楷體" panose="03000509000000000000" pitchFamily="65" charset="-120"/>
              </a:rPr>
              <a:t>suffixes</a:t>
            </a:r>
            <a:r>
              <a:rPr lang="zh-TW" altLang="en-US" b="1" dirty="0">
                <a:latin typeface="標楷體" panose="03000509000000000000" pitchFamily="65" charset="-120"/>
                <a:ea typeface="標楷體" panose="03000509000000000000" pitchFamily="65" charset="-120"/>
              </a:rPr>
              <a:t>選項，能讓我們指定字符串，添加重疊的列名到左、右</a:t>
            </a:r>
            <a:r>
              <a:rPr lang="en-US" altLang="zh-TW" b="1" dirty="0" err="1">
                <a:latin typeface="標楷體" panose="03000509000000000000" pitchFamily="65" charset="-120"/>
                <a:ea typeface="標楷體" panose="03000509000000000000" pitchFamily="65" charset="-120"/>
              </a:rPr>
              <a:t>DataFrame</a:t>
            </a:r>
            <a:r>
              <a:rPr lang="zh-TW" altLang="en-US" b="1" dirty="0">
                <a:latin typeface="標楷體" panose="03000509000000000000" pitchFamily="65" charset="-120"/>
                <a:ea typeface="標楷體" panose="03000509000000000000" pitchFamily="65" charset="-120"/>
              </a:rPr>
              <a:t>：</a:t>
            </a:r>
          </a:p>
        </p:txBody>
      </p:sp>
      <p:sp>
        <p:nvSpPr>
          <p:cNvPr id="3" name="Rectangle 1"/>
          <p:cNvSpPr>
            <a:spLocks noChangeArrowheads="1"/>
          </p:cNvSpPr>
          <p:nvPr/>
        </p:nvSpPr>
        <p:spPr bwMode="auto">
          <a:xfrm>
            <a:off x="1282929" y="2323703"/>
            <a:ext cx="2479846" cy="246221"/>
          </a:xfrm>
          <a:prstGeom prst="rect">
            <a:avLst/>
          </a:prstGeom>
          <a:noFill/>
          <a:ln>
            <a:noFill/>
          </a:ln>
          <a:effec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1" i="0" u="none" strike="noStrike" cap="none" normalizeH="0" baseline="0" dirty="0" smtClean="0">
                <a:ln>
                  <a:noFill/>
                </a:ln>
                <a:solidFill>
                  <a:schemeClr val="tx1"/>
                </a:solidFill>
                <a:effectLst/>
                <a:latin typeface="+mn-ea"/>
              </a:rPr>
              <a:t>pd</a:t>
            </a:r>
            <a:r>
              <a:rPr kumimoji="0" lang="zh-TW" altLang="zh-TW" sz="1600" b="1" i="0" u="none" strike="noStrike" cap="none" normalizeH="0" baseline="0" dirty="0" smtClean="0">
                <a:ln>
                  <a:noFill/>
                </a:ln>
                <a:solidFill>
                  <a:srgbClr val="666666"/>
                </a:solidFill>
                <a:effectLst/>
                <a:latin typeface="+mn-ea"/>
              </a:rPr>
              <a:t>.</a:t>
            </a:r>
            <a:r>
              <a:rPr kumimoji="0" lang="zh-TW" altLang="zh-TW" sz="1600" b="1" i="0" u="none" strike="noStrike" cap="none" normalizeH="0" baseline="0" dirty="0" smtClean="0">
                <a:ln>
                  <a:noFill/>
                </a:ln>
                <a:solidFill>
                  <a:schemeClr val="tx1"/>
                </a:solidFill>
                <a:effectLst/>
                <a:latin typeface="+mn-ea"/>
              </a:rPr>
              <a:t>merge</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a:t>
            </a:r>
            <a:r>
              <a:rPr kumimoji="0" lang="zh-TW" altLang="zh-TW" sz="1600" b="1" i="0" u="none" strike="noStrike" cap="none" normalizeH="0" baseline="0" dirty="0" smtClean="0">
                <a:ln>
                  <a:noFill/>
                </a:ln>
                <a:solidFill>
                  <a:schemeClr val="tx1"/>
                </a:solidFill>
                <a:effectLst/>
                <a:latin typeface="+mn-ea"/>
              </a:rPr>
              <a:t>left</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chemeClr val="tx1"/>
                </a:solidFill>
                <a:effectLst/>
                <a:latin typeface="+mn-ea"/>
              </a:rPr>
              <a:t>right</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chemeClr val="tx1"/>
                </a:solidFill>
                <a:effectLst/>
                <a:latin typeface="+mn-ea"/>
              </a:rPr>
              <a:t>on</a:t>
            </a:r>
            <a:r>
              <a:rPr kumimoji="0" lang="zh-TW" altLang="zh-TW" sz="1600" b="1" i="0" u="none" strike="noStrike" cap="none" normalizeH="0" baseline="0" dirty="0" smtClean="0">
                <a:ln>
                  <a:noFill/>
                </a:ln>
                <a:solidFill>
                  <a:srgbClr val="666666"/>
                </a:solidFill>
                <a:effectLst/>
                <a:latin typeface="+mn-ea"/>
              </a:rPr>
              <a:t>=</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'key1'</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a:t>
            </a:r>
            <a:r>
              <a:rPr kumimoji="0" lang="zh-TW" altLang="zh-TW" sz="1600" b="1" i="0" u="none" strike="noStrike" cap="none" normalizeH="0" baseline="0" dirty="0" smtClean="0">
                <a:ln>
                  <a:noFill/>
                </a:ln>
                <a:solidFill>
                  <a:schemeClr val="tx1"/>
                </a:solidFill>
                <a:effectLst/>
                <a:latin typeface="+mn-ea"/>
              </a:rPr>
              <a:t> </a:t>
            </a:r>
          </a:p>
        </p:txBody>
      </p:sp>
      <p:graphicFrame>
        <p:nvGraphicFramePr>
          <p:cNvPr id="4" name="表格 3"/>
          <p:cNvGraphicFramePr>
            <a:graphicFrameLocks noGrp="1"/>
          </p:cNvGraphicFramePr>
          <p:nvPr>
            <p:extLst>
              <p:ext uri="{D42A27DB-BD31-4B8C-83A1-F6EECF244321}">
                <p14:modId xmlns:p14="http://schemas.microsoft.com/office/powerpoint/2010/main" val="1430323132"/>
              </p:ext>
            </p:extLst>
          </p:nvPr>
        </p:nvGraphicFramePr>
        <p:xfrm>
          <a:off x="4753494" y="1029494"/>
          <a:ext cx="5629104" cy="2834640"/>
        </p:xfrm>
        <a:graphic>
          <a:graphicData uri="http://schemas.openxmlformats.org/drawingml/2006/table">
            <a:tbl>
              <a:tblPr/>
              <a:tblGrid>
                <a:gridCol w="938184">
                  <a:extLst>
                    <a:ext uri="{9D8B030D-6E8A-4147-A177-3AD203B41FA5}">
                      <a16:colId xmlns:a16="http://schemas.microsoft.com/office/drawing/2014/main" val="470853864"/>
                    </a:ext>
                  </a:extLst>
                </a:gridCol>
                <a:gridCol w="938184">
                  <a:extLst>
                    <a:ext uri="{9D8B030D-6E8A-4147-A177-3AD203B41FA5}">
                      <a16:colId xmlns:a16="http://schemas.microsoft.com/office/drawing/2014/main" val="1711348772"/>
                    </a:ext>
                  </a:extLst>
                </a:gridCol>
                <a:gridCol w="938184">
                  <a:extLst>
                    <a:ext uri="{9D8B030D-6E8A-4147-A177-3AD203B41FA5}">
                      <a16:colId xmlns:a16="http://schemas.microsoft.com/office/drawing/2014/main" val="989470474"/>
                    </a:ext>
                  </a:extLst>
                </a:gridCol>
                <a:gridCol w="938184">
                  <a:extLst>
                    <a:ext uri="{9D8B030D-6E8A-4147-A177-3AD203B41FA5}">
                      <a16:colId xmlns:a16="http://schemas.microsoft.com/office/drawing/2014/main" val="3132526546"/>
                    </a:ext>
                  </a:extLst>
                </a:gridCol>
                <a:gridCol w="938184">
                  <a:extLst>
                    <a:ext uri="{9D8B030D-6E8A-4147-A177-3AD203B41FA5}">
                      <a16:colId xmlns:a16="http://schemas.microsoft.com/office/drawing/2014/main" val="688692425"/>
                    </a:ext>
                  </a:extLst>
                </a:gridCol>
                <a:gridCol w="938184">
                  <a:extLst>
                    <a:ext uri="{9D8B030D-6E8A-4147-A177-3AD203B41FA5}">
                      <a16:colId xmlns:a16="http://schemas.microsoft.com/office/drawing/2014/main" val="1269994080"/>
                    </a:ext>
                  </a:extLst>
                </a:gridCol>
              </a:tblGrid>
              <a:tr h="336285">
                <a:tc>
                  <a:txBody>
                    <a:bodyPr/>
                    <a:lstStyle/>
                    <a:p>
                      <a:pPr algn="ctr" fontAlgn="ctr"/>
                      <a:r>
                        <a:rPr lang="en-US" b="1" dirty="0">
                          <a:effectLst/>
                        </a:rPr>
                        <a:t/>
                      </a:r>
                      <a:br>
                        <a:rPr lang="en-US" b="1" dirty="0">
                          <a:effectLst/>
                        </a:rPr>
                      </a:br>
                      <a:endParaRPr lang="en-US" b="1" dirty="0">
                        <a:effectLst/>
                      </a:endParaRPr>
                    </a:p>
                  </a:txBody>
                  <a:tcPr anchor="ctr">
                    <a:lnL>
                      <a:noFill/>
                    </a:lnL>
                    <a:lnR>
                      <a:noFill/>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TW" b="1" dirty="0" smtClean="0">
                          <a:effectLst/>
                        </a:rPr>
                        <a:t>key1</a:t>
                      </a:r>
                    </a:p>
                  </a:txBody>
                  <a:tcPr anchor="ctr">
                    <a:lnL>
                      <a:noFill/>
                    </a:lnL>
                    <a:lnR>
                      <a:noFill/>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TW" b="1" dirty="0" smtClean="0">
                          <a:effectLst/>
                        </a:rPr>
                        <a:t>key2_x</a:t>
                      </a:r>
                    </a:p>
                  </a:txBody>
                  <a:tcPr anchor="ctr">
                    <a:lnL>
                      <a:noFill/>
                    </a:lnL>
                    <a:lnR>
                      <a:noFill/>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TW" b="1" dirty="0" err="1" smtClean="0">
                          <a:effectLst/>
                        </a:rPr>
                        <a:t>lval</a:t>
                      </a:r>
                      <a:endParaRPr lang="en-US" altLang="zh-TW" b="1" dirty="0" smtClean="0">
                        <a:effectLst/>
                      </a:endParaRPr>
                    </a:p>
                  </a:txBody>
                  <a:tcPr anchor="ctr">
                    <a:lnL>
                      <a:noFill/>
                    </a:lnL>
                    <a:lnR>
                      <a:noFill/>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TW" b="1" dirty="0" smtClean="0">
                          <a:effectLst/>
                        </a:rPr>
                        <a:t>key2_y</a:t>
                      </a:r>
                    </a:p>
                  </a:txBody>
                  <a:tcPr anchor="ctr">
                    <a:lnL>
                      <a:noFill/>
                    </a:lnL>
                    <a:lnR>
                      <a:noFill/>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b="1" dirty="0" err="1" smtClean="0">
                          <a:effectLst/>
                        </a:rPr>
                        <a:t>rval</a:t>
                      </a:r>
                      <a:endParaRPr lang="en-US" altLang="zh-TW" b="1" dirty="0" smtClean="0">
                        <a:effectLst/>
                      </a:endParaRPr>
                    </a:p>
                  </a:txBody>
                  <a:tcPr>
                    <a:lnL>
                      <a:noFill/>
                    </a:lnL>
                  </a:tcPr>
                </a:tc>
                <a:extLst>
                  <a:ext uri="{0D108BD9-81ED-4DB2-BD59-A6C34878D82A}">
                    <a16:rowId xmlns:a16="http://schemas.microsoft.com/office/drawing/2014/main" val="2539615740"/>
                  </a:ext>
                </a:extLst>
              </a:tr>
              <a:tr h="192163">
                <a:tc>
                  <a:txBody>
                    <a:bodyPr/>
                    <a:lstStyle/>
                    <a:p>
                      <a:pPr algn="ctr" fontAlgn="ctr"/>
                      <a:r>
                        <a:rPr lang="en-US" altLang="zh-TW" b="1">
                          <a:effectLst/>
                        </a:rPr>
                        <a:t>0</a:t>
                      </a:r>
                    </a:p>
                  </a:txBody>
                  <a:tcPr anchor="ctr">
                    <a:lnL>
                      <a:noFill/>
                    </a:lnL>
                    <a:lnR>
                      <a:noFill/>
                    </a:lnR>
                    <a:lnT>
                      <a:noFill/>
                    </a:lnT>
                    <a:lnB>
                      <a:noFill/>
                    </a:lnB>
                    <a:solidFill>
                      <a:srgbClr val="F5F5F5"/>
                    </a:solidFill>
                  </a:tcPr>
                </a:tc>
                <a:tc>
                  <a:txBody>
                    <a:bodyPr/>
                    <a:lstStyle/>
                    <a:p>
                      <a:pPr algn="ctr" fontAlgn="ctr"/>
                      <a:r>
                        <a:rPr lang="en-US">
                          <a:effectLst/>
                        </a:rPr>
                        <a:t>foo</a:t>
                      </a:r>
                    </a:p>
                  </a:txBody>
                  <a:tcPr anchor="ctr">
                    <a:lnL>
                      <a:noFill/>
                    </a:lnL>
                    <a:lnR>
                      <a:noFill/>
                    </a:lnR>
                    <a:lnT>
                      <a:noFill/>
                    </a:lnT>
                    <a:lnB>
                      <a:noFill/>
                    </a:lnB>
                    <a:solidFill>
                      <a:srgbClr val="F5F5F5"/>
                    </a:solidFill>
                  </a:tcPr>
                </a:tc>
                <a:tc>
                  <a:txBody>
                    <a:bodyPr/>
                    <a:lstStyle/>
                    <a:p>
                      <a:pPr algn="ctr" fontAlgn="ctr"/>
                      <a:r>
                        <a:rPr lang="en-US">
                          <a:effectLst/>
                        </a:rPr>
                        <a:t>one</a:t>
                      </a:r>
                    </a:p>
                  </a:txBody>
                  <a:tcPr anchor="ctr">
                    <a:lnL>
                      <a:noFill/>
                    </a:lnL>
                    <a:lnR>
                      <a:noFill/>
                    </a:lnR>
                    <a:lnT>
                      <a:noFill/>
                    </a:lnT>
                    <a:lnB>
                      <a:noFill/>
                    </a:lnB>
                    <a:solidFill>
                      <a:srgbClr val="F5F5F5"/>
                    </a:solidFill>
                  </a:tcPr>
                </a:tc>
                <a:tc>
                  <a:txBody>
                    <a:bodyPr/>
                    <a:lstStyle/>
                    <a:p>
                      <a:pPr algn="ctr" fontAlgn="ctr"/>
                      <a:r>
                        <a:rPr lang="en-US" altLang="zh-TW">
                          <a:effectLst/>
                        </a:rPr>
                        <a:t>1</a:t>
                      </a:r>
                    </a:p>
                  </a:txBody>
                  <a:tcPr anchor="ctr">
                    <a:lnL>
                      <a:noFill/>
                    </a:lnL>
                    <a:lnR>
                      <a:noFill/>
                    </a:lnR>
                    <a:lnT>
                      <a:noFill/>
                    </a:lnT>
                    <a:lnB>
                      <a:noFill/>
                    </a:lnB>
                    <a:solidFill>
                      <a:srgbClr val="F5F5F5"/>
                    </a:solidFill>
                  </a:tcPr>
                </a:tc>
                <a:tc>
                  <a:txBody>
                    <a:bodyPr/>
                    <a:lstStyle/>
                    <a:p>
                      <a:pPr algn="ctr" fontAlgn="ctr"/>
                      <a:r>
                        <a:rPr lang="en-US">
                          <a:effectLst/>
                        </a:rPr>
                        <a:t>one</a:t>
                      </a:r>
                    </a:p>
                  </a:txBody>
                  <a:tcPr anchor="ctr">
                    <a:lnL>
                      <a:noFill/>
                    </a:lnL>
                    <a:lnR>
                      <a:noFill/>
                    </a:lnR>
                    <a:lnT>
                      <a:noFill/>
                    </a:lnT>
                    <a:lnB>
                      <a:noFill/>
                    </a:lnB>
                    <a:solidFill>
                      <a:srgbClr val="F5F5F5"/>
                    </a:solidFill>
                  </a:tcPr>
                </a:tc>
                <a:tc>
                  <a:txBody>
                    <a:bodyPr/>
                    <a:lstStyle/>
                    <a:p>
                      <a:pPr algn="ctr" fontAlgn="ctr"/>
                      <a:r>
                        <a:rPr lang="en-US" altLang="zh-TW">
                          <a:effectLst/>
                        </a:rPr>
                        <a:t>4</a:t>
                      </a:r>
                    </a:p>
                  </a:txBody>
                  <a:tcPr anchor="ctr">
                    <a:lnL>
                      <a:noFill/>
                    </a:lnL>
                    <a:lnR>
                      <a:noFill/>
                    </a:lnR>
                    <a:lnB>
                      <a:noFill/>
                    </a:lnB>
                    <a:solidFill>
                      <a:srgbClr val="F5F5F5"/>
                    </a:solidFill>
                  </a:tcPr>
                </a:tc>
                <a:extLst>
                  <a:ext uri="{0D108BD9-81ED-4DB2-BD59-A6C34878D82A}">
                    <a16:rowId xmlns:a16="http://schemas.microsoft.com/office/drawing/2014/main" val="2717005440"/>
                  </a:ext>
                </a:extLst>
              </a:tr>
              <a:tr h="192163">
                <a:tc>
                  <a:txBody>
                    <a:bodyPr/>
                    <a:lstStyle/>
                    <a:p>
                      <a:pPr algn="ctr" fontAlgn="ctr"/>
                      <a:r>
                        <a:rPr lang="en-US" altLang="zh-TW" b="1">
                          <a:effectLst/>
                        </a:rPr>
                        <a:t>1</a:t>
                      </a:r>
                    </a:p>
                  </a:txBody>
                  <a:tcPr anchor="ctr">
                    <a:lnL>
                      <a:noFill/>
                    </a:lnL>
                    <a:lnR>
                      <a:noFill/>
                    </a:lnR>
                    <a:lnT>
                      <a:noFill/>
                    </a:lnT>
                    <a:lnB>
                      <a:noFill/>
                    </a:lnB>
                  </a:tcPr>
                </a:tc>
                <a:tc>
                  <a:txBody>
                    <a:bodyPr/>
                    <a:lstStyle/>
                    <a:p>
                      <a:pPr algn="ctr" fontAlgn="ctr"/>
                      <a:r>
                        <a:rPr lang="en-US">
                          <a:effectLst/>
                        </a:rPr>
                        <a:t>foo</a:t>
                      </a:r>
                    </a:p>
                  </a:txBody>
                  <a:tcPr anchor="ctr">
                    <a:lnL>
                      <a:noFill/>
                    </a:lnL>
                    <a:lnR>
                      <a:noFill/>
                    </a:lnR>
                    <a:lnT>
                      <a:noFill/>
                    </a:lnT>
                    <a:lnB>
                      <a:noFill/>
                    </a:lnB>
                  </a:tcPr>
                </a:tc>
                <a:tc>
                  <a:txBody>
                    <a:bodyPr/>
                    <a:lstStyle/>
                    <a:p>
                      <a:pPr algn="ctr" fontAlgn="ctr"/>
                      <a:r>
                        <a:rPr lang="en-US">
                          <a:effectLst/>
                        </a:rPr>
                        <a:t>one</a:t>
                      </a:r>
                    </a:p>
                  </a:txBody>
                  <a:tcPr anchor="ctr">
                    <a:lnL>
                      <a:noFill/>
                    </a:lnL>
                    <a:lnR>
                      <a:noFill/>
                    </a:lnR>
                    <a:lnT>
                      <a:noFill/>
                    </a:lnT>
                    <a:lnB>
                      <a:noFill/>
                    </a:lnB>
                  </a:tcPr>
                </a:tc>
                <a:tc>
                  <a:txBody>
                    <a:bodyPr/>
                    <a:lstStyle/>
                    <a:p>
                      <a:pPr algn="ctr" fontAlgn="ctr"/>
                      <a:r>
                        <a:rPr lang="en-US" altLang="zh-TW">
                          <a:effectLst/>
                        </a:rPr>
                        <a:t>1</a:t>
                      </a:r>
                    </a:p>
                  </a:txBody>
                  <a:tcPr anchor="ctr">
                    <a:lnL>
                      <a:noFill/>
                    </a:lnL>
                    <a:lnR>
                      <a:noFill/>
                    </a:lnR>
                    <a:lnT>
                      <a:noFill/>
                    </a:lnT>
                    <a:lnB>
                      <a:noFill/>
                    </a:lnB>
                  </a:tcPr>
                </a:tc>
                <a:tc>
                  <a:txBody>
                    <a:bodyPr/>
                    <a:lstStyle/>
                    <a:p>
                      <a:pPr algn="ctr" fontAlgn="ctr"/>
                      <a:r>
                        <a:rPr lang="en-US">
                          <a:effectLst/>
                        </a:rPr>
                        <a:t>one</a:t>
                      </a:r>
                    </a:p>
                  </a:txBody>
                  <a:tcPr anchor="ctr">
                    <a:lnL>
                      <a:noFill/>
                    </a:lnL>
                    <a:lnR>
                      <a:noFill/>
                    </a:lnR>
                    <a:lnT>
                      <a:noFill/>
                    </a:lnT>
                    <a:lnB>
                      <a:noFill/>
                    </a:lnB>
                  </a:tcPr>
                </a:tc>
                <a:tc>
                  <a:txBody>
                    <a:bodyPr/>
                    <a:lstStyle/>
                    <a:p>
                      <a:pPr algn="ctr" fontAlgn="ctr"/>
                      <a:r>
                        <a:rPr lang="en-US" altLang="zh-TW">
                          <a:effectLst/>
                        </a:rPr>
                        <a:t>5</a:t>
                      </a:r>
                    </a:p>
                  </a:txBody>
                  <a:tcPr anchor="ctr">
                    <a:lnL>
                      <a:noFill/>
                    </a:lnL>
                    <a:lnR>
                      <a:noFill/>
                    </a:lnR>
                    <a:lnT>
                      <a:noFill/>
                    </a:lnT>
                    <a:lnB>
                      <a:noFill/>
                    </a:lnB>
                  </a:tcPr>
                </a:tc>
                <a:extLst>
                  <a:ext uri="{0D108BD9-81ED-4DB2-BD59-A6C34878D82A}">
                    <a16:rowId xmlns:a16="http://schemas.microsoft.com/office/drawing/2014/main" val="3770481840"/>
                  </a:ext>
                </a:extLst>
              </a:tr>
              <a:tr h="192163">
                <a:tc>
                  <a:txBody>
                    <a:bodyPr/>
                    <a:lstStyle/>
                    <a:p>
                      <a:pPr algn="ctr" fontAlgn="ctr"/>
                      <a:r>
                        <a:rPr lang="en-US" altLang="zh-TW" b="1">
                          <a:effectLst/>
                        </a:rPr>
                        <a:t>2</a:t>
                      </a:r>
                    </a:p>
                  </a:txBody>
                  <a:tcPr anchor="ctr">
                    <a:lnL>
                      <a:noFill/>
                    </a:lnL>
                    <a:lnR>
                      <a:noFill/>
                    </a:lnR>
                    <a:lnT>
                      <a:noFill/>
                    </a:lnT>
                    <a:lnB>
                      <a:noFill/>
                    </a:lnB>
                    <a:solidFill>
                      <a:srgbClr val="F5F5F5"/>
                    </a:solidFill>
                  </a:tcPr>
                </a:tc>
                <a:tc>
                  <a:txBody>
                    <a:bodyPr/>
                    <a:lstStyle/>
                    <a:p>
                      <a:pPr algn="ctr" fontAlgn="ctr"/>
                      <a:r>
                        <a:rPr lang="en-US">
                          <a:effectLst/>
                        </a:rPr>
                        <a:t>foo</a:t>
                      </a:r>
                    </a:p>
                  </a:txBody>
                  <a:tcPr anchor="ctr">
                    <a:lnL>
                      <a:noFill/>
                    </a:lnL>
                    <a:lnR>
                      <a:noFill/>
                    </a:lnR>
                    <a:lnT>
                      <a:noFill/>
                    </a:lnT>
                    <a:lnB>
                      <a:noFill/>
                    </a:lnB>
                    <a:solidFill>
                      <a:srgbClr val="F5F5F5"/>
                    </a:solidFill>
                  </a:tcPr>
                </a:tc>
                <a:tc>
                  <a:txBody>
                    <a:bodyPr/>
                    <a:lstStyle/>
                    <a:p>
                      <a:pPr algn="ctr" fontAlgn="ctr"/>
                      <a:r>
                        <a:rPr lang="en-US">
                          <a:effectLst/>
                        </a:rPr>
                        <a:t>two</a:t>
                      </a:r>
                    </a:p>
                  </a:txBody>
                  <a:tcPr anchor="ctr">
                    <a:lnL>
                      <a:noFill/>
                    </a:lnL>
                    <a:lnR>
                      <a:noFill/>
                    </a:lnR>
                    <a:lnT>
                      <a:noFill/>
                    </a:lnT>
                    <a:lnB>
                      <a:noFill/>
                    </a:lnB>
                    <a:solidFill>
                      <a:srgbClr val="F5F5F5"/>
                    </a:solidFill>
                  </a:tcPr>
                </a:tc>
                <a:tc>
                  <a:txBody>
                    <a:bodyPr/>
                    <a:lstStyle/>
                    <a:p>
                      <a:pPr algn="ctr" fontAlgn="ctr"/>
                      <a:r>
                        <a:rPr lang="en-US" altLang="zh-TW">
                          <a:effectLst/>
                        </a:rPr>
                        <a:t>2</a:t>
                      </a:r>
                    </a:p>
                  </a:txBody>
                  <a:tcPr anchor="ctr">
                    <a:lnL>
                      <a:noFill/>
                    </a:lnL>
                    <a:lnR>
                      <a:noFill/>
                    </a:lnR>
                    <a:lnT>
                      <a:noFill/>
                    </a:lnT>
                    <a:lnB>
                      <a:noFill/>
                    </a:lnB>
                    <a:solidFill>
                      <a:srgbClr val="F5F5F5"/>
                    </a:solidFill>
                  </a:tcPr>
                </a:tc>
                <a:tc>
                  <a:txBody>
                    <a:bodyPr/>
                    <a:lstStyle/>
                    <a:p>
                      <a:pPr algn="ctr" fontAlgn="ctr"/>
                      <a:r>
                        <a:rPr lang="en-US">
                          <a:effectLst/>
                        </a:rPr>
                        <a:t>one</a:t>
                      </a:r>
                    </a:p>
                  </a:txBody>
                  <a:tcPr anchor="ctr">
                    <a:lnL>
                      <a:noFill/>
                    </a:lnL>
                    <a:lnR>
                      <a:noFill/>
                    </a:lnR>
                    <a:lnT>
                      <a:noFill/>
                    </a:lnT>
                    <a:lnB>
                      <a:noFill/>
                    </a:lnB>
                    <a:solidFill>
                      <a:srgbClr val="F5F5F5"/>
                    </a:solidFill>
                  </a:tcPr>
                </a:tc>
                <a:tc>
                  <a:txBody>
                    <a:bodyPr/>
                    <a:lstStyle/>
                    <a:p>
                      <a:pPr algn="ctr" fontAlgn="ctr"/>
                      <a:r>
                        <a:rPr lang="en-US" altLang="zh-TW">
                          <a:effectLst/>
                        </a:rPr>
                        <a:t>4</a:t>
                      </a:r>
                    </a:p>
                  </a:txBody>
                  <a:tcPr anchor="ctr">
                    <a:lnL>
                      <a:noFill/>
                    </a:lnL>
                    <a:lnR>
                      <a:noFill/>
                    </a:lnR>
                    <a:lnT>
                      <a:noFill/>
                    </a:lnT>
                    <a:lnB>
                      <a:noFill/>
                    </a:lnB>
                    <a:solidFill>
                      <a:srgbClr val="F5F5F5"/>
                    </a:solidFill>
                  </a:tcPr>
                </a:tc>
                <a:extLst>
                  <a:ext uri="{0D108BD9-81ED-4DB2-BD59-A6C34878D82A}">
                    <a16:rowId xmlns:a16="http://schemas.microsoft.com/office/drawing/2014/main" val="1589030812"/>
                  </a:ext>
                </a:extLst>
              </a:tr>
              <a:tr h="192163">
                <a:tc>
                  <a:txBody>
                    <a:bodyPr/>
                    <a:lstStyle/>
                    <a:p>
                      <a:pPr algn="ctr" fontAlgn="ctr"/>
                      <a:r>
                        <a:rPr lang="en-US" altLang="zh-TW" b="1">
                          <a:effectLst/>
                        </a:rPr>
                        <a:t>3</a:t>
                      </a:r>
                    </a:p>
                  </a:txBody>
                  <a:tcPr anchor="ctr">
                    <a:lnL>
                      <a:noFill/>
                    </a:lnL>
                    <a:lnR>
                      <a:noFill/>
                    </a:lnR>
                    <a:lnT>
                      <a:noFill/>
                    </a:lnT>
                    <a:lnB>
                      <a:noFill/>
                    </a:lnB>
                  </a:tcPr>
                </a:tc>
                <a:tc>
                  <a:txBody>
                    <a:bodyPr/>
                    <a:lstStyle/>
                    <a:p>
                      <a:pPr algn="ctr" fontAlgn="ctr"/>
                      <a:r>
                        <a:rPr lang="en-US">
                          <a:effectLst/>
                        </a:rPr>
                        <a:t>foo</a:t>
                      </a:r>
                    </a:p>
                  </a:txBody>
                  <a:tcPr anchor="ctr">
                    <a:lnL>
                      <a:noFill/>
                    </a:lnL>
                    <a:lnR>
                      <a:noFill/>
                    </a:lnR>
                    <a:lnT>
                      <a:noFill/>
                    </a:lnT>
                    <a:lnB>
                      <a:noFill/>
                    </a:lnB>
                  </a:tcPr>
                </a:tc>
                <a:tc>
                  <a:txBody>
                    <a:bodyPr/>
                    <a:lstStyle/>
                    <a:p>
                      <a:pPr algn="ctr" fontAlgn="ctr"/>
                      <a:r>
                        <a:rPr lang="en-US">
                          <a:effectLst/>
                        </a:rPr>
                        <a:t>two</a:t>
                      </a:r>
                    </a:p>
                  </a:txBody>
                  <a:tcPr anchor="ctr">
                    <a:lnL>
                      <a:noFill/>
                    </a:lnL>
                    <a:lnR>
                      <a:noFill/>
                    </a:lnR>
                    <a:lnT>
                      <a:noFill/>
                    </a:lnT>
                    <a:lnB>
                      <a:noFill/>
                    </a:lnB>
                  </a:tcPr>
                </a:tc>
                <a:tc>
                  <a:txBody>
                    <a:bodyPr/>
                    <a:lstStyle/>
                    <a:p>
                      <a:pPr algn="ctr" fontAlgn="ctr"/>
                      <a:r>
                        <a:rPr lang="en-US" altLang="zh-TW">
                          <a:effectLst/>
                        </a:rPr>
                        <a:t>2</a:t>
                      </a:r>
                    </a:p>
                  </a:txBody>
                  <a:tcPr anchor="ctr">
                    <a:lnL>
                      <a:noFill/>
                    </a:lnL>
                    <a:lnR>
                      <a:noFill/>
                    </a:lnR>
                    <a:lnT>
                      <a:noFill/>
                    </a:lnT>
                    <a:lnB>
                      <a:noFill/>
                    </a:lnB>
                  </a:tcPr>
                </a:tc>
                <a:tc>
                  <a:txBody>
                    <a:bodyPr/>
                    <a:lstStyle/>
                    <a:p>
                      <a:pPr algn="ctr" fontAlgn="ctr"/>
                      <a:r>
                        <a:rPr lang="en-US">
                          <a:effectLst/>
                        </a:rPr>
                        <a:t>one</a:t>
                      </a:r>
                    </a:p>
                  </a:txBody>
                  <a:tcPr anchor="ctr">
                    <a:lnL>
                      <a:noFill/>
                    </a:lnL>
                    <a:lnR>
                      <a:noFill/>
                    </a:lnR>
                    <a:lnT>
                      <a:noFill/>
                    </a:lnT>
                    <a:lnB>
                      <a:noFill/>
                    </a:lnB>
                  </a:tcPr>
                </a:tc>
                <a:tc>
                  <a:txBody>
                    <a:bodyPr/>
                    <a:lstStyle/>
                    <a:p>
                      <a:pPr algn="ctr" fontAlgn="ctr"/>
                      <a:r>
                        <a:rPr lang="en-US" altLang="zh-TW">
                          <a:effectLst/>
                        </a:rPr>
                        <a:t>5</a:t>
                      </a:r>
                    </a:p>
                  </a:txBody>
                  <a:tcPr anchor="ctr">
                    <a:lnL>
                      <a:noFill/>
                    </a:lnL>
                    <a:lnR>
                      <a:noFill/>
                    </a:lnR>
                    <a:lnT>
                      <a:noFill/>
                    </a:lnT>
                    <a:lnB>
                      <a:noFill/>
                    </a:lnB>
                  </a:tcPr>
                </a:tc>
                <a:extLst>
                  <a:ext uri="{0D108BD9-81ED-4DB2-BD59-A6C34878D82A}">
                    <a16:rowId xmlns:a16="http://schemas.microsoft.com/office/drawing/2014/main" val="1343585475"/>
                  </a:ext>
                </a:extLst>
              </a:tr>
              <a:tr h="192163">
                <a:tc>
                  <a:txBody>
                    <a:bodyPr/>
                    <a:lstStyle/>
                    <a:p>
                      <a:pPr algn="ctr" fontAlgn="ctr"/>
                      <a:r>
                        <a:rPr lang="en-US" altLang="zh-TW" b="1">
                          <a:effectLst/>
                        </a:rPr>
                        <a:t>4</a:t>
                      </a:r>
                    </a:p>
                  </a:txBody>
                  <a:tcPr anchor="ctr">
                    <a:lnL>
                      <a:noFill/>
                    </a:lnL>
                    <a:lnR>
                      <a:noFill/>
                    </a:lnR>
                    <a:lnT>
                      <a:noFill/>
                    </a:lnT>
                    <a:lnB>
                      <a:noFill/>
                    </a:lnB>
                    <a:solidFill>
                      <a:srgbClr val="F5F5F5"/>
                    </a:solidFill>
                  </a:tcPr>
                </a:tc>
                <a:tc>
                  <a:txBody>
                    <a:bodyPr/>
                    <a:lstStyle/>
                    <a:p>
                      <a:pPr algn="ctr" fontAlgn="ctr"/>
                      <a:r>
                        <a:rPr lang="en-US">
                          <a:effectLst/>
                        </a:rPr>
                        <a:t>bar</a:t>
                      </a:r>
                    </a:p>
                  </a:txBody>
                  <a:tcPr anchor="ctr">
                    <a:lnL>
                      <a:noFill/>
                    </a:lnL>
                    <a:lnR>
                      <a:noFill/>
                    </a:lnR>
                    <a:lnT>
                      <a:noFill/>
                    </a:lnT>
                    <a:lnB>
                      <a:noFill/>
                    </a:lnB>
                    <a:solidFill>
                      <a:srgbClr val="F5F5F5"/>
                    </a:solidFill>
                  </a:tcPr>
                </a:tc>
                <a:tc>
                  <a:txBody>
                    <a:bodyPr/>
                    <a:lstStyle/>
                    <a:p>
                      <a:pPr algn="ctr" fontAlgn="ctr"/>
                      <a:r>
                        <a:rPr lang="en-US">
                          <a:effectLst/>
                        </a:rPr>
                        <a:t>one</a:t>
                      </a:r>
                    </a:p>
                  </a:txBody>
                  <a:tcPr anchor="ctr">
                    <a:lnL>
                      <a:noFill/>
                    </a:lnL>
                    <a:lnR>
                      <a:noFill/>
                    </a:lnR>
                    <a:lnT>
                      <a:noFill/>
                    </a:lnT>
                    <a:lnB>
                      <a:noFill/>
                    </a:lnB>
                    <a:solidFill>
                      <a:srgbClr val="F5F5F5"/>
                    </a:solidFill>
                  </a:tcPr>
                </a:tc>
                <a:tc>
                  <a:txBody>
                    <a:bodyPr/>
                    <a:lstStyle/>
                    <a:p>
                      <a:pPr algn="ctr" fontAlgn="ctr"/>
                      <a:r>
                        <a:rPr lang="en-US" altLang="zh-TW">
                          <a:effectLst/>
                        </a:rPr>
                        <a:t>3</a:t>
                      </a:r>
                    </a:p>
                  </a:txBody>
                  <a:tcPr anchor="ctr">
                    <a:lnL>
                      <a:noFill/>
                    </a:lnL>
                    <a:lnR>
                      <a:noFill/>
                    </a:lnR>
                    <a:lnT>
                      <a:noFill/>
                    </a:lnT>
                    <a:lnB>
                      <a:noFill/>
                    </a:lnB>
                    <a:solidFill>
                      <a:srgbClr val="F5F5F5"/>
                    </a:solidFill>
                  </a:tcPr>
                </a:tc>
                <a:tc>
                  <a:txBody>
                    <a:bodyPr/>
                    <a:lstStyle/>
                    <a:p>
                      <a:pPr algn="ctr" fontAlgn="ctr"/>
                      <a:r>
                        <a:rPr lang="en-US">
                          <a:effectLst/>
                        </a:rPr>
                        <a:t>one</a:t>
                      </a:r>
                    </a:p>
                  </a:txBody>
                  <a:tcPr anchor="ctr">
                    <a:lnL>
                      <a:noFill/>
                    </a:lnL>
                    <a:lnR>
                      <a:noFill/>
                    </a:lnR>
                    <a:lnT>
                      <a:noFill/>
                    </a:lnT>
                    <a:lnB>
                      <a:noFill/>
                    </a:lnB>
                    <a:solidFill>
                      <a:srgbClr val="F5F5F5"/>
                    </a:solidFill>
                  </a:tcPr>
                </a:tc>
                <a:tc>
                  <a:txBody>
                    <a:bodyPr/>
                    <a:lstStyle/>
                    <a:p>
                      <a:pPr algn="ctr" fontAlgn="ctr"/>
                      <a:r>
                        <a:rPr lang="en-US" altLang="zh-TW">
                          <a:effectLst/>
                        </a:rPr>
                        <a:t>6</a:t>
                      </a:r>
                    </a:p>
                  </a:txBody>
                  <a:tcPr anchor="ctr">
                    <a:lnL>
                      <a:noFill/>
                    </a:lnL>
                    <a:lnR>
                      <a:noFill/>
                    </a:lnR>
                    <a:lnT>
                      <a:noFill/>
                    </a:lnT>
                    <a:lnB>
                      <a:noFill/>
                    </a:lnB>
                    <a:solidFill>
                      <a:srgbClr val="F5F5F5"/>
                    </a:solidFill>
                  </a:tcPr>
                </a:tc>
                <a:extLst>
                  <a:ext uri="{0D108BD9-81ED-4DB2-BD59-A6C34878D82A}">
                    <a16:rowId xmlns:a16="http://schemas.microsoft.com/office/drawing/2014/main" val="1239859994"/>
                  </a:ext>
                </a:extLst>
              </a:tr>
              <a:tr h="192163">
                <a:tc>
                  <a:txBody>
                    <a:bodyPr/>
                    <a:lstStyle/>
                    <a:p>
                      <a:pPr algn="ctr" fontAlgn="ctr"/>
                      <a:r>
                        <a:rPr lang="en-US" altLang="zh-TW" b="1">
                          <a:effectLst/>
                        </a:rPr>
                        <a:t>5</a:t>
                      </a:r>
                    </a:p>
                  </a:txBody>
                  <a:tcPr anchor="ctr">
                    <a:lnL>
                      <a:noFill/>
                    </a:lnL>
                    <a:lnR>
                      <a:noFill/>
                    </a:lnR>
                    <a:lnT>
                      <a:noFill/>
                    </a:lnT>
                    <a:lnB>
                      <a:noFill/>
                    </a:lnB>
                  </a:tcPr>
                </a:tc>
                <a:tc>
                  <a:txBody>
                    <a:bodyPr/>
                    <a:lstStyle/>
                    <a:p>
                      <a:pPr algn="ctr" fontAlgn="ctr"/>
                      <a:r>
                        <a:rPr lang="en-US">
                          <a:effectLst/>
                        </a:rPr>
                        <a:t>bar</a:t>
                      </a:r>
                    </a:p>
                  </a:txBody>
                  <a:tcPr anchor="ctr">
                    <a:lnL>
                      <a:noFill/>
                    </a:lnL>
                    <a:lnR>
                      <a:noFill/>
                    </a:lnR>
                    <a:lnT>
                      <a:noFill/>
                    </a:lnT>
                    <a:lnB>
                      <a:noFill/>
                    </a:lnB>
                  </a:tcPr>
                </a:tc>
                <a:tc>
                  <a:txBody>
                    <a:bodyPr/>
                    <a:lstStyle/>
                    <a:p>
                      <a:pPr algn="ctr" fontAlgn="ctr"/>
                      <a:r>
                        <a:rPr lang="en-US">
                          <a:effectLst/>
                        </a:rPr>
                        <a:t>one</a:t>
                      </a:r>
                    </a:p>
                  </a:txBody>
                  <a:tcPr anchor="ctr">
                    <a:lnL>
                      <a:noFill/>
                    </a:lnL>
                    <a:lnR>
                      <a:noFill/>
                    </a:lnR>
                    <a:lnT>
                      <a:noFill/>
                    </a:lnT>
                    <a:lnB>
                      <a:noFill/>
                    </a:lnB>
                  </a:tcPr>
                </a:tc>
                <a:tc>
                  <a:txBody>
                    <a:bodyPr/>
                    <a:lstStyle/>
                    <a:p>
                      <a:pPr algn="ctr" fontAlgn="ctr"/>
                      <a:r>
                        <a:rPr lang="en-US" altLang="zh-TW">
                          <a:effectLst/>
                        </a:rPr>
                        <a:t>3</a:t>
                      </a:r>
                    </a:p>
                  </a:txBody>
                  <a:tcPr anchor="ctr">
                    <a:lnL>
                      <a:noFill/>
                    </a:lnL>
                    <a:lnR>
                      <a:noFill/>
                    </a:lnR>
                    <a:lnT>
                      <a:noFill/>
                    </a:lnT>
                    <a:lnB>
                      <a:noFill/>
                    </a:lnB>
                  </a:tcPr>
                </a:tc>
                <a:tc>
                  <a:txBody>
                    <a:bodyPr/>
                    <a:lstStyle/>
                    <a:p>
                      <a:pPr algn="ctr" fontAlgn="ctr"/>
                      <a:r>
                        <a:rPr lang="en-US">
                          <a:effectLst/>
                        </a:rPr>
                        <a:t>two</a:t>
                      </a:r>
                    </a:p>
                  </a:txBody>
                  <a:tcPr anchor="ctr">
                    <a:lnL>
                      <a:noFill/>
                    </a:lnL>
                    <a:lnR>
                      <a:noFill/>
                    </a:lnR>
                    <a:lnT>
                      <a:noFill/>
                    </a:lnT>
                    <a:lnB>
                      <a:noFill/>
                    </a:lnB>
                  </a:tcPr>
                </a:tc>
                <a:tc>
                  <a:txBody>
                    <a:bodyPr/>
                    <a:lstStyle/>
                    <a:p>
                      <a:pPr algn="ctr" fontAlgn="ctr"/>
                      <a:r>
                        <a:rPr lang="en-US" altLang="zh-TW" dirty="0">
                          <a:effectLst/>
                        </a:rPr>
                        <a:t>7</a:t>
                      </a:r>
                    </a:p>
                  </a:txBody>
                  <a:tcPr anchor="ctr">
                    <a:lnL>
                      <a:noFill/>
                    </a:lnL>
                    <a:lnR>
                      <a:noFill/>
                    </a:lnR>
                    <a:lnT>
                      <a:noFill/>
                    </a:lnT>
                    <a:lnB>
                      <a:noFill/>
                    </a:lnB>
                  </a:tcPr>
                </a:tc>
                <a:extLst>
                  <a:ext uri="{0D108BD9-81ED-4DB2-BD59-A6C34878D82A}">
                    <a16:rowId xmlns:a16="http://schemas.microsoft.com/office/drawing/2014/main" val="2123585140"/>
                  </a:ext>
                </a:extLst>
              </a:tr>
            </a:tbl>
          </a:graphicData>
        </a:graphic>
      </p:graphicFrame>
      <p:sp>
        <p:nvSpPr>
          <p:cNvPr id="5" name="Rectangle 2"/>
          <p:cNvSpPr>
            <a:spLocks noChangeArrowheads="1"/>
          </p:cNvSpPr>
          <p:nvPr/>
        </p:nvSpPr>
        <p:spPr bwMode="auto">
          <a:xfrm>
            <a:off x="196733" y="5433946"/>
            <a:ext cx="4490012" cy="246221"/>
          </a:xfrm>
          <a:prstGeom prst="rect">
            <a:avLst/>
          </a:prstGeom>
          <a:noFill/>
          <a:ln>
            <a:noFill/>
          </a:ln>
          <a:effec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1" i="0" u="none" strike="noStrike" cap="none" normalizeH="0" baseline="0" dirty="0" smtClean="0">
                <a:ln>
                  <a:noFill/>
                </a:ln>
                <a:solidFill>
                  <a:schemeClr val="tx1"/>
                </a:solidFill>
                <a:effectLst/>
                <a:latin typeface="+mn-ea"/>
              </a:rPr>
              <a:t>pd</a:t>
            </a:r>
            <a:r>
              <a:rPr kumimoji="0" lang="zh-TW" altLang="zh-TW" sz="1600" b="1" i="0" u="none" strike="noStrike" cap="none" normalizeH="0" baseline="0" dirty="0" smtClean="0">
                <a:ln>
                  <a:noFill/>
                </a:ln>
                <a:solidFill>
                  <a:srgbClr val="666666"/>
                </a:solidFill>
                <a:effectLst/>
                <a:latin typeface="+mn-ea"/>
              </a:rPr>
              <a:t>.</a:t>
            </a:r>
            <a:r>
              <a:rPr kumimoji="0" lang="zh-TW" altLang="zh-TW" sz="1600" b="1" i="0" u="none" strike="noStrike" cap="none" normalizeH="0" baseline="0" dirty="0" smtClean="0">
                <a:ln>
                  <a:noFill/>
                </a:ln>
                <a:solidFill>
                  <a:schemeClr val="tx1"/>
                </a:solidFill>
                <a:effectLst/>
                <a:latin typeface="+mn-ea"/>
              </a:rPr>
              <a:t>merge</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a:t>
            </a:r>
            <a:r>
              <a:rPr kumimoji="0" lang="zh-TW" altLang="zh-TW" sz="1600" b="1" i="0" u="none" strike="noStrike" cap="none" normalizeH="0" baseline="0" dirty="0" smtClean="0">
                <a:ln>
                  <a:noFill/>
                </a:ln>
                <a:solidFill>
                  <a:schemeClr val="tx1"/>
                </a:solidFill>
                <a:effectLst/>
                <a:latin typeface="+mn-ea"/>
              </a:rPr>
              <a:t>left</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chemeClr val="tx1"/>
                </a:solidFill>
                <a:effectLst/>
                <a:latin typeface="+mn-ea"/>
              </a:rPr>
              <a:t>right</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chemeClr val="tx1"/>
                </a:solidFill>
                <a:effectLst/>
                <a:latin typeface="+mn-ea"/>
              </a:rPr>
              <a:t>on</a:t>
            </a:r>
            <a:r>
              <a:rPr kumimoji="0" lang="zh-TW" altLang="zh-TW" sz="1600" b="1" i="0" u="none" strike="noStrike" cap="none" normalizeH="0" baseline="0" dirty="0" smtClean="0">
                <a:ln>
                  <a:noFill/>
                </a:ln>
                <a:solidFill>
                  <a:srgbClr val="666666"/>
                </a:solidFill>
                <a:effectLst/>
                <a:latin typeface="+mn-ea"/>
              </a:rPr>
              <a:t>=</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'key1'</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chemeClr val="tx1"/>
                </a:solidFill>
                <a:effectLst/>
                <a:latin typeface="+mn-ea"/>
              </a:rPr>
              <a:t>suffixes</a:t>
            </a:r>
            <a:r>
              <a:rPr kumimoji="0" lang="zh-TW" altLang="zh-TW" sz="1600" b="1" i="0" u="none" strike="noStrike" cap="none" normalizeH="0" baseline="0" dirty="0" smtClean="0">
                <a:ln>
                  <a:noFill/>
                </a:ln>
                <a:solidFill>
                  <a:srgbClr val="666666"/>
                </a:solidFill>
                <a:effectLst/>
                <a:latin typeface="+mn-ea"/>
              </a:rPr>
              <a:t>=</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'_left'</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'_right'</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a:t>
            </a:r>
            <a:r>
              <a:rPr kumimoji="0" lang="zh-TW" altLang="zh-TW" sz="1600" b="1" i="0" u="none" strike="noStrike" cap="none" normalizeH="0" baseline="0" dirty="0" smtClean="0">
                <a:ln>
                  <a:noFill/>
                </a:ln>
                <a:solidFill>
                  <a:schemeClr val="tx1"/>
                </a:solidFill>
                <a:effectLst/>
                <a:latin typeface="+mn-ea"/>
              </a:rPr>
              <a:t> </a:t>
            </a:r>
          </a:p>
        </p:txBody>
      </p:sp>
      <p:graphicFrame>
        <p:nvGraphicFramePr>
          <p:cNvPr id="6" name="表格 5"/>
          <p:cNvGraphicFramePr>
            <a:graphicFrameLocks noGrp="1"/>
          </p:cNvGraphicFramePr>
          <p:nvPr>
            <p:extLst>
              <p:ext uri="{D42A27DB-BD31-4B8C-83A1-F6EECF244321}">
                <p14:modId xmlns:p14="http://schemas.microsoft.com/office/powerpoint/2010/main" val="1748919206"/>
              </p:ext>
            </p:extLst>
          </p:nvPr>
        </p:nvGraphicFramePr>
        <p:xfrm>
          <a:off x="4753494" y="3943105"/>
          <a:ext cx="7241772" cy="2560320"/>
        </p:xfrm>
        <a:graphic>
          <a:graphicData uri="http://schemas.openxmlformats.org/drawingml/2006/table">
            <a:tbl>
              <a:tblPr/>
              <a:tblGrid>
                <a:gridCol w="1206962">
                  <a:extLst>
                    <a:ext uri="{9D8B030D-6E8A-4147-A177-3AD203B41FA5}">
                      <a16:colId xmlns:a16="http://schemas.microsoft.com/office/drawing/2014/main" val="3762145773"/>
                    </a:ext>
                  </a:extLst>
                </a:gridCol>
                <a:gridCol w="1206962">
                  <a:extLst>
                    <a:ext uri="{9D8B030D-6E8A-4147-A177-3AD203B41FA5}">
                      <a16:colId xmlns:a16="http://schemas.microsoft.com/office/drawing/2014/main" val="3999789683"/>
                    </a:ext>
                  </a:extLst>
                </a:gridCol>
                <a:gridCol w="1206962">
                  <a:extLst>
                    <a:ext uri="{9D8B030D-6E8A-4147-A177-3AD203B41FA5}">
                      <a16:colId xmlns:a16="http://schemas.microsoft.com/office/drawing/2014/main" val="732554607"/>
                    </a:ext>
                  </a:extLst>
                </a:gridCol>
                <a:gridCol w="1206962">
                  <a:extLst>
                    <a:ext uri="{9D8B030D-6E8A-4147-A177-3AD203B41FA5}">
                      <a16:colId xmlns:a16="http://schemas.microsoft.com/office/drawing/2014/main" val="1431436610"/>
                    </a:ext>
                  </a:extLst>
                </a:gridCol>
                <a:gridCol w="1206962">
                  <a:extLst>
                    <a:ext uri="{9D8B030D-6E8A-4147-A177-3AD203B41FA5}">
                      <a16:colId xmlns:a16="http://schemas.microsoft.com/office/drawing/2014/main" val="1845337550"/>
                    </a:ext>
                  </a:extLst>
                </a:gridCol>
                <a:gridCol w="1206962">
                  <a:extLst>
                    <a:ext uri="{9D8B030D-6E8A-4147-A177-3AD203B41FA5}">
                      <a16:colId xmlns:a16="http://schemas.microsoft.com/office/drawing/2014/main" val="2587905692"/>
                    </a:ext>
                  </a:extLst>
                </a:gridCol>
              </a:tblGrid>
              <a:tr h="332099">
                <a:tc>
                  <a:txBody>
                    <a:bodyPr/>
                    <a:lstStyle/>
                    <a:p>
                      <a:pPr algn="ctr" fontAlgn="ctr"/>
                      <a:endParaRPr lang="en-US" b="1" dirty="0">
                        <a:effectLst/>
                      </a:endParaRPr>
                    </a:p>
                  </a:txBody>
                  <a:tcPr anchor="ctr">
                    <a:lnL>
                      <a:noFill/>
                    </a:lnL>
                    <a:lnR>
                      <a:noFill/>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TW" b="1" dirty="0" smtClean="0">
                          <a:effectLst/>
                        </a:rPr>
                        <a:t>key1</a:t>
                      </a:r>
                    </a:p>
                  </a:txBody>
                  <a:tcPr anchor="ctr">
                    <a:lnL>
                      <a:noFill/>
                    </a:lnL>
                    <a:lnR>
                      <a:noFill/>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TW" b="1" dirty="0" smtClean="0">
                          <a:effectLst/>
                        </a:rPr>
                        <a:t>key2_left</a:t>
                      </a:r>
                    </a:p>
                  </a:txBody>
                  <a:tcPr anchor="ctr">
                    <a:lnL>
                      <a:noFill/>
                    </a:lnL>
                    <a:lnR>
                      <a:noFill/>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TW" b="1" dirty="0" err="1" smtClean="0">
                          <a:effectLst/>
                        </a:rPr>
                        <a:t>lval</a:t>
                      </a:r>
                      <a:endParaRPr lang="en-US" altLang="zh-TW" b="1" dirty="0" smtClean="0">
                        <a:effectLst/>
                      </a:endParaRPr>
                    </a:p>
                  </a:txBody>
                  <a:tcPr anchor="ctr">
                    <a:lnL>
                      <a:noFill/>
                    </a:lnL>
                    <a:lnR>
                      <a:noFill/>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TW" b="1" dirty="0" smtClean="0">
                          <a:effectLst/>
                        </a:rPr>
                        <a:t>key2_right</a:t>
                      </a:r>
                    </a:p>
                  </a:txBody>
                  <a:tcPr anchor="ctr">
                    <a:lnL>
                      <a:noFill/>
                    </a:lnL>
                    <a:lnR>
                      <a:noFill/>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b="1" dirty="0" err="1" smtClean="0">
                          <a:effectLst/>
                        </a:rPr>
                        <a:t>rval</a:t>
                      </a:r>
                      <a:endParaRPr lang="en-US" altLang="zh-TW" b="1" dirty="0" smtClean="0">
                        <a:effectLst/>
                      </a:endParaRPr>
                    </a:p>
                  </a:txBody>
                  <a:tcPr>
                    <a:lnL>
                      <a:noFill/>
                    </a:lnL>
                  </a:tcPr>
                </a:tc>
                <a:extLst>
                  <a:ext uri="{0D108BD9-81ED-4DB2-BD59-A6C34878D82A}">
                    <a16:rowId xmlns:a16="http://schemas.microsoft.com/office/drawing/2014/main" val="4256266412"/>
                  </a:ext>
                </a:extLst>
              </a:tr>
              <a:tr h="332099">
                <a:tc>
                  <a:txBody>
                    <a:bodyPr/>
                    <a:lstStyle/>
                    <a:p>
                      <a:pPr algn="ctr" fontAlgn="ctr"/>
                      <a:r>
                        <a:rPr lang="en-US" altLang="zh-TW" b="1">
                          <a:effectLst/>
                        </a:rPr>
                        <a:t>0</a:t>
                      </a:r>
                    </a:p>
                  </a:txBody>
                  <a:tcPr anchor="ctr">
                    <a:lnL>
                      <a:noFill/>
                    </a:lnL>
                    <a:lnR>
                      <a:noFill/>
                    </a:lnR>
                    <a:lnT>
                      <a:noFill/>
                    </a:lnT>
                    <a:lnB>
                      <a:noFill/>
                    </a:lnB>
                    <a:solidFill>
                      <a:srgbClr val="F5F5F5"/>
                    </a:solidFill>
                  </a:tcPr>
                </a:tc>
                <a:tc>
                  <a:txBody>
                    <a:bodyPr/>
                    <a:lstStyle/>
                    <a:p>
                      <a:pPr algn="ctr" fontAlgn="ctr"/>
                      <a:r>
                        <a:rPr lang="en-US">
                          <a:effectLst/>
                        </a:rPr>
                        <a:t>foo</a:t>
                      </a:r>
                    </a:p>
                  </a:txBody>
                  <a:tcPr anchor="ctr">
                    <a:lnL>
                      <a:noFill/>
                    </a:lnL>
                    <a:lnR>
                      <a:noFill/>
                    </a:lnR>
                    <a:lnT>
                      <a:noFill/>
                    </a:lnT>
                    <a:lnB>
                      <a:noFill/>
                    </a:lnB>
                    <a:solidFill>
                      <a:srgbClr val="F5F5F5"/>
                    </a:solidFill>
                  </a:tcPr>
                </a:tc>
                <a:tc>
                  <a:txBody>
                    <a:bodyPr/>
                    <a:lstStyle/>
                    <a:p>
                      <a:pPr algn="ctr" fontAlgn="ctr"/>
                      <a:r>
                        <a:rPr lang="en-US">
                          <a:effectLst/>
                        </a:rPr>
                        <a:t>one</a:t>
                      </a:r>
                    </a:p>
                  </a:txBody>
                  <a:tcPr anchor="ctr">
                    <a:lnL>
                      <a:noFill/>
                    </a:lnL>
                    <a:lnR>
                      <a:noFill/>
                    </a:lnR>
                    <a:lnT>
                      <a:noFill/>
                    </a:lnT>
                    <a:lnB>
                      <a:noFill/>
                    </a:lnB>
                    <a:solidFill>
                      <a:srgbClr val="F5F5F5"/>
                    </a:solidFill>
                  </a:tcPr>
                </a:tc>
                <a:tc>
                  <a:txBody>
                    <a:bodyPr/>
                    <a:lstStyle/>
                    <a:p>
                      <a:pPr algn="ctr" fontAlgn="ctr"/>
                      <a:r>
                        <a:rPr lang="en-US" altLang="zh-TW">
                          <a:effectLst/>
                        </a:rPr>
                        <a:t>1</a:t>
                      </a:r>
                    </a:p>
                  </a:txBody>
                  <a:tcPr anchor="ctr">
                    <a:lnL>
                      <a:noFill/>
                    </a:lnL>
                    <a:lnR>
                      <a:noFill/>
                    </a:lnR>
                    <a:lnT>
                      <a:noFill/>
                    </a:lnT>
                    <a:lnB>
                      <a:noFill/>
                    </a:lnB>
                    <a:solidFill>
                      <a:srgbClr val="F5F5F5"/>
                    </a:solidFill>
                  </a:tcPr>
                </a:tc>
                <a:tc>
                  <a:txBody>
                    <a:bodyPr/>
                    <a:lstStyle/>
                    <a:p>
                      <a:pPr algn="ctr" fontAlgn="ctr"/>
                      <a:r>
                        <a:rPr lang="en-US">
                          <a:effectLst/>
                        </a:rPr>
                        <a:t>one</a:t>
                      </a:r>
                    </a:p>
                  </a:txBody>
                  <a:tcPr anchor="ctr">
                    <a:lnL>
                      <a:noFill/>
                    </a:lnL>
                    <a:lnR>
                      <a:noFill/>
                    </a:lnR>
                    <a:lnT>
                      <a:noFill/>
                    </a:lnT>
                    <a:lnB>
                      <a:noFill/>
                    </a:lnB>
                    <a:solidFill>
                      <a:srgbClr val="F5F5F5"/>
                    </a:solidFill>
                  </a:tcPr>
                </a:tc>
                <a:tc>
                  <a:txBody>
                    <a:bodyPr/>
                    <a:lstStyle/>
                    <a:p>
                      <a:pPr algn="ctr" fontAlgn="ctr"/>
                      <a:r>
                        <a:rPr lang="en-US" altLang="zh-TW">
                          <a:effectLst/>
                        </a:rPr>
                        <a:t>4</a:t>
                      </a:r>
                    </a:p>
                  </a:txBody>
                  <a:tcPr anchor="ctr">
                    <a:lnL>
                      <a:noFill/>
                    </a:lnL>
                    <a:lnR>
                      <a:noFill/>
                    </a:lnR>
                    <a:lnB>
                      <a:noFill/>
                    </a:lnB>
                    <a:solidFill>
                      <a:srgbClr val="F5F5F5"/>
                    </a:solidFill>
                  </a:tcPr>
                </a:tc>
                <a:extLst>
                  <a:ext uri="{0D108BD9-81ED-4DB2-BD59-A6C34878D82A}">
                    <a16:rowId xmlns:a16="http://schemas.microsoft.com/office/drawing/2014/main" val="3333593020"/>
                  </a:ext>
                </a:extLst>
              </a:tr>
              <a:tr h="332099">
                <a:tc>
                  <a:txBody>
                    <a:bodyPr/>
                    <a:lstStyle/>
                    <a:p>
                      <a:pPr algn="ctr" fontAlgn="ctr"/>
                      <a:r>
                        <a:rPr lang="en-US" altLang="zh-TW" b="1">
                          <a:effectLst/>
                        </a:rPr>
                        <a:t>1</a:t>
                      </a:r>
                    </a:p>
                  </a:txBody>
                  <a:tcPr anchor="ctr">
                    <a:lnL>
                      <a:noFill/>
                    </a:lnL>
                    <a:lnR>
                      <a:noFill/>
                    </a:lnR>
                    <a:lnT>
                      <a:noFill/>
                    </a:lnT>
                    <a:lnB>
                      <a:noFill/>
                    </a:lnB>
                  </a:tcPr>
                </a:tc>
                <a:tc>
                  <a:txBody>
                    <a:bodyPr/>
                    <a:lstStyle/>
                    <a:p>
                      <a:pPr algn="ctr" fontAlgn="ctr"/>
                      <a:r>
                        <a:rPr lang="en-US">
                          <a:effectLst/>
                        </a:rPr>
                        <a:t>foo</a:t>
                      </a:r>
                    </a:p>
                  </a:txBody>
                  <a:tcPr anchor="ctr">
                    <a:lnL>
                      <a:noFill/>
                    </a:lnL>
                    <a:lnR>
                      <a:noFill/>
                    </a:lnR>
                    <a:lnT>
                      <a:noFill/>
                    </a:lnT>
                    <a:lnB>
                      <a:noFill/>
                    </a:lnB>
                  </a:tcPr>
                </a:tc>
                <a:tc>
                  <a:txBody>
                    <a:bodyPr/>
                    <a:lstStyle/>
                    <a:p>
                      <a:pPr algn="ctr" fontAlgn="ctr"/>
                      <a:r>
                        <a:rPr lang="en-US">
                          <a:effectLst/>
                        </a:rPr>
                        <a:t>one</a:t>
                      </a:r>
                    </a:p>
                  </a:txBody>
                  <a:tcPr anchor="ctr">
                    <a:lnL>
                      <a:noFill/>
                    </a:lnL>
                    <a:lnR>
                      <a:noFill/>
                    </a:lnR>
                    <a:lnT>
                      <a:noFill/>
                    </a:lnT>
                    <a:lnB>
                      <a:noFill/>
                    </a:lnB>
                  </a:tcPr>
                </a:tc>
                <a:tc>
                  <a:txBody>
                    <a:bodyPr/>
                    <a:lstStyle/>
                    <a:p>
                      <a:pPr algn="ctr" fontAlgn="ctr"/>
                      <a:r>
                        <a:rPr lang="en-US" altLang="zh-TW">
                          <a:effectLst/>
                        </a:rPr>
                        <a:t>1</a:t>
                      </a:r>
                    </a:p>
                  </a:txBody>
                  <a:tcPr anchor="ctr">
                    <a:lnL>
                      <a:noFill/>
                    </a:lnL>
                    <a:lnR>
                      <a:noFill/>
                    </a:lnR>
                    <a:lnT>
                      <a:noFill/>
                    </a:lnT>
                    <a:lnB>
                      <a:noFill/>
                    </a:lnB>
                  </a:tcPr>
                </a:tc>
                <a:tc>
                  <a:txBody>
                    <a:bodyPr/>
                    <a:lstStyle/>
                    <a:p>
                      <a:pPr algn="ctr" fontAlgn="ctr"/>
                      <a:r>
                        <a:rPr lang="en-US">
                          <a:effectLst/>
                        </a:rPr>
                        <a:t>one</a:t>
                      </a:r>
                    </a:p>
                  </a:txBody>
                  <a:tcPr anchor="ctr">
                    <a:lnL>
                      <a:noFill/>
                    </a:lnL>
                    <a:lnR>
                      <a:noFill/>
                    </a:lnR>
                    <a:lnT>
                      <a:noFill/>
                    </a:lnT>
                    <a:lnB>
                      <a:noFill/>
                    </a:lnB>
                  </a:tcPr>
                </a:tc>
                <a:tc>
                  <a:txBody>
                    <a:bodyPr/>
                    <a:lstStyle/>
                    <a:p>
                      <a:pPr algn="ctr" fontAlgn="ctr"/>
                      <a:r>
                        <a:rPr lang="en-US" altLang="zh-TW">
                          <a:effectLst/>
                        </a:rPr>
                        <a:t>5</a:t>
                      </a:r>
                    </a:p>
                  </a:txBody>
                  <a:tcPr anchor="ctr">
                    <a:lnL>
                      <a:noFill/>
                    </a:lnL>
                    <a:lnR>
                      <a:noFill/>
                    </a:lnR>
                    <a:lnT>
                      <a:noFill/>
                    </a:lnT>
                    <a:lnB>
                      <a:noFill/>
                    </a:lnB>
                  </a:tcPr>
                </a:tc>
                <a:extLst>
                  <a:ext uri="{0D108BD9-81ED-4DB2-BD59-A6C34878D82A}">
                    <a16:rowId xmlns:a16="http://schemas.microsoft.com/office/drawing/2014/main" val="3446622915"/>
                  </a:ext>
                </a:extLst>
              </a:tr>
              <a:tr h="332099">
                <a:tc>
                  <a:txBody>
                    <a:bodyPr/>
                    <a:lstStyle/>
                    <a:p>
                      <a:pPr algn="ctr" fontAlgn="ctr"/>
                      <a:r>
                        <a:rPr lang="en-US" altLang="zh-TW" b="1">
                          <a:effectLst/>
                        </a:rPr>
                        <a:t>2</a:t>
                      </a:r>
                    </a:p>
                  </a:txBody>
                  <a:tcPr anchor="ctr">
                    <a:lnL>
                      <a:noFill/>
                    </a:lnL>
                    <a:lnR>
                      <a:noFill/>
                    </a:lnR>
                    <a:lnT>
                      <a:noFill/>
                    </a:lnT>
                    <a:lnB>
                      <a:noFill/>
                    </a:lnB>
                    <a:solidFill>
                      <a:srgbClr val="F5F5F5"/>
                    </a:solidFill>
                  </a:tcPr>
                </a:tc>
                <a:tc>
                  <a:txBody>
                    <a:bodyPr/>
                    <a:lstStyle/>
                    <a:p>
                      <a:pPr algn="ctr" fontAlgn="ctr"/>
                      <a:r>
                        <a:rPr lang="en-US">
                          <a:effectLst/>
                        </a:rPr>
                        <a:t>foo</a:t>
                      </a:r>
                    </a:p>
                  </a:txBody>
                  <a:tcPr anchor="ctr">
                    <a:lnL>
                      <a:noFill/>
                    </a:lnL>
                    <a:lnR>
                      <a:noFill/>
                    </a:lnR>
                    <a:lnT>
                      <a:noFill/>
                    </a:lnT>
                    <a:lnB>
                      <a:noFill/>
                    </a:lnB>
                    <a:solidFill>
                      <a:srgbClr val="F5F5F5"/>
                    </a:solidFill>
                  </a:tcPr>
                </a:tc>
                <a:tc>
                  <a:txBody>
                    <a:bodyPr/>
                    <a:lstStyle/>
                    <a:p>
                      <a:pPr algn="ctr" fontAlgn="ctr"/>
                      <a:r>
                        <a:rPr lang="en-US">
                          <a:effectLst/>
                        </a:rPr>
                        <a:t>two</a:t>
                      </a:r>
                    </a:p>
                  </a:txBody>
                  <a:tcPr anchor="ctr">
                    <a:lnL>
                      <a:noFill/>
                    </a:lnL>
                    <a:lnR>
                      <a:noFill/>
                    </a:lnR>
                    <a:lnT>
                      <a:noFill/>
                    </a:lnT>
                    <a:lnB>
                      <a:noFill/>
                    </a:lnB>
                    <a:solidFill>
                      <a:srgbClr val="F5F5F5"/>
                    </a:solidFill>
                  </a:tcPr>
                </a:tc>
                <a:tc>
                  <a:txBody>
                    <a:bodyPr/>
                    <a:lstStyle/>
                    <a:p>
                      <a:pPr algn="ctr" fontAlgn="ctr"/>
                      <a:r>
                        <a:rPr lang="en-US" altLang="zh-TW">
                          <a:effectLst/>
                        </a:rPr>
                        <a:t>2</a:t>
                      </a:r>
                    </a:p>
                  </a:txBody>
                  <a:tcPr anchor="ctr">
                    <a:lnL>
                      <a:noFill/>
                    </a:lnL>
                    <a:lnR>
                      <a:noFill/>
                    </a:lnR>
                    <a:lnT>
                      <a:noFill/>
                    </a:lnT>
                    <a:lnB>
                      <a:noFill/>
                    </a:lnB>
                    <a:solidFill>
                      <a:srgbClr val="F5F5F5"/>
                    </a:solidFill>
                  </a:tcPr>
                </a:tc>
                <a:tc>
                  <a:txBody>
                    <a:bodyPr/>
                    <a:lstStyle/>
                    <a:p>
                      <a:pPr algn="ctr" fontAlgn="ctr"/>
                      <a:r>
                        <a:rPr lang="en-US">
                          <a:effectLst/>
                        </a:rPr>
                        <a:t>one</a:t>
                      </a:r>
                    </a:p>
                  </a:txBody>
                  <a:tcPr anchor="ctr">
                    <a:lnL>
                      <a:noFill/>
                    </a:lnL>
                    <a:lnR>
                      <a:noFill/>
                    </a:lnR>
                    <a:lnT>
                      <a:noFill/>
                    </a:lnT>
                    <a:lnB>
                      <a:noFill/>
                    </a:lnB>
                    <a:solidFill>
                      <a:srgbClr val="F5F5F5"/>
                    </a:solidFill>
                  </a:tcPr>
                </a:tc>
                <a:tc>
                  <a:txBody>
                    <a:bodyPr/>
                    <a:lstStyle/>
                    <a:p>
                      <a:pPr algn="ctr" fontAlgn="ctr"/>
                      <a:r>
                        <a:rPr lang="en-US" altLang="zh-TW">
                          <a:effectLst/>
                        </a:rPr>
                        <a:t>4</a:t>
                      </a:r>
                    </a:p>
                  </a:txBody>
                  <a:tcPr anchor="ctr">
                    <a:lnL>
                      <a:noFill/>
                    </a:lnL>
                    <a:lnR>
                      <a:noFill/>
                    </a:lnR>
                    <a:lnT>
                      <a:noFill/>
                    </a:lnT>
                    <a:lnB>
                      <a:noFill/>
                    </a:lnB>
                    <a:solidFill>
                      <a:srgbClr val="F5F5F5"/>
                    </a:solidFill>
                  </a:tcPr>
                </a:tc>
                <a:extLst>
                  <a:ext uri="{0D108BD9-81ED-4DB2-BD59-A6C34878D82A}">
                    <a16:rowId xmlns:a16="http://schemas.microsoft.com/office/drawing/2014/main" val="4105759737"/>
                  </a:ext>
                </a:extLst>
              </a:tr>
              <a:tr h="332099">
                <a:tc>
                  <a:txBody>
                    <a:bodyPr/>
                    <a:lstStyle/>
                    <a:p>
                      <a:pPr algn="ctr" fontAlgn="ctr"/>
                      <a:r>
                        <a:rPr lang="en-US" altLang="zh-TW" b="1">
                          <a:effectLst/>
                        </a:rPr>
                        <a:t>3</a:t>
                      </a:r>
                    </a:p>
                  </a:txBody>
                  <a:tcPr anchor="ctr">
                    <a:lnL>
                      <a:noFill/>
                    </a:lnL>
                    <a:lnR>
                      <a:noFill/>
                    </a:lnR>
                    <a:lnT>
                      <a:noFill/>
                    </a:lnT>
                    <a:lnB>
                      <a:noFill/>
                    </a:lnB>
                  </a:tcPr>
                </a:tc>
                <a:tc>
                  <a:txBody>
                    <a:bodyPr/>
                    <a:lstStyle/>
                    <a:p>
                      <a:pPr algn="ctr" fontAlgn="ctr"/>
                      <a:r>
                        <a:rPr lang="en-US">
                          <a:effectLst/>
                        </a:rPr>
                        <a:t>foo</a:t>
                      </a:r>
                    </a:p>
                  </a:txBody>
                  <a:tcPr anchor="ctr">
                    <a:lnL>
                      <a:noFill/>
                    </a:lnL>
                    <a:lnR>
                      <a:noFill/>
                    </a:lnR>
                    <a:lnT>
                      <a:noFill/>
                    </a:lnT>
                    <a:lnB>
                      <a:noFill/>
                    </a:lnB>
                  </a:tcPr>
                </a:tc>
                <a:tc>
                  <a:txBody>
                    <a:bodyPr/>
                    <a:lstStyle/>
                    <a:p>
                      <a:pPr algn="ctr" fontAlgn="ctr"/>
                      <a:r>
                        <a:rPr lang="en-US">
                          <a:effectLst/>
                        </a:rPr>
                        <a:t>two</a:t>
                      </a:r>
                    </a:p>
                  </a:txBody>
                  <a:tcPr anchor="ctr">
                    <a:lnL>
                      <a:noFill/>
                    </a:lnL>
                    <a:lnR>
                      <a:noFill/>
                    </a:lnR>
                    <a:lnT>
                      <a:noFill/>
                    </a:lnT>
                    <a:lnB>
                      <a:noFill/>
                    </a:lnB>
                  </a:tcPr>
                </a:tc>
                <a:tc>
                  <a:txBody>
                    <a:bodyPr/>
                    <a:lstStyle/>
                    <a:p>
                      <a:pPr algn="ctr" fontAlgn="ctr"/>
                      <a:r>
                        <a:rPr lang="en-US" altLang="zh-TW">
                          <a:effectLst/>
                        </a:rPr>
                        <a:t>2</a:t>
                      </a:r>
                    </a:p>
                  </a:txBody>
                  <a:tcPr anchor="ctr">
                    <a:lnL>
                      <a:noFill/>
                    </a:lnL>
                    <a:lnR>
                      <a:noFill/>
                    </a:lnR>
                    <a:lnT>
                      <a:noFill/>
                    </a:lnT>
                    <a:lnB>
                      <a:noFill/>
                    </a:lnB>
                  </a:tcPr>
                </a:tc>
                <a:tc>
                  <a:txBody>
                    <a:bodyPr/>
                    <a:lstStyle/>
                    <a:p>
                      <a:pPr algn="ctr" fontAlgn="ctr"/>
                      <a:r>
                        <a:rPr lang="en-US">
                          <a:effectLst/>
                        </a:rPr>
                        <a:t>one</a:t>
                      </a:r>
                    </a:p>
                  </a:txBody>
                  <a:tcPr anchor="ctr">
                    <a:lnL>
                      <a:noFill/>
                    </a:lnL>
                    <a:lnR>
                      <a:noFill/>
                    </a:lnR>
                    <a:lnT>
                      <a:noFill/>
                    </a:lnT>
                    <a:lnB>
                      <a:noFill/>
                    </a:lnB>
                  </a:tcPr>
                </a:tc>
                <a:tc>
                  <a:txBody>
                    <a:bodyPr/>
                    <a:lstStyle/>
                    <a:p>
                      <a:pPr algn="ctr" fontAlgn="ctr"/>
                      <a:r>
                        <a:rPr lang="en-US" altLang="zh-TW">
                          <a:effectLst/>
                        </a:rPr>
                        <a:t>5</a:t>
                      </a:r>
                    </a:p>
                  </a:txBody>
                  <a:tcPr anchor="ctr">
                    <a:lnL>
                      <a:noFill/>
                    </a:lnL>
                    <a:lnR>
                      <a:noFill/>
                    </a:lnR>
                    <a:lnT>
                      <a:noFill/>
                    </a:lnT>
                    <a:lnB>
                      <a:noFill/>
                    </a:lnB>
                  </a:tcPr>
                </a:tc>
                <a:extLst>
                  <a:ext uri="{0D108BD9-81ED-4DB2-BD59-A6C34878D82A}">
                    <a16:rowId xmlns:a16="http://schemas.microsoft.com/office/drawing/2014/main" val="4043234427"/>
                  </a:ext>
                </a:extLst>
              </a:tr>
              <a:tr h="332099">
                <a:tc>
                  <a:txBody>
                    <a:bodyPr/>
                    <a:lstStyle/>
                    <a:p>
                      <a:pPr algn="ctr" fontAlgn="ctr"/>
                      <a:r>
                        <a:rPr lang="en-US" altLang="zh-TW" b="1">
                          <a:effectLst/>
                        </a:rPr>
                        <a:t>4</a:t>
                      </a:r>
                    </a:p>
                  </a:txBody>
                  <a:tcPr anchor="ctr">
                    <a:lnL>
                      <a:noFill/>
                    </a:lnL>
                    <a:lnR>
                      <a:noFill/>
                    </a:lnR>
                    <a:lnT>
                      <a:noFill/>
                    </a:lnT>
                    <a:lnB>
                      <a:noFill/>
                    </a:lnB>
                    <a:solidFill>
                      <a:srgbClr val="F5F5F5"/>
                    </a:solidFill>
                  </a:tcPr>
                </a:tc>
                <a:tc>
                  <a:txBody>
                    <a:bodyPr/>
                    <a:lstStyle/>
                    <a:p>
                      <a:pPr algn="ctr" fontAlgn="ctr"/>
                      <a:r>
                        <a:rPr lang="en-US">
                          <a:effectLst/>
                        </a:rPr>
                        <a:t>bar</a:t>
                      </a:r>
                    </a:p>
                  </a:txBody>
                  <a:tcPr anchor="ctr">
                    <a:lnL>
                      <a:noFill/>
                    </a:lnL>
                    <a:lnR>
                      <a:noFill/>
                    </a:lnR>
                    <a:lnT>
                      <a:noFill/>
                    </a:lnT>
                    <a:lnB>
                      <a:noFill/>
                    </a:lnB>
                    <a:solidFill>
                      <a:srgbClr val="F5F5F5"/>
                    </a:solidFill>
                  </a:tcPr>
                </a:tc>
                <a:tc>
                  <a:txBody>
                    <a:bodyPr/>
                    <a:lstStyle/>
                    <a:p>
                      <a:pPr algn="ctr" fontAlgn="ctr"/>
                      <a:r>
                        <a:rPr lang="en-US">
                          <a:effectLst/>
                        </a:rPr>
                        <a:t>one</a:t>
                      </a:r>
                    </a:p>
                  </a:txBody>
                  <a:tcPr anchor="ctr">
                    <a:lnL>
                      <a:noFill/>
                    </a:lnL>
                    <a:lnR>
                      <a:noFill/>
                    </a:lnR>
                    <a:lnT>
                      <a:noFill/>
                    </a:lnT>
                    <a:lnB>
                      <a:noFill/>
                    </a:lnB>
                    <a:solidFill>
                      <a:srgbClr val="F5F5F5"/>
                    </a:solidFill>
                  </a:tcPr>
                </a:tc>
                <a:tc>
                  <a:txBody>
                    <a:bodyPr/>
                    <a:lstStyle/>
                    <a:p>
                      <a:pPr algn="ctr" fontAlgn="ctr"/>
                      <a:r>
                        <a:rPr lang="en-US" altLang="zh-TW">
                          <a:effectLst/>
                        </a:rPr>
                        <a:t>3</a:t>
                      </a:r>
                    </a:p>
                  </a:txBody>
                  <a:tcPr anchor="ctr">
                    <a:lnL>
                      <a:noFill/>
                    </a:lnL>
                    <a:lnR>
                      <a:noFill/>
                    </a:lnR>
                    <a:lnT>
                      <a:noFill/>
                    </a:lnT>
                    <a:lnB>
                      <a:noFill/>
                    </a:lnB>
                    <a:solidFill>
                      <a:srgbClr val="F5F5F5"/>
                    </a:solidFill>
                  </a:tcPr>
                </a:tc>
                <a:tc>
                  <a:txBody>
                    <a:bodyPr/>
                    <a:lstStyle/>
                    <a:p>
                      <a:pPr algn="ctr" fontAlgn="ctr"/>
                      <a:r>
                        <a:rPr lang="en-US">
                          <a:effectLst/>
                        </a:rPr>
                        <a:t>one</a:t>
                      </a:r>
                    </a:p>
                  </a:txBody>
                  <a:tcPr anchor="ctr">
                    <a:lnL>
                      <a:noFill/>
                    </a:lnL>
                    <a:lnR>
                      <a:noFill/>
                    </a:lnR>
                    <a:lnT>
                      <a:noFill/>
                    </a:lnT>
                    <a:lnB>
                      <a:noFill/>
                    </a:lnB>
                    <a:solidFill>
                      <a:srgbClr val="F5F5F5"/>
                    </a:solidFill>
                  </a:tcPr>
                </a:tc>
                <a:tc>
                  <a:txBody>
                    <a:bodyPr/>
                    <a:lstStyle/>
                    <a:p>
                      <a:pPr algn="ctr" fontAlgn="ctr"/>
                      <a:r>
                        <a:rPr lang="en-US" altLang="zh-TW">
                          <a:effectLst/>
                        </a:rPr>
                        <a:t>6</a:t>
                      </a:r>
                    </a:p>
                  </a:txBody>
                  <a:tcPr anchor="ctr">
                    <a:lnL>
                      <a:noFill/>
                    </a:lnL>
                    <a:lnR>
                      <a:noFill/>
                    </a:lnR>
                    <a:lnT>
                      <a:noFill/>
                    </a:lnT>
                    <a:lnB>
                      <a:noFill/>
                    </a:lnB>
                    <a:solidFill>
                      <a:srgbClr val="F5F5F5"/>
                    </a:solidFill>
                  </a:tcPr>
                </a:tc>
                <a:extLst>
                  <a:ext uri="{0D108BD9-81ED-4DB2-BD59-A6C34878D82A}">
                    <a16:rowId xmlns:a16="http://schemas.microsoft.com/office/drawing/2014/main" val="1455693205"/>
                  </a:ext>
                </a:extLst>
              </a:tr>
              <a:tr h="332099">
                <a:tc>
                  <a:txBody>
                    <a:bodyPr/>
                    <a:lstStyle/>
                    <a:p>
                      <a:pPr algn="ctr" fontAlgn="ctr"/>
                      <a:r>
                        <a:rPr lang="en-US" altLang="zh-TW" b="1">
                          <a:effectLst/>
                        </a:rPr>
                        <a:t>5</a:t>
                      </a:r>
                    </a:p>
                  </a:txBody>
                  <a:tcPr anchor="ctr">
                    <a:lnL>
                      <a:noFill/>
                    </a:lnL>
                    <a:lnR>
                      <a:noFill/>
                    </a:lnR>
                    <a:lnT>
                      <a:noFill/>
                    </a:lnT>
                    <a:lnB>
                      <a:noFill/>
                    </a:lnB>
                  </a:tcPr>
                </a:tc>
                <a:tc>
                  <a:txBody>
                    <a:bodyPr/>
                    <a:lstStyle/>
                    <a:p>
                      <a:pPr algn="ctr" fontAlgn="ctr"/>
                      <a:r>
                        <a:rPr lang="en-US">
                          <a:effectLst/>
                        </a:rPr>
                        <a:t>bar</a:t>
                      </a:r>
                    </a:p>
                  </a:txBody>
                  <a:tcPr anchor="ctr">
                    <a:lnL>
                      <a:noFill/>
                    </a:lnL>
                    <a:lnR>
                      <a:noFill/>
                    </a:lnR>
                    <a:lnT>
                      <a:noFill/>
                    </a:lnT>
                    <a:lnB>
                      <a:noFill/>
                    </a:lnB>
                  </a:tcPr>
                </a:tc>
                <a:tc>
                  <a:txBody>
                    <a:bodyPr/>
                    <a:lstStyle/>
                    <a:p>
                      <a:pPr algn="ctr" fontAlgn="ctr"/>
                      <a:r>
                        <a:rPr lang="en-US">
                          <a:effectLst/>
                        </a:rPr>
                        <a:t>one</a:t>
                      </a:r>
                    </a:p>
                  </a:txBody>
                  <a:tcPr anchor="ctr">
                    <a:lnL>
                      <a:noFill/>
                    </a:lnL>
                    <a:lnR>
                      <a:noFill/>
                    </a:lnR>
                    <a:lnT>
                      <a:noFill/>
                    </a:lnT>
                    <a:lnB>
                      <a:noFill/>
                    </a:lnB>
                  </a:tcPr>
                </a:tc>
                <a:tc>
                  <a:txBody>
                    <a:bodyPr/>
                    <a:lstStyle/>
                    <a:p>
                      <a:pPr algn="ctr" fontAlgn="ctr"/>
                      <a:r>
                        <a:rPr lang="en-US" altLang="zh-TW">
                          <a:effectLst/>
                        </a:rPr>
                        <a:t>3</a:t>
                      </a:r>
                    </a:p>
                  </a:txBody>
                  <a:tcPr anchor="ctr">
                    <a:lnL>
                      <a:noFill/>
                    </a:lnL>
                    <a:lnR>
                      <a:noFill/>
                    </a:lnR>
                    <a:lnT>
                      <a:noFill/>
                    </a:lnT>
                    <a:lnB>
                      <a:noFill/>
                    </a:lnB>
                  </a:tcPr>
                </a:tc>
                <a:tc>
                  <a:txBody>
                    <a:bodyPr/>
                    <a:lstStyle/>
                    <a:p>
                      <a:pPr algn="ctr" fontAlgn="ctr"/>
                      <a:r>
                        <a:rPr lang="en-US">
                          <a:effectLst/>
                        </a:rPr>
                        <a:t>two</a:t>
                      </a:r>
                    </a:p>
                  </a:txBody>
                  <a:tcPr anchor="ctr">
                    <a:lnL>
                      <a:noFill/>
                    </a:lnL>
                    <a:lnR>
                      <a:noFill/>
                    </a:lnR>
                    <a:lnT>
                      <a:noFill/>
                    </a:lnT>
                    <a:lnB>
                      <a:noFill/>
                    </a:lnB>
                  </a:tcPr>
                </a:tc>
                <a:tc>
                  <a:txBody>
                    <a:bodyPr/>
                    <a:lstStyle/>
                    <a:p>
                      <a:pPr algn="ctr" fontAlgn="ctr"/>
                      <a:r>
                        <a:rPr lang="en-US" altLang="zh-TW" dirty="0">
                          <a:effectLst/>
                        </a:rPr>
                        <a:t>7</a:t>
                      </a:r>
                    </a:p>
                  </a:txBody>
                  <a:tcPr anchor="ctr">
                    <a:lnL>
                      <a:noFill/>
                    </a:lnL>
                    <a:lnR>
                      <a:noFill/>
                    </a:lnR>
                    <a:lnT>
                      <a:noFill/>
                    </a:lnT>
                    <a:lnB>
                      <a:noFill/>
                    </a:lnB>
                  </a:tcPr>
                </a:tc>
                <a:extLst>
                  <a:ext uri="{0D108BD9-81ED-4DB2-BD59-A6C34878D82A}">
                    <a16:rowId xmlns:a16="http://schemas.microsoft.com/office/drawing/2014/main" val="2695645847"/>
                  </a:ext>
                </a:extLst>
              </a:tr>
            </a:tbl>
          </a:graphicData>
        </a:graphic>
      </p:graphicFrame>
    </p:spTree>
    <p:extLst>
      <p:ext uri="{BB962C8B-B14F-4D97-AF65-F5344CB8AC3E}">
        <p14:creationId xmlns:p14="http://schemas.microsoft.com/office/powerpoint/2010/main" val="28812385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71000"/>
              </a:schemeClr>
            </a:gs>
            <a:gs pos="25500">
              <a:srgbClr val="BBB8B8"/>
            </a:gs>
            <a:gs pos="51000">
              <a:schemeClr val="bg2">
                <a:lumMod val="90000"/>
              </a:schemeClr>
            </a:gs>
            <a:gs pos="78000">
              <a:srgbClr val="DFDDDD"/>
            </a:gs>
            <a:gs pos="100000">
              <a:schemeClr val="bg2">
                <a:lumMod val="83000"/>
                <a:lumOff val="17000"/>
              </a:schemeClr>
            </a:gs>
          </a:gsLst>
          <a:lin ang="27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42800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1"/>
            <a:ext cx="12192000" cy="6858000"/>
          </a:xfrm>
          <a:solidFill>
            <a:schemeClr val="tx1"/>
          </a:solidFill>
        </p:spPr>
        <p:txBody>
          <a:bodyPr>
            <a:normAutofit/>
          </a:bodyPr>
          <a:lstStyle/>
          <a:p>
            <a:pPr algn="ctr"/>
            <a:r>
              <a:rPr lang="zh-TW" altLang="en-US" sz="4800" b="1" dirty="0">
                <a:solidFill>
                  <a:srgbClr val="FFFF00"/>
                </a:solidFill>
                <a:latin typeface="微軟正黑體" panose="020B0604030504040204" pitchFamily="34" charset="-120"/>
                <a:ea typeface="微軟正黑體" panose="020B0604030504040204" pitchFamily="34" charset="-120"/>
              </a:rPr>
              <a:t>人工智慧</a:t>
            </a:r>
            <a:endParaRPr lang="en-US" altLang="zh-TW" sz="4800" b="1" dirty="0" smtClean="0">
              <a:solidFill>
                <a:srgbClr val="FFFF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435157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71000"/>
              </a:schemeClr>
            </a:gs>
            <a:gs pos="25500">
              <a:srgbClr val="BBB8B8"/>
            </a:gs>
            <a:gs pos="51000">
              <a:schemeClr val="bg2">
                <a:lumMod val="90000"/>
              </a:schemeClr>
            </a:gs>
            <a:gs pos="78000">
              <a:srgbClr val="DFDDDD"/>
            </a:gs>
            <a:gs pos="100000">
              <a:schemeClr val="bg2">
                <a:lumMod val="83000"/>
                <a:lumOff val="17000"/>
              </a:schemeClr>
            </a:gs>
          </a:gsLst>
          <a:lin ang="2700000" scaled="1"/>
          <a:tileRect/>
        </a:gradFill>
        <a:effectLst/>
      </p:bgPr>
    </p:bg>
    <p:spTree>
      <p:nvGrpSpPr>
        <p:cNvPr id="1" name=""/>
        <p:cNvGrpSpPr/>
        <p:nvPr/>
      </p:nvGrpSpPr>
      <p:grpSpPr>
        <a:xfrm>
          <a:off x="0" y="0"/>
          <a:ext cx="0" cy="0"/>
          <a:chOff x="0" y="0"/>
          <a:chExt cx="0" cy="0"/>
        </a:xfrm>
      </p:grpSpPr>
      <p:sp>
        <p:nvSpPr>
          <p:cNvPr id="2" name="矩形 1"/>
          <p:cNvSpPr/>
          <p:nvPr/>
        </p:nvSpPr>
        <p:spPr>
          <a:xfrm>
            <a:off x="1136073" y="2116759"/>
            <a:ext cx="9712036" cy="2308324"/>
          </a:xfrm>
          <a:prstGeom prst="rect">
            <a:avLst/>
          </a:prstGeom>
        </p:spPr>
        <p:txBody>
          <a:bodyPr wrap="square">
            <a:spAutoFit/>
          </a:bodyPr>
          <a:lstStyle/>
          <a:p>
            <a:r>
              <a:rPr lang="zh-TW" altLang="en-US" b="1" dirty="0" smtClean="0">
                <a:latin typeface="標楷體" panose="03000509000000000000" pitchFamily="65" charset="-120"/>
                <a:ea typeface="標楷體" panose="03000509000000000000" pitchFamily="65" charset="-120"/>
              </a:rPr>
              <a:t>人工智慧 </a:t>
            </a:r>
            <a:r>
              <a:rPr lang="en-US" altLang="zh-TW" b="1" dirty="0" smtClean="0">
                <a:latin typeface="標楷體" panose="03000509000000000000" pitchFamily="65" charset="-120"/>
                <a:ea typeface="標楷體" panose="03000509000000000000" pitchFamily="65" charset="-120"/>
              </a:rPr>
              <a:t>(AI) </a:t>
            </a:r>
            <a:r>
              <a:rPr lang="zh-TW" altLang="en-US" b="1" dirty="0" smtClean="0">
                <a:latin typeface="標楷體" panose="03000509000000000000" pitchFamily="65" charset="-120"/>
                <a:ea typeface="標楷體" panose="03000509000000000000" pitchFamily="65" charset="-120"/>
              </a:rPr>
              <a:t>是電腦科學的一個領域，致力於解決與人類智慧相關的常見認知問題，</a:t>
            </a:r>
            <a:r>
              <a:rPr lang="zh-TW" altLang="en-US" b="1" dirty="0" smtClean="0">
                <a:solidFill>
                  <a:srgbClr val="00B0F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例如學習、解決問題和模式辨識</a:t>
            </a:r>
            <a:r>
              <a:rPr lang="zh-TW" altLang="en-US" b="1" dirty="0" smtClean="0">
                <a:latin typeface="標楷體" panose="03000509000000000000" pitchFamily="65" charset="-120"/>
                <a:ea typeface="標楷體" panose="03000509000000000000" pitchFamily="65" charset="-120"/>
              </a:rPr>
              <a:t>。</a:t>
            </a:r>
            <a:endParaRPr lang="en-US" altLang="zh-TW" b="1" dirty="0" smtClean="0">
              <a:latin typeface="標楷體" panose="03000509000000000000" pitchFamily="65" charset="-120"/>
              <a:ea typeface="標楷體" panose="03000509000000000000" pitchFamily="65" charset="-120"/>
            </a:endParaRPr>
          </a:p>
          <a:p>
            <a:endParaRPr lang="en-US" altLang="zh-TW" b="1" dirty="0">
              <a:latin typeface="標楷體" panose="03000509000000000000" pitchFamily="65" charset="-120"/>
              <a:ea typeface="標楷體" panose="03000509000000000000" pitchFamily="65" charset="-120"/>
            </a:endParaRPr>
          </a:p>
          <a:p>
            <a:r>
              <a:rPr lang="zh-TW" altLang="en-US" b="1" dirty="0" smtClean="0">
                <a:latin typeface="標楷體" panose="03000509000000000000" pitchFamily="65" charset="-120"/>
                <a:ea typeface="標楷體" panose="03000509000000000000" pitchFamily="65" charset="-120"/>
              </a:rPr>
              <a:t>人工智慧呈現出機器人或未來世界的景像，也就是說，</a:t>
            </a:r>
            <a:r>
              <a:rPr lang="en-US" altLang="zh-TW" b="1" dirty="0" smtClean="0">
                <a:latin typeface="標楷體" panose="03000509000000000000" pitchFamily="65" charset="-120"/>
                <a:ea typeface="標楷體" panose="03000509000000000000" pitchFamily="65" charset="-120"/>
              </a:rPr>
              <a:t>AI </a:t>
            </a:r>
            <a:r>
              <a:rPr lang="zh-TW" altLang="en-US" b="1" dirty="0" smtClean="0">
                <a:latin typeface="標楷體" panose="03000509000000000000" pitchFamily="65" charset="-120"/>
                <a:ea typeface="標楷體" panose="03000509000000000000" pitchFamily="65" charset="-120"/>
              </a:rPr>
              <a:t>不再是科幻小說中虛構的機器人，而真正成為現代高階電腦科學中的現實</a:t>
            </a:r>
            <a:endParaRPr lang="en-US" altLang="zh-TW" b="1" dirty="0" smtClean="0">
              <a:latin typeface="標楷體" panose="03000509000000000000" pitchFamily="65" charset="-120"/>
              <a:ea typeface="標楷體" panose="03000509000000000000" pitchFamily="65" charset="-120"/>
            </a:endParaRPr>
          </a:p>
          <a:p>
            <a:endParaRPr lang="en-US" altLang="zh-TW" b="1" dirty="0">
              <a:latin typeface="標楷體" panose="03000509000000000000" pitchFamily="65" charset="-120"/>
              <a:ea typeface="標楷體" panose="03000509000000000000" pitchFamily="65" charset="-120"/>
            </a:endParaRPr>
          </a:p>
          <a:p>
            <a:r>
              <a:rPr lang="zh-TW" altLang="en-US" b="1" dirty="0" smtClean="0">
                <a:latin typeface="標楷體" panose="03000509000000000000" pitchFamily="65" charset="-120"/>
                <a:ea typeface="標楷體" panose="03000509000000000000" pitchFamily="65" charset="-120"/>
              </a:rPr>
              <a:t>網路</a:t>
            </a:r>
            <a:r>
              <a:rPr lang="zh-TW" altLang="en-US" b="1" dirty="0">
                <a:latin typeface="標楷體" panose="03000509000000000000" pitchFamily="65" charset="-120"/>
                <a:ea typeface="標楷體" panose="03000509000000000000" pitchFamily="65" charset="-120"/>
              </a:rPr>
              <a:t>運算方面的進展也讓聯結主義流派的學者進一步發展「</a:t>
            </a:r>
            <a:r>
              <a:rPr lang="zh-TW" altLang="en-US"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深度學習</a:t>
            </a:r>
            <a:r>
              <a:rPr lang="zh-TW" altLang="en-US" b="1" dirty="0">
                <a:latin typeface="標楷體" panose="03000509000000000000" pitchFamily="65" charset="-120"/>
                <a:ea typeface="標楷體" panose="03000509000000000000" pitchFamily="65" charset="-120"/>
              </a:rPr>
              <a:t>」這個分支。</a:t>
            </a:r>
            <a:r>
              <a:rPr lang="zh-TW" altLang="en-US"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機器學習 </a:t>
            </a:r>
            <a:r>
              <a:rPr lang="en-US" altLang="zh-TW"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(ML)</a:t>
            </a:r>
            <a:r>
              <a:rPr lang="en-US" altLang="zh-TW" b="1" dirty="0">
                <a:latin typeface="標楷體" panose="03000509000000000000" pitchFamily="65" charset="-120"/>
                <a:ea typeface="標楷體" panose="03000509000000000000" pitchFamily="65" charset="-120"/>
              </a:rPr>
              <a:t> </a:t>
            </a:r>
            <a:r>
              <a:rPr lang="zh-TW" altLang="en-US" b="1" dirty="0">
                <a:latin typeface="標楷體" panose="03000509000000000000" pitchFamily="65" charset="-120"/>
                <a:ea typeface="標楷體" panose="03000509000000000000" pitchFamily="65" charset="-120"/>
              </a:rPr>
              <a:t>和</a:t>
            </a:r>
            <a:r>
              <a:rPr lang="zh-TW" altLang="en-US"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深度學習 </a:t>
            </a:r>
            <a:r>
              <a:rPr lang="en-US" altLang="zh-TW"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(DL) </a:t>
            </a:r>
            <a:r>
              <a:rPr lang="zh-TW" altLang="en-US" b="1" dirty="0">
                <a:latin typeface="標楷體" panose="03000509000000000000" pitchFamily="65" charset="-120"/>
                <a:ea typeface="標楷體" panose="03000509000000000000" pitchFamily="65" charset="-120"/>
              </a:rPr>
              <a:t>這兩個電腦科學領域都是從人工智慧這個學科衍生出來的</a:t>
            </a:r>
          </a:p>
        </p:txBody>
      </p:sp>
    </p:spTree>
    <p:extLst>
      <p:ext uri="{BB962C8B-B14F-4D97-AF65-F5344CB8AC3E}">
        <p14:creationId xmlns:p14="http://schemas.microsoft.com/office/powerpoint/2010/main" val="31786424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71000"/>
              </a:schemeClr>
            </a:gs>
            <a:gs pos="25500">
              <a:srgbClr val="BBB8B8"/>
            </a:gs>
            <a:gs pos="51000">
              <a:schemeClr val="bg2">
                <a:lumMod val="90000"/>
              </a:schemeClr>
            </a:gs>
            <a:gs pos="78000">
              <a:srgbClr val="DFDDDD"/>
            </a:gs>
            <a:gs pos="100000">
              <a:schemeClr val="bg2">
                <a:lumMod val="83000"/>
                <a:lumOff val="17000"/>
              </a:schemeClr>
            </a:gs>
          </a:gsLst>
          <a:lin ang="2700000" scaled="1"/>
          <a:tileRect/>
        </a:gradFill>
        <a:effectLst/>
      </p:bgPr>
    </p:bg>
    <p:spTree>
      <p:nvGrpSpPr>
        <p:cNvPr id="1" name=""/>
        <p:cNvGrpSpPr/>
        <p:nvPr/>
      </p:nvGrpSpPr>
      <p:grpSpPr>
        <a:xfrm>
          <a:off x="0" y="0"/>
          <a:ext cx="0" cy="0"/>
          <a:chOff x="0" y="0"/>
          <a:chExt cx="0" cy="0"/>
        </a:xfrm>
      </p:grpSpPr>
      <p:sp>
        <p:nvSpPr>
          <p:cNvPr id="2" name="矩形 1"/>
          <p:cNvSpPr/>
          <p:nvPr/>
        </p:nvSpPr>
        <p:spPr>
          <a:xfrm>
            <a:off x="404736" y="285003"/>
            <a:ext cx="2031325" cy="646331"/>
          </a:xfrm>
          <a:prstGeom prst="rect">
            <a:avLst/>
          </a:prstGeom>
        </p:spPr>
        <p:txBody>
          <a:bodyPr wrap="none">
            <a:spAutoFit/>
          </a:bodyPr>
          <a:lstStyle/>
          <a:p>
            <a:r>
              <a:rPr lang="zh-TW" altLang="en-US" sz="3600" b="1" dirty="0" smtClean="0">
                <a:solidFill>
                  <a:schemeClr val="accent2"/>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機器學習</a:t>
            </a:r>
            <a:endParaRPr lang="zh-TW" altLang="en-US" sz="3600" b="1" dirty="0">
              <a:solidFill>
                <a:schemeClr val="accent2"/>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sp>
        <p:nvSpPr>
          <p:cNvPr id="3" name="矩形 2"/>
          <p:cNvSpPr/>
          <p:nvPr/>
        </p:nvSpPr>
        <p:spPr>
          <a:xfrm>
            <a:off x="404736" y="2263571"/>
            <a:ext cx="10293744" cy="2585323"/>
          </a:xfrm>
          <a:prstGeom prst="rect">
            <a:avLst/>
          </a:prstGeom>
        </p:spPr>
        <p:txBody>
          <a:bodyPr wrap="square">
            <a:spAutoFit/>
          </a:bodyPr>
          <a:lstStyle/>
          <a:p>
            <a:r>
              <a:rPr lang="zh-TW" altLang="en-US" b="1" dirty="0" smtClean="0">
                <a:latin typeface="標楷體" panose="03000509000000000000" pitchFamily="65" charset="-120"/>
                <a:ea typeface="標楷體" panose="03000509000000000000" pitchFamily="65" charset="-120"/>
              </a:rPr>
              <a:t>用於模式辨識和學習。機器學習的核心是演算法的集合，可根據記錄的資料學習和進行預測、優化不確定情況下的特定公用程式函數、從資料擷取隱藏的結構，以及將資料分類成精確的描述。</a:t>
            </a:r>
            <a:endParaRPr lang="en-US" altLang="zh-TW" b="1" dirty="0" smtClean="0">
              <a:latin typeface="標楷體" panose="03000509000000000000" pitchFamily="65" charset="-120"/>
              <a:ea typeface="標楷體" panose="03000509000000000000" pitchFamily="65" charset="-120"/>
            </a:endParaRPr>
          </a:p>
          <a:p>
            <a:endParaRPr lang="en-US" altLang="zh-TW" b="1" dirty="0">
              <a:latin typeface="標楷體" panose="03000509000000000000" pitchFamily="65" charset="-120"/>
              <a:ea typeface="標楷體" panose="03000509000000000000" pitchFamily="65" charset="-120"/>
            </a:endParaRPr>
          </a:p>
          <a:p>
            <a:r>
              <a:rPr lang="zh-TW" altLang="en-US" b="1" dirty="0" smtClean="0">
                <a:latin typeface="標楷體" panose="03000509000000000000" pitchFamily="65" charset="-120"/>
                <a:ea typeface="標楷體" panose="03000509000000000000" pitchFamily="65" charset="-120"/>
              </a:rPr>
              <a:t>相較於軟體開發人員為了根據特定輸入來產生程式碼特定輸出所開發的一般電腦程式碼相比，機器學習使用資料產生統計程式碼 </a:t>
            </a:r>
            <a:r>
              <a:rPr lang="en-US" altLang="zh-TW" b="1" dirty="0" smtClean="0">
                <a:latin typeface="標楷體" panose="03000509000000000000" pitchFamily="65" charset="-120"/>
                <a:ea typeface="標楷體" panose="03000509000000000000" pitchFamily="65" charset="-120"/>
              </a:rPr>
              <a:t>(ML </a:t>
            </a:r>
            <a:r>
              <a:rPr lang="zh-TW" altLang="en-US" b="1" dirty="0" smtClean="0">
                <a:latin typeface="標楷體" panose="03000509000000000000" pitchFamily="65" charset="-120"/>
                <a:ea typeface="標楷體" panose="03000509000000000000" pitchFamily="65" charset="-120"/>
              </a:rPr>
              <a:t>模型</a:t>
            </a:r>
            <a:r>
              <a:rPr lang="en-US" altLang="zh-TW" b="1" dirty="0" smtClean="0">
                <a:latin typeface="標楷體" panose="03000509000000000000" pitchFamily="65" charset="-120"/>
                <a:ea typeface="標楷體" panose="03000509000000000000" pitchFamily="65" charset="-120"/>
              </a:rPr>
              <a:t>)</a:t>
            </a:r>
            <a:r>
              <a:rPr lang="zh-TW" altLang="en-US" b="1" dirty="0" smtClean="0">
                <a:latin typeface="標楷體" panose="03000509000000000000" pitchFamily="65" charset="-120"/>
                <a:ea typeface="標楷體" panose="03000509000000000000" pitchFamily="65" charset="-120"/>
              </a:rPr>
              <a:t>，它會根據從之前輸入範例 </a:t>
            </a:r>
            <a:r>
              <a:rPr lang="en-US" altLang="zh-TW" b="1" dirty="0" smtClean="0">
                <a:latin typeface="標楷體" panose="03000509000000000000" pitchFamily="65" charset="-120"/>
                <a:ea typeface="標楷體" panose="03000509000000000000" pitchFamily="65" charset="-120"/>
              </a:rPr>
              <a:t>(</a:t>
            </a:r>
            <a:r>
              <a:rPr lang="zh-TW" altLang="en-US" b="1" dirty="0" smtClean="0">
                <a:latin typeface="標楷體" panose="03000509000000000000" pitchFamily="65" charset="-120"/>
                <a:ea typeface="標楷體" panose="03000509000000000000" pitchFamily="65" charset="-120"/>
              </a:rPr>
              <a:t>在監督學習技巧中也包括輸出範例</a:t>
            </a:r>
            <a:r>
              <a:rPr lang="en-US" altLang="zh-TW" b="1" dirty="0" smtClean="0">
                <a:latin typeface="標楷體" panose="03000509000000000000" pitchFamily="65" charset="-120"/>
                <a:ea typeface="標楷體" panose="03000509000000000000" pitchFamily="65" charset="-120"/>
              </a:rPr>
              <a:t>) </a:t>
            </a:r>
            <a:r>
              <a:rPr lang="zh-TW" altLang="en-US" b="1" dirty="0" smtClean="0">
                <a:latin typeface="標楷體" panose="03000509000000000000" pitchFamily="65" charset="-120"/>
                <a:ea typeface="標楷體" panose="03000509000000000000" pitchFamily="65" charset="-120"/>
              </a:rPr>
              <a:t>辨識的模式輸出「</a:t>
            </a:r>
            <a:r>
              <a:rPr lang="zh-TW" altLang="en-US" b="1" dirty="0" smtClean="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正確的結果</a:t>
            </a:r>
            <a:r>
              <a:rPr lang="zh-TW" altLang="en-US" b="1" dirty="0" smtClean="0">
                <a:latin typeface="標楷體" panose="03000509000000000000" pitchFamily="65" charset="-120"/>
                <a:ea typeface="標楷體" panose="03000509000000000000" pitchFamily="65" charset="-120"/>
              </a:rPr>
              <a:t>」。</a:t>
            </a:r>
            <a:r>
              <a:rPr lang="en-US" altLang="zh-TW" b="1" dirty="0" smtClean="0">
                <a:latin typeface="標楷體" panose="03000509000000000000" pitchFamily="65" charset="-120"/>
                <a:ea typeface="標楷體" panose="03000509000000000000" pitchFamily="65" charset="-120"/>
              </a:rPr>
              <a:t>ML </a:t>
            </a:r>
            <a:r>
              <a:rPr lang="zh-TW" altLang="en-US" b="1" dirty="0" smtClean="0">
                <a:latin typeface="標楷體" panose="03000509000000000000" pitchFamily="65" charset="-120"/>
                <a:ea typeface="標楷體" panose="03000509000000000000" pitchFamily="65" charset="-120"/>
              </a:rPr>
              <a:t>模型的正確性主要取決於過去資料的質和量。</a:t>
            </a:r>
          </a:p>
          <a:p>
            <a:endParaRPr lang="zh-TW" altLang="en-US" b="1" dirty="0" smtClean="0">
              <a:latin typeface="標楷體" panose="03000509000000000000" pitchFamily="65" charset="-120"/>
              <a:ea typeface="標楷體" panose="03000509000000000000" pitchFamily="65" charset="-120"/>
            </a:endParaRPr>
          </a:p>
          <a:p>
            <a:r>
              <a:rPr lang="zh-TW" altLang="en-US" b="1" dirty="0" smtClean="0">
                <a:latin typeface="標楷體" panose="03000509000000000000" pitchFamily="65" charset="-120"/>
                <a:ea typeface="標楷體" panose="03000509000000000000" pitchFamily="65" charset="-120"/>
              </a:rPr>
              <a:t>有了正確的資料，</a:t>
            </a:r>
            <a:r>
              <a:rPr lang="en-US" altLang="zh-TW" b="1" dirty="0" smtClean="0">
                <a:latin typeface="標楷體" panose="03000509000000000000" pitchFamily="65" charset="-120"/>
                <a:ea typeface="標楷體" panose="03000509000000000000" pitchFamily="65" charset="-120"/>
              </a:rPr>
              <a:t>ML </a:t>
            </a:r>
            <a:r>
              <a:rPr lang="zh-TW" altLang="en-US" b="1" dirty="0" smtClean="0">
                <a:latin typeface="標楷體" panose="03000509000000000000" pitchFamily="65" charset="-120"/>
                <a:ea typeface="標楷體" panose="03000509000000000000" pitchFamily="65" charset="-120"/>
              </a:rPr>
              <a:t>模型可以利用數十億個範例來分析高維度問題，以找出可根據特定輸入預測結果的優化函數。</a:t>
            </a:r>
            <a:r>
              <a:rPr lang="en-US" altLang="zh-TW" b="1" dirty="0" smtClean="0">
                <a:latin typeface="標楷體" panose="03000509000000000000" pitchFamily="65" charset="-120"/>
                <a:ea typeface="標楷體" panose="03000509000000000000" pitchFamily="65" charset="-120"/>
              </a:rPr>
              <a:t>ML </a:t>
            </a:r>
            <a:r>
              <a:rPr lang="zh-TW" altLang="en-US" b="1" dirty="0" smtClean="0">
                <a:latin typeface="標楷體" panose="03000509000000000000" pitchFamily="65" charset="-120"/>
                <a:ea typeface="標楷體" panose="03000509000000000000" pitchFamily="65" charset="-120"/>
              </a:rPr>
              <a:t>模型通常可根據統計方法提出可靠的預測及整體效能。</a:t>
            </a:r>
            <a:endParaRPr lang="zh-TW" altLang="en-US" b="1"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2213486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71000"/>
              </a:schemeClr>
            </a:gs>
            <a:gs pos="25500">
              <a:srgbClr val="BBB8B8"/>
            </a:gs>
            <a:gs pos="51000">
              <a:schemeClr val="bg2">
                <a:lumMod val="90000"/>
              </a:schemeClr>
            </a:gs>
            <a:gs pos="78000">
              <a:srgbClr val="DFDDDD"/>
            </a:gs>
            <a:gs pos="100000">
              <a:schemeClr val="bg2">
                <a:lumMod val="83000"/>
                <a:lumOff val="17000"/>
              </a:schemeClr>
            </a:gs>
          </a:gsLst>
          <a:lin ang="2700000" scaled="1"/>
          <a:tileRect/>
        </a:gradFill>
        <a:effectLst/>
      </p:bgPr>
    </p:bg>
    <p:spTree>
      <p:nvGrpSpPr>
        <p:cNvPr id="1" name=""/>
        <p:cNvGrpSpPr/>
        <p:nvPr/>
      </p:nvGrpSpPr>
      <p:grpSpPr>
        <a:xfrm>
          <a:off x="0" y="0"/>
          <a:ext cx="0" cy="0"/>
          <a:chOff x="0" y="0"/>
          <a:chExt cx="0" cy="0"/>
        </a:xfrm>
      </p:grpSpPr>
      <p:sp>
        <p:nvSpPr>
          <p:cNvPr id="3" name="矩形 2"/>
          <p:cNvSpPr/>
          <p:nvPr/>
        </p:nvSpPr>
        <p:spPr>
          <a:xfrm>
            <a:off x="404736" y="285003"/>
            <a:ext cx="4801314" cy="646331"/>
          </a:xfrm>
          <a:prstGeom prst="rect">
            <a:avLst/>
          </a:prstGeom>
        </p:spPr>
        <p:txBody>
          <a:bodyPr wrap="none">
            <a:spAutoFit/>
          </a:bodyPr>
          <a:lstStyle/>
          <a:p>
            <a:r>
              <a:rPr lang="zh-TW" altLang="en-US" sz="3600" b="1" dirty="0" smtClean="0">
                <a:solidFill>
                  <a:schemeClr val="accent2"/>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在企業中實作機器學習</a:t>
            </a:r>
          </a:p>
        </p:txBody>
      </p:sp>
      <p:sp>
        <p:nvSpPr>
          <p:cNvPr id="4" name="矩形 3"/>
          <p:cNvSpPr/>
          <p:nvPr/>
        </p:nvSpPr>
        <p:spPr>
          <a:xfrm>
            <a:off x="404736" y="1236023"/>
            <a:ext cx="11324522" cy="2585323"/>
          </a:xfrm>
          <a:prstGeom prst="rect">
            <a:avLst/>
          </a:prstGeom>
        </p:spPr>
        <p:txBody>
          <a:bodyPr wrap="square">
            <a:spAutoFit/>
          </a:bodyPr>
          <a:lstStyle/>
          <a:p>
            <a:r>
              <a:rPr lang="zh-TW" altLang="en-US" b="1" dirty="0" smtClean="0">
                <a:latin typeface="標楷體" panose="03000509000000000000" pitchFamily="65" charset="-120"/>
                <a:ea typeface="標楷體" panose="03000509000000000000" pitchFamily="65" charset="-120"/>
              </a:rPr>
              <a:t>機器學習通常用來根據過往的資料來預測未來的結果。</a:t>
            </a:r>
            <a:r>
              <a:rPr lang="zh-TW" altLang="en-US" b="1" dirty="0" smtClean="0">
                <a:solidFill>
                  <a:srgbClr val="00B0F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例如，組織會使用機器學習根據特定人口統計學來預測他們的產品在未來會計年度的銷售量；或是預測具備哪些特性的客戶對品牌不滿意或最忠實的可能性最高</a:t>
            </a:r>
            <a:r>
              <a:rPr lang="zh-TW" altLang="en-US" b="1" dirty="0" smtClean="0">
                <a:latin typeface="標楷體" panose="03000509000000000000" pitchFamily="65" charset="-120"/>
                <a:ea typeface="標楷體" panose="03000509000000000000" pitchFamily="65" charset="-120"/>
              </a:rPr>
              <a:t>。這類預測有助於做出</a:t>
            </a:r>
            <a:r>
              <a:rPr lang="zh-TW" altLang="en-US" b="1" dirty="0" smtClean="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更好的商業決策</a:t>
            </a:r>
            <a:r>
              <a:rPr lang="zh-TW" altLang="en-US" b="1" dirty="0" smtClean="0">
                <a:latin typeface="標楷體" panose="03000509000000000000" pitchFamily="65" charset="-120"/>
                <a:ea typeface="標楷體" panose="03000509000000000000" pitchFamily="65" charset="-120"/>
              </a:rPr>
              <a:t>、</a:t>
            </a:r>
            <a:r>
              <a:rPr lang="zh-TW" altLang="en-US" b="1" dirty="0" smtClean="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提供更貼近個人的使用者體驗</a:t>
            </a:r>
            <a:r>
              <a:rPr lang="zh-TW" altLang="en-US" b="1" dirty="0" smtClean="0">
                <a:latin typeface="標楷體" panose="03000509000000000000" pitchFamily="65" charset="-120"/>
                <a:ea typeface="標楷體" panose="03000509000000000000" pitchFamily="65" charset="-120"/>
              </a:rPr>
              <a:t>，以及</a:t>
            </a:r>
            <a:r>
              <a:rPr lang="zh-TW" altLang="en-US" b="1" dirty="0" smtClean="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具備降低消費者忠誠度成本的潛力</a:t>
            </a:r>
            <a:r>
              <a:rPr lang="zh-TW" altLang="en-US" b="1" dirty="0" smtClean="0">
                <a:latin typeface="標楷體" panose="03000509000000000000" pitchFamily="65" charset="-120"/>
                <a:ea typeface="標楷體" panose="03000509000000000000" pitchFamily="65" charset="-120"/>
              </a:rPr>
              <a:t>。</a:t>
            </a:r>
            <a:r>
              <a:rPr lang="en-US" altLang="zh-TW" b="1" dirty="0" smtClean="0">
                <a:latin typeface="標楷體" panose="03000509000000000000" pitchFamily="65" charset="-120"/>
                <a:ea typeface="標楷體" panose="03000509000000000000" pitchFamily="65" charset="-120"/>
              </a:rPr>
              <a:t>ML </a:t>
            </a:r>
            <a:r>
              <a:rPr lang="zh-TW" altLang="en-US" b="1" dirty="0" smtClean="0">
                <a:latin typeface="標楷體" panose="03000509000000000000" pitchFamily="65" charset="-120"/>
                <a:ea typeface="標楷體" panose="03000509000000000000" pitchFamily="65" charset="-120"/>
              </a:rPr>
              <a:t>可補足商業智慧 </a:t>
            </a:r>
            <a:r>
              <a:rPr lang="en-US" altLang="zh-TW" b="1" dirty="0" smtClean="0">
                <a:latin typeface="標楷體" panose="03000509000000000000" pitchFamily="65" charset="-120"/>
                <a:ea typeface="標楷體" panose="03000509000000000000" pitchFamily="65" charset="-120"/>
              </a:rPr>
              <a:t>(BI) (</a:t>
            </a:r>
            <a:r>
              <a:rPr lang="zh-TW" altLang="en-US" b="1" dirty="0" smtClean="0">
                <a:latin typeface="標楷體" panose="03000509000000000000" pitchFamily="65" charset="-120"/>
                <a:ea typeface="標楷體" panose="03000509000000000000" pitchFamily="65" charset="-120"/>
              </a:rPr>
              <a:t>主要在於報告過去的商業資料</a:t>
            </a:r>
            <a:r>
              <a:rPr lang="en-US" altLang="zh-TW" b="1" dirty="0" smtClean="0">
                <a:latin typeface="標楷體" panose="03000509000000000000" pitchFamily="65" charset="-120"/>
                <a:ea typeface="標楷體" panose="03000509000000000000" pitchFamily="65" charset="-120"/>
              </a:rPr>
              <a:t>) </a:t>
            </a:r>
            <a:r>
              <a:rPr lang="zh-TW" altLang="en-US" b="1" dirty="0" smtClean="0">
                <a:latin typeface="標楷體" panose="03000509000000000000" pitchFamily="65" charset="-120"/>
                <a:ea typeface="標楷體" panose="03000509000000000000" pitchFamily="65" charset="-120"/>
              </a:rPr>
              <a:t>不足的地方，可根據以往的趨勢和交易來預測未來的結果。</a:t>
            </a:r>
          </a:p>
          <a:p>
            <a:endParaRPr lang="zh-TW" altLang="en-US" b="1" dirty="0" smtClean="0">
              <a:latin typeface="標楷體" panose="03000509000000000000" pitchFamily="65" charset="-120"/>
              <a:ea typeface="標楷體" panose="03000509000000000000" pitchFamily="65" charset="-120"/>
            </a:endParaRPr>
          </a:p>
          <a:p>
            <a:r>
              <a:rPr lang="zh-TW" altLang="en-US" b="1" dirty="0" smtClean="0">
                <a:latin typeface="標楷體" panose="03000509000000000000" pitchFamily="65" charset="-120"/>
                <a:ea typeface="標楷體" panose="03000509000000000000" pitchFamily="65" charset="-120"/>
              </a:rPr>
              <a:t>在企業中成功實作 </a:t>
            </a:r>
            <a:r>
              <a:rPr lang="en-US" altLang="zh-TW" b="1" dirty="0" smtClean="0">
                <a:latin typeface="標楷體" panose="03000509000000000000" pitchFamily="65" charset="-120"/>
                <a:ea typeface="標楷體" panose="03000509000000000000" pitchFamily="65" charset="-120"/>
              </a:rPr>
              <a:t>ML </a:t>
            </a:r>
            <a:r>
              <a:rPr lang="zh-TW" altLang="en-US" b="1" dirty="0" smtClean="0">
                <a:latin typeface="標楷體" panose="03000509000000000000" pitchFamily="65" charset="-120"/>
                <a:ea typeface="標楷體" panose="03000509000000000000" pitchFamily="65" charset="-120"/>
              </a:rPr>
              <a:t>有幾個步驟。首先，</a:t>
            </a:r>
            <a:r>
              <a:rPr lang="zh-TW" altLang="en-US" b="1" dirty="0" smtClean="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找出真正的問題</a:t>
            </a:r>
            <a:r>
              <a:rPr lang="zh-TW" altLang="en-US" b="1" dirty="0" smtClean="0">
                <a:latin typeface="標楷體" panose="03000509000000000000" pitchFamily="65" charset="-120"/>
                <a:ea typeface="標楷體" panose="03000509000000000000" pitchFamily="65" charset="-120"/>
              </a:rPr>
              <a:t>；識別明確後可讓企業受益的預測。接著，必須</a:t>
            </a:r>
            <a:r>
              <a:rPr lang="zh-TW" altLang="en-US" b="1" dirty="0" smtClean="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根據以往的業務指標 </a:t>
            </a:r>
            <a:r>
              <a:rPr lang="en-US" altLang="zh-TW" b="1" dirty="0" smtClean="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r>
              <a:rPr lang="zh-TW" altLang="en-US" b="1" dirty="0" smtClean="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交易、銷售、損耗等等</a:t>
            </a:r>
            <a:r>
              <a:rPr lang="en-US" altLang="zh-TW" b="1" dirty="0" smtClean="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 </a:t>
            </a:r>
            <a:r>
              <a:rPr lang="zh-TW" altLang="en-US" b="1" dirty="0" smtClean="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收集資料</a:t>
            </a:r>
            <a:r>
              <a:rPr lang="zh-TW" altLang="en-US" b="1" dirty="0" smtClean="0">
                <a:latin typeface="標楷體" panose="03000509000000000000" pitchFamily="65" charset="-120"/>
                <a:ea typeface="標楷體" panose="03000509000000000000" pitchFamily="65" charset="-120"/>
              </a:rPr>
              <a:t>。資料彙總之後，即可</a:t>
            </a:r>
            <a:r>
              <a:rPr lang="zh-TW" altLang="en-US" b="1" dirty="0" smtClean="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依據這些資料建立 </a:t>
            </a:r>
            <a:r>
              <a:rPr lang="en-US" altLang="zh-TW" b="1" dirty="0" smtClean="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ML </a:t>
            </a:r>
            <a:r>
              <a:rPr lang="zh-TW" altLang="en-US" b="1" dirty="0" smtClean="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模型</a:t>
            </a:r>
            <a:r>
              <a:rPr lang="zh-TW" altLang="en-US" b="1" dirty="0" smtClean="0">
                <a:latin typeface="標楷體" panose="03000509000000000000" pitchFamily="65" charset="-120"/>
                <a:ea typeface="標楷體" panose="03000509000000000000" pitchFamily="65" charset="-120"/>
              </a:rPr>
              <a:t>。執行 </a:t>
            </a:r>
            <a:r>
              <a:rPr lang="en-US" altLang="zh-TW" b="1" dirty="0" smtClean="0">
                <a:latin typeface="標楷體" panose="03000509000000000000" pitchFamily="65" charset="-120"/>
                <a:ea typeface="標楷體" panose="03000509000000000000" pitchFamily="65" charset="-120"/>
              </a:rPr>
              <a:t>ML </a:t>
            </a:r>
            <a:r>
              <a:rPr lang="zh-TW" altLang="en-US" b="1" dirty="0" smtClean="0">
                <a:latin typeface="標楷體" panose="03000509000000000000" pitchFamily="65" charset="-120"/>
                <a:ea typeface="標楷體" panose="03000509000000000000" pitchFamily="65" charset="-120"/>
              </a:rPr>
              <a:t>模型並將模型的預測輸出套用回商業系統，以做出更明智的決策</a:t>
            </a:r>
            <a:endParaRPr lang="zh-TW" altLang="en-US" b="1" dirty="0">
              <a:latin typeface="標楷體" panose="03000509000000000000" pitchFamily="65" charset="-120"/>
              <a:ea typeface="標楷體" panose="03000509000000000000" pitchFamily="65" charset="-120"/>
            </a:endParaRPr>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9172" y="3730462"/>
            <a:ext cx="5938946" cy="2986222"/>
          </a:xfrm>
          <a:prstGeom prst="rect">
            <a:avLst/>
          </a:prstGeom>
        </p:spPr>
      </p:pic>
    </p:spTree>
    <p:extLst>
      <p:ext uri="{BB962C8B-B14F-4D97-AF65-F5344CB8AC3E}">
        <p14:creationId xmlns:p14="http://schemas.microsoft.com/office/powerpoint/2010/main" val="37341822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71000"/>
              </a:schemeClr>
            </a:gs>
            <a:gs pos="25500">
              <a:srgbClr val="BBB8B8"/>
            </a:gs>
            <a:gs pos="51000">
              <a:schemeClr val="bg2">
                <a:lumMod val="90000"/>
              </a:schemeClr>
            </a:gs>
            <a:gs pos="78000">
              <a:srgbClr val="DFDDDD"/>
            </a:gs>
            <a:gs pos="100000">
              <a:schemeClr val="bg2">
                <a:lumMod val="83000"/>
                <a:lumOff val="17000"/>
              </a:schemeClr>
            </a:gs>
          </a:gsLst>
          <a:lin ang="2700000" scaled="1"/>
          <a:tileRect/>
        </a:gradFill>
        <a:effectLst/>
      </p:bgPr>
    </p:bg>
    <p:spTree>
      <p:nvGrpSpPr>
        <p:cNvPr id="1" name=""/>
        <p:cNvGrpSpPr/>
        <p:nvPr/>
      </p:nvGrpSpPr>
      <p:grpSpPr>
        <a:xfrm>
          <a:off x="0" y="0"/>
          <a:ext cx="0" cy="0"/>
          <a:chOff x="0" y="0"/>
          <a:chExt cx="0" cy="0"/>
        </a:xfrm>
      </p:grpSpPr>
      <p:sp>
        <p:nvSpPr>
          <p:cNvPr id="2" name="矩形 1"/>
          <p:cNvSpPr/>
          <p:nvPr/>
        </p:nvSpPr>
        <p:spPr>
          <a:xfrm>
            <a:off x="404736" y="285003"/>
            <a:ext cx="2031325" cy="646331"/>
          </a:xfrm>
          <a:prstGeom prst="rect">
            <a:avLst/>
          </a:prstGeom>
        </p:spPr>
        <p:txBody>
          <a:bodyPr wrap="none">
            <a:spAutoFit/>
          </a:bodyPr>
          <a:lstStyle/>
          <a:p>
            <a:r>
              <a:rPr lang="zh-TW" altLang="en-US" sz="3600" b="1" dirty="0" smtClean="0">
                <a:solidFill>
                  <a:schemeClr val="accent2"/>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使用案例</a:t>
            </a:r>
          </a:p>
        </p:txBody>
      </p:sp>
      <p:sp>
        <p:nvSpPr>
          <p:cNvPr id="3" name="矩形 2"/>
          <p:cNvSpPr/>
          <p:nvPr/>
        </p:nvSpPr>
        <p:spPr>
          <a:xfrm>
            <a:off x="570806" y="2061800"/>
            <a:ext cx="10659687" cy="3139321"/>
          </a:xfrm>
          <a:prstGeom prst="rect">
            <a:avLst/>
          </a:prstGeom>
        </p:spPr>
        <p:txBody>
          <a:bodyPr wrap="square">
            <a:spAutoFit/>
          </a:bodyPr>
          <a:lstStyle/>
          <a:p>
            <a:pPr marL="285750" indent="-285750">
              <a:buFont typeface="Wingdings" panose="05000000000000000000" pitchFamily="2" charset="2"/>
              <a:buChar char="ü"/>
            </a:pPr>
            <a:r>
              <a:rPr lang="zh-TW" altLang="en-US" b="1" dirty="0" smtClean="0">
                <a:solidFill>
                  <a:srgbClr val="7030A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異常偵測</a:t>
            </a:r>
          </a:p>
          <a:p>
            <a:r>
              <a:rPr lang="zh-TW" altLang="en-US" b="1" dirty="0" smtClean="0">
                <a:latin typeface="標楷體" panose="03000509000000000000" pitchFamily="65" charset="-120"/>
                <a:ea typeface="標楷體" panose="03000509000000000000" pitchFamily="65" charset="-120"/>
              </a:rPr>
              <a:t>識別與預期模式或資料集其他項目不一致的項目、事件或觀察。</a:t>
            </a:r>
          </a:p>
          <a:p>
            <a:endParaRPr lang="zh-TW" altLang="en-US" b="1" dirty="0" smtClean="0">
              <a:latin typeface="標楷體" panose="03000509000000000000" pitchFamily="65" charset="-120"/>
              <a:ea typeface="標楷體" panose="03000509000000000000" pitchFamily="65" charset="-120"/>
            </a:endParaRPr>
          </a:p>
          <a:p>
            <a:pPr marL="285750" indent="-285750">
              <a:buFont typeface="Wingdings" panose="05000000000000000000" pitchFamily="2" charset="2"/>
              <a:buChar char="ü"/>
            </a:pPr>
            <a:r>
              <a:rPr lang="zh-TW" altLang="en-US" b="1" dirty="0" smtClean="0">
                <a:solidFill>
                  <a:srgbClr val="7030A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詐騙偵測</a:t>
            </a:r>
          </a:p>
          <a:p>
            <a:r>
              <a:rPr lang="zh-TW" altLang="en-US" b="1" dirty="0" smtClean="0">
                <a:latin typeface="標楷體" panose="03000509000000000000" pitchFamily="65" charset="-120"/>
                <a:ea typeface="標楷體" panose="03000509000000000000" pitchFamily="65" charset="-120"/>
              </a:rPr>
              <a:t>建立預測模型，協助</a:t>
            </a:r>
            <a:r>
              <a:rPr lang="zh-TW" altLang="en-US" b="1" dirty="0" smtClean="0">
                <a:solidFill>
                  <a:srgbClr val="FF0000"/>
                </a:solidFill>
                <a:latin typeface="標楷體" panose="03000509000000000000" pitchFamily="65" charset="-120"/>
                <a:ea typeface="標楷體" panose="03000509000000000000" pitchFamily="65" charset="-120"/>
              </a:rPr>
              <a:t>識別潛在的詐騙</a:t>
            </a:r>
            <a:r>
              <a:rPr lang="zh-TW" altLang="en-US" b="1" dirty="0" smtClean="0">
                <a:latin typeface="標楷體" panose="03000509000000000000" pitchFamily="65" charset="-120"/>
                <a:ea typeface="標楷體" panose="03000509000000000000" pitchFamily="65" charset="-120"/>
              </a:rPr>
              <a:t>零售交易，或</a:t>
            </a:r>
            <a:r>
              <a:rPr lang="zh-TW" altLang="en-US" b="1" dirty="0" smtClean="0">
                <a:solidFill>
                  <a:srgbClr val="FF0000"/>
                </a:solidFill>
                <a:latin typeface="標楷體" panose="03000509000000000000" pitchFamily="65" charset="-120"/>
                <a:ea typeface="標楷體" panose="03000509000000000000" pitchFamily="65" charset="-120"/>
              </a:rPr>
              <a:t>偵測詐騙</a:t>
            </a:r>
            <a:r>
              <a:rPr lang="zh-TW" altLang="en-US" b="1" dirty="0" smtClean="0">
                <a:latin typeface="標楷體" panose="03000509000000000000" pitchFamily="65" charset="-120"/>
                <a:ea typeface="標楷體" panose="03000509000000000000" pitchFamily="65" charset="-120"/>
              </a:rPr>
              <a:t>或</a:t>
            </a:r>
            <a:r>
              <a:rPr lang="zh-TW" altLang="en-US" b="1" dirty="0" smtClean="0">
                <a:solidFill>
                  <a:srgbClr val="FF0000"/>
                </a:solidFill>
                <a:latin typeface="標楷體" panose="03000509000000000000" pitchFamily="65" charset="-120"/>
                <a:ea typeface="標楷體" panose="03000509000000000000" pitchFamily="65" charset="-120"/>
              </a:rPr>
              <a:t>不適當的項目評論</a:t>
            </a:r>
            <a:r>
              <a:rPr lang="zh-TW" altLang="en-US" b="1" dirty="0" smtClean="0">
                <a:latin typeface="標楷體" panose="03000509000000000000" pitchFamily="65" charset="-120"/>
                <a:ea typeface="標楷體" panose="03000509000000000000" pitchFamily="65" charset="-120"/>
              </a:rPr>
              <a:t>。</a:t>
            </a:r>
          </a:p>
          <a:p>
            <a:endParaRPr lang="zh-TW" altLang="en-US" b="1" dirty="0" smtClean="0">
              <a:latin typeface="標楷體" panose="03000509000000000000" pitchFamily="65" charset="-120"/>
              <a:ea typeface="標楷體" panose="03000509000000000000" pitchFamily="65" charset="-120"/>
            </a:endParaRPr>
          </a:p>
          <a:p>
            <a:pPr marL="285750" indent="-285750">
              <a:buFont typeface="Wingdings" panose="05000000000000000000" pitchFamily="2" charset="2"/>
              <a:buChar char="ü"/>
            </a:pPr>
            <a:r>
              <a:rPr lang="zh-TW" altLang="en-US" b="1" dirty="0" smtClean="0">
                <a:solidFill>
                  <a:srgbClr val="7030A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客戶流失率</a:t>
            </a:r>
          </a:p>
          <a:p>
            <a:r>
              <a:rPr lang="zh-TW" altLang="en-US" b="1" dirty="0" smtClean="0">
                <a:solidFill>
                  <a:srgbClr val="FF0000"/>
                </a:solidFill>
                <a:latin typeface="標楷體" panose="03000509000000000000" pitchFamily="65" charset="-120"/>
                <a:ea typeface="標楷體" panose="03000509000000000000" pitchFamily="65" charset="-120"/>
              </a:rPr>
              <a:t>找出流失風險最高的客戶</a:t>
            </a:r>
            <a:r>
              <a:rPr lang="zh-TW" altLang="en-US" b="1" dirty="0" smtClean="0">
                <a:latin typeface="標楷體" panose="03000509000000000000" pitchFamily="65" charset="-120"/>
                <a:ea typeface="標楷體" panose="03000509000000000000" pitchFamily="65" charset="-120"/>
              </a:rPr>
              <a:t>，以便透過促銷或提供客戶服務積極與客戶接觸。 </a:t>
            </a:r>
          </a:p>
          <a:p>
            <a:pPr marL="285750" indent="-285750">
              <a:buFont typeface="Wingdings" panose="05000000000000000000" pitchFamily="2" charset="2"/>
              <a:buChar char="ü"/>
            </a:pPr>
            <a:endParaRPr lang="zh-TW" altLang="en-US" b="1" dirty="0" smtClean="0">
              <a:solidFill>
                <a:srgbClr val="7030A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a:p>
            <a:pPr marL="285750" indent="-285750">
              <a:buFont typeface="Wingdings" panose="05000000000000000000" pitchFamily="2" charset="2"/>
              <a:buChar char="ü"/>
            </a:pPr>
            <a:r>
              <a:rPr lang="zh-TW" altLang="en-US" b="1" dirty="0" smtClean="0">
                <a:solidFill>
                  <a:srgbClr val="7030A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內容個人化</a:t>
            </a:r>
          </a:p>
          <a:p>
            <a:r>
              <a:rPr lang="zh-TW" altLang="en-US" b="1" dirty="0" smtClean="0">
                <a:latin typeface="標楷體" panose="03000509000000000000" pitchFamily="65" charset="-120"/>
                <a:ea typeface="標楷體" panose="03000509000000000000" pitchFamily="65" charset="-120"/>
              </a:rPr>
              <a:t>使用預測分析模型，根據客戶之前的行為來推薦項目或優化網站流量，以提供更加個人化的客戶體驗。 </a:t>
            </a:r>
            <a:endParaRPr lang="zh-TW" altLang="en-US" b="1"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5305649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71000"/>
              </a:schemeClr>
            </a:gs>
            <a:gs pos="25500">
              <a:srgbClr val="BBB8B8"/>
            </a:gs>
            <a:gs pos="51000">
              <a:schemeClr val="bg2">
                <a:lumMod val="90000"/>
              </a:schemeClr>
            </a:gs>
            <a:gs pos="78000">
              <a:srgbClr val="DFDDDD"/>
            </a:gs>
            <a:gs pos="100000">
              <a:schemeClr val="bg2">
                <a:lumMod val="83000"/>
                <a:lumOff val="17000"/>
              </a:schemeClr>
            </a:gs>
          </a:gsLst>
          <a:lin ang="27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55234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71000"/>
              </a:schemeClr>
            </a:gs>
            <a:gs pos="25500">
              <a:srgbClr val="BBB8B8"/>
            </a:gs>
            <a:gs pos="51000">
              <a:schemeClr val="bg2">
                <a:lumMod val="90000"/>
              </a:schemeClr>
            </a:gs>
            <a:gs pos="78000">
              <a:srgbClr val="DFDDDD"/>
            </a:gs>
            <a:gs pos="100000">
              <a:schemeClr val="bg2">
                <a:lumMod val="83000"/>
                <a:lumOff val="17000"/>
              </a:schemeClr>
            </a:gs>
          </a:gsLst>
          <a:lin ang="2700000" scaled="1"/>
          <a:tileRect/>
        </a:gradFill>
        <a:effectLst/>
      </p:bgPr>
    </p:bg>
    <p:spTree>
      <p:nvGrpSpPr>
        <p:cNvPr id="1" name=""/>
        <p:cNvGrpSpPr/>
        <p:nvPr/>
      </p:nvGrpSpPr>
      <p:grpSpPr>
        <a:xfrm>
          <a:off x="0" y="0"/>
          <a:ext cx="0" cy="0"/>
          <a:chOff x="0" y="0"/>
          <a:chExt cx="0" cy="0"/>
        </a:xfrm>
      </p:grpSpPr>
      <p:sp>
        <p:nvSpPr>
          <p:cNvPr id="2" name="標題 1"/>
          <p:cNvSpPr txBox="1">
            <a:spLocks/>
          </p:cNvSpPr>
          <p:nvPr/>
        </p:nvSpPr>
        <p:spPr>
          <a:xfrm>
            <a:off x="1212273" y="1271212"/>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pPr algn="ctr"/>
            <a:r>
              <a:rPr lang="en-US" altLang="zh-TW" sz="4800" b="1" dirty="0" smtClean="0">
                <a:effectLst>
                  <a:outerShdw blurRad="38100" dist="38100" dir="2700000" algn="tl">
                    <a:srgbClr val="000000">
                      <a:alpha val="43137"/>
                    </a:srgbClr>
                  </a:outerShdw>
                </a:effectLst>
              </a:rPr>
              <a:t>Agenda</a:t>
            </a:r>
            <a:endParaRPr lang="zh-TW" altLang="en-US" sz="4800" b="1" dirty="0">
              <a:effectLst>
                <a:outerShdw blurRad="38100" dist="38100" dir="2700000" algn="tl">
                  <a:srgbClr val="000000">
                    <a:alpha val="43137"/>
                  </a:srgbClr>
                </a:outerShdw>
              </a:effectLst>
            </a:endParaRPr>
          </a:p>
        </p:txBody>
      </p:sp>
      <p:sp>
        <p:nvSpPr>
          <p:cNvPr id="3" name="文字方塊 2"/>
          <p:cNvSpPr txBox="1"/>
          <p:nvPr/>
        </p:nvSpPr>
        <p:spPr>
          <a:xfrm>
            <a:off x="2360813" y="2992582"/>
            <a:ext cx="7847216" cy="1938992"/>
          </a:xfrm>
          <a:prstGeom prst="rect">
            <a:avLst/>
          </a:prstGeom>
          <a:noFill/>
        </p:spPr>
        <p:txBody>
          <a:bodyPr wrap="square" rtlCol="0">
            <a:spAutoFit/>
          </a:bodyPr>
          <a:lstStyle/>
          <a:p>
            <a:pPr marL="342900" indent="-342900">
              <a:buFont typeface="+mj-lt"/>
              <a:buAutoNum type="arabicPeriod"/>
            </a:pPr>
            <a:r>
              <a:rPr lang="zh-TW" altLang="en-US" sz="2400" b="1" dirty="0" smtClean="0">
                <a:latin typeface="微軟正黑體" panose="020B0604030504040204" pitchFamily="34" charset="-120"/>
                <a:ea typeface="微軟正黑體" panose="020B0604030504040204" pitchFamily="34" charset="-120"/>
              </a:rPr>
              <a:t>資料處理：連接、合併和重塑</a:t>
            </a:r>
            <a:endParaRPr lang="en-US" altLang="zh-TW" sz="2400" b="1"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endParaRPr lang="en-US" altLang="zh-TW" sz="2400" b="1"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r>
              <a:rPr lang="zh-TW" altLang="en-US" sz="2400" b="1" dirty="0" smtClean="0">
                <a:latin typeface="微軟正黑體" panose="020B0604030504040204" pitchFamily="34" charset="-120"/>
                <a:ea typeface="微軟正黑體" panose="020B0604030504040204" pitchFamily="34" charset="-120"/>
              </a:rPr>
              <a:t>資料聚合和分組</a:t>
            </a:r>
            <a:endParaRPr lang="en-US" altLang="zh-TW" sz="2400" b="1"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endParaRPr lang="en-US" altLang="zh-TW" sz="2400" b="1"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r>
              <a:rPr lang="zh-TW" altLang="en-US" sz="2400" b="1" dirty="0" smtClean="0">
                <a:latin typeface="微軟正黑體" panose="020B0604030504040204" pitchFamily="34" charset="-120"/>
                <a:ea typeface="微軟正黑體" panose="020B0604030504040204" pitchFamily="34" charset="-120"/>
              </a:rPr>
              <a:t>資料分析範例</a:t>
            </a:r>
            <a:endParaRPr lang="zh-TW" altLang="en-US" dirty="0"/>
          </a:p>
        </p:txBody>
      </p:sp>
    </p:spTree>
    <p:extLst>
      <p:ext uri="{BB962C8B-B14F-4D97-AF65-F5344CB8AC3E}">
        <p14:creationId xmlns:p14="http://schemas.microsoft.com/office/powerpoint/2010/main" val="2248737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1"/>
            <a:ext cx="12192000" cy="6858000"/>
          </a:xfrm>
          <a:solidFill>
            <a:schemeClr val="tx1"/>
          </a:solidFill>
        </p:spPr>
        <p:txBody>
          <a:bodyPr>
            <a:normAutofit/>
          </a:bodyPr>
          <a:lstStyle/>
          <a:p>
            <a:pPr algn="ctr"/>
            <a:r>
              <a:rPr lang="en-US" altLang="zh-TW" sz="4800" b="1" dirty="0" smtClean="0">
                <a:solidFill>
                  <a:srgbClr val="FFFF00"/>
                </a:solidFill>
                <a:latin typeface="微軟正黑體" panose="020B0604030504040204" pitchFamily="34" charset="-120"/>
                <a:ea typeface="微軟正黑體" panose="020B0604030504040204" pitchFamily="34" charset="-120"/>
              </a:rPr>
              <a:t>XX</a:t>
            </a:r>
          </a:p>
        </p:txBody>
      </p:sp>
    </p:spTree>
    <p:extLst>
      <p:ext uri="{BB962C8B-B14F-4D97-AF65-F5344CB8AC3E}">
        <p14:creationId xmlns:p14="http://schemas.microsoft.com/office/powerpoint/2010/main" val="32397318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71000"/>
              </a:schemeClr>
            </a:gs>
            <a:gs pos="25500">
              <a:srgbClr val="BBB8B8"/>
            </a:gs>
            <a:gs pos="51000">
              <a:schemeClr val="bg2">
                <a:lumMod val="90000"/>
              </a:schemeClr>
            </a:gs>
            <a:gs pos="78000">
              <a:srgbClr val="DFDDDD"/>
            </a:gs>
            <a:gs pos="100000">
              <a:schemeClr val="bg2">
                <a:lumMod val="83000"/>
                <a:lumOff val="17000"/>
              </a:schemeClr>
            </a:gs>
          </a:gsLst>
          <a:lin ang="27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4763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71000"/>
              </a:schemeClr>
            </a:gs>
            <a:gs pos="25500">
              <a:srgbClr val="BBB8B8"/>
            </a:gs>
            <a:gs pos="51000">
              <a:schemeClr val="bg2">
                <a:lumMod val="90000"/>
              </a:schemeClr>
            </a:gs>
            <a:gs pos="78000">
              <a:srgbClr val="DFDDDD"/>
            </a:gs>
            <a:gs pos="100000">
              <a:schemeClr val="bg2">
                <a:lumMod val="83000"/>
                <a:lumOff val="17000"/>
              </a:schemeClr>
            </a:gs>
          </a:gsLst>
          <a:lin ang="27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06747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71000"/>
              </a:schemeClr>
            </a:gs>
            <a:gs pos="25500">
              <a:srgbClr val="BBB8B8"/>
            </a:gs>
            <a:gs pos="51000">
              <a:schemeClr val="bg2">
                <a:lumMod val="90000"/>
              </a:schemeClr>
            </a:gs>
            <a:gs pos="78000">
              <a:srgbClr val="DFDDDD"/>
            </a:gs>
            <a:gs pos="100000">
              <a:schemeClr val="bg2">
                <a:lumMod val="83000"/>
                <a:lumOff val="17000"/>
              </a:schemeClr>
            </a:gs>
          </a:gsLst>
          <a:lin ang="27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39233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71000"/>
              </a:schemeClr>
            </a:gs>
            <a:gs pos="25500">
              <a:srgbClr val="BBB8B8"/>
            </a:gs>
            <a:gs pos="51000">
              <a:schemeClr val="bg2">
                <a:lumMod val="90000"/>
              </a:schemeClr>
            </a:gs>
            <a:gs pos="78000">
              <a:srgbClr val="DFDDDD"/>
            </a:gs>
            <a:gs pos="100000">
              <a:schemeClr val="bg2">
                <a:lumMod val="83000"/>
                <a:lumOff val="17000"/>
              </a:schemeClr>
            </a:gs>
          </a:gsLst>
          <a:lin ang="27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05935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71000"/>
              </a:schemeClr>
            </a:gs>
            <a:gs pos="25500">
              <a:srgbClr val="BBB8B8"/>
            </a:gs>
            <a:gs pos="51000">
              <a:schemeClr val="bg2">
                <a:lumMod val="90000"/>
              </a:schemeClr>
            </a:gs>
            <a:gs pos="78000">
              <a:srgbClr val="DFDDDD"/>
            </a:gs>
            <a:gs pos="100000">
              <a:schemeClr val="bg2">
                <a:lumMod val="83000"/>
                <a:lumOff val="17000"/>
              </a:schemeClr>
            </a:gs>
          </a:gsLst>
          <a:lin ang="27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0864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1"/>
            <a:ext cx="12192000" cy="6858000"/>
          </a:xfrm>
          <a:solidFill>
            <a:schemeClr val="tx1"/>
          </a:solidFill>
        </p:spPr>
        <p:txBody>
          <a:bodyPr>
            <a:normAutofit/>
          </a:bodyPr>
          <a:lstStyle/>
          <a:p>
            <a:pPr algn="ctr"/>
            <a:r>
              <a:rPr lang="en-US" altLang="zh-TW" sz="4800" b="1" dirty="0">
                <a:solidFill>
                  <a:srgbClr val="FFFF00"/>
                </a:solidFill>
                <a:latin typeface="微軟正黑體" panose="020B0604030504040204" pitchFamily="34" charset="-120"/>
                <a:ea typeface="微軟正黑體" panose="020B0604030504040204" pitchFamily="34" charset="-120"/>
              </a:rPr>
              <a:t>Combining and Merging </a:t>
            </a:r>
            <a:r>
              <a:rPr lang="en-US" altLang="zh-TW" sz="4800" b="1" dirty="0" smtClean="0">
                <a:solidFill>
                  <a:srgbClr val="FFFF00"/>
                </a:solidFill>
                <a:latin typeface="微軟正黑體" panose="020B0604030504040204" pitchFamily="34" charset="-120"/>
                <a:ea typeface="微軟正黑體" panose="020B0604030504040204" pitchFamily="34" charset="-120"/>
              </a:rPr>
              <a:t>Datasets</a:t>
            </a:r>
            <a:br>
              <a:rPr lang="en-US" altLang="zh-TW" sz="4800" b="1" dirty="0" smtClean="0">
                <a:solidFill>
                  <a:srgbClr val="FFFF00"/>
                </a:solidFill>
                <a:latin typeface="微軟正黑體" panose="020B0604030504040204" pitchFamily="34" charset="-120"/>
                <a:ea typeface="微軟正黑體" panose="020B0604030504040204" pitchFamily="34" charset="-120"/>
              </a:rPr>
            </a:br>
            <a:r>
              <a:rPr lang="zh-TW" altLang="en-US" sz="4800" b="1" dirty="0">
                <a:solidFill>
                  <a:srgbClr val="FFFF00"/>
                </a:solidFill>
                <a:latin typeface="微軟正黑體" panose="020B0604030504040204" pitchFamily="34" charset="-120"/>
                <a:ea typeface="微軟正黑體" panose="020B0604030504040204" pitchFamily="34" charset="-120"/>
              </a:rPr>
              <a:t>（合併數據集）</a:t>
            </a:r>
            <a:endParaRPr lang="en-US" altLang="zh-TW" sz="4800" b="1" dirty="0" smtClean="0">
              <a:solidFill>
                <a:srgbClr val="FFFF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160854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71000"/>
              </a:schemeClr>
            </a:gs>
            <a:gs pos="25500">
              <a:srgbClr val="BBB8B8"/>
            </a:gs>
            <a:gs pos="51000">
              <a:schemeClr val="bg2">
                <a:lumMod val="90000"/>
              </a:schemeClr>
            </a:gs>
            <a:gs pos="78000">
              <a:srgbClr val="DFDDDD"/>
            </a:gs>
            <a:gs pos="100000">
              <a:schemeClr val="bg2">
                <a:lumMod val="83000"/>
                <a:lumOff val="17000"/>
              </a:schemeClr>
            </a:gs>
          </a:gsLst>
          <a:lin ang="2700000" scaled="1"/>
          <a:tileRect/>
        </a:gradFill>
        <a:effectLst/>
      </p:bgPr>
    </p:bg>
    <p:spTree>
      <p:nvGrpSpPr>
        <p:cNvPr id="1" name=""/>
        <p:cNvGrpSpPr/>
        <p:nvPr/>
      </p:nvGrpSpPr>
      <p:grpSpPr>
        <a:xfrm>
          <a:off x="0" y="0"/>
          <a:ext cx="0" cy="0"/>
          <a:chOff x="0" y="0"/>
          <a:chExt cx="0" cy="0"/>
        </a:xfrm>
      </p:grpSpPr>
      <p:sp>
        <p:nvSpPr>
          <p:cNvPr id="2" name="矩形 1"/>
          <p:cNvSpPr/>
          <p:nvPr/>
        </p:nvSpPr>
        <p:spPr>
          <a:xfrm>
            <a:off x="213359" y="346009"/>
            <a:ext cx="9695411" cy="646331"/>
          </a:xfrm>
          <a:prstGeom prst="rect">
            <a:avLst/>
          </a:prstGeom>
        </p:spPr>
        <p:txBody>
          <a:bodyPr wrap="square">
            <a:spAutoFit/>
          </a:bodyPr>
          <a:lstStyle/>
          <a:p>
            <a:r>
              <a:rPr lang="en-US" altLang="zh-TW" sz="3600" b="1" dirty="0" smtClean="0">
                <a:solidFill>
                  <a:schemeClr val="accent2"/>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Database-Style </a:t>
            </a:r>
            <a:r>
              <a:rPr lang="en-US" altLang="zh-TW" sz="3600" b="1" dirty="0" err="1" smtClean="0">
                <a:solidFill>
                  <a:schemeClr val="accent2"/>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DataFrame</a:t>
            </a:r>
            <a:r>
              <a:rPr lang="en-US" altLang="zh-TW" sz="3600" b="1" dirty="0" smtClean="0">
                <a:solidFill>
                  <a:schemeClr val="accent2"/>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 Joins</a:t>
            </a:r>
          </a:p>
        </p:txBody>
      </p:sp>
      <p:sp>
        <p:nvSpPr>
          <p:cNvPr id="4" name="矩形 3"/>
          <p:cNvSpPr/>
          <p:nvPr/>
        </p:nvSpPr>
        <p:spPr>
          <a:xfrm>
            <a:off x="213359" y="1728738"/>
            <a:ext cx="11507586" cy="646331"/>
          </a:xfrm>
          <a:prstGeom prst="rect">
            <a:avLst/>
          </a:prstGeom>
        </p:spPr>
        <p:txBody>
          <a:bodyPr wrap="square">
            <a:spAutoFit/>
          </a:bodyPr>
          <a:lstStyle/>
          <a:p>
            <a:r>
              <a:rPr lang="en-US" altLang="zh-TW" b="1" dirty="0" err="1" smtClean="0">
                <a:latin typeface="標楷體" panose="03000509000000000000" pitchFamily="65" charset="-120"/>
                <a:ea typeface="標楷體" panose="03000509000000000000" pitchFamily="65" charset="-120"/>
              </a:rPr>
              <a:t>erge</a:t>
            </a:r>
            <a:r>
              <a:rPr lang="zh-TW" altLang="en-US" b="1" dirty="0" smtClean="0">
                <a:latin typeface="標楷體" panose="03000509000000000000" pitchFamily="65" charset="-120"/>
                <a:ea typeface="標楷體" panose="03000509000000000000" pitchFamily="65" charset="-120"/>
              </a:rPr>
              <a:t>或</a:t>
            </a:r>
            <a:r>
              <a:rPr lang="en-US" altLang="zh-TW" b="1" dirty="0" smtClean="0">
                <a:latin typeface="標楷體" panose="03000509000000000000" pitchFamily="65" charset="-120"/>
                <a:ea typeface="標楷體" panose="03000509000000000000" pitchFamily="65" charset="-120"/>
              </a:rPr>
              <a:t>join</a:t>
            </a:r>
            <a:r>
              <a:rPr lang="zh-TW" altLang="en-US" b="1" dirty="0" smtClean="0">
                <a:latin typeface="標楷體" panose="03000509000000000000" pitchFamily="65" charset="-120"/>
                <a:ea typeface="標楷體" panose="03000509000000000000" pitchFamily="65" charset="-120"/>
              </a:rPr>
              <a:t>操作，能通過一個或多個</a:t>
            </a:r>
            <a:r>
              <a:rPr lang="en-US" altLang="zh-TW" b="1" dirty="0" smtClean="0">
                <a:latin typeface="標楷體" panose="03000509000000000000" pitchFamily="65" charset="-120"/>
                <a:ea typeface="標楷體" panose="03000509000000000000" pitchFamily="65" charset="-120"/>
              </a:rPr>
              <a:t>key</a:t>
            </a:r>
            <a:r>
              <a:rPr lang="zh-TW" altLang="en-US" b="1" dirty="0" smtClean="0">
                <a:latin typeface="標楷體" panose="03000509000000000000" pitchFamily="65" charset="-120"/>
                <a:ea typeface="標楷體" panose="03000509000000000000" pitchFamily="65" charset="-120"/>
              </a:rPr>
              <a:t>，把不同的數據集的行連接在一起。這種操作主要集中於關係型數據庫。 </a:t>
            </a:r>
            <a:r>
              <a:rPr lang="en-US" altLang="zh-TW" b="1" dirty="0" smtClean="0">
                <a:latin typeface="標楷體" panose="03000509000000000000" pitchFamily="65" charset="-120"/>
                <a:ea typeface="標楷體" panose="03000509000000000000" pitchFamily="65" charset="-120"/>
              </a:rPr>
              <a:t>pandas</a:t>
            </a:r>
            <a:r>
              <a:rPr lang="zh-TW" altLang="en-US" b="1" dirty="0" smtClean="0">
                <a:latin typeface="標楷體" panose="03000509000000000000" pitchFamily="65" charset="-120"/>
                <a:ea typeface="標楷體" panose="03000509000000000000" pitchFamily="65" charset="-120"/>
              </a:rPr>
              <a:t>中的</a:t>
            </a:r>
            <a:r>
              <a:rPr lang="en-US" altLang="zh-TW" b="1" dirty="0" smtClean="0">
                <a:latin typeface="標楷體" panose="03000509000000000000" pitchFamily="65" charset="-120"/>
                <a:ea typeface="標楷體" panose="03000509000000000000" pitchFamily="65" charset="-120"/>
              </a:rPr>
              <a:t>merge</a:t>
            </a:r>
            <a:r>
              <a:rPr lang="zh-TW" altLang="en-US" b="1" dirty="0" smtClean="0">
                <a:latin typeface="標楷體" panose="03000509000000000000" pitchFamily="65" charset="-120"/>
                <a:ea typeface="標楷體" panose="03000509000000000000" pitchFamily="65" charset="-120"/>
              </a:rPr>
              <a:t>函數是這種操作的主要切入點</a:t>
            </a:r>
            <a:endParaRPr lang="zh-TW" altLang="en-US" b="1" dirty="0">
              <a:latin typeface="標楷體" panose="03000509000000000000" pitchFamily="65" charset="-120"/>
              <a:ea typeface="標楷體" panose="03000509000000000000" pitchFamily="65" charset="-120"/>
            </a:endParaRPr>
          </a:p>
        </p:txBody>
      </p:sp>
      <p:sp>
        <p:nvSpPr>
          <p:cNvPr id="6" name="Rectangle 2"/>
          <p:cNvSpPr>
            <a:spLocks noChangeArrowheads="1"/>
          </p:cNvSpPr>
          <p:nvPr/>
        </p:nvSpPr>
        <p:spPr bwMode="auto">
          <a:xfrm>
            <a:off x="495991" y="4277228"/>
            <a:ext cx="8024554" cy="794064"/>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1" i="0" u="none" strike="noStrike" cap="none" normalizeH="0" baseline="0" dirty="0" smtClean="0">
                <a:ln>
                  <a:noFill/>
                </a:ln>
                <a:solidFill>
                  <a:srgbClr val="008000"/>
                </a:solidFill>
                <a:effectLst/>
                <a:latin typeface="Courier New" panose="02070309020205020404" pitchFamily="49" charset="0"/>
                <a:ea typeface="Helvetica Neue"/>
                <a:cs typeface="Courier New" panose="02070309020205020404" pitchFamily="49" charset="0"/>
              </a:rPr>
              <a:t>import</a:t>
            </a:r>
            <a:r>
              <a:rPr kumimoji="0" lang="zh-TW" altLang="zh-TW" sz="1200" b="0" i="0" u="none" strike="noStrike" cap="none" normalizeH="0" baseline="0" dirty="0" smtClean="0">
                <a:ln>
                  <a:noFill/>
                </a:ln>
                <a:solidFill>
                  <a:srgbClr val="333333"/>
                </a:solidFill>
                <a:effectLst/>
                <a:latin typeface="Courier New" panose="02070309020205020404" pitchFamily="49" charset="0"/>
                <a:ea typeface="Helvetica Neue"/>
                <a:cs typeface="Courier New" panose="02070309020205020404" pitchFamily="49" charset="0"/>
              </a:rPr>
              <a:t> </a:t>
            </a:r>
            <a:r>
              <a:rPr kumimoji="0" lang="zh-TW" altLang="zh-TW" sz="1200" b="1" i="0" u="none" strike="noStrike" cap="none" normalizeH="0" baseline="0" dirty="0" smtClean="0">
                <a:ln>
                  <a:noFill/>
                </a:ln>
                <a:solidFill>
                  <a:srgbClr val="0000FF"/>
                </a:solidFill>
                <a:effectLst/>
                <a:latin typeface="Courier New" panose="02070309020205020404" pitchFamily="49" charset="0"/>
                <a:ea typeface="Helvetica Neue"/>
                <a:cs typeface="Courier New" panose="02070309020205020404" pitchFamily="49" charset="0"/>
              </a:rPr>
              <a:t>pandas</a:t>
            </a:r>
            <a:r>
              <a:rPr kumimoji="0" lang="zh-TW" altLang="zh-TW" sz="1200" b="0" i="0" u="none" strike="noStrike" cap="none" normalizeH="0" baseline="0" dirty="0" smtClean="0">
                <a:ln>
                  <a:noFill/>
                </a:ln>
                <a:solidFill>
                  <a:srgbClr val="333333"/>
                </a:solidFill>
                <a:effectLst/>
                <a:latin typeface="Courier New" panose="02070309020205020404" pitchFamily="49" charset="0"/>
                <a:ea typeface="Helvetica Neue"/>
                <a:cs typeface="Courier New" panose="02070309020205020404" pitchFamily="49" charset="0"/>
              </a:rPr>
              <a:t> </a:t>
            </a:r>
            <a:r>
              <a:rPr kumimoji="0" lang="zh-TW" altLang="zh-TW" sz="1200" b="1" i="0" u="none" strike="noStrike" cap="none" normalizeH="0" baseline="0" dirty="0" smtClean="0">
                <a:ln>
                  <a:noFill/>
                </a:ln>
                <a:solidFill>
                  <a:srgbClr val="008000"/>
                </a:solidFill>
                <a:effectLst/>
                <a:latin typeface="Courier New" panose="02070309020205020404" pitchFamily="49" charset="0"/>
                <a:ea typeface="Helvetica Neue"/>
                <a:cs typeface="Courier New" panose="02070309020205020404" pitchFamily="49" charset="0"/>
              </a:rPr>
              <a:t>as</a:t>
            </a:r>
            <a:r>
              <a:rPr kumimoji="0" lang="zh-TW" altLang="zh-TW" sz="1200" b="0" i="0" u="none" strike="noStrike" cap="none" normalizeH="0" baseline="0" dirty="0" smtClean="0">
                <a:ln>
                  <a:noFill/>
                </a:ln>
                <a:solidFill>
                  <a:srgbClr val="333333"/>
                </a:solidFill>
                <a:effectLst/>
                <a:latin typeface="Courier New" panose="02070309020205020404" pitchFamily="49" charset="0"/>
                <a:ea typeface="Helvetica Neue"/>
                <a:cs typeface="Courier New" panose="02070309020205020404" pitchFamily="49" charset="0"/>
              </a:rPr>
              <a:t> </a:t>
            </a:r>
            <a:r>
              <a:rPr kumimoji="0" lang="zh-TW" altLang="zh-TW" sz="1200" b="1" i="0" u="none" strike="noStrike" cap="none" normalizeH="0" baseline="0" dirty="0" smtClean="0">
                <a:ln>
                  <a:noFill/>
                </a:ln>
                <a:solidFill>
                  <a:srgbClr val="0000FF"/>
                </a:solidFill>
                <a:effectLst/>
                <a:latin typeface="Courier New" panose="02070309020205020404" pitchFamily="49" charset="0"/>
                <a:ea typeface="Helvetica Neue"/>
                <a:cs typeface="Courier New" panose="02070309020205020404" pitchFamily="49" charset="0"/>
              </a:rPr>
              <a:t>pd</a:t>
            </a:r>
            <a:r>
              <a:rPr kumimoji="0" lang="zh-TW" altLang="zh-TW" sz="1200" b="0" i="0" u="none" strike="noStrike" cap="none" normalizeH="0" baseline="0" dirty="0" smtClean="0">
                <a:ln>
                  <a:noFill/>
                </a:ln>
                <a:solidFill>
                  <a:srgbClr val="333333"/>
                </a:solidFill>
                <a:effectLst/>
                <a:latin typeface="Courier New" panose="02070309020205020404" pitchFamily="49" charset="0"/>
                <a:ea typeface="Helvetica Neue"/>
                <a:cs typeface="Courier New" panose="02070309020205020404" pitchFamily="49" charset="0"/>
              </a:rPr>
              <a:t> </a:t>
            </a:r>
            <a:endParaRPr kumimoji="0" lang="en-US" altLang="zh-TW" sz="1200" b="0" i="0" u="none" strike="noStrike" cap="none" normalizeH="0" baseline="0" dirty="0" smtClean="0">
              <a:ln>
                <a:noFill/>
              </a:ln>
              <a:solidFill>
                <a:srgbClr val="333333"/>
              </a:solidFill>
              <a:effectLst/>
              <a:latin typeface="Courier New" panose="02070309020205020404" pitchFamily="49" charset="0"/>
              <a:ea typeface="Helvetica Neue"/>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1" i="0" u="none" strike="noStrike" cap="none" normalizeH="0" baseline="0" dirty="0" smtClean="0">
                <a:ln>
                  <a:noFill/>
                </a:ln>
                <a:solidFill>
                  <a:srgbClr val="008000"/>
                </a:solidFill>
                <a:effectLst/>
                <a:latin typeface="Courier New" panose="02070309020205020404" pitchFamily="49" charset="0"/>
                <a:ea typeface="Helvetica Neue"/>
                <a:cs typeface="Courier New" panose="02070309020205020404" pitchFamily="49" charset="0"/>
              </a:rPr>
              <a:t>import</a:t>
            </a:r>
            <a:r>
              <a:rPr kumimoji="0" lang="zh-TW" altLang="zh-TW" sz="1200" b="0" i="0" u="none" strike="noStrike" cap="none" normalizeH="0" baseline="0" dirty="0" smtClean="0">
                <a:ln>
                  <a:noFill/>
                </a:ln>
                <a:solidFill>
                  <a:srgbClr val="333333"/>
                </a:solidFill>
                <a:effectLst/>
                <a:latin typeface="Courier New" panose="02070309020205020404" pitchFamily="49" charset="0"/>
                <a:ea typeface="Helvetica Neue"/>
                <a:cs typeface="Courier New" panose="02070309020205020404" pitchFamily="49" charset="0"/>
              </a:rPr>
              <a:t> </a:t>
            </a:r>
            <a:r>
              <a:rPr kumimoji="0" lang="zh-TW" altLang="zh-TW" sz="1200" b="1" i="0" u="none" strike="noStrike" cap="none" normalizeH="0" baseline="0" dirty="0" smtClean="0">
                <a:ln>
                  <a:noFill/>
                </a:ln>
                <a:solidFill>
                  <a:srgbClr val="0000FF"/>
                </a:solidFill>
                <a:effectLst/>
                <a:latin typeface="Courier New" panose="02070309020205020404" pitchFamily="49" charset="0"/>
                <a:ea typeface="Helvetica Neue"/>
                <a:cs typeface="Courier New" panose="02070309020205020404" pitchFamily="49" charset="0"/>
              </a:rPr>
              <a:t>numpy</a:t>
            </a:r>
            <a:r>
              <a:rPr kumimoji="0" lang="zh-TW" altLang="zh-TW" sz="1200" b="0" i="0" u="none" strike="noStrike" cap="none" normalizeH="0" baseline="0" dirty="0" smtClean="0">
                <a:ln>
                  <a:noFill/>
                </a:ln>
                <a:solidFill>
                  <a:srgbClr val="333333"/>
                </a:solidFill>
                <a:effectLst/>
                <a:latin typeface="Courier New" panose="02070309020205020404" pitchFamily="49" charset="0"/>
                <a:ea typeface="Helvetica Neue"/>
                <a:cs typeface="Courier New" panose="02070309020205020404" pitchFamily="49" charset="0"/>
              </a:rPr>
              <a:t> </a:t>
            </a:r>
            <a:r>
              <a:rPr kumimoji="0" lang="zh-TW" altLang="zh-TW" sz="1200" b="1" i="0" u="none" strike="noStrike" cap="none" normalizeH="0" baseline="0" dirty="0" smtClean="0">
                <a:ln>
                  <a:noFill/>
                </a:ln>
                <a:solidFill>
                  <a:srgbClr val="008000"/>
                </a:solidFill>
                <a:effectLst/>
                <a:latin typeface="Courier New" panose="02070309020205020404" pitchFamily="49" charset="0"/>
                <a:ea typeface="Helvetica Neue"/>
                <a:cs typeface="Courier New" panose="02070309020205020404" pitchFamily="49" charset="0"/>
              </a:rPr>
              <a:t>as</a:t>
            </a:r>
            <a:r>
              <a:rPr kumimoji="0" lang="zh-TW" altLang="zh-TW" sz="1200" b="0" i="0" u="none" strike="noStrike" cap="none" normalizeH="0" baseline="0" dirty="0" smtClean="0">
                <a:ln>
                  <a:noFill/>
                </a:ln>
                <a:solidFill>
                  <a:srgbClr val="333333"/>
                </a:solidFill>
                <a:effectLst/>
                <a:latin typeface="Courier New" panose="02070309020205020404" pitchFamily="49" charset="0"/>
                <a:ea typeface="Helvetica Neue"/>
                <a:cs typeface="Courier New" panose="02070309020205020404" pitchFamily="49" charset="0"/>
              </a:rPr>
              <a:t> </a:t>
            </a:r>
            <a:r>
              <a:rPr kumimoji="0" lang="zh-TW" altLang="zh-TW" sz="1200" b="1" i="0" u="none" strike="noStrike" cap="none" normalizeH="0" baseline="0" dirty="0" smtClean="0">
                <a:ln>
                  <a:noFill/>
                </a:ln>
                <a:solidFill>
                  <a:srgbClr val="0000FF"/>
                </a:solidFill>
                <a:effectLst/>
                <a:latin typeface="Courier New" panose="02070309020205020404" pitchFamily="49" charset="0"/>
                <a:ea typeface="Helvetica Neue"/>
                <a:cs typeface="Courier New" panose="02070309020205020404" pitchFamily="49" charset="0"/>
              </a:rPr>
              <a:t>np</a:t>
            </a:r>
            <a:r>
              <a:rPr kumimoji="0" lang="zh-TW" altLang="zh-TW" sz="1200" b="0" i="0" u="none" strike="noStrike" cap="none" normalizeH="0" baseline="0" dirty="0" smtClean="0">
                <a:ln>
                  <a:noFill/>
                </a:ln>
                <a:solidFill>
                  <a:srgbClr val="333333"/>
                </a:solidFill>
                <a:effectLst/>
                <a:latin typeface="Courier New" panose="02070309020205020404" pitchFamily="49" charset="0"/>
                <a:ea typeface="Helvetica Neue"/>
                <a:cs typeface="Courier New" panose="02070309020205020404" pitchFamily="49" charset="0"/>
              </a:rPr>
              <a:t> </a:t>
            </a:r>
            <a:endParaRPr kumimoji="0" lang="zh-TW" altLang="zh-TW"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chemeClr val="tx1"/>
                </a:solidFill>
                <a:effectLst/>
              </a:rPr>
              <a:t>df1</a:t>
            </a:r>
            <a:r>
              <a:rPr kumimoji="0" lang="zh-TW" altLang="zh-TW" sz="1200" b="0" i="0" u="none" strike="noStrike" cap="none" normalizeH="0" baseline="0" dirty="0" smtClean="0">
                <a:ln>
                  <a:noFill/>
                </a:ln>
                <a:solidFill>
                  <a:srgbClr val="333333"/>
                </a:solidFill>
                <a:effectLst/>
                <a:latin typeface="Courier New" panose="02070309020205020404" pitchFamily="49" charset="0"/>
                <a:ea typeface="Helvetica Neue"/>
                <a:cs typeface="Courier New" panose="02070309020205020404" pitchFamily="49" charset="0"/>
              </a:rPr>
              <a:t> </a:t>
            </a:r>
            <a:r>
              <a:rPr kumimoji="0" lang="zh-TW" altLang="zh-TW" sz="1200" b="0" i="0" u="none" strike="noStrike" cap="none" normalizeH="0" baseline="0" dirty="0" smtClean="0">
                <a:ln>
                  <a:noFill/>
                </a:ln>
                <a:solidFill>
                  <a:srgbClr val="666666"/>
                </a:solidFill>
                <a:effectLst/>
              </a:rPr>
              <a:t>=</a:t>
            </a:r>
            <a:r>
              <a:rPr kumimoji="0" lang="zh-TW" altLang="zh-TW" sz="1200" b="0" i="0" u="none" strike="noStrike" cap="none" normalizeH="0" baseline="0" dirty="0" smtClean="0">
                <a:ln>
                  <a:noFill/>
                </a:ln>
                <a:solidFill>
                  <a:srgbClr val="333333"/>
                </a:solidFill>
                <a:effectLst/>
                <a:latin typeface="Courier New" panose="02070309020205020404" pitchFamily="49" charset="0"/>
                <a:ea typeface="Helvetica Neue"/>
                <a:cs typeface="Courier New" panose="02070309020205020404" pitchFamily="49" charset="0"/>
              </a:rPr>
              <a:t> </a:t>
            </a:r>
            <a:r>
              <a:rPr kumimoji="0" lang="zh-TW" altLang="zh-TW" sz="1200" b="0" i="0" u="none" strike="noStrike" cap="none" normalizeH="0" baseline="0" dirty="0" smtClean="0">
                <a:ln>
                  <a:noFill/>
                </a:ln>
                <a:solidFill>
                  <a:schemeClr val="tx1"/>
                </a:solidFill>
                <a:effectLst/>
              </a:rPr>
              <a:t>pd</a:t>
            </a:r>
            <a:r>
              <a:rPr kumimoji="0" lang="zh-TW" altLang="zh-TW" sz="1200" b="0" i="0" u="none" strike="noStrike" cap="none" normalizeH="0" baseline="0" dirty="0" smtClean="0">
                <a:ln>
                  <a:noFill/>
                </a:ln>
                <a:solidFill>
                  <a:srgbClr val="666666"/>
                </a:solidFill>
                <a:effectLst/>
              </a:rPr>
              <a:t>.</a:t>
            </a:r>
            <a:r>
              <a:rPr kumimoji="0" lang="zh-TW" altLang="zh-TW" sz="1200" b="0" i="0" u="none" strike="noStrike" cap="none" normalizeH="0" baseline="0" dirty="0" smtClean="0">
                <a:ln>
                  <a:noFill/>
                </a:ln>
                <a:solidFill>
                  <a:schemeClr val="tx1"/>
                </a:solidFill>
                <a:effectLst/>
              </a:rPr>
              <a:t>DataFrame</a:t>
            </a:r>
            <a:r>
              <a:rPr kumimoji="0" lang="zh-TW" altLang="zh-TW" sz="1200" b="0" i="0" u="none" strike="noStrike" cap="none" normalizeH="0" baseline="0" dirty="0" smtClean="0">
                <a:ln>
                  <a:noFill/>
                </a:ln>
                <a:solidFill>
                  <a:srgbClr val="333333"/>
                </a:solidFill>
                <a:effectLst/>
                <a:latin typeface="Courier New" panose="02070309020205020404" pitchFamily="49" charset="0"/>
                <a:ea typeface="Helvetica Neue"/>
                <a:cs typeface="Courier New" panose="02070309020205020404" pitchFamily="49" charset="0"/>
              </a:rPr>
              <a:t>({</a:t>
            </a:r>
            <a:r>
              <a:rPr kumimoji="0" lang="zh-TW" altLang="zh-TW" sz="1200" b="0" i="0" u="none" strike="noStrike" cap="none" normalizeH="0" baseline="0" dirty="0" smtClean="0">
                <a:ln>
                  <a:noFill/>
                </a:ln>
                <a:solidFill>
                  <a:srgbClr val="BA2121"/>
                </a:solidFill>
                <a:effectLst/>
                <a:latin typeface="Courier New" panose="02070309020205020404" pitchFamily="49" charset="0"/>
                <a:ea typeface="Helvetica Neue"/>
                <a:cs typeface="Courier New" panose="02070309020205020404" pitchFamily="49" charset="0"/>
              </a:rPr>
              <a:t>'key'</a:t>
            </a:r>
            <a:r>
              <a:rPr kumimoji="0" lang="zh-TW" altLang="zh-TW" sz="1200" b="0" i="0" u="none" strike="noStrike" cap="none" normalizeH="0" baseline="0" dirty="0" smtClean="0">
                <a:ln>
                  <a:noFill/>
                </a:ln>
                <a:solidFill>
                  <a:srgbClr val="333333"/>
                </a:solidFill>
                <a:effectLst/>
                <a:latin typeface="Courier New" panose="02070309020205020404" pitchFamily="49" charset="0"/>
                <a:ea typeface="Helvetica Neue"/>
                <a:cs typeface="Courier New" panose="02070309020205020404" pitchFamily="49" charset="0"/>
              </a:rPr>
              <a:t>: [</a:t>
            </a:r>
            <a:r>
              <a:rPr kumimoji="0" lang="zh-TW" altLang="zh-TW" sz="1200" b="0" i="0" u="none" strike="noStrike" cap="none" normalizeH="0" baseline="0" dirty="0" smtClean="0">
                <a:ln>
                  <a:noFill/>
                </a:ln>
                <a:solidFill>
                  <a:srgbClr val="BA2121"/>
                </a:solidFill>
                <a:effectLst/>
                <a:latin typeface="Courier New" panose="02070309020205020404" pitchFamily="49" charset="0"/>
                <a:ea typeface="Helvetica Neue"/>
                <a:cs typeface="Courier New" panose="02070309020205020404" pitchFamily="49" charset="0"/>
              </a:rPr>
              <a:t>'b'</a:t>
            </a:r>
            <a:r>
              <a:rPr kumimoji="0" lang="zh-TW" altLang="zh-TW" sz="1200" b="0" i="0" u="none" strike="noStrike" cap="none" normalizeH="0" baseline="0" dirty="0" smtClean="0">
                <a:ln>
                  <a:noFill/>
                </a:ln>
                <a:solidFill>
                  <a:srgbClr val="333333"/>
                </a:solidFill>
                <a:effectLst/>
                <a:latin typeface="Courier New" panose="02070309020205020404" pitchFamily="49" charset="0"/>
                <a:ea typeface="Helvetica Neue"/>
                <a:cs typeface="Courier New" panose="02070309020205020404" pitchFamily="49" charset="0"/>
              </a:rPr>
              <a:t>, </a:t>
            </a:r>
            <a:r>
              <a:rPr kumimoji="0" lang="zh-TW" altLang="zh-TW" sz="1200" b="0" i="0" u="none" strike="noStrike" cap="none" normalizeH="0" baseline="0" dirty="0" smtClean="0">
                <a:ln>
                  <a:noFill/>
                </a:ln>
                <a:solidFill>
                  <a:srgbClr val="BA2121"/>
                </a:solidFill>
                <a:effectLst/>
                <a:latin typeface="Courier New" panose="02070309020205020404" pitchFamily="49" charset="0"/>
                <a:ea typeface="Helvetica Neue"/>
                <a:cs typeface="Courier New" panose="02070309020205020404" pitchFamily="49" charset="0"/>
              </a:rPr>
              <a:t>'b'</a:t>
            </a:r>
            <a:r>
              <a:rPr kumimoji="0" lang="zh-TW" altLang="zh-TW" sz="1200" b="0" i="0" u="none" strike="noStrike" cap="none" normalizeH="0" baseline="0" dirty="0" smtClean="0">
                <a:ln>
                  <a:noFill/>
                </a:ln>
                <a:solidFill>
                  <a:srgbClr val="333333"/>
                </a:solidFill>
                <a:effectLst/>
                <a:latin typeface="Courier New" panose="02070309020205020404" pitchFamily="49" charset="0"/>
                <a:ea typeface="Helvetica Neue"/>
                <a:cs typeface="Courier New" panose="02070309020205020404" pitchFamily="49" charset="0"/>
              </a:rPr>
              <a:t>, </a:t>
            </a:r>
            <a:r>
              <a:rPr kumimoji="0" lang="zh-TW" altLang="zh-TW" sz="1200" b="0" i="0" u="none" strike="noStrike" cap="none" normalizeH="0" baseline="0" dirty="0" smtClean="0">
                <a:ln>
                  <a:noFill/>
                </a:ln>
                <a:solidFill>
                  <a:srgbClr val="BA2121"/>
                </a:solidFill>
                <a:effectLst/>
                <a:latin typeface="Courier New" panose="02070309020205020404" pitchFamily="49" charset="0"/>
                <a:ea typeface="Helvetica Neue"/>
                <a:cs typeface="Courier New" panose="02070309020205020404" pitchFamily="49" charset="0"/>
              </a:rPr>
              <a:t>'a'</a:t>
            </a:r>
            <a:r>
              <a:rPr kumimoji="0" lang="zh-TW" altLang="zh-TW" sz="1200" b="0" i="0" u="none" strike="noStrike" cap="none" normalizeH="0" baseline="0" dirty="0" smtClean="0">
                <a:ln>
                  <a:noFill/>
                </a:ln>
                <a:solidFill>
                  <a:srgbClr val="333333"/>
                </a:solidFill>
                <a:effectLst/>
                <a:latin typeface="Courier New" panose="02070309020205020404" pitchFamily="49" charset="0"/>
                <a:ea typeface="Helvetica Neue"/>
                <a:cs typeface="Courier New" panose="02070309020205020404" pitchFamily="49" charset="0"/>
              </a:rPr>
              <a:t>, </a:t>
            </a:r>
            <a:r>
              <a:rPr kumimoji="0" lang="zh-TW" altLang="zh-TW" sz="1200" b="0" i="0" u="none" strike="noStrike" cap="none" normalizeH="0" baseline="0" dirty="0" smtClean="0">
                <a:ln>
                  <a:noFill/>
                </a:ln>
                <a:solidFill>
                  <a:srgbClr val="BA2121"/>
                </a:solidFill>
                <a:effectLst/>
                <a:latin typeface="Courier New" panose="02070309020205020404" pitchFamily="49" charset="0"/>
                <a:ea typeface="Helvetica Neue"/>
                <a:cs typeface="Courier New" panose="02070309020205020404" pitchFamily="49" charset="0"/>
              </a:rPr>
              <a:t>'c'</a:t>
            </a:r>
            <a:r>
              <a:rPr kumimoji="0" lang="zh-TW" altLang="zh-TW" sz="1200" b="0" i="0" u="none" strike="noStrike" cap="none" normalizeH="0" baseline="0" dirty="0" smtClean="0">
                <a:ln>
                  <a:noFill/>
                </a:ln>
                <a:solidFill>
                  <a:srgbClr val="333333"/>
                </a:solidFill>
                <a:effectLst/>
                <a:latin typeface="Courier New" panose="02070309020205020404" pitchFamily="49" charset="0"/>
                <a:ea typeface="Helvetica Neue"/>
                <a:cs typeface="Courier New" panose="02070309020205020404" pitchFamily="49" charset="0"/>
              </a:rPr>
              <a:t>, </a:t>
            </a:r>
            <a:r>
              <a:rPr kumimoji="0" lang="zh-TW" altLang="zh-TW" sz="1200" b="0" i="0" u="none" strike="noStrike" cap="none" normalizeH="0" baseline="0" dirty="0" smtClean="0">
                <a:ln>
                  <a:noFill/>
                </a:ln>
                <a:solidFill>
                  <a:srgbClr val="BA2121"/>
                </a:solidFill>
                <a:effectLst/>
                <a:latin typeface="Courier New" panose="02070309020205020404" pitchFamily="49" charset="0"/>
                <a:ea typeface="Helvetica Neue"/>
                <a:cs typeface="Courier New" panose="02070309020205020404" pitchFamily="49" charset="0"/>
              </a:rPr>
              <a:t>'a'</a:t>
            </a:r>
            <a:r>
              <a:rPr kumimoji="0" lang="zh-TW" altLang="zh-TW" sz="1200" b="0" i="0" u="none" strike="noStrike" cap="none" normalizeH="0" baseline="0" dirty="0" smtClean="0">
                <a:ln>
                  <a:noFill/>
                </a:ln>
                <a:solidFill>
                  <a:srgbClr val="333333"/>
                </a:solidFill>
                <a:effectLst/>
                <a:latin typeface="Courier New" panose="02070309020205020404" pitchFamily="49" charset="0"/>
                <a:ea typeface="Helvetica Neue"/>
                <a:cs typeface="Courier New" panose="02070309020205020404" pitchFamily="49" charset="0"/>
              </a:rPr>
              <a:t>, </a:t>
            </a:r>
            <a:r>
              <a:rPr kumimoji="0" lang="zh-TW" altLang="zh-TW" sz="1200" b="0" i="0" u="none" strike="noStrike" cap="none" normalizeH="0" baseline="0" dirty="0" smtClean="0">
                <a:ln>
                  <a:noFill/>
                </a:ln>
                <a:solidFill>
                  <a:srgbClr val="BA2121"/>
                </a:solidFill>
                <a:effectLst/>
                <a:latin typeface="Courier New" panose="02070309020205020404" pitchFamily="49" charset="0"/>
                <a:ea typeface="Helvetica Neue"/>
                <a:cs typeface="Courier New" panose="02070309020205020404" pitchFamily="49" charset="0"/>
              </a:rPr>
              <a:t>'a'</a:t>
            </a:r>
            <a:r>
              <a:rPr kumimoji="0" lang="zh-TW" altLang="zh-TW" sz="1200" b="0" i="0" u="none" strike="noStrike" cap="none" normalizeH="0" baseline="0" dirty="0" smtClean="0">
                <a:ln>
                  <a:noFill/>
                </a:ln>
                <a:solidFill>
                  <a:srgbClr val="333333"/>
                </a:solidFill>
                <a:effectLst/>
                <a:latin typeface="Courier New" panose="02070309020205020404" pitchFamily="49" charset="0"/>
                <a:ea typeface="Helvetica Neue"/>
                <a:cs typeface="Courier New" panose="02070309020205020404" pitchFamily="49" charset="0"/>
              </a:rPr>
              <a:t>, </a:t>
            </a:r>
            <a:r>
              <a:rPr kumimoji="0" lang="zh-TW" altLang="zh-TW" sz="1200" b="0" i="0" u="none" strike="noStrike" cap="none" normalizeH="0" baseline="0" dirty="0" smtClean="0">
                <a:ln>
                  <a:noFill/>
                </a:ln>
                <a:solidFill>
                  <a:srgbClr val="BA2121"/>
                </a:solidFill>
                <a:effectLst/>
                <a:latin typeface="Courier New" panose="02070309020205020404" pitchFamily="49" charset="0"/>
                <a:ea typeface="Helvetica Neue"/>
                <a:cs typeface="Courier New" panose="02070309020205020404" pitchFamily="49" charset="0"/>
              </a:rPr>
              <a:t>'b'</a:t>
            </a:r>
            <a:r>
              <a:rPr kumimoji="0" lang="zh-TW" altLang="zh-TW" sz="1200" b="0" i="0" u="none" strike="noStrike" cap="none" normalizeH="0" baseline="0" dirty="0" smtClean="0">
                <a:ln>
                  <a:noFill/>
                </a:ln>
                <a:solidFill>
                  <a:srgbClr val="333333"/>
                </a:solidFill>
                <a:effectLst/>
                <a:latin typeface="Courier New" panose="02070309020205020404" pitchFamily="49" charset="0"/>
                <a:ea typeface="Helvetica Neue"/>
                <a:cs typeface="Courier New" panose="02070309020205020404" pitchFamily="49" charset="0"/>
              </a:rPr>
              <a:t>], </a:t>
            </a:r>
            <a:r>
              <a:rPr kumimoji="0" lang="zh-TW" altLang="zh-TW" sz="1200" b="0" i="0" u="none" strike="noStrike" cap="none" normalizeH="0" baseline="0" dirty="0" smtClean="0">
                <a:ln>
                  <a:noFill/>
                </a:ln>
                <a:solidFill>
                  <a:srgbClr val="BA2121"/>
                </a:solidFill>
                <a:effectLst/>
                <a:latin typeface="Courier New" panose="02070309020205020404" pitchFamily="49" charset="0"/>
                <a:ea typeface="Helvetica Neue"/>
                <a:cs typeface="Courier New" panose="02070309020205020404" pitchFamily="49" charset="0"/>
              </a:rPr>
              <a:t>'data1'</a:t>
            </a:r>
            <a:r>
              <a:rPr kumimoji="0" lang="zh-TW" altLang="zh-TW" sz="1200" b="0" i="0" u="none" strike="noStrike" cap="none" normalizeH="0" baseline="0" dirty="0" smtClean="0">
                <a:ln>
                  <a:noFill/>
                </a:ln>
                <a:solidFill>
                  <a:srgbClr val="333333"/>
                </a:solidFill>
                <a:effectLst/>
                <a:latin typeface="Courier New" panose="02070309020205020404" pitchFamily="49" charset="0"/>
                <a:ea typeface="Helvetica Neue"/>
                <a:cs typeface="Courier New" panose="02070309020205020404" pitchFamily="49" charset="0"/>
              </a:rPr>
              <a:t>: (</a:t>
            </a:r>
            <a:r>
              <a:rPr kumimoji="0" lang="zh-TW" altLang="zh-TW" sz="1200" b="0" i="0" u="none" strike="noStrike" cap="none" normalizeH="0" baseline="0" dirty="0" smtClean="0">
                <a:ln>
                  <a:noFill/>
                </a:ln>
                <a:solidFill>
                  <a:srgbClr val="666666"/>
                </a:solidFill>
                <a:effectLst/>
                <a:latin typeface="Courier New" panose="02070309020205020404" pitchFamily="49" charset="0"/>
                <a:ea typeface="Helvetica Neue"/>
                <a:cs typeface="Courier New" panose="02070309020205020404" pitchFamily="49" charset="0"/>
              </a:rPr>
              <a:t>7</a:t>
            </a:r>
            <a:r>
              <a:rPr kumimoji="0" lang="zh-TW" altLang="zh-TW" sz="1200" b="0" i="0" u="none" strike="noStrike" cap="none" normalizeH="0" baseline="0" dirty="0" smtClean="0">
                <a:ln>
                  <a:noFill/>
                </a:ln>
                <a:solidFill>
                  <a:srgbClr val="333333"/>
                </a:solidFill>
                <a:effectLst/>
                <a:latin typeface="Courier New" panose="02070309020205020404" pitchFamily="49" charset="0"/>
                <a:ea typeface="Helvetica Neue"/>
                <a:cs typeface="Courier New" panose="02070309020205020404" pitchFamily="49" charset="0"/>
              </a:rPr>
              <a:t>)}) </a:t>
            </a:r>
            <a:endParaRPr kumimoji="0" lang="en-US" altLang="zh-TW" sz="1200" b="0" i="0" u="none" strike="noStrike" cap="none" normalizeH="0" baseline="0" dirty="0" smtClean="0">
              <a:ln>
                <a:noFill/>
              </a:ln>
              <a:solidFill>
                <a:srgbClr val="333333"/>
              </a:solidFill>
              <a:effectLst/>
              <a:latin typeface="Courier New" panose="02070309020205020404" pitchFamily="49" charset="0"/>
              <a:ea typeface="Helvetica Neue"/>
              <a:cs typeface="Courier New" panose="020703090202050204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zh-TW" altLang="zh-TW" sz="1200" b="0" i="0" u="none" strike="noStrike" cap="none" normalizeH="0" baseline="0" dirty="0" smtClean="0">
                <a:ln>
                  <a:noFill/>
                </a:ln>
                <a:solidFill>
                  <a:schemeClr val="tx1"/>
                </a:solidFill>
                <a:effectLst/>
              </a:rPr>
              <a:t>df1</a:t>
            </a:r>
          </a:p>
        </p:txBody>
      </p:sp>
      <p:graphicFrame>
        <p:nvGraphicFramePr>
          <p:cNvPr id="7" name="表格 6"/>
          <p:cNvGraphicFramePr>
            <a:graphicFrameLocks noGrp="1"/>
          </p:cNvGraphicFramePr>
          <p:nvPr>
            <p:extLst>
              <p:ext uri="{D42A27DB-BD31-4B8C-83A1-F6EECF244321}">
                <p14:modId xmlns:p14="http://schemas.microsoft.com/office/powerpoint/2010/main" val="106569891"/>
              </p:ext>
            </p:extLst>
          </p:nvPr>
        </p:nvGraphicFramePr>
        <p:xfrm>
          <a:off x="7962207" y="2967644"/>
          <a:ext cx="3201786" cy="2926080"/>
        </p:xfrm>
        <a:graphic>
          <a:graphicData uri="http://schemas.openxmlformats.org/drawingml/2006/table">
            <a:tbl>
              <a:tblPr/>
              <a:tblGrid>
                <a:gridCol w="1067262">
                  <a:extLst>
                    <a:ext uri="{9D8B030D-6E8A-4147-A177-3AD203B41FA5}">
                      <a16:colId xmlns:a16="http://schemas.microsoft.com/office/drawing/2014/main" val="2573334220"/>
                    </a:ext>
                  </a:extLst>
                </a:gridCol>
                <a:gridCol w="1067262">
                  <a:extLst>
                    <a:ext uri="{9D8B030D-6E8A-4147-A177-3AD203B41FA5}">
                      <a16:colId xmlns:a16="http://schemas.microsoft.com/office/drawing/2014/main" val="3039053877"/>
                    </a:ext>
                  </a:extLst>
                </a:gridCol>
                <a:gridCol w="1067262">
                  <a:extLst>
                    <a:ext uri="{9D8B030D-6E8A-4147-A177-3AD203B41FA5}">
                      <a16:colId xmlns:a16="http://schemas.microsoft.com/office/drawing/2014/main" val="1860472263"/>
                    </a:ext>
                  </a:extLst>
                </a:gridCol>
              </a:tblGrid>
              <a:tr h="273347">
                <a:tc>
                  <a:txBody>
                    <a:bodyPr/>
                    <a:lstStyle/>
                    <a:p>
                      <a:pPr algn="ctr" fontAlgn="ctr"/>
                      <a:endParaRPr lang="en-US" b="1" dirty="0">
                        <a:effectLst/>
                      </a:endParaRPr>
                    </a:p>
                  </a:txBody>
                  <a:tcPr anchor="ctr">
                    <a:lnL>
                      <a:noFill/>
                    </a:lnL>
                    <a:lnR>
                      <a:noFill/>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TW" b="1" dirty="0" smtClean="0">
                          <a:effectLst/>
                        </a:rPr>
                        <a:t>data1</a:t>
                      </a:r>
                    </a:p>
                  </a:txBody>
                  <a:tcPr anchor="ctr">
                    <a:lnL>
                      <a:noFill/>
                    </a:lnL>
                    <a:lnR>
                      <a:noFill/>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effectLst/>
                        </a:rPr>
                        <a:t>key</a:t>
                      </a:r>
                    </a:p>
                  </a:txBody>
                  <a:tcPr>
                    <a:lnL>
                      <a:noFill/>
                    </a:lnL>
                  </a:tcPr>
                </a:tc>
                <a:extLst>
                  <a:ext uri="{0D108BD9-81ED-4DB2-BD59-A6C34878D82A}">
                    <a16:rowId xmlns:a16="http://schemas.microsoft.com/office/drawing/2014/main" val="129058623"/>
                  </a:ext>
                </a:extLst>
              </a:tr>
              <a:tr h="273347">
                <a:tc>
                  <a:txBody>
                    <a:bodyPr/>
                    <a:lstStyle/>
                    <a:p>
                      <a:pPr algn="ctr" fontAlgn="ctr"/>
                      <a:r>
                        <a:rPr lang="en-US" altLang="zh-TW" b="1">
                          <a:effectLst/>
                        </a:rPr>
                        <a:t>0</a:t>
                      </a:r>
                    </a:p>
                  </a:txBody>
                  <a:tcPr anchor="ctr">
                    <a:lnL>
                      <a:noFill/>
                    </a:lnL>
                    <a:lnR>
                      <a:noFill/>
                    </a:lnR>
                    <a:lnT>
                      <a:noFill/>
                    </a:lnT>
                    <a:lnB>
                      <a:noFill/>
                    </a:lnB>
                    <a:solidFill>
                      <a:srgbClr val="F5F5F5"/>
                    </a:solidFill>
                  </a:tcPr>
                </a:tc>
                <a:tc>
                  <a:txBody>
                    <a:bodyPr/>
                    <a:lstStyle/>
                    <a:p>
                      <a:pPr algn="ctr" fontAlgn="ctr"/>
                      <a:r>
                        <a:rPr lang="en-US" altLang="zh-TW">
                          <a:effectLst/>
                        </a:rPr>
                        <a:t>0</a:t>
                      </a:r>
                    </a:p>
                  </a:txBody>
                  <a:tcPr anchor="ctr">
                    <a:lnL>
                      <a:noFill/>
                    </a:lnL>
                    <a:lnR>
                      <a:noFill/>
                    </a:lnR>
                    <a:lnT>
                      <a:noFill/>
                    </a:lnT>
                    <a:lnB>
                      <a:noFill/>
                    </a:lnB>
                    <a:solidFill>
                      <a:srgbClr val="F5F5F5"/>
                    </a:solidFill>
                  </a:tcPr>
                </a:tc>
                <a:tc>
                  <a:txBody>
                    <a:bodyPr/>
                    <a:lstStyle/>
                    <a:p>
                      <a:pPr algn="ctr" fontAlgn="ctr"/>
                      <a:r>
                        <a:rPr lang="en-US">
                          <a:effectLst/>
                        </a:rPr>
                        <a:t>b</a:t>
                      </a:r>
                    </a:p>
                  </a:txBody>
                  <a:tcPr anchor="ctr">
                    <a:lnL>
                      <a:noFill/>
                    </a:lnL>
                    <a:lnR>
                      <a:noFill/>
                    </a:lnR>
                    <a:lnB>
                      <a:noFill/>
                    </a:lnB>
                    <a:solidFill>
                      <a:srgbClr val="F5F5F5"/>
                    </a:solidFill>
                  </a:tcPr>
                </a:tc>
                <a:extLst>
                  <a:ext uri="{0D108BD9-81ED-4DB2-BD59-A6C34878D82A}">
                    <a16:rowId xmlns:a16="http://schemas.microsoft.com/office/drawing/2014/main" val="4275488213"/>
                  </a:ext>
                </a:extLst>
              </a:tr>
              <a:tr h="273347">
                <a:tc>
                  <a:txBody>
                    <a:bodyPr/>
                    <a:lstStyle/>
                    <a:p>
                      <a:pPr algn="ctr" fontAlgn="ctr"/>
                      <a:r>
                        <a:rPr lang="en-US" altLang="zh-TW" b="1">
                          <a:effectLst/>
                        </a:rPr>
                        <a:t>1</a:t>
                      </a:r>
                    </a:p>
                  </a:txBody>
                  <a:tcPr anchor="ctr">
                    <a:lnL>
                      <a:noFill/>
                    </a:lnL>
                    <a:lnR>
                      <a:noFill/>
                    </a:lnR>
                    <a:lnT>
                      <a:noFill/>
                    </a:lnT>
                    <a:lnB>
                      <a:noFill/>
                    </a:lnB>
                  </a:tcPr>
                </a:tc>
                <a:tc>
                  <a:txBody>
                    <a:bodyPr/>
                    <a:lstStyle/>
                    <a:p>
                      <a:pPr algn="ctr" fontAlgn="ctr"/>
                      <a:r>
                        <a:rPr lang="en-US" altLang="zh-TW">
                          <a:effectLst/>
                        </a:rPr>
                        <a:t>1</a:t>
                      </a:r>
                    </a:p>
                  </a:txBody>
                  <a:tcPr anchor="ctr">
                    <a:lnL>
                      <a:noFill/>
                    </a:lnL>
                    <a:lnR>
                      <a:noFill/>
                    </a:lnR>
                    <a:lnT>
                      <a:noFill/>
                    </a:lnT>
                    <a:lnB>
                      <a:noFill/>
                    </a:lnB>
                  </a:tcPr>
                </a:tc>
                <a:tc>
                  <a:txBody>
                    <a:bodyPr/>
                    <a:lstStyle/>
                    <a:p>
                      <a:pPr algn="ctr" fontAlgn="ctr"/>
                      <a:r>
                        <a:rPr lang="en-US">
                          <a:effectLst/>
                        </a:rPr>
                        <a:t>b</a:t>
                      </a:r>
                    </a:p>
                  </a:txBody>
                  <a:tcPr anchor="ctr">
                    <a:lnL>
                      <a:noFill/>
                    </a:lnL>
                    <a:lnR>
                      <a:noFill/>
                    </a:lnR>
                    <a:lnT>
                      <a:noFill/>
                    </a:lnT>
                    <a:lnB>
                      <a:noFill/>
                    </a:lnB>
                  </a:tcPr>
                </a:tc>
                <a:extLst>
                  <a:ext uri="{0D108BD9-81ED-4DB2-BD59-A6C34878D82A}">
                    <a16:rowId xmlns:a16="http://schemas.microsoft.com/office/drawing/2014/main" val="3691016138"/>
                  </a:ext>
                </a:extLst>
              </a:tr>
              <a:tr h="273347">
                <a:tc>
                  <a:txBody>
                    <a:bodyPr/>
                    <a:lstStyle/>
                    <a:p>
                      <a:pPr algn="ctr" fontAlgn="ctr"/>
                      <a:r>
                        <a:rPr lang="en-US" altLang="zh-TW" b="1">
                          <a:effectLst/>
                        </a:rPr>
                        <a:t>2</a:t>
                      </a:r>
                    </a:p>
                  </a:txBody>
                  <a:tcPr anchor="ctr">
                    <a:lnL>
                      <a:noFill/>
                    </a:lnL>
                    <a:lnR>
                      <a:noFill/>
                    </a:lnR>
                    <a:lnT>
                      <a:noFill/>
                    </a:lnT>
                    <a:lnB>
                      <a:noFill/>
                    </a:lnB>
                    <a:solidFill>
                      <a:srgbClr val="F5F5F5"/>
                    </a:solidFill>
                  </a:tcPr>
                </a:tc>
                <a:tc>
                  <a:txBody>
                    <a:bodyPr/>
                    <a:lstStyle/>
                    <a:p>
                      <a:pPr algn="ctr" fontAlgn="ctr"/>
                      <a:r>
                        <a:rPr lang="en-US" altLang="zh-TW">
                          <a:effectLst/>
                        </a:rPr>
                        <a:t>2</a:t>
                      </a:r>
                    </a:p>
                  </a:txBody>
                  <a:tcPr anchor="ctr">
                    <a:lnL>
                      <a:noFill/>
                    </a:lnL>
                    <a:lnR>
                      <a:noFill/>
                    </a:lnR>
                    <a:lnT>
                      <a:noFill/>
                    </a:lnT>
                    <a:lnB>
                      <a:noFill/>
                    </a:lnB>
                    <a:solidFill>
                      <a:srgbClr val="F5F5F5"/>
                    </a:solidFill>
                  </a:tcPr>
                </a:tc>
                <a:tc>
                  <a:txBody>
                    <a:bodyPr/>
                    <a:lstStyle/>
                    <a:p>
                      <a:pPr algn="ctr" fontAlgn="ctr"/>
                      <a:r>
                        <a:rPr lang="en-US">
                          <a:effectLst/>
                        </a:rPr>
                        <a:t>a</a:t>
                      </a:r>
                    </a:p>
                  </a:txBody>
                  <a:tcPr anchor="ctr">
                    <a:lnL>
                      <a:noFill/>
                    </a:lnL>
                    <a:lnR>
                      <a:noFill/>
                    </a:lnR>
                    <a:lnT>
                      <a:noFill/>
                    </a:lnT>
                    <a:lnB>
                      <a:noFill/>
                    </a:lnB>
                    <a:solidFill>
                      <a:srgbClr val="F5F5F5"/>
                    </a:solidFill>
                  </a:tcPr>
                </a:tc>
                <a:extLst>
                  <a:ext uri="{0D108BD9-81ED-4DB2-BD59-A6C34878D82A}">
                    <a16:rowId xmlns:a16="http://schemas.microsoft.com/office/drawing/2014/main" val="647064654"/>
                  </a:ext>
                </a:extLst>
              </a:tr>
              <a:tr h="273347">
                <a:tc>
                  <a:txBody>
                    <a:bodyPr/>
                    <a:lstStyle/>
                    <a:p>
                      <a:pPr algn="ctr" fontAlgn="ctr"/>
                      <a:r>
                        <a:rPr lang="en-US" altLang="zh-TW" b="1">
                          <a:effectLst/>
                        </a:rPr>
                        <a:t>3</a:t>
                      </a:r>
                    </a:p>
                  </a:txBody>
                  <a:tcPr anchor="ctr">
                    <a:lnL>
                      <a:noFill/>
                    </a:lnL>
                    <a:lnR>
                      <a:noFill/>
                    </a:lnR>
                    <a:lnT>
                      <a:noFill/>
                    </a:lnT>
                    <a:lnB>
                      <a:noFill/>
                    </a:lnB>
                  </a:tcPr>
                </a:tc>
                <a:tc>
                  <a:txBody>
                    <a:bodyPr/>
                    <a:lstStyle/>
                    <a:p>
                      <a:pPr algn="ctr" fontAlgn="ctr"/>
                      <a:r>
                        <a:rPr lang="en-US" altLang="zh-TW">
                          <a:effectLst/>
                        </a:rPr>
                        <a:t>3</a:t>
                      </a:r>
                    </a:p>
                  </a:txBody>
                  <a:tcPr anchor="ctr">
                    <a:lnL>
                      <a:noFill/>
                    </a:lnL>
                    <a:lnR>
                      <a:noFill/>
                    </a:lnR>
                    <a:lnT>
                      <a:noFill/>
                    </a:lnT>
                    <a:lnB>
                      <a:noFill/>
                    </a:lnB>
                  </a:tcPr>
                </a:tc>
                <a:tc>
                  <a:txBody>
                    <a:bodyPr/>
                    <a:lstStyle/>
                    <a:p>
                      <a:pPr algn="ctr" fontAlgn="ctr"/>
                      <a:r>
                        <a:rPr lang="en-US">
                          <a:effectLst/>
                        </a:rPr>
                        <a:t>c</a:t>
                      </a:r>
                    </a:p>
                  </a:txBody>
                  <a:tcPr anchor="ctr">
                    <a:lnL>
                      <a:noFill/>
                    </a:lnL>
                    <a:lnR>
                      <a:noFill/>
                    </a:lnR>
                    <a:lnT>
                      <a:noFill/>
                    </a:lnT>
                    <a:lnB>
                      <a:noFill/>
                    </a:lnB>
                  </a:tcPr>
                </a:tc>
                <a:extLst>
                  <a:ext uri="{0D108BD9-81ED-4DB2-BD59-A6C34878D82A}">
                    <a16:rowId xmlns:a16="http://schemas.microsoft.com/office/drawing/2014/main" val="1310024751"/>
                  </a:ext>
                </a:extLst>
              </a:tr>
              <a:tr h="273347">
                <a:tc>
                  <a:txBody>
                    <a:bodyPr/>
                    <a:lstStyle/>
                    <a:p>
                      <a:pPr algn="ctr" fontAlgn="ctr"/>
                      <a:r>
                        <a:rPr lang="en-US" altLang="zh-TW" b="1">
                          <a:effectLst/>
                        </a:rPr>
                        <a:t>4</a:t>
                      </a:r>
                    </a:p>
                  </a:txBody>
                  <a:tcPr anchor="ctr">
                    <a:lnL>
                      <a:noFill/>
                    </a:lnL>
                    <a:lnR>
                      <a:noFill/>
                    </a:lnR>
                    <a:lnT>
                      <a:noFill/>
                    </a:lnT>
                    <a:lnB>
                      <a:noFill/>
                    </a:lnB>
                    <a:solidFill>
                      <a:srgbClr val="F5F5F5"/>
                    </a:solidFill>
                  </a:tcPr>
                </a:tc>
                <a:tc>
                  <a:txBody>
                    <a:bodyPr/>
                    <a:lstStyle/>
                    <a:p>
                      <a:pPr algn="ctr" fontAlgn="ctr"/>
                      <a:r>
                        <a:rPr lang="en-US" altLang="zh-TW">
                          <a:effectLst/>
                        </a:rPr>
                        <a:t>4</a:t>
                      </a:r>
                    </a:p>
                  </a:txBody>
                  <a:tcPr anchor="ctr">
                    <a:lnL>
                      <a:noFill/>
                    </a:lnL>
                    <a:lnR>
                      <a:noFill/>
                    </a:lnR>
                    <a:lnT>
                      <a:noFill/>
                    </a:lnT>
                    <a:lnB>
                      <a:noFill/>
                    </a:lnB>
                    <a:solidFill>
                      <a:srgbClr val="F5F5F5"/>
                    </a:solidFill>
                  </a:tcPr>
                </a:tc>
                <a:tc>
                  <a:txBody>
                    <a:bodyPr/>
                    <a:lstStyle/>
                    <a:p>
                      <a:pPr algn="ctr" fontAlgn="ctr"/>
                      <a:r>
                        <a:rPr lang="en-US">
                          <a:effectLst/>
                        </a:rPr>
                        <a:t>a</a:t>
                      </a:r>
                    </a:p>
                  </a:txBody>
                  <a:tcPr anchor="ctr">
                    <a:lnL>
                      <a:noFill/>
                    </a:lnL>
                    <a:lnR>
                      <a:noFill/>
                    </a:lnR>
                    <a:lnT>
                      <a:noFill/>
                    </a:lnT>
                    <a:lnB>
                      <a:noFill/>
                    </a:lnB>
                    <a:solidFill>
                      <a:srgbClr val="F5F5F5"/>
                    </a:solidFill>
                  </a:tcPr>
                </a:tc>
                <a:extLst>
                  <a:ext uri="{0D108BD9-81ED-4DB2-BD59-A6C34878D82A}">
                    <a16:rowId xmlns:a16="http://schemas.microsoft.com/office/drawing/2014/main" val="1219938900"/>
                  </a:ext>
                </a:extLst>
              </a:tr>
              <a:tr h="273347">
                <a:tc>
                  <a:txBody>
                    <a:bodyPr/>
                    <a:lstStyle/>
                    <a:p>
                      <a:pPr algn="ctr" fontAlgn="ctr"/>
                      <a:r>
                        <a:rPr lang="en-US" altLang="zh-TW" b="1">
                          <a:effectLst/>
                        </a:rPr>
                        <a:t>5</a:t>
                      </a:r>
                    </a:p>
                  </a:txBody>
                  <a:tcPr anchor="ctr">
                    <a:lnL>
                      <a:noFill/>
                    </a:lnL>
                    <a:lnR>
                      <a:noFill/>
                    </a:lnR>
                    <a:lnT>
                      <a:noFill/>
                    </a:lnT>
                    <a:lnB>
                      <a:noFill/>
                    </a:lnB>
                  </a:tcPr>
                </a:tc>
                <a:tc>
                  <a:txBody>
                    <a:bodyPr/>
                    <a:lstStyle/>
                    <a:p>
                      <a:pPr algn="ctr" fontAlgn="ctr"/>
                      <a:r>
                        <a:rPr lang="en-US" altLang="zh-TW">
                          <a:effectLst/>
                        </a:rPr>
                        <a:t>5</a:t>
                      </a:r>
                    </a:p>
                  </a:txBody>
                  <a:tcPr anchor="ctr">
                    <a:lnL>
                      <a:noFill/>
                    </a:lnL>
                    <a:lnR>
                      <a:noFill/>
                    </a:lnR>
                    <a:lnT>
                      <a:noFill/>
                    </a:lnT>
                    <a:lnB>
                      <a:noFill/>
                    </a:lnB>
                  </a:tcPr>
                </a:tc>
                <a:tc>
                  <a:txBody>
                    <a:bodyPr/>
                    <a:lstStyle/>
                    <a:p>
                      <a:pPr algn="ctr" fontAlgn="ctr"/>
                      <a:r>
                        <a:rPr lang="en-US">
                          <a:effectLst/>
                        </a:rPr>
                        <a:t>a</a:t>
                      </a:r>
                    </a:p>
                  </a:txBody>
                  <a:tcPr anchor="ctr">
                    <a:lnL>
                      <a:noFill/>
                    </a:lnL>
                    <a:lnR>
                      <a:noFill/>
                    </a:lnR>
                    <a:lnT>
                      <a:noFill/>
                    </a:lnT>
                    <a:lnB>
                      <a:noFill/>
                    </a:lnB>
                  </a:tcPr>
                </a:tc>
                <a:extLst>
                  <a:ext uri="{0D108BD9-81ED-4DB2-BD59-A6C34878D82A}">
                    <a16:rowId xmlns:a16="http://schemas.microsoft.com/office/drawing/2014/main" val="3536030941"/>
                  </a:ext>
                </a:extLst>
              </a:tr>
              <a:tr h="273347">
                <a:tc>
                  <a:txBody>
                    <a:bodyPr/>
                    <a:lstStyle/>
                    <a:p>
                      <a:pPr algn="ctr" fontAlgn="ctr"/>
                      <a:r>
                        <a:rPr lang="en-US" altLang="zh-TW" b="1">
                          <a:effectLst/>
                        </a:rPr>
                        <a:t>6</a:t>
                      </a:r>
                    </a:p>
                  </a:txBody>
                  <a:tcPr anchor="ctr">
                    <a:lnL>
                      <a:noFill/>
                    </a:lnL>
                    <a:lnR>
                      <a:noFill/>
                    </a:lnR>
                    <a:lnT>
                      <a:noFill/>
                    </a:lnT>
                    <a:lnB>
                      <a:noFill/>
                    </a:lnB>
                    <a:solidFill>
                      <a:srgbClr val="F5F5F5"/>
                    </a:solidFill>
                  </a:tcPr>
                </a:tc>
                <a:tc>
                  <a:txBody>
                    <a:bodyPr/>
                    <a:lstStyle/>
                    <a:p>
                      <a:pPr algn="ctr" fontAlgn="ctr"/>
                      <a:r>
                        <a:rPr lang="en-US" altLang="zh-TW">
                          <a:effectLst/>
                        </a:rPr>
                        <a:t>6</a:t>
                      </a:r>
                    </a:p>
                  </a:txBody>
                  <a:tcPr anchor="ctr">
                    <a:lnL>
                      <a:noFill/>
                    </a:lnL>
                    <a:lnR>
                      <a:noFill/>
                    </a:lnR>
                    <a:lnT>
                      <a:noFill/>
                    </a:lnT>
                    <a:lnB>
                      <a:noFill/>
                    </a:lnB>
                    <a:solidFill>
                      <a:srgbClr val="F5F5F5"/>
                    </a:solidFill>
                  </a:tcPr>
                </a:tc>
                <a:tc>
                  <a:txBody>
                    <a:bodyPr/>
                    <a:lstStyle/>
                    <a:p>
                      <a:pPr algn="ctr" fontAlgn="ctr"/>
                      <a:r>
                        <a:rPr lang="en-US" dirty="0">
                          <a:effectLst/>
                        </a:rPr>
                        <a:t>b</a:t>
                      </a:r>
                    </a:p>
                  </a:txBody>
                  <a:tcPr anchor="ctr">
                    <a:lnL>
                      <a:noFill/>
                    </a:lnL>
                    <a:lnR>
                      <a:noFill/>
                    </a:lnR>
                    <a:lnT>
                      <a:noFill/>
                    </a:lnT>
                    <a:lnB>
                      <a:noFill/>
                    </a:lnB>
                    <a:solidFill>
                      <a:srgbClr val="F5F5F5"/>
                    </a:solidFill>
                  </a:tcPr>
                </a:tc>
                <a:extLst>
                  <a:ext uri="{0D108BD9-81ED-4DB2-BD59-A6C34878D82A}">
                    <a16:rowId xmlns:a16="http://schemas.microsoft.com/office/drawing/2014/main" val="773644824"/>
                  </a:ext>
                </a:extLst>
              </a:tr>
            </a:tbl>
          </a:graphicData>
        </a:graphic>
      </p:graphicFrame>
    </p:spTree>
    <p:extLst>
      <p:ext uri="{BB962C8B-B14F-4D97-AF65-F5344CB8AC3E}">
        <p14:creationId xmlns:p14="http://schemas.microsoft.com/office/powerpoint/2010/main" val="41584762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71000"/>
              </a:schemeClr>
            </a:gs>
            <a:gs pos="25500">
              <a:srgbClr val="BBB8B8"/>
            </a:gs>
            <a:gs pos="51000">
              <a:schemeClr val="bg2">
                <a:lumMod val="90000"/>
              </a:schemeClr>
            </a:gs>
            <a:gs pos="78000">
              <a:srgbClr val="DFDDDD"/>
            </a:gs>
            <a:gs pos="100000">
              <a:schemeClr val="bg2">
                <a:lumMod val="83000"/>
                <a:lumOff val="17000"/>
              </a:schemeClr>
            </a:gs>
          </a:gsLst>
          <a:lin ang="2700000" scaled="1"/>
          <a:tileRect/>
        </a:gradFill>
        <a:effectLst/>
      </p:bgPr>
    </p:bg>
    <p:spTree>
      <p:nvGrpSpPr>
        <p:cNvPr id="1" name=""/>
        <p:cNvGrpSpPr/>
        <p:nvPr/>
      </p:nvGrpSpPr>
      <p:grpSpPr>
        <a:xfrm>
          <a:off x="0" y="0"/>
          <a:ext cx="0" cy="0"/>
          <a:chOff x="0" y="0"/>
          <a:chExt cx="0" cy="0"/>
        </a:xfrm>
      </p:grpSpPr>
      <p:sp>
        <p:nvSpPr>
          <p:cNvPr id="3" name="Rectangle 1"/>
          <p:cNvSpPr>
            <a:spLocks noChangeArrowheads="1"/>
          </p:cNvSpPr>
          <p:nvPr/>
        </p:nvSpPr>
        <p:spPr bwMode="auto">
          <a:xfrm>
            <a:off x="623454" y="1291029"/>
            <a:ext cx="5503025" cy="566309"/>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zh-TW" altLang="zh-TW" sz="1600" b="1" i="0" u="none" strike="noStrike" cap="none" normalizeH="0" baseline="0" dirty="0" smtClean="0">
                <a:ln>
                  <a:noFill/>
                </a:ln>
                <a:solidFill>
                  <a:schemeClr val="tx1"/>
                </a:solidFill>
                <a:effectLst/>
                <a:latin typeface="+mn-ea"/>
              </a:rPr>
              <a:t>df2</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666666"/>
                </a:solidFill>
                <a:effectLst/>
                <a:latin typeface="+mn-ea"/>
              </a:rPr>
              <a:t>=</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chemeClr val="tx1"/>
                </a:solidFill>
                <a:effectLst/>
                <a:latin typeface="+mn-ea"/>
              </a:rPr>
              <a:t>pd</a:t>
            </a:r>
            <a:r>
              <a:rPr kumimoji="0" lang="zh-TW" altLang="zh-TW" sz="1600" b="1" i="0" u="none" strike="noStrike" cap="none" normalizeH="0" baseline="0" dirty="0" smtClean="0">
                <a:ln>
                  <a:noFill/>
                </a:ln>
                <a:solidFill>
                  <a:srgbClr val="666666"/>
                </a:solidFill>
                <a:effectLst/>
                <a:latin typeface="+mn-ea"/>
              </a:rPr>
              <a:t>.</a:t>
            </a:r>
            <a:r>
              <a:rPr kumimoji="0" lang="zh-TW" altLang="zh-TW" sz="1600" b="1" i="0" u="none" strike="noStrike" cap="none" normalizeH="0" baseline="0" dirty="0" smtClean="0">
                <a:ln>
                  <a:noFill/>
                </a:ln>
                <a:solidFill>
                  <a:schemeClr val="tx1"/>
                </a:solidFill>
                <a:effectLst/>
                <a:latin typeface="+mn-ea"/>
              </a:rPr>
              <a:t>DataFrame</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'key'</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'a'</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'b'</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'd'</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'data2'</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666666"/>
                </a:solidFill>
                <a:effectLst/>
                <a:latin typeface="+mn-ea"/>
                <a:cs typeface="Courier New" panose="02070309020205020404" pitchFamily="49" charset="0"/>
              </a:rPr>
              <a:t>3</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endParaRPr kumimoji="0" lang="en-US" altLang="zh-TW" sz="1600" b="1" i="0" u="none" strike="noStrike" cap="none" normalizeH="0" baseline="0" dirty="0" smtClean="0">
              <a:ln>
                <a:noFill/>
              </a:ln>
              <a:solidFill>
                <a:srgbClr val="333333"/>
              </a:solidFill>
              <a:effectLst/>
              <a:latin typeface="+mn-ea"/>
              <a:cs typeface="Courier New" panose="020703090202050204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zh-TW" altLang="zh-TW" sz="1600" b="1" i="0" u="none" strike="noStrike" cap="none" normalizeH="0" baseline="0" dirty="0" smtClean="0">
                <a:ln>
                  <a:noFill/>
                </a:ln>
                <a:solidFill>
                  <a:schemeClr val="tx1"/>
                </a:solidFill>
                <a:effectLst/>
                <a:latin typeface="+mn-ea"/>
              </a:rPr>
              <a:t>df2 </a:t>
            </a:r>
          </a:p>
        </p:txBody>
      </p:sp>
      <p:graphicFrame>
        <p:nvGraphicFramePr>
          <p:cNvPr id="4" name="表格 3"/>
          <p:cNvGraphicFramePr>
            <a:graphicFrameLocks noGrp="1"/>
          </p:cNvGraphicFramePr>
          <p:nvPr>
            <p:extLst>
              <p:ext uri="{D42A27DB-BD31-4B8C-83A1-F6EECF244321}">
                <p14:modId xmlns:p14="http://schemas.microsoft.com/office/powerpoint/2010/main" val="1751885434"/>
              </p:ext>
            </p:extLst>
          </p:nvPr>
        </p:nvGraphicFramePr>
        <p:xfrm>
          <a:off x="6483927" y="559509"/>
          <a:ext cx="4771506" cy="1463040"/>
        </p:xfrm>
        <a:graphic>
          <a:graphicData uri="http://schemas.openxmlformats.org/drawingml/2006/table">
            <a:tbl>
              <a:tblPr/>
              <a:tblGrid>
                <a:gridCol w="1590502">
                  <a:extLst>
                    <a:ext uri="{9D8B030D-6E8A-4147-A177-3AD203B41FA5}">
                      <a16:colId xmlns:a16="http://schemas.microsoft.com/office/drawing/2014/main" val="1770789612"/>
                    </a:ext>
                  </a:extLst>
                </a:gridCol>
                <a:gridCol w="1590502">
                  <a:extLst>
                    <a:ext uri="{9D8B030D-6E8A-4147-A177-3AD203B41FA5}">
                      <a16:colId xmlns:a16="http://schemas.microsoft.com/office/drawing/2014/main" val="3418848651"/>
                    </a:ext>
                  </a:extLst>
                </a:gridCol>
                <a:gridCol w="1590502">
                  <a:extLst>
                    <a:ext uri="{9D8B030D-6E8A-4147-A177-3AD203B41FA5}">
                      <a16:colId xmlns:a16="http://schemas.microsoft.com/office/drawing/2014/main" val="1653578317"/>
                    </a:ext>
                  </a:extLst>
                </a:gridCol>
              </a:tblGrid>
              <a:tr h="315166">
                <a:tc>
                  <a:txBody>
                    <a:bodyPr/>
                    <a:lstStyle/>
                    <a:p>
                      <a:pPr algn="ctr" fontAlgn="ctr"/>
                      <a:endParaRPr lang="en-US" b="1" dirty="0">
                        <a:effectLst/>
                      </a:endParaRPr>
                    </a:p>
                  </a:txBody>
                  <a:tcPr anchor="ctr">
                    <a:lnL>
                      <a:noFill/>
                    </a:lnL>
                    <a:lnR>
                      <a:noFill/>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TW" b="1" dirty="0" smtClean="0">
                          <a:effectLst/>
                        </a:rPr>
                        <a:t>data2</a:t>
                      </a:r>
                    </a:p>
                  </a:txBody>
                  <a:tcPr anchor="ctr">
                    <a:lnL>
                      <a:noFill/>
                    </a:lnL>
                    <a:lnR>
                      <a:noFill/>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effectLst/>
                        </a:rPr>
                        <a:t>key</a:t>
                      </a:r>
                    </a:p>
                  </a:txBody>
                  <a:tcPr>
                    <a:lnL>
                      <a:noFill/>
                    </a:lnL>
                  </a:tcPr>
                </a:tc>
                <a:extLst>
                  <a:ext uri="{0D108BD9-81ED-4DB2-BD59-A6C34878D82A}">
                    <a16:rowId xmlns:a16="http://schemas.microsoft.com/office/drawing/2014/main" val="3113064312"/>
                  </a:ext>
                </a:extLst>
              </a:tr>
              <a:tr h="315166">
                <a:tc>
                  <a:txBody>
                    <a:bodyPr/>
                    <a:lstStyle/>
                    <a:p>
                      <a:pPr algn="ctr" fontAlgn="ctr"/>
                      <a:r>
                        <a:rPr lang="en-US" altLang="zh-TW" b="1">
                          <a:effectLst/>
                        </a:rPr>
                        <a:t>0</a:t>
                      </a:r>
                    </a:p>
                  </a:txBody>
                  <a:tcPr anchor="ctr">
                    <a:lnL>
                      <a:noFill/>
                    </a:lnL>
                    <a:lnR>
                      <a:noFill/>
                    </a:lnR>
                    <a:lnT>
                      <a:noFill/>
                    </a:lnT>
                    <a:lnB>
                      <a:noFill/>
                    </a:lnB>
                    <a:solidFill>
                      <a:srgbClr val="F5F5F5"/>
                    </a:solidFill>
                  </a:tcPr>
                </a:tc>
                <a:tc>
                  <a:txBody>
                    <a:bodyPr/>
                    <a:lstStyle/>
                    <a:p>
                      <a:pPr algn="ctr" fontAlgn="ctr"/>
                      <a:r>
                        <a:rPr lang="en-US" altLang="zh-TW">
                          <a:effectLst/>
                        </a:rPr>
                        <a:t>0</a:t>
                      </a:r>
                    </a:p>
                  </a:txBody>
                  <a:tcPr anchor="ctr">
                    <a:lnL>
                      <a:noFill/>
                    </a:lnL>
                    <a:lnR>
                      <a:noFill/>
                    </a:lnR>
                    <a:lnT>
                      <a:noFill/>
                    </a:lnT>
                    <a:lnB>
                      <a:noFill/>
                    </a:lnB>
                    <a:solidFill>
                      <a:srgbClr val="F5F5F5"/>
                    </a:solidFill>
                  </a:tcPr>
                </a:tc>
                <a:tc>
                  <a:txBody>
                    <a:bodyPr/>
                    <a:lstStyle/>
                    <a:p>
                      <a:pPr algn="ctr" fontAlgn="ctr"/>
                      <a:r>
                        <a:rPr lang="en-US" dirty="0">
                          <a:effectLst/>
                        </a:rPr>
                        <a:t>a</a:t>
                      </a:r>
                    </a:p>
                  </a:txBody>
                  <a:tcPr anchor="ctr">
                    <a:lnL>
                      <a:noFill/>
                    </a:lnL>
                    <a:lnR>
                      <a:noFill/>
                    </a:lnR>
                    <a:lnB>
                      <a:noFill/>
                    </a:lnB>
                    <a:solidFill>
                      <a:srgbClr val="F5F5F5"/>
                    </a:solidFill>
                  </a:tcPr>
                </a:tc>
                <a:extLst>
                  <a:ext uri="{0D108BD9-81ED-4DB2-BD59-A6C34878D82A}">
                    <a16:rowId xmlns:a16="http://schemas.microsoft.com/office/drawing/2014/main" val="1102079210"/>
                  </a:ext>
                </a:extLst>
              </a:tr>
              <a:tr h="315166">
                <a:tc>
                  <a:txBody>
                    <a:bodyPr/>
                    <a:lstStyle/>
                    <a:p>
                      <a:pPr algn="ctr" fontAlgn="ctr"/>
                      <a:r>
                        <a:rPr lang="en-US" altLang="zh-TW" b="1">
                          <a:effectLst/>
                        </a:rPr>
                        <a:t>1</a:t>
                      </a:r>
                    </a:p>
                  </a:txBody>
                  <a:tcPr anchor="ctr">
                    <a:lnL>
                      <a:noFill/>
                    </a:lnL>
                    <a:lnR>
                      <a:noFill/>
                    </a:lnR>
                    <a:lnT>
                      <a:noFill/>
                    </a:lnT>
                    <a:lnB>
                      <a:noFill/>
                    </a:lnB>
                  </a:tcPr>
                </a:tc>
                <a:tc>
                  <a:txBody>
                    <a:bodyPr/>
                    <a:lstStyle/>
                    <a:p>
                      <a:pPr algn="ctr" fontAlgn="ctr"/>
                      <a:r>
                        <a:rPr lang="en-US" altLang="zh-TW">
                          <a:effectLst/>
                        </a:rPr>
                        <a:t>1</a:t>
                      </a:r>
                    </a:p>
                  </a:txBody>
                  <a:tcPr anchor="ctr">
                    <a:lnL>
                      <a:noFill/>
                    </a:lnL>
                    <a:lnR>
                      <a:noFill/>
                    </a:lnR>
                    <a:lnT>
                      <a:noFill/>
                    </a:lnT>
                    <a:lnB>
                      <a:noFill/>
                    </a:lnB>
                  </a:tcPr>
                </a:tc>
                <a:tc>
                  <a:txBody>
                    <a:bodyPr/>
                    <a:lstStyle/>
                    <a:p>
                      <a:pPr algn="ctr" fontAlgn="ctr"/>
                      <a:r>
                        <a:rPr lang="en-US">
                          <a:effectLst/>
                        </a:rPr>
                        <a:t>b</a:t>
                      </a:r>
                    </a:p>
                  </a:txBody>
                  <a:tcPr anchor="ctr">
                    <a:lnL>
                      <a:noFill/>
                    </a:lnL>
                    <a:lnR>
                      <a:noFill/>
                    </a:lnR>
                    <a:lnT>
                      <a:noFill/>
                    </a:lnT>
                    <a:lnB>
                      <a:noFill/>
                    </a:lnB>
                  </a:tcPr>
                </a:tc>
                <a:extLst>
                  <a:ext uri="{0D108BD9-81ED-4DB2-BD59-A6C34878D82A}">
                    <a16:rowId xmlns:a16="http://schemas.microsoft.com/office/drawing/2014/main" val="786672960"/>
                  </a:ext>
                </a:extLst>
              </a:tr>
              <a:tr h="315166">
                <a:tc>
                  <a:txBody>
                    <a:bodyPr/>
                    <a:lstStyle/>
                    <a:p>
                      <a:pPr algn="ctr" fontAlgn="ctr"/>
                      <a:r>
                        <a:rPr lang="en-US" altLang="zh-TW" b="1">
                          <a:effectLst/>
                        </a:rPr>
                        <a:t>2</a:t>
                      </a:r>
                    </a:p>
                  </a:txBody>
                  <a:tcPr anchor="ctr">
                    <a:lnL>
                      <a:noFill/>
                    </a:lnL>
                    <a:lnR>
                      <a:noFill/>
                    </a:lnR>
                    <a:lnT>
                      <a:noFill/>
                    </a:lnT>
                    <a:lnB>
                      <a:noFill/>
                    </a:lnB>
                    <a:solidFill>
                      <a:srgbClr val="F5F5F5"/>
                    </a:solidFill>
                  </a:tcPr>
                </a:tc>
                <a:tc>
                  <a:txBody>
                    <a:bodyPr/>
                    <a:lstStyle/>
                    <a:p>
                      <a:pPr algn="ctr" fontAlgn="ctr"/>
                      <a:r>
                        <a:rPr lang="en-US" altLang="zh-TW">
                          <a:effectLst/>
                        </a:rPr>
                        <a:t>2</a:t>
                      </a:r>
                    </a:p>
                  </a:txBody>
                  <a:tcPr anchor="ctr">
                    <a:lnL>
                      <a:noFill/>
                    </a:lnL>
                    <a:lnR>
                      <a:noFill/>
                    </a:lnR>
                    <a:lnT>
                      <a:noFill/>
                    </a:lnT>
                    <a:lnB>
                      <a:noFill/>
                    </a:lnB>
                    <a:solidFill>
                      <a:srgbClr val="F5F5F5"/>
                    </a:solidFill>
                  </a:tcPr>
                </a:tc>
                <a:tc>
                  <a:txBody>
                    <a:bodyPr/>
                    <a:lstStyle/>
                    <a:p>
                      <a:pPr algn="ctr" fontAlgn="ctr"/>
                      <a:r>
                        <a:rPr lang="en-US" dirty="0">
                          <a:effectLst/>
                        </a:rPr>
                        <a:t>d</a:t>
                      </a:r>
                    </a:p>
                  </a:txBody>
                  <a:tcPr anchor="ctr">
                    <a:lnL>
                      <a:noFill/>
                    </a:lnL>
                    <a:lnR>
                      <a:noFill/>
                    </a:lnR>
                    <a:lnT>
                      <a:noFill/>
                    </a:lnT>
                    <a:lnB>
                      <a:noFill/>
                    </a:lnB>
                    <a:solidFill>
                      <a:srgbClr val="F5F5F5"/>
                    </a:solidFill>
                  </a:tcPr>
                </a:tc>
                <a:extLst>
                  <a:ext uri="{0D108BD9-81ED-4DB2-BD59-A6C34878D82A}">
                    <a16:rowId xmlns:a16="http://schemas.microsoft.com/office/drawing/2014/main" val="4286603384"/>
                  </a:ext>
                </a:extLst>
              </a:tr>
            </a:tbl>
          </a:graphicData>
        </a:graphic>
      </p:graphicFrame>
      <p:sp>
        <p:nvSpPr>
          <p:cNvPr id="5" name="矩形 4"/>
          <p:cNvSpPr/>
          <p:nvPr/>
        </p:nvSpPr>
        <p:spPr>
          <a:xfrm>
            <a:off x="349134" y="4608748"/>
            <a:ext cx="5503025" cy="923330"/>
          </a:xfrm>
          <a:prstGeom prst="rect">
            <a:avLst/>
          </a:prstGeom>
        </p:spPr>
        <p:txBody>
          <a:bodyPr wrap="square">
            <a:spAutoFit/>
          </a:bodyPr>
          <a:lstStyle/>
          <a:p>
            <a:r>
              <a:rPr lang="zh-TW" altLang="en-US" b="1" dirty="0" smtClean="0">
                <a:latin typeface="標楷體" panose="03000509000000000000" pitchFamily="65" charset="-120"/>
                <a:ea typeface="標楷體" panose="03000509000000000000" pitchFamily="65" charset="-120"/>
              </a:rPr>
              <a:t>這個例子是</a:t>
            </a:r>
            <a:r>
              <a:rPr lang="en-US" altLang="zh-TW" b="1" dirty="0" smtClean="0">
                <a:latin typeface="標楷體" panose="03000509000000000000" pitchFamily="65" charset="-120"/>
                <a:ea typeface="標楷體" panose="03000509000000000000" pitchFamily="65" charset="-120"/>
              </a:rPr>
              <a:t>many-to-one join</a:t>
            </a:r>
            <a:r>
              <a:rPr lang="zh-TW" altLang="en-US" b="1" dirty="0" smtClean="0">
                <a:latin typeface="標楷體" panose="03000509000000000000" pitchFamily="65" charset="-120"/>
                <a:ea typeface="標楷體" panose="03000509000000000000" pitchFamily="65" charset="-120"/>
              </a:rPr>
              <a:t>（多個變為一個的連接）；在</a:t>
            </a:r>
            <a:r>
              <a:rPr lang="en-US" altLang="zh-TW" b="1" dirty="0" smtClean="0">
                <a:latin typeface="標楷體" panose="03000509000000000000" pitchFamily="65" charset="-120"/>
                <a:ea typeface="標楷體" panose="03000509000000000000" pitchFamily="65" charset="-120"/>
              </a:rPr>
              <a:t>df1</a:t>
            </a:r>
            <a:r>
              <a:rPr lang="zh-TW" altLang="en-US" b="1" dirty="0" smtClean="0">
                <a:latin typeface="標楷體" panose="03000509000000000000" pitchFamily="65" charset="-120"/>
                <a:ea typeface="標楷體" panose="03000509000000000000" pitchFamily="65" charset="-120"/>
              </a:rPr>
              <a:t>中有標籤為</a:t>
            </a:r>
            <a:r>
              <a:rPr lang="en-US" altLang="zh-TW" b="1" dirty="0" smtClean="0">
                <a:latin typeface="標楷體" panose="03000509000000000000" pitchFamily="65" charset="-120"/>
                <a:ea typeface="標楷體" panose="03000509000000000000" pitchFamily="65" charset="-120"/>
              </a:rPr>
              <a:t>a</a:t>
            </a:r>
            <a:r>
              <a:rPr lang="zh-TW" altLang="en-US" b="1" dirty="0" smtClean="0">
                <a:latin typeface="標楷體" panose="03000509000000000000" pitchFamily="65" charset="-120"/>
                <a:ea typeface="標楷體" panose="03000509000000000000" pitchFamily="65" charset="-120"/>
              </a:rPr>
              <a:t>和</a:t>
            </a:r>
            <a:r>
              <a:rPr lang="en-US" altLang="zh-TW" b="1" dirty="0" smtClean="0">
                <a:latin typeface="標楷體" panose="03000509000000000000" pitchFamily="65" charset="-120"/>
                <a:ea typeface="標楷體" panose="03000509000000000000" pitchFamily="65" charset="-120"/>
              </a:rPr>
              <a:t>b</a:t>
            </a:r>
            <a:r>
              <a:rPr lang="zh-TW" altLang="en-US" b="1" dirty="0" smtClean="0">
                <a:latin typeface="標楷體" panose="03000509000000000000" pitchFamily="65" charset="-120"/>
                <a:ea typeface="標楷體" panose="03000509000000000000" pitchFamily="65" charset="-120"/>
              </a:rPr>
              <a:t>的行，而</a:t>
            </a:r>
            <a:r>
              <a:rPr lang="en-US" altLang="zh-TW" b="1" dirty="0" smtClean="0">
                <a:latin typeface="標楷體" panose="03000509000000000000" pitchFamily="65" charset="-120"/>
                <a:ea typeface="標楷體" panose="03000509000000000000" pitchFamily="65" charset="-120"/>
              </a:rPr>
              <a:t>df2</a:t>
            </a:r>
            <a:r>
              <a:rPr lang="zh-TW" altLang="en-US" b="1" dirty="0" smtClean="0">
                <a:latin typeface="標楷體" panose="03000509000000000000" pitchFamily="65" charset="-120"/>
                <a:ea typeface="標楷體" panose="03000509000000000000" pitchFamily="65" charset="-120"/>
              </a:rPr>
              <a:t>中的</a:t>
            </a:r>
            <a:r>
              <a:rPr lang="en-US" altLang="zh-TW" b="1" dirty="0" smtClean="0">
                <a:latin typeface="標楷體" panose="03000509000000000000" pitchFamily="65" charset="-120"/>
                <a:ea typeface="標楷體" panose="03000509000000000000" pitchFamily="65" charset="-120"/>
              </a:rPr>
              <a:t>key</a:t>
            </a:r>
            <a:r>
              <a:rPr lang="zh-TW" altLang="en-US" b="1" dirty="0" smtClean="0">
                <a:latin typeface="標楷體" panose="03000509000000000000" pitchFamily="65" charset="-120"/>
                <a:ea typeface="標楷體" panose="03000509000000000000" pitchFamily="65" charset="-120"/>
              </a:rPr>
              <a:t>列，每一行只有對應的一個值。調用</a:t>
            </a:r>
            <a:r>
              <a:rPr lang="en-US" altLang="zh-TW" b="1" dirty="0" smtClean="0">
                <a:latin typeface="標楷體" panose="03000509000000000000" pitchFamily="65" charset="-120"/>
                <a:ea typeface="標楷體" panose="03000509000000000000" pitchFamily="65" charset="-120"/>
              </a:rPr>
              <a:t>merge</a:t>
            </a:r>
            <a:r>
              <a:rPr lang="zh-TW" altLang="en-US" b="1" dirty="0" smtClean="0">
                <a:latin typeface="標楷體" panose="03000509000000000000" pitchFamily="65" charset="-120"/>
                <a:ea typeface="標楷體" panose="03000509000000000000" pitchFamily="65" charset="-120"/>
              </a:rPr>
              <a:t>我們可以得到：</a:t>
            </a:r>
            <a:endParaRPr lang="zh-TW" altLang="en-US" b="1" dirty="0">
              <a:latin typeface="標楷體" panose="03000509000000000000" pitchFamily="65" charset="-120"/>
              <a:ea typeface="標楷體" panose="03000509000000000000" pitchFamily="65" charset="-120"/>
            </a:endParaRPr>
          </a:p>
        </p:txBody>
      </p:sp>
      <p:sp>
        <p:nvSpPr>
          <p:cNvPr id="7" name="Rectangle 2"/>
          <p:cNvSpPr>
            <a:spLocks noChangeArrowheads="1"/>
          </p:cNvSpPr>
          <p:nvPr/>
        </p:nvSpPr>
        <p:spPr bwMode="auto">
          <a:xfrm>
            <a:off x="1637607" y="5706171"/>
            <a:ext cx="2090316" cy="246221"/>
          </a:xfrm>
          <a:prstGeom prst="rect">
            <a:avLst/>
          </a:prstGeom>
          <a:noFill/>
          <a:ln>
            <a:noFill/>
          </a:ln>
          <a:effec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zh-TW" altLang="zh-TW" sz="1600" b="1" i="0" u="none" strike="noStrike" cap="none" normalizeH="0" baseline="0" dirty="0" smtClean="0">
                <a:ln>
                  <a:noFill/>
                </a:ln>
                <a:solidFill>
                  <a:schemeClr val="tx1"/>
                </a:solidFill>
                <a:effectLst/>
              </a:rPr>
              <a:t>pd</a:t>
            </a:r>
            <a:r>
              <a:rPr kumimoji="0" lang="zh-TW" altLang="zh-TW" sz="1600" b="1" i="0" u="none" strike="noStrike" cap="none" normalizeH="0" baseline="0" dirty="0" smtClean="0">
                <a:ln>
                  <a:noFill/>
                </a:ln>
                <a:solidFill>
                  <a:srgbClr val="666666"/>
                </a:solidFill>
                <a:effectLst/>
              </a:rPr>
              <a:t>.</a:t>
            </a:r>
            <a:r>
              <a:rPr kumimoji="0" lang="zh-TW" altLang="zh-TW" sz="1600" b="1" i="0" u="none" strike="noStrike" cap="none" normalizeH="0" baseline="0" dirty="0" smtClean="0">
                <a:ln>
                  <a:noFill/>
                </a:ln>
                <a:solidFill>
                  <a:schemeClr val="tx1"/>
                </a:solidFill>
                <a:effectLst/>
              </a:rPr>
              <a:t>merge</a:t>
            </a:r>
            <a:r>
              <a:rPr kumimoji="0" lang="zh-TW" altLang="zh-TW" sz="1600" b="1"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a:t>
            </a:r>
            <a:r>
              <a:rPr kumimoji="0" lang="zh-TW" altLang="zh-TW" sz="1600" b="1" i="0" u="none" strike="noStrike" cap="none" normalizeH="0" baseline="0" dirty="0" smtClean="0">
                <a:ln>
                  <a:noFill/>
                </a:ln>
                <a:solidFill>
                  <a:schemeClr val="tx1"/>
                </a:solidFill>
                <a:effectLst/>
              </a:rPr>
              <a:t>df1</a:t>
            </a:r>
            <a:r>
              <a:rPr kumimoji="0" lang="zh-TW" altLang="zh-TW" sz="1600" b="1"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zh-TW" altLang="zh-TW" sz="1600" b="1" i="0" u="none" strike="noStrike" cap="none" normalizeH="0" baseline="0" dirty="0" smtClean="0">
                <a:ln>
                  <a:noFill/>
                </a:ln>
                <a:solidFill>
                  <a:schemeClr val="tx1"/>
                </a:solidFill>
                <a:effectLst/>
              </a:rPr>
              <a:t>df2</a:t>
            </a:r>
            <a:r>
              <a:rPr kumimoji="0" lang="zh-TW" altLang="zh-TW" sz="1600" b="1"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a:t>
            </a:r>
            <a:r>
              <a:rPr kumimoji="0" lang="zh-TW" altLang="zh-TW" sz="1600" b="1" i="0" u="none" strike="noStrike" cap="none" normalizeH="0" baseline="0" dirty="0" smtClean="0">
                <a:ln>
                  <a:noFill/>
                </a:ln>
                <a:solidFill>
                  <a:schemeClr val="tx1"/>
                </a:solidFill>
                <a:effectLst/>
              </a:rPr>
              <a:t> </a:t>
            </a:r>
          </a:p>
        </p:txBody>
      </p:sp>
      <p:graphicFrame>
        <p:nvGraphicFramePr>
          <p:cNvPr id="8" name="表格 7"/>
          <p:cNvGraphicFramePr>
            <a:graphicFrameLocks noGrp="1"/>
          </p:cNvGraphicFramePr>
          <p:nvPr>
            <p:extLst>
              <p:ext uri="{D42A27DB-BD31-4B8C-83A1-F6EECF244321}">
                <p14:modId xmlns:p14="http://schemas.microsoft.com/office/powerpoint/2010/main" val="3764214538"/>
              </p:ext>
            </p:extLst>
          </p:nvPr>
        </p:nvGraphicFramePr>
        <p:xfrm>
          <a:off x="6126479" y="4016901"/>
          <a:ext cx="5257800" cy="2560320"/>
        </p:xfrm>
        <a:graphic>
          <a:graphicData uri="http://schemas.openxmlformats.org/drawingml/2006/table">
            <a:tbl>
              <a:tblPr/>
              <a:tblGrid>
                <a:gridCol w="1314450">
                  <a:extLst>
                    <a:ext uri="{9D8B030D-6E8A-4147-A177-3AD203B41FA5}">
                      <a16:colId xmlns:a16="http://schemas.microsoft.com/office/drawing/2014/main" val="3722068664"/>
                    </a:ext>
                  </a:extLst>
                </a:gridCol>
                <a:gridCol w="1314450">
                  <a:extLst>
                    <a:ext uri="{9D8B030D-6E8A-4147-A177-3AD203B41FA5}">
                      <a16:colId xmlns:a16="http://schemas.microsoft.com/office/drawing/2014/main" val="1006838087"/>
                    </a:ext>
                  </a:extLst>
                </a:gridCol>
                <a:gridCol w="1314450">
                  <a:extLst>
                    <a:ext uri="{9D8B030D-6E8A-4147-A177-3AD203B41FA5}">
                      <a16:colId xmlns:a16="http://schemas.microsoft.com/office/drawing/2014/main" val="204197089"/>
                    </a:ext>
                  </a:extLst>
                </a:gridCol>
                <a:gridCol w="1314450">
                  <a:extLst>
                    <a:ext uri="{9D8B030D-6E8A-4147-A177-3AD203B41FA5}">
                      <a16:colId xmlns:a16="http://schemas.microsoft.com/office/drawing/2014/main" val="725581403"/>
                    </a:ext>
                  </a:extLst>
                </a:gridCol>
              </a:tblGrid>
              <a:tr h="295559">
                <a:tc>
                  <a:txBody>
                    <a:bodyPr/>
                    <a:lstStyle/>
                    <a:p>
                      <a:pPr algn="r" fontAlgn="ctr"/>
                      <a:endParaRPr lang="zh-TW" altLang="en-US" b="1">
                        <a:effectLst/>
                      </a:endParaRPr>
                    </a:p>
                  </a:txBody>
                  <a:tcPr anchor="ctr">
                    <a:lnL>
                      <a:noFill/>
                    </a:lnL>
                    <a:lnR>
                      <a:noFill/>
                    </a:lnR>
                    <a:lnT>
                      <a:noFill/>
                    </a:lnT>
                    <a:lnB>
                      <a:noFill/>
                    </a:lnB>
                    <a:solidFill>
                      <a:srgbClr val="FFFFFF"/>
                    </a:solidFill>
                  </a:tcPr>
                </a:tc>
                <a:tc>
                  <a:txBody>
                    <a:bodyPr/>
                    <a:lstStyle/>
                    <a:p>
                      <a:pPr algn="r" fontAlgn="ctr"/>
                      <a:r>
                        <a:rPr lang="en-US" b="1">
                          <a:effectLst/>
                        </a:rPr>
                        <a:t>data1</a:t>
                      </a:r>
                    </a:p>
                  </a:txBody>
                  <a:tcPr anchor="ctr">
                    <a:lnL>
                      <a:noFill/>
                    </a:lnL>
                    <a:lnR>
                      <a:noFill/>
                    </a:lnR>
                    <a:lnT>
                      <a:noFill/>
                    </a:lnT>
                    <a:lnB>
                      <a:noFill/>
                    </a:lnB>
                    <a:solidFill>
                      <a:srgbClr val="FFFFFF"/>
                    </a:solidFill>
                  </a:tcPr>
                </a:tc>
                <a:tc>
                  <a:txBody>
                    <a:bodyPr/>
                    <a:lstStyle/>
                    <a:p>
                      <a:pPr algn="r" fontAlgn="ctr"/>
                      <a:r>
                        <a:rPr lang="en-US" b="1">
                          <a:effectLst/>
                        </a:rPr>
                        <a:t>key</a:t>
                      </a:r>
                    </a:p>
                  </a:txBody>
                  <a:tcPr anchor="ctr">
                    <a:lnL>
                      <a:noFill/>
                    </a:lnL>
                    <a:lnR>
                      <a:noFill/>
                    </a:lnR>
                    <a:lnT>
                      <a:noFill/>
                    </a:lnT>
                    <a:lnB>
                      <a:noFill/>
                    </a:lnB>
                    <a:solidFill>
                      <a:srgbClr val="FFFFFF"/>
                    </a:solidFill>
                  </a:tcPr>
                </a:tc>
                <a:tc>
                  <a:txBody>
                    <a:bodyPr/>
                    <a:lstStyle/>
                    <a:p>
                      <a:pPr algn="r" fontAlgn="ctr"/>
                      <a:r>
                        <a:rPr lang="en-US" b="1">
                          <a:effectLst/>
                        </a:rPr>
                        <a:t>data2</a:t>
                      </a:r>
                    </a:p>
                  </a:txBody>
                  <a:tcPr anchor="ctr">
                    <a:lnL>
                      <a:noFill/>
                    </a:lnL>
                    <a:lnR>
                      <a:noFill/>
                    </a:lnR>
                    <a:lnT>
                      <a:noFill/>
                    </a:lnT>
                    <a:lnB>
                      <a:noFill/>
                    </a:lnB>
                    <a:solidFill>
                      <a:srgbClr val="FFFFFF"/>
                    </a:solidFill>
                  </a:tcPr>
                </a:tc>
                <a:extLst>
                  <a:ext uri="{0D108BD9-81ED-4DB2-BD59-A6C34878D82A}">
                    <a16:rowId xmlns:a16="http://schemas.microsoft.com/office/drawing/2014/main" val="3532502538"/>
                  </a:ext>
                </a:extLst>
              </a:tr>
              <a:tr h="295559">
                <a:tc>
                  <a:txBody>
                    <a:bodyPr/>
                    <a:lstStyle/>
                    <a:p>
                      <a:pPr algn="r" fontAlgn="ctr"/>
                      <a:r>
                        <a:rPr lang="en-US" altLang="zh-TW" b="1" dirty="0">
                          <a:effectLst/>
                        </a:rPr>
                        <a:t>0</a:t>
                      </a:r>
                    </a:p>
                  </a:txBody>
                  <a:tcPr anchor="ctr">
                    <a:lnL>
                      <a:noFill/>
                    </a:lnL>
                    <a:lnR>
                      <a:noFill/>
                    </a:lnR>
                    <a:lnT>
                      <a:noFill/>
                    </a:lnT>
                    <a:lnB>
                      <a:noFill/>
                    </a:lnB>
                    <a:solidFill>
                      <a:srgbClr val="F5F5F5"/>
                    </a:solidFill>
                  </a:tcPr>
                </a:tc>
                <a:tc>
                  <a:txBody>
                    <a:bodyPr/>
                    <a:lstStyle/>
                    <a:p>
                      <a:pPr algn="r" fontAlgn="ctr"/>
                      <a:r>
                        <a:rPr lang="en-US" altLang="zh-TW">
                          <a:effectLst/>
                        </a:rPr>
                        <a:t>0</a:t>
                      </a:r>
                    </a:p>
                  </a:txBody>
                  <a:tcPr anchor="ctr">
                    <a:lnL>
                      <a:noFill/>
                    </a:lnL>
                    <a:lnR>
                      <a:noFill/>
                    </a:lnR>
                    <a:lnT>
                      <a:noFill/>
                    </a:lnT>
                    <a:lnB>
                      <a:noFill/>
                    </a:lnB>
                    <a:solidFill>
                      <a:srgbClr val="F5F5F5"/>
                    </a:solidFill>
                  </a:tcPr>
                </a:tc>
                <a:tc>
                  <a:txBody>
                    <a:bodyPr/>
                    <a:lstStyle/>
                    <a:p>
                      <a:pPr algn="r" fontAlgn="ctr"/>
                      <a:r>
                        <a:rPr lang="en-US">
                          <a:effectLst/>
                        </a:rPr>
                        <a:t>b</a:t>
                      </a:r>
                    </a:p>
                  </a:txBody>
                  <a:tcPr anchor="ctr">
                    <a:lnL>
                      <a:noFill/>
                    </a:lnL>
                    <a:lnR>
                      <a:noFill/>
                    </a:lnR>
                    <a:lnT>
                      <a:noFill/>
                    </a:lnT>
                    <a:lnB>
                      <a:noFill/>
                    </a:lnB>
                    <a:solidFill>
                      <a:srgbClr val="F5F5F5"/>
                    </a:solidFill>
                  </a:tcPr>
                </a:tc>
                <a:tc>
                  <a:txBody>
                    <a:bodyPr/>
                    <a:lstStyle/>
                    <a:p>
                      <a:pPr algn="r" fontAlgn="ctr"/>
                      <a:r>
                        <a:rPr lang="en-US" altLang="zh-TW" dirty="0">
                          <a:effectLst/>
                        </a:rPr>
                        <a:t>1</a:t>
                      </a:r>
                    </a:p>
                  </a:txBody>
                  <a:tcPr anchor="ctr">
                    <a:lnL>
                      <a:noFill/>
                    </a:lnL>
                    <a:lnR>
                      <a:noFill/>
                    </a:lnR>
                    <a:lnT>
                      <a:noFill/>
                    </a:lnT>
                    <a:lnB>
                      <a:noFill/>
                    </a:lnB>
                    <a:solidFill>
                      <a:srgbClr val="F5F5F5"/>
                    </a:solidFill>
                  </a:tcPr>
                </a:tc>
                <a:extLst>
                  <a:ext uri="{0D108BD9-81ED-4DB2-BD59-A6C34878D82A}">
                    <a16:rowId xmlns:a16="http://schemas.microsoft.com/office/drawing/2014/main" val="2329761712"/>
                  </a:ext>
                </a:extLst>
              </a:tr>
              <a:tr h="295559">
                <a:tc>
                  <a:txBody>
                    <a:bodyPr/>
                    <a:lstStyle/>
                    <a:p>
                      <a:pPr algn="r" fontAlgn="ctr"/>
                      <a:r>
                        <a:rPr lang="en-US" altLang="zh-TW" b="1">
                          <a:effectLst/>
                        </a:rPr>
                        <a:t>1</a:t>
                      </a:r>
                    </a:p>
                  </a:txBody>
                  <a:tcPr anchor="ctr">
                    <a:lnL>
                      <a:noFill/>
                    </a:lnL>
                    <a:lnR>
                      <a:noFill/>
                    </a:lnR>
                    <a:lnT>
                      <a:noFill/>
                    </a:lnT>
                    <a:lnB>
                      <a:noFill/>
                    </a:lnB>
                    <a:solidFill>
                      <a:srgbClr val="FFFFFF"/>
                    </a:solidFill>
                  </a:tcPr>
                </a:tc>
                <a:tc>
                  <a:txBody>
                    <a:bodyPr/>
                    <a:lstStyle/>
                    <a:p>
                      <a:pPr algn="r" fontAlgn="ctr"/>
                      <a:r>
                        <a:rPr lang="en-US" altLang="zh-TW">
                          <a:effectLst/>
                        </a:rPr>
                        <a:t>1</a:t>
                      </a:r>
                    </a:p>
                  </a:txBody>
                  <a:tcPr anchor="ctr">
                    <a:lnL>
                      <a:noFill/>
                    </a:lnL>
                    <a:lnR>
                      <a:noFill/>
                    </a:lnR>
                    <a:lnT>
                      <a:noFill/>
                    </a:lnT>
                    <a:lnB>
                      <a:noFill/>
                    </a:lnB>
                    <a:solidFill>
                      <a:srgbClr val="FFFFFF"/>
                    </a:solidFill>
                  </a:tcPr>
                </a:tc>
                <a:tc>
                  <a:txBody>
                    <a:bodyPr/>
                    <a:lstStyle/>
                    <a:p>
                      <a:pPr algn="r" fontAlgn="ctr"/>
                      <a:r>
                        <a:rPr lang="en-US">
                          <a:effectLst/>
                        </a:rPr>
                        <a:t>b</a:t>
                      </a:r>
                    </a:p>
                  </a:txBody>
                  <a:tcPr anchor="ctr">
                    <a:lnL>
                      <a:noFill/>
                    </a:lnL>
                    <a:lnR>
                      <a:noFill/>
                    </a:lnR>
                    <a:lnT>
                      <a:noFill/>
                    </a:lnT>
                    <a:lnB>
                      <a:noFill/>
                    </a:lnB>
                    <a:solidFill>
                      <a:srgbClr val="FFFFFF"/>
                    </a:solidFill>
                  </a:tcPr>
                </a:tc>
                <a:tc>
                  <a:txBody>
                    <a:bodyPr/>
                    <a:lstStyle/>
                    <a:p>
                      <a:pPr algn="r" fontAlgn="ctr"/>
                      <a:r>
                        <a:rPr lang="en-US" altLang="zh-TW">
                          <a:effectLst/>
                        </a:rPr>
                        <a:t>1</a:t>
                      </a:r>
                    </a:p>
                  </a:txBody>
                  <a:tcPr anchor="ctr">
                    <a:lnL>
                      <a:noFill/>
                    </a:lnL>
                    <a:lnR>
                      <a:noFill/>
                    </a:lnR>
                    <a:lnT>
                      <a:noFill/>
                    </a:lnT>
                    <a:lnB>
                      <a:noFill/>
                    </a:lnB>
                    <a:solidFill>
                      <a:srgbClr val="FFFFFF"/>
                    </a:solidFill>
                  </a:tcPr>
                </a:tc>
                <a:extLst>
                  <a:ext uri="{0D108BD9-81ED-4DB2-BD59-A6C34878D82A}">
                    <a16:rowId xmlns:a16="http://schemas.microsoft.com/office/drawing/2014/main" val="4276716000"/>
                  </a:ext>
                </a:extLst>
              </a:tr>
              <a:tr h="295559">
                <a:tc>
                  <a:txBody>
                    <a:bodyPr/>
                    <a:lstStyle/>
                    <a:p>
                      <a:pPr algn="r" fontAlgn="ctr"/>
                      <a:r>
                        <a:rPr lang="en-US" altLang="zh-TW" b="1">
                          <a:effectLst/>
                        </a:rPr>
                        <a:t>2</a:t>
                      </a:r>
                    </a:p>
                  </a:txBody>
                  <a:tcPr anchor="ctr">
                    <a:lnL>
                      <a:noFill/>
                    </a:lnL>
                    <a:lnR>
                      <a:noFill/>
                    </a:lnR>
                    <a:lnT>
                      <a:noFill/>
                    </a:lnT>
                    <a:lnB>
                      <a:noFill/>
                    </a:lnB>
                    <a:solidFill>
                      <a:srgbClr val="F5F5F5"/>
                    </a:solidFill>
                  </a:tcPr>
                </a:tc>
                <a:tc>
                  <a:txBody>
                    <a:bodyPr/>
                    <a:lstStyle/>
                    <a:p>
                      <a:pPr algn="r" fontAlgn="ctr"/>
                      <a:r>
                        <a:rPr lang="en-US" altLang="zh-TW">
                          <a:effectLst/>
                        </a:rPr>
                        <a:t>6</a:t>
                      </a:r>
                    </a:p>
                  </a:txBody>
                  <a:tcPr anchor="ctr">
                    <a:lnL>
                      <a:noFill/>
                    </a:lnL>
                    <a:lnR>
                      <a:noFill/>
                    </a:lnR>
                    <a:lnT>
                      <a:noFill/>
                    </a:lnT>
                    <a:lnB>
                      <a:noFill/>
                    </a:lnB>
                    <a:solidFill>
                      <a:srgbClr val="F5F5F5"/>
                    </a:solidFill>
                  </a:tcPr>
                </a:tc>
                <a:tc>
                  <a:txBody>
                    <a:bodyPr/>
                    <a:lstStyle/>
                    <a:p>
                      <a:pPr algn="r" fontAlgn="ctr"/>
                      <a:r>
                        <a:rPr lang="en-US">
                          <a:effectLst/>
                        </a:rPr>
                        <a:t>b</a:t>
                      </a:r>
                    </a:p>
                  </a:txBody>
                  <a:tcPr anchor="ctr">
                    <a:lnL>
                      <a:noFill/>
                    </a:lnL>
                    <a:lnR>
                      <a:noFill/>
                    </a:lnR>
                    <a:lnT>
                      <a:noFill/>
                    </a:lnT>
                    <a:lnB>
                      <a:noFill/>
                    </a:lnB>
                    <a:solidFill>
                      <a:srgbClr val="F5F5F5"/>
                    </a:solidFill>
                  </a:tcPr>
                </a:tc>
                <a:tc>
                  <a:txBody>
                    <a:bodyPr/>
                    <a:lstStyle/>
                    <a:p>
                      <a:pPr algn="r" fontAlgn="ctr"/>
                      <a:r>
                        <a:rPr lang="en-US" altLang="zh-TW">
                          <a:effectLst/>
                        </a:rPr>
                        <a:t>1</a:t>
                      </a:r>
                    </a:p>
                  </a:txBody>
                  <a:tcPr anchor="ctr">
                    <a:lnL>
                      <a:noFill/>
                    </a:lnL>
                    <a:lnR>
                      <a:noFill/>
                    </a:lnR>
                    <a:lnT>
                      <a:noFill/>
                    </a:lnT>
                    <a:lnB>
                      <a:noFill/>
                    </a:lnB>
                    <a:solidFill>
                      <a:srgbClr val="F5F5F5"/>
                    </a:solidFill>
                  </a:tcPr>
                </a:tc>
                <a:extLst>
                  <a:ext uri="{0D108BD9-81ED-4DB2-BD59-A6C34878D82A}">
                    <a16:rowId xmlns:a16="http://schemas.microsoft.com/office/drawing/2014/main" val="391370162"/>
                  </a:ext>
                </a:extLst>
              </a:tr>
              <a:tr h="295559">
                <a:tc>
                  <a:txBody>
                    <a:bodyPr/>
                    <a:lstStyle/>
                    <a:p>
                      <a:pPr algn="r" fontAlgn="ctr"/>
                      <a:r>
                        <a:rPr lang="en-US" altLang="zh-TW" b="1">
                          <a:effectLst/>
                        </a:rPr>
                        <a:t>3</a:t>
                      </a:r>
                    </a:p>
                  </a:txBody>
                  <a:tcPr anchor="ctr">
                    <a:lnL>
                      <a:noFill/>
                    </a:lnL>
                    <a:lnR>
                      <a:noFill/>
                    </a:lnR>
                    <a:lnT>
                      <a:noFill/>
                    </a:lnT>
                    <a:lnB>
                      <a:noFill/>
                    </a:lnB>
                    <a:solidFill>
                      <a:srgbClr val="FFFFFF"/>
                    </a:solidFill>
                  </a:tcPr>
                </a:tc>
                <a:tc>
                  <a:txBody>
                    <a:bodyPr/>
                    <a:lstStyle/>
                    <a:p>
                      <a:pPr algn="r" fontAlgn="ctr"/>
                      <a:r>
                        <a:rPr lang="en-US" altLang="zh-TW">
                          <a:effectLst/>
                        </a:rPr>
                        <a:t>2</a:t>
                      </a:r>
                    </a:p>
                  </a:txBody>
                  <a:tcPr anchor="ctr">
                    <a:lnL>
                      <a:noFill/>
                    </a:lnL>
                    <a:lnR>
                      <a:noFill/>
                    </a:lnR>
                    <a:lnT>
                      <a:noFill/>
                    </a:lnT>
                    <a:lnB>
                      <a:noFill/>
                    </a:lnB>
                    <a:solidFill>
                      <a:srgbClr val="FFFFFF"/>
                    </a:solidFill>
                  </a:tcPr>
                </a:tc>
                <a:tc>
                  <a:txBody>
                    <a:bodyPr/>
                    <a:lstStyle/>
                    <a:p>
                      <a:pPr algn="r" fontAlgn="ctr"/>
                      <a:r>
                        <a:rPr lang="en-US">
                          <a:effectLst/>
                        </a:rPr>
                        <a:t>a</a:t>
                      </a:r>
                    </a:p>
                  </a:txBody>
                  <a:tcPr anchor="ctr">
                    <a:lnL>
                      <a:noFill/>
                    </a:lnL>
                    <a:lnR>
                      <a:noFill/>
                    </a:lnR>
                    <a:lnT>
                      <a:noFill/>
                    </a:lnT>
                    <a:lnB>
                      <a:noFill/>
                    </a:lnB>
                    <a:solidFill>
                      <a:srgbClr val="FFFFFF"/>
                    </a:solidFill>
                  </a:tcPr>
                </a:tc>
                <a:tc>
                  <a:txBody>
                    <a:bodyPr/>
                    <a:lstStyle/>
                    <a:p>
                      <a:pPr algn="r" fontAlgn="ctr"/>
                      <a:r>
                        <a:rPr lang="en-US" altLang="zh-TW">
                          <a:effectLst/>
                        </a:rPr>
                        <a:t>0</a:t>
                      </a:r>
                    </a:p>
                  </a:txBody>
                  <a:tcPr anchor="ctr">
                    <a:lnL>
                      <a:noFill/>
                    </a:lnL>
                    <a:lnR>
                      <a:noFill/>
                    </a:lnR>
                    <a:lnT>
                      <a:noFill/>
                    </a:lnT>
                    <a:lnB>
                      <a:noFill/>
                    </a:lnB>
                    <a:solidFill>
                      <a:srgbClr val="FFFFFF"/>
                    </a:solidFill>
                  </a:tcPr>
                </a:tc>
                <a:extLst>
                  <a:ext uri="{0D108BD9-81ED-4DB2-BD59-A6C34878D82A}">
                    <a16:rowId xmlns:a16="http://schemas.microsoft.com/office/drawing/2014/main" val="451200795"/>
                  </a:ext>
                </a:extLst>
              </a:tr>
              <a:tr h="295559">
                <a:tc>
                  <a:txBody>
                    <a:bodyPr/>
                    <a:lstStyle/>
                    <a:p>
                      <a:pPr algn="r" fontAlgn="ctr"/>
                      <a:r>
                        <a:rPr lang="en-US" altLang="zh-TW" b="1">
                          <a:effectLst/>
                        </a:rPr>
                        <a:t>4</a:t>
                      </a:r>
                    </a:p>
                  </a:txBody>
                  <a:tcPr anchor="ctr">
                    <a:lnL>
                      <a:noFill/>
                    </a:lnL>
                    <a:lnR>
                      <a:noFill/>
                    </a:lnR>
                    <a:lnT>
                      <a:noFill/>
                    </a:lnT>
                    <a:lnB>
                      <a:noFill/>
                    </a:lnB>
                    <a:solidFill>
                      <a:srgbClr val="F5F5F5"/>
                    </a:solidFill>
                  </a:tcPr>
                </a:tc>
                <a:tc>
                  <a:txBody>
                    <a:bodyPr/>
                    <a:lstStyle/>
                    <a:p>
                      <a:pPr algn="r" fontAlgn="ctr"/>
                      <a:r>
                        <a:rPr lang="en-US" altLang="zh-TW">
                          <a:effectLst/>
                        </a:rPr>
                        <a:t>4</a:t>
                      </a:r>
                    </a:p>
                  </a:txBody>
                  <a:tcPr anchor="ctr">
                    <a:lnL>
                      <a:noFill/>
                    </a:lnL>
                    <a:lnR>
                      <a:noFill/>
                    </a:lnR>
                    <a:lnT>
                      <a:noFill/>
                    </a:lnT>
                    <a:lnB>
                      <a:noFill/>
                    </a:lnB>
                    <a:solidFill>
                      <a:srgbClr val="F5F5F5"/>
                    </a:solidFill>
                  </a:tcPr>
                </a:tc>
                <a:tc>
                  <a:txBody>
                    <a:bodyPr/>
                    <a:lstStyle/>
                    <a:p>
                      <a:pPr algn="r" fontAlgn="ctr"/>
                      <a:r>
                        <a:rPr lang="en-US">
                          <a:effectLst/>
                        </a:rPr>
                        <a:t>a</a:t>
                      </a:r>
                    </a:p>
                  </a:txBody>
                  <a:tcPr anchor="ctr">
                    <a:lnL>
                      <a:noFill/>
                    </a:lnL>
                    <a:lnR>
                      <a:noFill/>
                    </a:lnR>
                    <a:lnT>
                      <a:noFill/>
                    </a:lnT>
                    <a:lnB>
                      <a:noFill/>
                    </a:lnB>
                    <a:solidFill>
                      <a:srgbClr val="F5F5F5"/>
                    </a:solidFill>
                  </a:tcPr>
                </a:tc>
                <a:tc>
                  <a:txBody>
                    <a:bodyPr/>
                    <a:lstStyle/>
                    <a:p>
                      <a:pPr algn="r" fontAlgn="ctr"/>
                      <a:r>
                        <a:rPr lang="en-US" altLang="zh-TW">
                          <a:effectLst/>
                        </a:rPr>
                        <a:t>0</a:t>
                      </a:r>
                    </a:p>
                  </a:txBody>
                  <a:tcPr anchor="ctr">
                    <a:lnL>
                      <a:noFill/>
                    </a:lnL>
                    <a:lnR>
                      <a:noFill/>
                    </a:lnR>
                    <a:lnT>
                      <a:noFill/>
                    </a:lnT>
                    <a:lnB>
                      <a:noFill/>
                    </a:lnB>
                    <a:solidFill>
                      <a:srgbClr val="F5F5F5"/>
                    </a:solidFill>
                  </a:tcPr>
                </a:tc>
                <a:extLst>
                  <a:ext uri="{0D108BD9-81ED-4DB2-BD59-A6C34878D82A}">
                    <a16:rowId xmlns:a16="http://schemas.microsoft.com/office/drawing/2014/main" val="1534289495"/>
                  </a:ext>
                </a:extLst>
              </a:tr>
              <a:tr h="295559">
                <a:tc>
                  <a:txBody>
                    <a:bodyPr/>
                    <a:lstStyle/>
                    <a:p>
                      <a:pPr algn="r" fontAlgn="ctr"/>
                      <a:r>
                        <a:rPr lang="en-US" altLang="zh-TW" b="1">
                          <a:effectLst/>
                        </a:rPr>
                        <a:t>5</a:t>
                      </a:r>
                    </a:p>
                  </a:txBody>
                  <a:tcPr anchor="ctr">
                    <a:lnL>
                      <a:noFill/>
                    </a:lnL>
                    <a:lnR>
                      <a:noFill/>
                    </a:lnR>
                    <a:lnT>
                      <a:noFill/>
                    </a:lnT>
                    <a:lnB>
                      <a:noFill/>
                    </a:lnB>
                    <a:solidFill>
                      <a:srgbClr val="FFFFFF"/>
                    </a:solidFill>
                  </a:tcPr>
                </a:tc>
                <a:tc>
                  <a:txBody>
                    <a:bodyPr/>
                    <a:lstStyle/>
                    <a:p>
                      <a:pPr algn="r" fontAlgn="ctr"/>
                      <a:r>
                        <a:rPr lang="en-US" altLang="zh-TW">
                          <a:effectLst/>
                        </a:rPr>
                        <a:t>5</a:t>
                      </a:r>
                    </a:p>
                  </a:txBody>
                  <a:tcPr anchor="ctr">
                    <a:lnL>
                      <a:noFill/>
                    </a:lnL>
                    <a:lnR>
                      <a:noFill/>
                    </a:lnR>
                    <a:lnT>
                      <a:noFill/>
                    </a:lnT>
                    <a:lnB>
                      <a:noFill/>
                    </a:lnB>
                    <a:solidFill>
                      <a:srgbClr val="FFFFFF"/>
                    </a:solidFill>
                  </a:tcPr>
                </a:tc>
                <a:tc>
                  <a:txBody>
                    <a:bodyPr/>
                    <a:lstStyle/>
                    <a:p>
                      <a:pPr algn="r" fontAlgn="ctr"/>
                      <a:r>
                        <a:rPr lang="en-US">
                          <a:effectLst/>
                        </a:rPr>
                        <a:t>a</a:t>
                      </a:r>
                    </a:p>
                  </a:txBody>
                  <a:tcPr anchor="ctr">
                    <a:lnL>
                      <a:noFill/>
                    </a:lnL>
                    <a:lnR>
                      <a:noFill/>
                    </a:lnR>
                    <a:lnT>
                      <a:noFill/>
                    </a:lnT>
                    <a:lnB>
                      <a:noFill/>
                    </a:lnB>
                    <a:solidFill>
                      <a:srgbClr val="FFFFFF"/>
                    </a:solidFill>
                  </a:tcPr>
                </a:tc>
                <a:tc>
                  <a:txBody>
                    <a:bodyPr/>
                    <a:lstStyle/>
                    <a:p>
                      <a:pPr algn="r" fontAlgn="ctr"/>
                      <a:r>
                        <a:rPr lang="en-US" altLang="zh-TW" dirty="0">
                          <a:effectLst/>
                        </a:rPr>
                        <a:t>0</a:t>
                      </a:r>
                    </a:p>
                  </a:txBody>
                  <a:tcPr anchor="ctr">
                    <a:lnL>
                      <a:noFill/>
                    </a:lnL>
                    <a:lnR>
                      <a:noFill/>
                    </a:lnR>
                    <a:lnT>
                      <a:noFill/>
                    </a:lnT>
                    <a:lnB>
                      <a:noFill/>
                    </a:lnB>
                    <a:solidFill>
                      <a:srgbClr val="FFFFFF"/>
                    </a:solidFill>
                  </a:tcPr>
                </a:tc>
                <a:extLst>
                  <a:ext uri="{0D108BD9-81ED-4DB2-BD59-A6C34878D82A}">
                    <a16:rowId xmlns:a16="http://schemas.microsoft.com/office/drawing/2014/main" val="2533261542"/>
                  </a:ext>
                </a:extLst>
              </a:tr>
            </a:tbl>
          </a:graphicData>
        </a:graphic>
      </p:graphicFrame>
    </p:spTree>
    <p:extLst>
      <p:ext uri="{BB962C8B-B14F-4D97-AF65-F5344CB8AC3E}">
        <p14:creationId xmlns:p14="http://schemas.microsoft.com/office/powerpoint/2010/main" val="8230567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71000"/>
              </a:schemeClr>
            </a:gs>
            <a:gs pos="25500">
              <a:srgbClr val="BBB8B8"/>
            </a:gs>
            <a:gs pos="51000">
              <a:schemeClr val="bg2">
                <a:lumMod val="90000"/>
              </a:schemeClr>
            </a:gs>
            <a:gs pos="78000">
              <a:srgbClr val="DFDDDD"/>
            </a:gs>
            <a:gs pos="100000">
              <a:schemeClr val="bg2">
                <a:lumMod val="83000"/>
                <a:lumOff val="17000"/>
              </a:schemeClr>
            </a:gs>
          </a:gsLst>
          <a:lin ang="2700000" scaled="1"/>
          <a:tileRect/>
        </a:gradFill>
        <a:effectLst/>
      </p:bgPr>
    </p:bg>
    <p:spTree>
      <p:nvGrpSpPr>
        <p:cNvPr id="1" name=""/>
        <p:cNvGrpSpPr/>
        <p:nvPr/>
      </p:nvGrpSpPr>
      <p:grpSpPr>
        <a:xfrm>
          <a:off x="0" y="0"/>
          <a:ext cx="0" cy="0"/>
          <a:chOff x="0" y="0"/>
          <a:chExt cx="0" cy="0"/>
        </a:xfrm>
      </p:grpSpPr>
      <p:sp>
        <p:nvSpPr>
          <p:cNvPr id="2" name="矩形 1"/>
          <p:cNvSpPr/>
          <p:nvPr/>
        </p:nvSpPr>
        <p:spPr>
          <a:xfrm>
            <a:off x="213360" y="966162"/>
            <a:ext cx="6062749" cy="923330"/>
          </a:xfrm>
          <a:prstGeom prst="rect">
            <a:avLst/>
          </a:prstGeom>
        </p:spPr>
        <p:txBody>
          <a:bodyPr wrap="square">
            <a:spAutoFit/>
          </a:bodyPr>
          <a:lstStyle/>
          <a:p>
            <a:r>
              <a:rPr lang="zh-TW" altLang="en-US" b="1" dirty="0" smtClean="0">
                <a:latin typeface="標楷體" panose="03000509000000000000" pitchFamily="65" charset="-120"/>
                <a:ea typeface="標楷體" panose="03000509000000000000" pitchFamily="65" charset="-120"/>
              </a:rPr>
              <a:t>這裡我們並沒有指定按哪一列來連接。如果我們沒有指定，</a:t>
            </a:r>
            <a:r>
              <a:rPr lang="en-US" altLang="zh-TW" b="1" dirty="0" smtClean="0">
                <a:latin typeface="標楷體" panose="03000509000000000000" pitchFamily="65" charset="-120"/>
                <a:ea typeface="標楷體" panose="03000509000000000000" pitchFamily="65" charset="-120"/>
              </a:rPr>
              <a:t>merge</a:t>
            </a:r>
            <a:r>
              <a:rPr lang="zh-TW" altLang="en-US" b="1" dirty="0" smtClean="0">
                <a:latin typeface="標楷體" panose="03000509000000000000" pitchFamily="65" charset="-120"/>
                <a:ea typeface="標楷體" panose="03000509000000000000" pitchFamily="65" charset="-120"/>
              </a:rPr>
              <a:t>會用兩個對像中都存在的列名作為</a:t>
            </a:r>
            <a:r>
              <a:rPr lang="en-US" altLang="zh-TW" b="1" dirty="0" smtClean="0">
                <a:latin typeface="標楷體" panose="03000509000000000000" pitchFamily="65" charset="-120"/>
                <a:ea typeface="標楷體" panose="03000509000000000000" pitchFamily="65" charset="-120"/>
              </a:rPr>
              <a:t>key</a:t>
            </a:r>
            <a:r>
              <a:rPr lang="zh-TW" altLang="en-US" b="1" dirty="0" smtClean="0">
                <a:latin typeface="標楷體" panose="03000509000000000000" pitchFamily="65" charset="-120"/>
                <a:ea typeface="標楷體" panose="03000509000000000000" pitchFamily="65" charset="-120"/>
              </a:rPr>
              <a:t>（鍵）。當然，最好還是清楚指定比較好：</a:t>
            </a:r>
            <a:endParaRPr lang="zh-TW" altLang="en-US" b="1" dirty="0">
              <a:latin typeface="標楷體" panose="03000509000000000000" pitchFamily="65" charset="-120"/>
              <a:ea typeface="標楷體" panose="03000509000000000000" pitchFamily="65" charset="-120"/>
            </a:endParaRPr>
          </a:p>
        </p:txBody>
      </p:sp>
      <p:sp>
        <p:nvSpPr>
          <p:cNvPr id="3" name="Rectangle 1"/>
          <p:cNvSpPr>
            <a:spLocks noChangeArrowheads="1"/>
          </p:cNvSpPr>
          <p:nvPr/>
        </p:nvSpPr>
        <p:spPr bwMode="auto">
          <a:xfrm>
            <a:off x="1215718" y="2018769"/>
            <a:ext cx="3324628" cy="246221"/>
          </a:xfrm>
          <a:prstGeom prst="rect">
            <a:avLst/>
          </a:prstGeom>
          <a:noFill/>
          <a:ln>
            <a:noFill/>
          </a:ln>
          <a:effec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1" i="0" u="none" strike="noStrike" cap="none" normalizeH="0" baseline="0" dirty="0" smtClean="0">
                <a:ln>
                  <a:noFill/>
                </a:ln>
                <a:solidFill>
                  <a:schemeClr val="tx1"/>
                </a:solidFill>
                <a:effectLst/>
              </a:rPr>
              <a:t>pd</a:t>
            </a:r>
            <a:r>
              <a:rPr kumimoji="0" lang="zh-TW" altLang="zh-TW" sz="1600" b="1" i="0" u="none" strike="noStrike" cap="none" normalizeH="0" baseline="0" dirty="0" smtClean="0">
                <a:ln>
                  <a:noFill/>
                </a:ln>
                <a:solidFill>
                  <a:srgbClr val="666666"/>
                </a:solidFill>
                <a:effectLst/>
              </a:rPr>
              <a:t>.</a:t>
            </a:r>
            <a:r>
              <a:rPr kumimoji="0" lang="zh-TW" altLang="zh-TW" sz="1600" b="1" i="0" u="none" strike="noStrike" cap="none" normalizeH="0" baseline="0" dirty="0" smtClean="0">
                <a:ln>
                  <a:noFill/>
                </a:ln>
                <a:solidFill>
                  <a:schemeClr val="tx1"/>
                </a:solidFill>
                <a:effectLst/>
              </a:rPr>
              <a:t>merge</a:t>
            </a:r>
            <a:r>
              <a:rPr kumimoji="0" lang="zh-TW" altLang="zh-TW" sz="1600" b="1"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a:t>
            </a:r>
            <a:r>
              <a:rPr kumimoji="0" lang="zh-TW" altLang="zh-TW" sz="1600" b="1" i="0" u="none" strike="noStrike" cap="none" normalizeH="0" baseline="0" dirty="0" smtClean="0">
                <a:ln>
                  <a:noFill/>
                </a:ln>
                <a:solidFill>
                  <a:schemeClr val="tx1"/>
                </a:solidFill>
                <a:effectLst/>
              </a:rPr>
              <a:t>df1</a:t>
            </a:r>
            <a:r>
              <a:rPr kumimoji="0" lang="zh-TW" altLang="zh-TW" sz="1600" b="1"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zh-TW" altLang="zh-TW" sz="1600" b="1" i="0" u="none" strike="noStrike" cap="none" normalizeH="0" baseline="0" dirty="0" smtClean="0">
                <a:ln>
                  <a:noFill/>
                </a:ln>
                <a:solidFill>
                  <a:schemeClr val="tx1"/>
                </a:solidFill>
                <a:effectLst/>
              </a:rPr>
              <a:t>df2</a:t>
            </a:r>
            <a:r>
              <a:rPr kumimoji="0" lang="zh-TW" altLang="zh-TW" sz="1600" b="1"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zh-TW" altLang="zh-TW" sz="1600" b="1" i="0" u="none" strike="noStrike" cap="none" normalizeH="0" baseline="0" dirty="0" smtClean="0">
                <a:ln>
                  <a:noFill/>
                </a:ln>
                <a:solidFill>
                  <a:schemeClr val="tx1"/>
                </a:solidFill>
                <a:effectLst/>
              </a:rPr>
              <a:t>on</a:t>
            </a:r>
            <a:r>
              <a:rPr kumimoji="0" lang="zh-TW" altLang="zh-TW" sz="1600" b="1" i="0" u="none" strike="noStrike" cap="none" normalizeH="0" baseline="0" dirty="0" smtClean="0">
                <a:ln>
                  <a:noFill/>
                </a:ln>
                <a:solidFill>
                  <a:srgbClr val="666666"/>
                </a:solidFill>
                <a:effectLst/>
              </a:rPr>
              <a:t>=</a:t>
            </a:r>
            <a:r>
              <a:rPr kumimoji="0" lang="zh-TW" altLang="zh-TW" sz="1600" b="1" i="0" u="none" strike="noStrike" cap="none" normalizeH="0" baseline="0" dirty="0" smtClean="0">
                <a:ln>
                  <a:noFill/>
                </a:ln>
                <a:solidFill>
                  <a:srgbClr val="BA2121"/>
                </a:solidFill>
                <a:effectLst/>
                <a:latin typeface="Courier New" panose="02070309020205020404" pitchFamily="49" charset="0"/>
                <a:cs typeface="Courier New" panose="02070309020205020404" pitchFamily="49" charset="0"/>
              </a:rPr>
              <a:t>'key'</a:t>
            </a:r>
            <a:r>
              <a:rPr kumimoji="0" lang="zh-TW" altLang="zh-TW" sz="1600" b="1"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a:t>
            </a:r>
            <a:r>
              <a:rPr kumimoji="0" lang="zh-TW" altLang="zh-TW" sz="1600" b="1" i="0" u="none" strike="noStrike" cap="none" normalizeH="0" baseline="0" dirty="0" smtClean="0">
                <a:ln>
                  <a:noFill/>
                </a:ln>
                <a:solidFill>
                  <a:schemeClr val="tx1"/>
                </a:solidFill>
                <a:effectLst/>
              </a:rPr>
              <a:t> </a:t>
            </a:r>
          </a:p>
        </p:txBody>
      </p:sp>
      <p:graphicFrame>
        <p:nvGraphicFramePr>
          <p:cNvPr id="4" name="表格 3"/>
          <p:cNvGraphicFramePr>
            <a:graphicFrameLocks noGrp="1"/>
          </p:cNvGraphicFramePr>
          <p:nvPr>
            <p:extLst>
              <p:ext uri="{D42A27DB-BD31-4B8C-83A1-F6EECF244321}">
                <p14:modId xmlns:p14="http://schemas.microsoft.com/office/powerpoint/2010/main" val="565741987"/>
              </p:ext>
            </p:extLst>
          </p:nvPr>
        </p:nvGraphicFramePr>
        <p:xfrm>
          <a:off x="6637212" y="716781"/>
          <a:ext cx="4857404" cy="2560320"/>
        </p:xfrm>
        <a:graphic>
          <a:graphicData uri="http://schemas.openxmlformats.org/drawingml/2006/table">
            <a:tbl>
              <a:tblPr/>
              <a:tblGrid>
                <a:gridCol w="1214351">
                  <a:extLst>
                    <a:ext uri="{9D8B030D-6E8A-4147-A177-3AD203B41FA5}">
                      <a16:colId xmlns:a16="http://schemas.microsoft.com/office/drawing/2014/main" val="2936495758"/>
                    </a:ext>
                  </a:extLst>
                </a:gridCol>
                <a:gridCol w="1214351">
                  <a:extLst>
                    <a:ext uri="{9D8B030D-6E8A-4147-A177-3AD203B41FA5}">
                      <a16:colId xmlns:a16="http://schemas.microsoft.com/office/drawing/2014/main" val="366344800"/>
                    </a:ext>
                  </a:extLst>
                </a:gridCol>
                <a:gridCol w="1214351">
                  <a:extLst>
                    <a:ext uri="{9D8B030D-6E8A-4147-A177-3AD203B41FA5}">
                      <a16:colId xmlns:a16="http://schemas.microsoft.com/office/drawing/2014/main" val="446404661"/>
                    </a:ext>
                  </a:extLst>
                </a:gridCol>
                <a:gridCol w="1214351">
                  <a:extLst>
                    <a:ext uri="{9D8B030D-6E8A-4147-A177-3AD203B41FA5}">
                      <a16:colId xmlns:a16="http://schemas.microsoft.com/office/drawing/2014/main" val="2608705451"/>
                    </a:ext>
                  </a:extLst>
                </a:gridCol>
              </a:tblGrid>
              <a:tr h="244874">
                <a:tc>
                  <a:txBody>
                    <a:bodyPr/>
                    <a:lstStyle/>
                    <a:p>
                      <a:pPr algn="ctr" fontAlgn="ctr"/>
                      <a:endParaRPr lang="en-US" b="1" dirty="0">
                        <a:effectLst/>
                      </a:endParaRPr>
                    </a:p>
                  </a:txBody>
                  <a:tcPr anchor="ctr">
                    <a:lnL>
                      <a:noFill/>
                    </a:lnL>
                    <a:lnR>
                      <a:noFill/>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TW" b="1" dirty="0" smtClean="0">
                          <a:effectLst/>
                        </a:rPr>
                        <a:t>data1</a:t>
                      </a:r>
                    </a:p>
                  </a:txBody>
                  <a:tcPr anchor="ctr">
                    <a:lnL>
                      <a:noFill/>
                    </a:lnL>
                    <a:lnR>
                      <a:noFill/>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TW" b="1" dirty="0" smtClean="0">
                          <a:effectLst/>
                        </a:rPr>
                        <a:t>key</a:t>
                      </a:r>
                    </a:p>
                  </a:txBody>
                  <a:tcPr anchor="ctr">
                    <a:lnL>
                      <a:noFill/>
                    </a:lnL>
                    <a:lnR>
                      <a:noFill/>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effectLst/>
                        </a:rPr>
                        <a:t>data2</a:t>
                      </a:r>
                    </a:p>
                  </a:txBody>
                  <a:tcPr>
                    <a:lnL>
                      <a:noFill/>
                    </a:lnL>
                  </a:tcPr>
                </a:tc>
                <a:extLst>
                  <a:ext uri="{0D108BD9-81ED-4DB2-BD59-A6C34878D82A}">
                    <a16:rowId xmlns:a16="http://schemas.microsoft.com/office/drawing/2014/main" val="1163660863"/>
                  </a:ext>
                </a:extLst>
              </a:tr>
              <a:tr h="233722">
                <a:tc>
                  <a:txBody>
                    <a:bodyPr/>
                    <a:lstStyle/>
                    <a:p>
                      <a:pPr algn="ctr" fontAlgn="ctr"/>
                      <a:r>
                        <a:rPr lang="en-US" altLang="zh-TW" b="1">
                          <a:effectLst/>
                        </a:rPr>
                        <a:t>0</a:t>
                      </a:r>
                    </a:p>
                  </a:txBody>
                  <a:tcPr anchor="ctr">
                    <a:lnL>
                      <a:noFill/>
                    </a:lnL>
                    <a:lnR>
                      <a:noFill/>
                    </a:lnR>
                    <a:lnT>
                      <a:noFill/>
                    </a:lnT>
                    <a:lnB>
                      <a:noFill/>
                    </a:lnB>
                    <a:solidFill>
                      <a:srgbClr val="F5F5F5"/>
                    </a:solidFill>
                  </a:tcPr>
                </a:tc>
                <a:tc>
                  <a:txBody>
                    <a:bodyPr/>
                    <a:lstStyle/>
                    <a:p>
                      <a:pPr algn="ctr" fontAlgn="ctr"/>
                      <a:r>
                        <a:rPr lang="en-US" altLang="zh-TW">
                          <a:effectLst/>
                        </a:rPr>
                        <a:t>0</a:t>
                      </a:r>
                    </a:p>
                  </a:txBody>
                  <a:tcPr anchor="ctr">
                    <a:lnL>
                      <a:noFill/>
                    </a:lnL>
                    <a:lnR>
                      <a:noFill/>
                    </a:lnR>
                    <a:lnT>
                      <a:noFill/>
                    </a:lnT>
                    <a:lnB>
                      <a:noFill/>
                    </a:lnB>
                    <a:solidFill>
                      <a:srgbClr val="F5F5F5"/>
                    </a:solidFill>
                  </a:tcPr>
                </a:tc>
                <a:tc>
                  <a:txBody>
                    <a:bodyPr/>
                    <a:lstStyle/>
                    <a:p>
                      <a:pPr algn="ctr" fontAlgn="ctr"/>
                      <a:r>
                        <a:rPr lang="en-US">
                          <a:effectLst/>
                        </a:rPr>
                        <a:t>b</a:t>
                      </a:r>
                    </a:p>
                  </a:txBody>
                  <a:tcPr anchor="ctr">
                    <a:lnL>
                      <a:noFill/>
                    </a:lnL>
                    <a:lnR>
                      <a:noFill/>
                    </a:lnR>
                    <a:lnT>
                      <a:noFill/>
                    </a:lnT>
                    <a:lnB>
                      <a:noFill/>
                    </a:lnB>
                    <a:solidFill>
                      <a:srgbClr val="F5F5F5"/>
                    </a:solidFill>
                  </a:tcPr>
                </a:tc>
                <a:tc>
                  <a:txBody>
                    <a:bodyPr/>
                    <a:lstStyle/>
                    <a:p>
                      <a:pPr algn="ctr" fontAlgn="ctr"/>
                      <a:r>
                        <a:rPr lang="en-US" altLang="zh-TW">
                          <a:effectLst/>
                        </a:rPr>
                        <a:t>1</a:t>
                      </a:r>
                    </a:p>
                  </a:txBody>
                  <a:tcPr anchor="ctr">
                    <a:lnL>
                      <a:noFill/>
                    </a:lnL>
                    <a:lnR>
                      <a:noFill/>
                    </a:lnR>
                    <a:lnB>
                      <a:noFill/>
                    </a:lnB>
                    <a:solidFill>
                      <a:srgbClr val="F5F5F5"/>
                    </a:solidFill>
                  </a:tcPr>
                </a:tc>
                <a:extLst>
                  <a:ext uri="{0D108BD9-81ED-4DB2-BD59-A6C34878D82A}">
                    <a16:rowId xmlns:a16="http://schemas.microsoft.com/office/drawing/2014/main" val="1929137810"/>
                  </a:ext>
                </a:extLst>
              </a:tr>
              <a:tr h="233722">
                <a:tc>
                  <a:txBody>
                    <a:bodyPr/>
                    <a:lstStyle/>
                    <a:p>
                      <a:pPr algn="ctr" fontAlgn="ctr"/>
                      <a:r>
                        <a:rPr lang="en-US" altLang="zh-TW" b="1" dirty="0">
                          <a:effectLst/>
                        </a:rPr>
                        <a:t>1</a:t>
                      </a:r>
                    </a:p>
                  </a:txBody>
                  <a:tcPr anchor="ctr">
                    <a:lnL>
                      <a:noFill/>
                    </a:lnL>
                    <a:lnR>
                      <a:noFill/>
                    </a:lnR>
                    <a:lnT>
                      <a:noFill/>
                    </a:lnT>
                    <a:lnB>
                      <a:noFill/>
                    </a:lnB>
                  </a:tcPr>
                </a:tc>
                <a:tc>
                  <a:txBody>
                    <a:bodyPr/>
                    <a:lstStyle/>
                    <a:p>
                      <a:pPr algn="ctr" fontAlgn="ctr"/>
                      <a:r>
                        <a:rPr lang="en-US" altLang="zh-TW">
                          <a:effectLst/>
                        </a:rPr>
                        <a:t>1</a:t>
                      </a:r>
                    </a:p>
                  </a:txBody>
                  <a:tcPr anchor="ctr">
                    <a:lnL>
                      <a:noFill/>
                    </a:lnL>
                    <a:lnR>
                      <a:noFill/>
                    </a:lnR>
                    <a:lnT>
                      <a:noFill/>
                    </a:lnT>
                    <a:lnB>
                      <a:noFill/>
                    </a:lnB>
                  </a:tcPr>
                </a:tc>
                <a:tc>
                  <a:txBody>
                    <a:bodyPr/>
                    <a:lstStyle/>
                    <a:p>
                      <a:pPr algn="ctr" fontAlgn="ctr"/>
                      <a:r>
                        <a:rPr lang="en-US">
                          <a:effectLst/>
                        </a:rPr>
                        <a:t>b</a:t>
                      </a:r>
                    </a:p>
                  </a:txBody>
                  <a:tcPr anchor="ctr">
                    <a:lnL>
                      <a:noFill/>
                    </a:lnL>
                    <a:lnR>
                      <a:noFill/>
                    </a:lnR>
                    <a:lnT>
                      <a:noFill/>
                    </a:lnT>
                    <a:lnB>
                      <a:noFill/>
                    </a:lnB>
                  </a:tcPr>
                </a:tc>
                <a:tc>
                  <a:txBody>
                    <a:bodyPr/>
                    <a:lstStyle/>
                    <a:p>
                      <a:pPr algn="ctr" fontAlgn="ctr"/>
                      <a:r>
                        <a:rPr lang="en-US" altLang="zh-TW" dirty="0">
                          <a:effectLst/>
                        </a:rPr>
                        <a:t>1</a:t>
                      </a:r>
                    </a:p>
                  </a:txBody>
                  <a:tcPr anchor="ctr">
                    <a:lnL>
                      <a:noFill/>
                    </a:lnL>
                    <a:lnR>
                      <a:noFill/>
                    </a:lnR>
                    <a:lnT>
                      <a:noFill/>
                    </a:lnT>
                    <a:lnB>
                      <a:noFill/>
                    </a:lnB>
                  </a:tcPr>
                </a:tc>
                <a:extLst>
                  <a:ext uri="{0D108BD9-81ED-4DB2-BD59-A6C34878D82A}">
                    <a16:rowId xmlns:a16="http://schemas.microsoft.com/office/drawing/2014/main" val="57185839"/>
                  </a:ext>
                </a:extLst>
              </a:tr>
              <a:tr h="233722">
                <a:tc>
                  <a:txBody>
                    <a:bodyPr/>
                    <a:lstStyle/>
                    <a:p>
                      <a:pPr algn="ctr" fontAlgn="ctr"/>
                      <a:r>
                        <a:rPr lang="en-US" altLang="zh-TW" b="1">
                          <a:effectLst/>
                        </a:rPr>
                        <a:t>2</a:t>
                      </a:r>
                    </a:p>
                  </a:txBody>
                  <a:tcPr anchor="ctr">
                    <a:lnL>
                      <a:noFill/>
                    </a:lnL>
                    <a:lnR>
                      <a:noFill/>
                    </a:lnR>
                    <a:lnT>
                      <a:noFill/>
                    </a:lnT>
                    <a:lnB>
                      <a:noFill/>
                    </a:lnB>
                    <a:solidFill>
                      <a:srgbClr val="F5F5F5"/>
                    </a:solidFill>
                  </a:tcPr>
                </a:tc>
                <a:tc>
                  <a:txBody>
                    <a:bodyPr/>
                    <a:lstStyle/>
                    <a:p>
                      <a:pPr algn="ctr" fontAlgn="ctr"/>
                      <a:r>
                        <a:rPr lang="en-US" altLang="zh-TW">
                          <a:effectLst/>
                        </a:rPr>
                        <a:t>6</a:t>
                      </a:r>
                    </a:p>
                  </a:txBody>
                  <a:tcPr anchor="ctr">
                    <a:lnL>
                      <a:noFill/>
                    </a:lnL>
                    <a:lnR>
                      <a:noFill/>
                    </a:lnR>
                    <a:lnT>
                      <a:noFill/>
                    </a:lnT>
                    <a:lnB>
                      <a:noFill/>
                    </a:lnB>
                    <a:solidFill>
                      <a:srgbClr val="F5F5F5"/>
                    </a:solidFill>
                  </a:tcPr>
                </a:tc>
                <a:tc>
                  <a:txBody>
                    <a:bodyPr/>
                    <a:lstStyle/>
                    <a:p>
                      <a:pPr algn="ctr" fontAlgn="ctr"/>
                      <a:r>
                        <a:rPr lang="en-US">
                          <a:effectLst/>
                        </a:rPr>
                        <a:t>b</a:t>
                      </a:r>
                    </a:p>
                  </a:txBody>
                  <a:tcPr anchor="ctr">
                    <a:lnL>
                      <a:noFill/>
                    </a:lnL>
                    <a:lnR>
                      <a:noFill/>
                    </a:lnR>
                    <a:lnT>
                      <a:noFill/>
                    </a:lnT>
                    <a:lnB>
                      <a:noFill/>
                    </a:lnB>
                    <a:solidFill>
                      <a:srgbClr val="F5F5F5"/>
                    </a:solidFill>
                  </a:tcPr>
                </a:tc>
                <a:tc>
                  <a:txBody>
                    <a:bodyPr/>
                    <a:lstStyle/>
                    <a:p>
                      <a:pPr algn="ctr" fontAlgn="ctr"/>
                      <a:r>
                        <a:rPr lang="en-US" altLang="zh-TW">
                          <a:effectLst/>
                        </a:rPr>
                        <a:t>1</a:t>
                      </a:r>
                    </a:p>
                  </a:txBody>
                  <a:tcPr anchor="ctr">
                    <a:lnL>
                      <a:noFill/>
                    </a:lnL>
                    <a:lnR>
                      <a:noFill/>
                    </a:lnR>
                    <a:lnT>
                      <a:noFill/>
                    </a:lnT>
                    <a:lnB>
                      <a:noFill/>
                    </a:lnB>
                    <a:solidFill>
                      <a:srgbClr val="F5F5F5"/>
                    </a:solidFill>
                  </a:tcPr>
                </a:tc>
                <a:extLst>
                  <a:ext uri="{0D108BD9-81ED-4DB2-BD59-A6C34878D82A}">
                    <a16:rowId xmlns:a16="http://schemas.microsoft.com/office/drawing/2014/main" val="1607801808"/>
                  </a:ext>
                </a:extLst>
              </a:tr>
              <a:tr h="233722">
                <a:tc>
                  <a:txBody>
                    <a:bodyPr/>
                    <a:lstStyle/>
                    <a:p>
                      <a:pPr algn="ctr" fontAlgn="ctr"/>
                      <a:r>
                        <a:rPr lang="en-US" altLang="zh-TW" b="1">
                          <a:effectLst/>
                        </a:rPr>
                        <a:t>3</a:t>
                      </a:r>
                    </a:p>
                  </a:txBody>
                  <a:tcPr anchor="ctr">
                    <a:lnL>
                      <a:noFill/>
                    </a:lnL>
                    <a:lnR>
                      <a:noFill/>
                    </a:lnR>
                    <a:lnT>
                      <a:noFill/>
                    </a:lnT>
                    <a:lnB>
                      <a:noFill/>
                    </a:lnB>
                  </a:tcPr>
                </a:tc>
                <a:tc>
                  <a:txBody>
                    <a:bodyPr/>
                    <a:lstStyle/>
                    <a:p>
                      <a:pPr algn="ctr" fontAlgn="ctr"/>
                      <a:r>
                        <a:rPr lang="en-US" altLang="zh-TW">
                          <a:effectLst/>
                        </a:rPr>
                        <a:t>2</a:t>
                      </a:r>
                    </a:p>
                  </a:txBody>
                  <a:tcPr anchor="ctr">
                    <a:lnL>
                      <a:noFill/>
                    </a:lnL>
                    <a:lnR>
                      <a:noFill/>
                    </a:lnR>
                    <a:lnT>
                      <a:noFill/>
                    </a:lnT>
                    <a:lnB>
                      <a:noFill/>
                    </a:lnB>
                  </a:tcPr>
                </a:tc>
                <a:tc>
                  <a:txBody>
                    <a:bodyPr/>
                    <a:lstStyle/>
                    <a:p>
                      <a:pPr algn="ctr" fontAlgn="ctr"/>
                      <a:r>
                        <a:rPr lang="en-US">
                          <a:effectLst/>
                        </a:rPr>
                        <a:t>a</a:t>
                      </a:r>
                    </a:p>
                  </a:txBody>
                  <a:tcPr anchor="ctr">
                    <a:lnL>
                      <a:noFill/>
                    </a:lnL>
                    <a:lnR>
                      <a:noFill/>
                    </a:lnR>
                    <a:lnT>
                      <a:noFill/>
                    </a:lnT>
                    <a:lnB>
                      <a:noFill/>
                    </a:lnB>
                  </a:tcPr>
                </a:tc>
                <a:tc>
                  <a:txBody>
                    <a:bodyPr/>
                    <a:lstStyle/>
                    <a:p>
                      <a:pPr algn="ctr" fontAlgn="ctr"/>
                      <a:r>
                        <a:rPr lang="en-US" altLang="zh-TW">
                          <a:effectLst/>
                        </a:rPr>
                        <a:t>0</a:t>
                      </a:r>
                    </a:p>
                  </a:txBody>
                  <a:tcPr anchor="ctr">
                    <a:lnL>
                      <a:noFill/>
                    </a:lnL>
                    <a:lnR>
                      <a:noFill/>
                    </a:lnR>
                    <a:lnT>
                      <a:noFill/>
                    </a:lnT>
                    <a:lnB>
                      <a:noFill/>
                    </a:lnB>
                  </a:tcPr>
                </a:tc>
                <a:extLst>
                  <a:ext uri="{0D108BD9-81ED-4DB2-BD59-A6C34878D82A}">
                    <a16:rowId xmlns:a16="http://schemas.microsoft.com/office/drawing/2014/main" val="138317382"/>
                  </a:ext>
                </a:extLst>
              </a:tr>
              <a:tr h="233722">
                <a:tc>
                  <a:txBody>
                    <a:bodyPr/>
                    <a:lstStyle/>
                    <a:p>
                      <a:pPr algn="ctr" fontAlgn="ctr"/>
                      <a:r>
                        <a:rPr lang="en-US" altLang="zh-TW" b="1">
                          <a:effectLst/>
                        </a:rPr>
                        <a:t>4</a:t>
                      </a:r>
                    </a:p>
                  </a:txBody>
                  <a:tcPr anchor="ctr">
                    <a:lnL>
                      <a:noFill/>
                    </a:lnL>
                    <a:lnR>
                      <a:noFill/>
                    </a:lnR>
                    <a:lnT>
                      <a:noFill/>
                    </a:lnT>
                    <a:lnB>
                      <a:noFill/>
                    </a:lnB>
                    <a:solidFill>
                      <a:srgbClr val="F5F5F5"/>
                    </a:solidFill>
                  </a:tcPr>
                </a:tc>
                <a:tc>
                  <a:txBody>
                    <a:bodyPr/>
                    <a:lstStyle/>
                    <a:p>
                      <a:pPr algn="ctr" fontAlgn="ctr"/>
                      <a:r>
                        <a:rPr lang="en-US" altLang="zh-TW">
                          <a:effectLst/>
                        </a:rPr>
                        <a:t>4</a:t>
                      </a:r>
                    </a:p>
                  </a:txBody>
                  <a:tcPr anchor="ctr">
                    <a:lnL>
                      <a:noFill/>
                    </a:lnL>
                    <a:lnR>
                      <a:noFill/>
                    </a:lnR>
                    <a:lnT>
                      <a:noFill/>
                    </a:lnT>
                    <a:lnB>
                      <a:noFill/>
                    </a:lnB>
                    <a:solidFill>
                      <a:srgbClr val="F5F5F5"/>
                    </a:solidFill>
                  </a:tcPr>
                </a:tc>
                <a:tc>
                  <a:txBody>
                    <a:bodyPr/>
                    <a:lstStyle/>
                    <a:p>
                      <a:pPr algn="ctr" fontAlgn="ctr"/>
                      <a:r>
                        <a:rPr lang="en-US">
                          <a:effectLst/>
                        </a:rPr>
                        <a:t>a</a:t>
                      </a:r>
                    </a:p>
                  </a:txBody>
                  <a:tcPr anchor="ctr">
                    <a:lnL>
                      <a:noFill/>
                    </a:lnL>
                    <a:lnR>
                      <a:noFill/>
                    </a:lnR>
                    <a:lnT>
                      <a:noFill/>
                    </a:lnT>
                    <a:lnB>
                      <a:noFill/>
                    </a:lnB>
                    <a:solidFill>
                      <a:srgbClr val="F5F5F5"/>
                    </a:solidFill>
                  </a:tcPr>
                </a:tc>
                <a:tc>
                  <a:txBody>
                    <a:bodyPr/>
                    <a:lstStyle/>
                    <a:p>
                      <a:pPr algn="ctr" fontAlgn="ctr"/>
                      <a:r>
                        <a:rPr lang="en-US" altLang="zh-TW">
                          <a:effectLst/>
                        </a:rPr>
                        <a:t>0</a:t>
                      </a:r>
                    </a:p>
                  </a:txBody>
                  <a:tcPr anchor="ctr">
                    <a:lnL>
                      <a:noFill/>
                    </a:lnL>
                    <a:lnR>
                      <a:noFill/>
                    </a:lnR>
                    <a:lnT>
                      <a:noFill/>
                    </a:lnT>
                    <a:lnB>
                      <a:noFill/>
                    </a:lnB>
                    <a:solidFill>
                      <a:srgbClr val="F5F5F5"/>
                    </a:solidFill>
                  </a:tcPr>
                </a:tc>
                <a:extLst>
                  <a:ext uri="{0D108BD9-81ED-4DB2-BD59-A6C34878D82A}">
                    <a16:rowId xmlns:a16="http://schemas.microsoft.com/office/drawing/2014/main" val="3938617937"/>
                  </a:ext>
                </a:extLst>
              </a:tr>
              <a:tr h="233722">
                <a:tc>
                  <a:txBody>
                    <a:bodyPr/>
                    <a:lstStyle/>
                    <a:p>
                      <a:pPr algn="ctr" fontAlgn="ctr"/>
                      <a:r>
                        <a:rPr lang="en-US" altLang="zh-TW" b="1">
                          <a:effectLst/>
                        </a:rPr>
                        <a:t>5</a:t>
                      </a:r>
                    </a:p>
                  </a:txBody>
                  <a:tcPr anchor="ctr">
                    <a:lnL>
                      <a:noFill/>
                    </a:lnL>
                    <a:lnR>
                      <a:noFill/>
                    </a:lnR>
                    <a:lnT>
                      <a:noFill/>
                    </a:lnT>
                    <a:lnB>
                      <a:noFill/>
                    </a:lnB>
                  </a:tcPr>
                </a:tc>
                <a:tc>
                  <a:txBody>
                    <a:bodyPr/>
                    <a:lstStyle/>
                    <a:p>
                      <a:pPr algn="ctr" fontAlgn="ctr"/>
                      <a:r>
                        <a:rPr lang="en-US" altLang="zh-TW">
                          <a:effectLst/>
                        </a:rPr>
                        <a:t>5</a:t>
                      </a:r>
                    </a:p>
                  </a:txBody>
                  <a:tcPr anchor="ctr">
                    <a:lnL>
                      <a:noFill/>
                    </a:lnL>
                    <a:lnR>
                      <a:noFill/>
                    </a:lnR>
                    <a:lnT>
                      <a:noFill/>
                    </a:lnT>
                    <a:lnB>
                      <a:noFill/>
                    </a:lnB>
                  </a:tcPr>
                </a:tc>
                <a:tc>
                  <a:txBody>
                    <a:bodyPr/>
                    <a:lstStyle/>
                    <a:p>
                      <a:pPr algn="ctr" fontAlgn="ctr"/>
                      <a:r>
                        <a:rPr lang="en-US">
                          <a:effectLst/>
                        </a:rPr>
                        <a:t>a</a:t>
                      </a:r>
                    </a:p>
                  </a:txBody>
                  <a:tcPr anchor="ctr">
                    <a:lnL>
                      <a:noFill/>
                    </a:lnL>
                    <a:lnR>
                      <a:noFill/>
                    </a:lnR>
                    <a:lnT>
                      <a:noFill/>
                    </a:lnT>
                    <a:lnB>
                      <a:noFill/>
                    </a:lnB>
                  </a:tcPr>
                </a:tc>
                <a:tc>
                  <a:txBody>
                    <a:bodyPr/>
                    <a:lstStyle/>
                    <a:p>
                      <a:pPr algn="ctr" fontAlgn="ctr"/>
                      <a:r>
                        <a:rPr lang="en-US" altLang="zh-TW" dirty="0">
                          <a:effectLst/>
                        </a:rPr>
                        <a:t>0</a:t>
                      </a:r>
                    </a:p>
                  </a:txBody>
                  <a:tcPr anchor="ctr">
                    <a:lnL>
                      <a:noFill/>
                    </a:lnL>
                    <a:lnR>
                      <a:noFill/>
                    </a:lnR>
                    <a:lnT>
                      <a:noFill/>
                    </a:lnT>
                    <a:lnB>
                      <a:noFill/>
                    </a:lnB>
                  </a:tcPr>
                </a:tc>
                <a:extLst>
                  <a:ext uri="{0D108BD9-81ED-4DB2-BD59-A6C34878D82A}">
                    <a16:rowId xmlns:a16="http://schemas.microsoft.com/office/drawing/2014/main" val="4071398774"/>
                  </a:ext>
                </a:extLst>
              </a:tr>
            </a:tbl>
          </a:graphicData>
        </a:graphic>
      </p:graphicFrame>
      <p:sp>
        <p:nvSpPr>
          <p:cNvPr id="5" name="矩形 4"/>
          <p:cNvSpPr/>
          <p:nvPr/>
        </p:nvSpPr>
        <p:spPr>
          <a:xfrm>
            <a:off x="213360" y="4688550"/>
            <a:ext cx="1338828" cy="369332"/>
          </a:xfrm>
          <a:prstGeom prst="rect">
            <a:avLst/>
          </a:prstGeom>
        </p:spPr>
        <p:txBody>
          <a:bodyPr wrap="none">
            <a:spAutoFit/>
          </a:bodyPr>
          <a:lstStyle/>
          <a:p>
            <a:r>
              <a:rPr lang="zh-TW" altLang="en-US" b="1" dirty="0" smtClean="0">
                <a:latin typeface="標楷體" panose="03000509000000000000" pitchFamily="65" charset="-120"/>
                <a:ea typeface="標楷體" panose="03000509000000000000" pitchFamily="65" charset="-120"/>
              </a:rPr>
              <a:t>分别指定：</a:t>
            </a:r>
            <a:endParaRPr lang="zh-TW" altLang="en-US" b="1" dirty="0">
              <a:latin typeface="標楷體" panose="03000509000000000000" pitchFamily="65" charset="-120"/>
              <a:ea typeface="標楷體" panose="03000509000000000000" pitchFamily="65" charset="-120"/>
            </a:endParaRPr>
          </a:p>
        </p:txBody>
      </p:sp>
      <p:sp>
        <p:nvSpPr>
          <p:cNvPr id="6" name="Rectangle 2"/>
          <p:cNvSpPr>
            <a:spLocks noChangeArrowheads="1"/>
          </p:cNvSpPr>
          <p:nvPr/>
        </p:nvSpPr>
        <p:spPr bwMode="auto">
          <a:xfrm>
            <a:off x="96982" y="5292064"/>
            <a:ext cx="5212966" cy="812530"/>
          </a:xfrm>
          <a:prstGeom prst="rect">
            <a:avLst/>
          </a:prstGeom>
          <a:noFill/>
          <a:ln>
            <a:noFill/>
          </a:ln>
          <a:effec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zh-TW" altLang="zh-TW" sz="1600" b="1" i="0" u="none" strike="noStrike" cap="none" normalizeH="0" baseline="0" dirty="0" smtClean="0">
                <a:ln>
                  <a:noFill/>
                </a:ln>
                <a:solidFill>
                  <a:schemeClr val="tx1"/>
                </a:solidFill>
                <a:effectLst/>
                <a:latin typeface="+mn-ea"/>
              </a:rPr>
              <a:t>df3</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666666"/>
                </a:solidFill>
                <a:effectLst/>
                <a:latin typeface="+mn-ea"/>
              </a:rPr>
              <a:t>=</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chemeClr val="tx1"/>
                </a:solidFill>
                <a:effectLst/>
                <a:latin typeface="+mn-ea"/>
              </a:rPr>
              <a:t>pd</a:t>
            </a:r>
            <a:r>
              <a:rPr kumimoji="0" lang="zh-TW" altLang="zh-TW" sz="1600" b="1" i="0" u="none" strike="noStrike" cap="none" normalizeH="0" baseline="0" dirty="0" smtClean="0">
                <a:ln>
                  <a:noFill/>
                </a:ln>
                <a:solidFill>
                  <a:srgbClr val="666666"/>
                </a:solidFill>
                <a:effectLst/>
                <a:latin typeface="+mn-ea"/>
              </a:rPr>
              <a:t>.</a:t>
            </a:r>
            <a:r>
              <a:rPr kumimoji="0" lang="zh-TW" altLang="zh-TW" sz="1600" b="1" i="0" u="none" strike="noStrike" cap="none" normalizeH="0" baseline="0" dirty="0" smtClean="0">
                <a:ln>
                  <a:noFill/>
                </a:ln>
                <a:solidFill>
                  <a:schemeClr val="tx1"/>
                </a:solidFill>
                <a:effectLst/>
                <a:latin typeface="+mn-ea"/>
              </a:rPr>
              <a:t>DataFrame</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'lkey'</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'b'</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'b'</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'a'</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'c'</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'a'</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'a'</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'b'</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'data1'</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666666"/>
                </a:solidFill>
                <a:effectLst/>
                <a:latin typeface="+mn-ea"/>
                <a:cs typeface="Courier New" panose="02070309020205020404" pitchFamily="49" charset="0"/>
              </a:rPr>
              <a:t>7</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endParaRPr kumimoji="0" lang="en-US" altLang="zh-TW" sz="1600" b="1" i="0" u="none" strike="noStrike" cap="none" normalizeH="0" baseline="0" dirty="0" smtClean="0">
              <a:ln>
                <a:noFill/>
              </a:ln>
              <a:solidFill>
                <a:srgbClr val="333333"/>
              </a:solidFill>
              <a:effectLst/>
              <a:latin typeface="+mn-ea"/>
              <a:cs typeface="Courier New" panose="020703090202050204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zh-TW" altLang="zh-TW" sz="1600" b="1" i="0" u="none" strike="noStrike" cap="none" normalizeH="0" baseline="0" dirty="0" smtClean="0">
                <a:ln>
                  <a:noFill/>
                </a:ln>
                <a:solidFill>
                  <a:schemeClr val="tx1"/>
                </a:solidFill>
                <a:effectLst/>
                <a:latin typeface="+mn-ea"/>
              </a:rPr>
              <a:t>df4</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666666"/>
                </a:solidFill>
                <a:effectLst/>
                <a:latin typeface="+mn-ea"/>
              </a:rPr>
              <a:t>=</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chemeClr val="tx1"/>
                </a:solidFill>
                <a:effectLst/>
                <a:latin typeface="+mn-ea"/>
              </a:rPr>
              <a:t>pd</a:t>
            </a:r>
            <a:r>
              <a:rPr kumimoji="0" lang="zh-TW" altLang="zh-TW" sz="1600" b="1" i="0" u="none" strike="noStrike" cap="none" normalizeH="0" baseline="0" dirty="0" smtClean="0">
                <a:ln>
                  <a:noFill/>
                </a:ln>
                <a:solidFill>
                  <a:srgbClr val="666666"/>
                </a:solidFill>
                <a:effectLst/>
                <a:latin typeface="+mn-ea"/>
              </a:rPr>
              <a:t>.</a:t>
            </a:r>
            <a:r>
              <a:rPr kumimoji="0" lang="zh-TW" altLang="zh-TW" sz="1600" b="1" i="0" u="none" strike="noStrike" cap="none" normalizeH="0" baseline="0" dirty="0" smtClean="0">
                <a:ln>
                  <a:noFill/>
                </a:ln>
                <a:solidFill>
                  <a:schemeClr val="tx1"/>
                </a:solidFill>
                <a:effectLst/>
                <a:latin typeface="+mn-ea"/>
              </a:rPr>
              <a:t>DataFrame</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'rkey'</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'a'</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'b'</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'd'</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'data2'</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666666"/>
                </a:solidFill>
                <a:effectLst/>
                <a:latin typeface="+mn-ea"/>
                <a:cs typeface="Courier New" panose="02070309020205020404" pitchFamily="49" charset="0"/>
              </a:rPr>
              <a:t>3</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endParaRPr kumimoji="0" lang="zh-TW" altLang="zh-TW" sz="1600" b="1" i="0" u="none" strike="noStrike" cap="none" normalizeH="0" baseline="0" dirty="0" smtClean="0">
              <a:ln>
                <a:noFill/>
              </a:ln>
              <a:solidFill>
                <a:srgbClr val="333333"/>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1" i="0" u="none" strike="noStrike" cap="none" normalizeH="0" baseline="0" dirty="0" smtClean="0">
                <a:ln>
                  <a:noFill/>
                </a:ln>
                <a:solidFill>
                  <a:schemeClr val="tx1"/>
                </a:solidFill>
                <a:effectLst/>
                <a:latin typeface="+mn-ea"/>
              </a:rPr>
              <a:t>pd</a:t>
            </a:r>
            <a:r>
              <a:rPr kumimoji="0" lang="zh-TW" altLang="zh-TW" sz="1600" b="1" i="0" u="none" strike="noStrike" cap="none" normalizeH="0" baseline="0" dirty="0" smtClean="0">
                <a:ln>
                  <a:noFill/>
                </a:ln>
                <a:solidFill>
                  <a:srgbClr val="666666"/>
                </a:solidFill>
                <a:effectLst/>
                <a:latin typeface="+mn-ea"/>
              </a:rPr>
              <a:t>.</a:t>
            </a:r>
            <a:r>
              <a:rPr kumimoji="0" lang="zh-TW" altLang="zh-TW" sz="1600" b="1" i="0" u="none" strike="noStrike" cap="none" normalizeH="0" baseline="0" dirty="0" smtClean="0">
                <a:ln>
                  <a:noFill/>
                </a:ln>
                <a:solidFill>
                  <a:schemeClr val="tx1"/>
                </a:solidFill>
                <a:effectLst/>
                <a:latin typeface="+mn-ea"/>
              </a:rPr>
              <a:t>merge</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a:t>
            </a:r>
            <a:r>
              <a:rPr kumimoji="0" lang="zh-TW" altLang="zh-TW" sz="1600" b="1" i="0" u="none" strike="noStrike" cap="none" normalizeH="0" baseline="0" dirty="0" smtClean="0">
                <a:ln>
                  <a:noFill/>
                </a:ln>
                <a:solidFill>
                  <a:schemeClr val="tx1"/>
                </a:solidFill>
                <a:effectLst/>
                <a:latin typeface="+mn-ea"/>
              </a:rPr>
              <a:t>df3</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chemeClr val="tx1"/>
                </a:solidFill>
                <a:effectLst/>
                <a:latin typeface="+mn-ea"/>
              </a:rPr>
              <a:t>df4</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chemeClr val="tx1"/>
                </a:solidFill>
                <a:effectLst/>
                <a:latin typeface="+mn-ea"/>
              </a:rPr>
              <a:t>left_on</a:t>
            </a:r>
            <a:r>
              <a:rPr kumimoji="0" lang="zh-TW" altLang="zh-TW" sz="1600" b="1" i="0" u="none" strike="noStrike" cap="none" normalizeH="0" baseline="0" dirty="0" smtClean="0">
                <a:ln>
                  <a:noFill/>
                </a:ln>
                <a:solidFill>
                  <a:srgbClr val="666666"/>
                </a:solidFill>
                <a:effectLst/>
                <a:latin typeface="+mn-ea"/>
              </a:rPr>
              <a:t>=</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'lkey'</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chemeClr val="tx1"/>
                </a:solidFill>
                <a:effectLst/>
                <a:latin typeface="+mn-ea"/>
              </a:rPr>
              <a:t>right_on</a:t>
            </a:r>
            <a:r>
              <a:rPr kumimoji="0" lang="zh-TW" altLang="zh-TW" sz="1600" b="1" i="0" u="none" strike="noStrike" cap="none" normalizeH="0" baseline="0" dirty="0" smtClean="0">
                <a:ln>
                  <a:noFill/>
                </a:ln>
                <a:solidFill>
                  <a:srgbClr val="666666"/>
                </a:solidFill>
                <a:effectLst/>
                <a:latin typeface="+mn-ea"/>
              </a:rPr>
              <a:t>=</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'rkey'</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a:t>
            </a:r>
            <a:endParaRPr kumimoji="0" lang="zh-TW" altLang="zh-TW" sz="1600" b="1" i="0" u="none" strike="noStrike" cap="none" normalizeH="0" baseline="0" dirty="0" smtClean="0">
              <a:ln>
                <a:noFill/>
              </a:ln>
              <a:solidFill>
                <a:schemeClr val="tx1"/>
              </a:solidFill>
              <a:effectLst/>
              <a:latin typeface="+mn-ea"/>
            </a:endParaRPr>
          </a:p>
        </p:txBody>
      </p:sp>
      <p:graphicFrame>
        <p:nvGraphicFramePr>
          <p:cNvPr id="7" name="表格 6"/>
          <p:cNvGraphicFramePr>
            <a:graphicFrameLocks noGrp="1"/>
          </p:cNvGraphicFramePr>
          <p:nvPr>
            <p:extLst>
              <p:ext uri="{D42A27DB-BD31-4B8C-83A1-F6EECF244321}">
                <p14:modId xmlns:p14="http://schemas.microsoft.com/office/powerpoint/2010/main" val="614392615"/>
              </p:ext>
            </p:extLst>
          </p:nvPr>
        </p:nvGraphicFramePr>
        <p:xfrm>
          <a:off x="5690945" y="4202882"/>
          <a:ext cx="5695605" cy="2560320"/>
        </p:xfrm>
        <a:graphic>
          <a:graphicData uri="http://schemas.openxmlformats.org/drawingml/2006/table">
            <a:tbl>
              <a:tblPr/>
              <a:tblGrid>
                <a:gridCol w="1139121">
                  <a:extLst>
                    <a:ext uri="{9D8B030D-6E8A-4147-A177-3AD203B41FA5}">
                      <a16:colId xmlns:a16="http://schemas.microsoft.com/office/drawing/2014/main" val="2202726905"/>
                    </a:ext>
                  </a:extLst>
                </a:gridCol>
                <a:gridCol w="1139121">
                  <a:extLst>
                    <a:ext uri="{9D8B030D-6E8A-4147-A177-3AD203B41FA5}">
                      <a16:colId xmlns:a16="http://schemas.microsoft.com/office/drawing/2014/main" val="758233240"/>
                    </a:ext>
                  </a:extLst>
                </a:gridCol>
                <a:gridCol w="1139121">
                  <a:extLst>
                    <a:ext uri="{9D8B030D-6E8A-4147-A177-3AD203B41FA5}">
                      <a16:colId xmlns:a16="http://schemas.microsoft.com/office/drawing/2014/main" val="2767751848"/>
                    </a:ext>
                  </a:extLst>
                </a:gridCol>
                <a:gridCol w="1139121">
                  <a:extLst>
                    <a:ext uri="{9D8B030D-6E8A-4147-A177-3AD203B41FA5}">
                      <a16:colId xmlns:a16="http://schemas.microsoft.com/office/drawing/2014/main" val="3048919656"/>
                    </a:ext>
                  </a:extLst>
                </a:gridCol>
                <a:gridCol w="1139121">
                  <a:extLst>
                    <a:ext uri="{9D8B030D-6E8A-4147-A177-3AD203B41FA5}">
                      <a16:colId xmlns:a16="http://schemas.microsoft.com/office/drawing/2014/main" val="132534294"/>
                    </a:ext>
                  </a:extLst>
                </a:gridCol>
              </a:tblGrid>
              <a:tr h="294843">
                <a:tc>
                  <a:txBody>
                    <a:bodyPr/>
                    <a:lstStyle/>
                    <a:p>
                      <a:pPr algn="ctr" fontAlgn="ctr"/>
                      <a:endParaRPr lang="en-US" b="1" dirty="0">
                        <a:effectLst/>
                      </a:endParaRPr>
                    </a:p>
                  </a:txBody>
                  <a:tcPr anchor="ctr">
                    <a:lnL>
                      <a:noFill/>
                    </a:lnL>
                    <a:lnR>
                      <a:noFill/>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TW" b="1" dirty="0" smtClean="0">
                          <a:effectLst/>
                        </a:rPr>
                        <a:t>data1</a:t>
                      </a:r>
                    </a:p>
                  </a:txBody>
                  <a:tcPr anchor="ctr">
                    <a:lnL>
                      <a:noFill/>
                    </a:lnL>
                    <a:lnR>
                      <a:noFill/>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TW" b="1" dirty="0" err="1" smtClean="0">
                          <a:effectLst/>
                        </a:rPr>
                        <a:t>lkey</a:t>
                      </a:r>
                      <a:endParaRPr lang="en-US" altLang="zh-TW" b="1" dirty="0" smtClean="0">
                        <a:effectLst/>
                      </a:endParaRPr>
                    </a:p>
                  </a:txBody>
                  <a:tcPr anchor="ctr">
                    <a:lnL>
                      <a:noFill/>
                    </a:lnL>
                    <a:lnR>
                      <a:noFill/>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TW" b="1" dirty="0" smtClean="0">
                          <a:effectLst/>
                        </a:rPr>
                        <a:t>data2</a:t>
                      </a:r>
                    </a:p>
                  </a:txBody>
                  <a:tcPr anchor="ctr">
                    <a:lnL>
                      <a:noFill/>
                    </a:lnL>
                    <a:lnR>
                      <a:noFill/>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b="1" dirty="0" err="1" smtClean="0">
                          <a:effectLst/>
                        </a:rPr>
                        <a:t>rkey</a:t>
                      </a:r>
                      <a:endParaRPr lang="en-US" altLang="zh-TW" b="1" dirty="0" smtClean="0">
                        <a:effectLst/>
                      </a:endParaRPr>
                    </a:p>
                  </a:txBody>
                  <a:tcPr>
                    <a:lnL>
                      <a:noFill/>
                    </a:lnL>
                  </a:tcPr>
                </a:tc>
                <a:extLst>
                  <a:ext uri="{0D108BD9-81ED-4DB2-BD59-A6C34878D82A}">
                    <a16:rowId xmlns:a16="http://schemas.microsoft.com/office/drawing/2014/main" val="233881772"/>
                  </a:ext>
                </a:extLst>
              </a:tr>
              <a:tr h="294843">
                <a:tc>
                  <a:txBody>
                    <a:bodyPr/>
                    <a:lstStyle/>
                    <a:p>
                      <a:pPr algn="ctr" fontAlgn="ctr"/>
                      <a:r>
                        <a:rPr lang="en-US" altLang="zh-TW" b="1">
                          <a:effectLst/>
                        </a:rPr>
                        <a:t>0</a:t>
                      </a:r>
                    </a:p>
                  </a:txBody>
                  <a:tcPr anchor="ctr">
                    <a:lnL>
                      <a:noFill/>
                    </a:lnL>
                    <a:lnR>
                      <a:noFill/>
                    </a:lnR>
                    <a:lnT>
                      <a:noFill/>
                    </a:lnT>
                    <a:lnB>
                      <a:noFill/>
                    </a:lnB>
                    <a:solidFill>
                      <a:srgbClr val="F5F5F5"/>
                    </a:solidFill>
                  </a:tcPr>
                </a:tc>
                <a:tc>
                  <a:txBody>
                    <a:bodyPr/>
                    <a:lstStyle/>
                    <a:p>
                      <a:pPr algn="ctr" fontAlgn="ctr"/>
                      <a:r>
                        <a:rPr lang="en-US" altLang="zh-TW">
                          <a:effectLst/>
                        </a:rPr>
                        <a:t>0</a:t>
                      </a:r>
                    </a:p>
                  </a:txBody>
                  <a:tcPr anchor="ctr">
                    <a:lnL>
                      <a:noFill/>
                    </a:lnL>
                    <a:lnR>
                      <a:noFill/>
                    </a:lnR>
                    <a:lnT>
                      <a:noFill/>
                    </a:lnT>
                    <a:lnB>
                      <a:noFill/>
                    </a:lnB>
                    <a:solidFill>
                      <a:srgbClr val="F5F5F5"/>
                    </a:solidFill>
                  </a:tcPr>
                </a:tc>
                <a:tc>
                  <a:txBody>
                    <a:bodyPr/>
                    <a:lstStyle/>
                    <a:p>
                      <a:pPr algn="ctr" fontAlgn="ctr"/>
                      <a:r>
                        <a:rPr lang="en-US">
                          <a:effectLst/>
                        </a:rPr>
                        <a:t>b</a:t>
                      </a:r>
                    </a:p>
                  </a:txBody>
                  <a:tcPr anchor="ctr">
                    <a:lnL>
                      <a:noFill/>
                    </a:lnL>
                    <a:lnR>
                      <a:noFill/>
                    </a:lnR>
                    <a:lnT>
                      <a:noFill/>
                    </a:lnT>
                    <a:lnB>
                      <a:noFill/>
                    </a:lnB>
                    <a:solidFill>
                      <a:srgbClr val="F5F5F5"/>
                    </a:solidFill>
                  </a:tcPr>
                </a:tc>
                <a:tc>
                  <a:txBody>
                    <a:bodyPr/>
                    <a:lstStyle/>
                    <a:p>
                      <a:pPr algn="ctr" fontAlgn="ctr"/>
                      <a:r>
                        <a:rPr lang="en-US" altLang="zh-TW">
                          <a:effectLst/>
                        </a:rPr>
                        <a:t>1</a:t>
                      </a:r>
                    </a:p>
                  </a:txBody>
                  <a:tcPr anchor="ctr">
                    <a:lnL>
                      <a:noFill/>
                    </a:lnL>
                    <a:lnR>
                      <a:noFill/>
                    </a:lnR>
                    <a:lnT>
                      <a:noFill/>
                    </a:lnT>
                    <a:lnB>
                      <a:noFill/>
                    </a:lnB>
                    <a:solidFill>
                      <a:srgbClr val="F5F5F5"/>
                    </a:solidFill>
                  </a:tcPr>
                </a:tc>
                <a:tc>
                  <a:txBody>
                    <a:bodyPr/>
                    <a:lstStyle/>
                    <a:p>
                      <a:pPr algn="ctr" fontAlgn="ctr"/>
                      <a:r>
                        <a:rPr lang="en-US">
                          <a:effectLst/>
                        </a:rPr>
                        <a:t>b</a:t>
                      </a:r>
                    </a:p>
                  </a:txBody>
                  <a:tcPr anchor="ctr">
                    <a:lnL>
                      <a:noFill/>
                    </a:lnL>
                    <a:lnR>
                      <a:noFill/>
                    </a:lnR>
                    <a:lnB>
                      <a:noFill/>
                    </a:lnB>
                    <a:solidFill>
                      <a:srgbClr val="F5F5F5"/>
                    </a:solidFill>
                  </a:tcPr>
                </a:tc>
                <a:extLst>
                  <a:ext uri="{0D108BD9-81ED-4DB2-BD59-A6C34878D82A}">
                    <a16:rowId xmlns:a16="http://schemas.microsoft.com/office/drawing/2014/main" val="482245805"/>
                  </a:ext>
                </a:extLst>
              </a:tr>
              <a:tr h="294843">
                <a:tc>
                  <a:txBody>
                    <a:bodyPr/>
                    <a:lstStyle/>
                    <a:p>
                      <a:pPr algn="ctr" fontAlgn="ctr"/>
                      <a:r>
                        <a:rPr lang="en-US" altLang="zh-TW" b="1">
                          <a:effectLst/>
                        </a:rPr>
                        <a:t>1</a:t>
                      </a:r>
                    </a:p>
                  </a:txBody>
                  <a:tcPr anchor="ctr">
                    <a:lnL>
                      <a:noFill/>
                    </a:lnL>
                    <a:lnR>
                      <a:noFill/>
                    </a:lnR>
                    <a:lnT>
                      <a:noFill/>
                    </a:lnT>
                    <a:lnB>
                      <a:noFill/>
                    </a:lnB>
                  </a:tcPr>
                </a:tc>
                <a:tc>
                  <a:txBody>
                    <a:bodyPr/>
                    <a:lstStyle/>
                    <a:p>
                      <a:pPr algn="ctr" fontAlgn="ctr"/>
                      <a:r>
                        <a:rPr lang="en-US" altLang="zh-TW">
                          <a:effectLst/>
                        </a:rPr>
                        <a:t>1</a:t>
                      </a:r>
                    </a:p>
                  </a:txBody>
                  <a:tcPr anchor="ctr">
                    <a:lnL>
                      <a:noFill/>
                    </a:lnL>
                    <a:lnR>
                      <a:noFill/>
                    </a:lnR>
                    <a:lnT>
                      <a:noFill/>
                    </a:lnT>
                    <a:lnB>
                      <a:noFill/>
                    </a:lnB>
                  </a:tcPr>
                </a:tc>
                <a:tc>
                  <a:txBody>
                    <a:bodyPr/>
                    <a:lstStyle/>
                    <a:p>
                      <a:pPr algn="ctr" fontAlgn="ctr"/>
                      <a:r>
                        <a:rPr lang="en-US">
                          <a:effectLst/>
                        </a:rPr>
                        <a:t>b</a:t>
                      </a:r>
                    </a:p>
                  </a:txBody>
                  <a:tcPr anchor="ctr">
                    <a:lnL>
                      <a:noFill/>
                    </a:lnL>
                    <a:lnR>
                      <a:noFill/>
                    </a:lnR>
                    <a:lnT>
                      <a:noFill/>
                    </a:lnT>
                    <a:lnB>
                      <a:noFill/>
                    </a:lnB>
                  </a:tcPr>
                </a:tc>
                <a:tc>
                  <a:txBody>
                    <a:bodyPr/>
                    <a:lstStyle/>
                    <a:p>
                      <a:pPr algn="ctr" fontAlgn="ctr"/>
                      <a:r>
                        <a:rPr lang="en-US" altLang="zh-TW">
                          <a:effectLst/>
                        </a:rPr>
                        <a:t>1</a:t>
                      </a:r>
                    </a:p>
                  </a:txBody>
                  <a:tcPr anchor="ctr">
                    <a:lnL>
                      <a:noFill/>
                    </a:lnL>
                    <a:lnR>
                      <a:noFill/>
                    </a:lnR>
                    <a:lnT>
                      <a:noFill/>
                    </a:lnT>
                    <a:lnB>
                      <a:noFill/>
                    </a:lnB>
                  </a:tcPr>
                </a:tc>
                <a:tc>
                  <a:txBody>
                    <a:bodyPr/>
                    <a:lstStyle/>
                    <a:p>
                      <a:pPr algn="ctr" fontAlgn="ctr"/>
                      <a:r>
                        <a:rPr lang="en-US">
                          <a:effectLst/>
                        </a:rPr>
                        <a:t>b</a:t>
                      </a:r>
                    </a:p>
                  </a:txBody>
                  <a:tcPr anchor="ctr">
                    <a:lnL>
                      <a:noFill/>
                    </a:lnL>
                    <a:lnR>
                      <a:noFill/>
                    </a:lnR>
                    <a:lnT>
                      <a:noFill/>
                    </a:lnT>
                    <a:lnB>
                      <a:noFill/>
                    </a:lnB>
                  </a:tcPr>
                </a:tc>
                <a:extLst>
                  <a:ext uri="{0D108BD9-81ED-4DB2-BD59-A6C34878D82A}">
                    <a16:rowId xmlns:a16="http://schemas.microsoft.com/office/drawing/2014/main" val="4100745185"/>
                  </a:ext>
                </a:extLst>
              </a:tr>
              <a:tr h="294843">
                <a:tc>
                  <a:txBody>
                    <a:bodyPr/>
                    <a:lstStyle/>
                    <a:p>
                      <a:pPr algn="ctr" fontAlgn="ctr"/>
                      <a:r>
                        <a:rPr lang="en-US" altLang="zh-TW" b="1">
                          <a:effectLst/>
                        </a:rPr>
                        <a:t>2</a:t>
                      </a:r>
                    </a:p>
                  </a:txBody>
                  <a:tcPr anchor="ctr">
                    <a:lnL>
                      <a:noFill/>
                    </a:lnL>
                    <a:lnR>
                      <a:noFill/>
                    </a:lnR>
                    <a:lnT>
                      <a:noFill/>
                    </a:lnT>
                    <a:lnB>
                      <a:noFill/>
                    </a:lnB>
                    <a:solidFill>
                      <a:srgbClr val="F5F5F5"/>
                    </a:solidFill>
                  </a:tcPr>
                </a:tc>
                <a:tc>
                  <a:txBody>
                    <a:bodyPr/>
                    <a:lstStyle/>
                    <a:p>
                      <a:pPr algn="ctr" fontAlgn="ctr"/>
                      <a:r>
                        <a:rPr lang="en-US" altLang="zh-TW">
                          <a:effectLst/>
                        </a:rPr>
                        <a:t>6</a:t>
                      </a:r>
                    </a:p>
                  </a:txBody>
                  <a:tcPr anchor="ctr">
                    <a:lnL>
                      <a:noFill/>
                    </a:lnL>
                    <a:lnR>
                      <a:noFill/>
                    </a:lnR>
                    <a:lnT>
                      <a:noFill/>
                    </a:lnT>
                    <a:lnB>
                      <a:noFill/>
                    </a:lnB>
                    <a:solidFill>
                      <a:srgbClr val="F5F5F5"/>
                    </a:solidFill>
                  </a:tcPr>
                </a:tc>
                <a:tc>
                  <a:txBody>
                    <a:bodyPr/>
                    <a:lstStyle/>
                    <a:p>
                      <a:pPr algn="ctr" fontAlgn="ctr"/>
                      <a:r>
                        <a:rPr lang="en-US">
                          <a:effectLst/>
                        </a:rPr>
                        <a:t>b</a:t>
                      </a:r>
                    </a:p>
                  </a:txBody>
                  <a:tcPr anchor="ctr">
                    <a:lnL>
                      <a:noFill/>
                    </a:lnL>
                    <a:lnR>
                      <a:noFill/>
                    </a:lnR>
                    <a:lnT>
                      <a:noFill/>
                    </a:lnT>
                    <a:lnB>
                      <a:noFill/>
                    </a:lnB>
                    <a:solidFill>
                      <a:srgbClr val="F5F5F5"/>
                    </a:solidFill>
                  </a:tcPr>
                </a:tc>
                <a:tc>
                  <a:txBody>
                    <a:bodyPr/>
                    <a:lstStyle/>
                    <a:p>
                      <a:pPr algn="ctr" fontAlgn="ctr"/>
                      <a:r>
                        <a:rPr lang="en-US" altLang="zh-TW">
                          <a:effectLst/>
                        </a:rPr>
                        <a:t>1</a:t>
                      </a:r>
                    </a:p>
                  </a:txBody>
                  <a:tcPr anchor="ctr">
                    <a:lnL>
                      <a:noFill/>
                    </a:lnL>
                    <a:lnR>
                      <a:noFill/>
                    </a:lnR>
                    <a:lnT>
                      <a:noFill/>
                    </a:lnT>
                    <a:lnB>
                      <a:noFill/>
                    </a:lnB>
                    <a:solidFill>
                      <a:srgbClr val="F5F5F5"/>
                    </a:solidFill>
                  </a:tcPr>
                </a:tc>
                <a:tc>
                  <a:txBody>
                    <a:bodyPr/>
                    <a:lstStyle/>
                    <a:p>
                      <a:pPr algn="ctr" fontAlgn="ctr"/>
                      <a:r>
                        <a:rPr lang="en-US">
                          <a:effectLst/>
                        </a:rPr>
                        <a:t>b</a:t>
                      </a:r>
                    </a:p>
                  </a:txBody>
                  <a:tcPr anchor="ctr">
                    <a:lnL>
                      <a:noFill/>
                    </a:lnL>
                    <a:lnR>
                      <a:noFill/>
                    </a:lnR>
                    <a:lnT>
                      <a:noFill/>
                    </a:lnT>
                    <a:lnB>
                      <a:noFill/>
                    </a:lnB>
                    <a:solidFill>
                      <a:srgbClr val="F5F5F5"/>
                    </a:solidFill>
                  </a:tcPr>
                </a:tc>
                <a:extLst>
                  <a:ext uri="{0D108BD9-81ED-4DB2-BD59-A6C34878D82A}">
                    <a16:rowId xmlns:a16="http://schemas.microsoft.com/office/drawing/2014/main" val="3821071711"/>
                  </a:ext>
                </a:extLst>
              </a:tr>
              <a:tr h="294843">
                <a:tc>
                  <a:txBody>
                    <a:bodyPr/>
                    <a:lstStyle/>
                    <a:p>
                      <a:pPr algn="ctr" fontAlgn="ctr"/>
                      <a:r>
                        <a:rPr lang="en-US" altLang="zh-TW" b="1">
                          <a:effectLst/>
                        </a:rPr>
                        <a:t>3</a:t>
                      </a:r>
                    </a:p>
                  </a:txBody>
                  <a:tcPr anchor="ctr">
                    <a:lnL>
                      <a:noFill/>
                    </a:lnL>
                    <a:lnR>
                      <a:noFill/>
                    </a:lnR>
                    <a:lnT>
                      <a:noFill/>
                    </a:lnT>
                    <a:lnB>
                      <a:noFill/>
                    </a:lnB>
                  </a:tcPr>
                </a:tc>
                <a:tc>
                  <a:txBody>
                    <a:bodyPr/>
                    <a:lstStyle/>
                    <a:p>
                      <a:pPr algn="ctr" fontAlgn="ctr"/>
                      <a:r>
                        <a:rPr lang="en-US" altLang="zh-TW">
                          <a:effectLst/>
                        </a:rPr>
                        <a:t>2</a:t>
                      </a:r>
                    </a:p>
                  </a:txBody>
                  <a:tcPr anchor="ctr">
                    <a:lnL>
                      <a:noFill/>
                    </a:lnL>
                    <a:lnR>
                      <a:noFill/>
                    </a:lnR>
                    <a:lnT>
                      <a:noFill/>
                    </a:lnT>
                    <a:lnB>
                      <a:noFill/>
                    </a:lnB>
                  </a:tcPr>
                </a:tc>
                <a:tc>
                  <a:txBody>
                    <a:bodyPr/>
                    <a:lstStyle/>
                    <a:p>
                      <a:pPr algn="ctr" fontAlgn="ctr"/>
                      <a:r>
                        <a:rPr lang="en-US">
                          <a:effectLst/>
                        </a:rPr>
                        <a:t>a</a:t>
                      </a:r>
                    </a:p>
                  </a:txBody>
                  <a:tcPr anchor="ctr">
                    <a:lnL>
                      <a:noFill/>
                    </a:lnL>
                    <a:lnR>
                      <a:noFill/>
                    </a:lnR>
                    <a:lnT>
                      <a:noFill/>
                    </a:lnT>
                    <a:lnB>
                      <a:noFill/>
                    </a:lnB>
                  </a:tcPr>
                </a:tc>
                <a:tc>
                  <a:txBody>
                    <a:bodyPr/>
                    <a:lstStyle/>
                    <a:p>
                      <a:pPr algn="ctr" fontAlgn="ctr"/>
                      <a:r>
                        <a:rPr lang="en-US" altLang="zh-TW">
                          <a:effectLst/>
                        </a:rPr>
                        <a:t>0</a:t>
                      </a:r>
                    </a:p>
                  </a:txBody>
                  <a:tcPr anchor="ctr">
                    <a:lnL>
                      <a:noFill/>
                    </a:lnL>
                    <a:lnR>
                      <a:noFill/>
                    </a:lnR>
                    <a:lnT>
                      <a:noFill/>
                    </a:lnT>
                    <a:lnB>
                      <a:noFill/>
                    </a:lnB>
                  </a:tcPr>
                </a:tc>
                <a:tc>
                  <a:txBody>
                    <a:bodyPr/>
                    <a:lstStyle/>
                    <a:p>
                      <a:pPr algn="ctr" fontAlgn="ctr"/>
                      <a:r>
                        <a:rPr lang="en-US">
                          <a:effectLst/>
                        </a:rPr>
                        <a:t>a</a:t>
                      </a:r>
                    </a:p>
                  </a:txBody>
                  <a:tcPr anchor="ctr">
                    <a:lnL>
                      <a:noFill/>
                    </a:lnL>
                    <a:lnR>
                      <a:noFill/>
                    </a:lnR>
                    <a:lnT>
                      <a:noFill/>
                    </a:lnT>
                    <a:lnB>
                      <a:noFill/>
                    </a:lnB>
                  </a:tcPr>
                </a:tc>
                <a:extLst>
                  <a:ext uri="{0D108BD9-81ED-4DB2-BD59-A6C34878D82A}">
                    <a16:rowId xmlns:a16="http://schemas.microsoft.com/office/drawing/2014/main" val="1845758246"/>
                  </a:ext>
                </a:extLst>
              </a:tr>
              <a:tr h="294843">
                <a:tc>
                  <a:txBody>
                    <a:bodyPr/>
                    <a:lstStyle/>
                    <a:p>
                      <a:pPr algn="ctr" fontAlgn="ctr"/>
                      <a:r>
                        <a:rPr lang="en-US" altLang="zh-TW" b="1">
                          <a:effectLst/>
                        </a:rPr>
                        <a:t>4</a:t>
                      </a:r>
                    </a:p>
                  </a:txBody>
                  <a:tcPr anchor="ctr">
                    <a:lnL>
                      <a:noFill/>
                    </a:lnL>
                    <a:lnR>
                      <a:noFill/>
                    </a:lnR>
                    <a:lnT>
                      <a:noFill/>
                    </a:lnT>
                    <a:lnB>
                      <a:noFill/>
                    </a:lnB>
                    <a:solidFill>
                      <a:srgbClr val="F5F5F5"/>
                    </a:solidFill>
                  </a:tcPr>
                </a:tc>
                <a:tc>
                  <a:txBody>
                    <a:bodyPr/>
                    <a:lstStyle/>
                    <a:p>
                      <a:pPr algn="ctr" fontAlgn="ctr"/>
                      <a:r>
                        <a:rPr lang="en-US" altLang="zh-TW">
                          <a:effectLst/>
                        </a:rPr>
                        <a:t>4</a:t>
                      </a:r>
                    </a:p>
                  </a:txBody>
                  <a:tcPr anchor="ctr">
                    <a:lnL>
                      <a:noFill/>
                    </a:lnL>
                    <a:lnR>
                      <a:noFill/>
                    </a:lnR>
                    <a:lnT>
                      <a:noFill/>
                    </a:lnT>
                    <a:lnB>
                      <a:noFill/>
                    </a:lnB>
                    <a:solidFill>
                      <a:srgbClr val="F5F5F5"/>
                    </a:solidFill>
                  </a:tcPr>
                </a:tc>
                <a:tc>
                  <a:txBody>
                    <a:bodyPr/>
                    <a:lstStyle/>
                    <a:p>
                      <a:pPr algn="ctr" fontAlgn="ctr"/>
                      <a:r>
                        <a:rPr lang="en-US">
                          <a:effectLst/>
                        </a:rPr>
                        <a:t>a</a:t>
                      </a:r>
                    </a:p>
                  </a:txBody>
                  <a:tcPr anchor="ctr">
                    <a:lnL>
                      <a:noFill/>
                    </a:lnL>
                    <a:lnR>
                      <a:noFill/>
                    </a:lnR>
                    <a:lnT>
                      <a:noFill/>
                    </a:lnT>
                    <a:lnB>
                      <a:noFill/>
                    </a:lnB>
                    <a:solidFill>
                      <a:srgbClr val="F5F5F5"/>
                    </a:solidFill>
                  </a:tcPr>
                </a:tc>
                <a:tc>
                  <a:txBody>
                    <a:bodyPr/>
                    <a:lstStyle/>
                    <a:p>
                      <a:pPr algn="ctr" fontAlgn="ctr"/>
                      <a:r>
                        <a:rPr lang="en-US" altLang="zh-TW">
                          <a:effectLst/>
                        </a:rPr>
                        <a:t>0</a:t>
                      </a:r>
                    </a:p>
                  </a:txBody>
                  <a:tcPr anchor="ctr">
                    <a:lnL>
                      <a:noFill/>
                    </a:lnL>
                    <a:lnR>
                      <a:noFill/>
                    </a:lnR>
                    <a:lnT>
                      <a:noFill/>
                    </a:lnT>
                    <a:lnB>
                      <a:noFill/>
                    </a:lnB>
                    <a:solidFill>
                      <a:srgbClr val="F5F5F5"/>
                    </a:solidFill>
                  </a:tcPr>
                </a:tc>
                <a:tc>
                  <a:txBody>
                    <a:bodyPr/>
                    <a:lstStyle/>
                    <a:p>
                      <a:pPr algn="ctr" fontAlgn="ctr"/>
                      <a:r>
                        <a:rPr lang="en-US">
                          <a:effectLst/>
                        </a:rPr>
                        <a:t>a</a:t>
                      </a:r>
                    </a:p>
                  </a:txBody>
                  <a:tcPr anchor="ctr">
                    <a:lnL>
                      <a:noFill/>
                    </a:lnL>
                    <a:lnR>
                      <a:noFill/>
                    </a:lnR>
                    <a:lnT>
                      <a:noFill/>
                    </a:lnT>
                    <a:lnB>
                      <a:noFill/>
                    </a:lnB>
                    <a:solidFill>
                      <a:srgbClr val="F5F5F5"/>
                    </a:solidFill>
                  </a:tcPr>
                </a:tc>
                <a:extLst>
                  <a:ext uri="{0D108BD9-81ED-4DB2-BD59-A6C34878D82A}">
                    <a16:rowId xmlns:a16="http://schemas.microsoft.com/office/drawing/2014/main" val="2070709576"/>
                  </a:ext>
                </a:extLst>
              </a:tr>
              <a:tr h="294843">
                <a:tc>
                  <a:txBody>
                    <a:bodyPr/>
                    <a:lstStyle/>
                    <a:p>
                      <a:pPr algn="ctr" fontAlgn="ctr"/>
                      <a:r>
                        <a:rPr lang="en-US" altLang="zh-TW" b="1">
                          <a:effectLst/>
                        </a:rPr>
                        <a:t>5</a:t>
                      </a:r>
                    </a:p>
                  </a:txBody>
                  <a:tcPr anchor="ctr">
                    <a:lnL>
                      <a:noFill/>
                    </a:lnL>
                    <a:lnR>
                      <a:noFill/>
                    </a:lnR>
                    <a:lnT>
                      <a:noFill/>
                    </a:lnT>
                    <a:lnB>
                      <a:noFill/>
                    </a:lnB>
                  </a:tcPr>
                </a:tc>
                <a:tc>
                  <a:txBody>
                    <a:bodyPr/>
                    <a:lstStyle/>
                    <a:p>
                      <a:pPr algn="ctr" fontAlgn="ctr"/>
                      <a:r>
                        <a:rPr lang="en-US" altLang="zh-TW">
                          <a:effectLst/>
                        </a:rPr>
                        <a:t>5</a:t>
                      </a:r>
                    </a:p>
                  </a:txBody>
                  <a:tcPr anchor="ctr">
                    <a:lnL>
                      <a:noFill/>
                    </a:lnL>
                    <a:lnR>
                      <a:noFill/>
                    </a:lnR>
                    <a:lnT>
                      <a:noFill/>
                    </a:lnT>
                    <a:lnB>
                      <a:noFill/>
                    </a:lnB>
                  </a:tcPr>
                </a:tc>
                <a:tc>
                  <a:txBody>
                    <a:bodyPr/>
                    <a:lstStyle/>
                    <a:p>
                      <a:pPr algn="ctr" fontAlgn="ctr"/>
                      <a:r>
                        <a:rPr lang="en-US">
                          <a:effectLst/>
                        </a:rPr>
                        <a:t>a</a:t>
                      </a:r>
                    </a:p>
                  </a:txBody>
                  <a:tcPr anchor="ctr">
                    <a:lnL>
                      <a:noFill/>
                    </a:lnL>
                    <a:lnR>
                      <a:noFill/>
                    </a:lnR>
                    <a:lnT>
                      <a:noFill/>
                    </a:lnT>
                    <a:lnB>
                      <a:noFill/>
                    </a:lnB>
                  </a:tcPr>
                </a:tc>
                <a:tc>
                  <a:txBody>
                    <a:bodyPr/>
                    <a:lstStyle/>
                    <a:p>
                      <a:pPr algn="ctr" fontAlgn="ctr"/>
                      <a:r>
                        <a:rPr lang="en-US" altLang="zh-TW">
                          <a:effectLst/>
                        </a:rPr>
                        <a:t>0</a:t>
                      </a:r>
                    </a:p>
                  </a:txBody>
                  <a:tcPr anchor="ctr">
                    <a:lnL>
                      <a:noFill/>
                    </a:lnL>
                    <a:lnR>
                      <a:noFill/>
                    </a:lnR>
                    <a:lnT>
                      <a:noFill/>
                    </a:lnT>
                    <a:lnB>
                      <a:noFill/>
                    </a:lnB>
                  </a:tcPr>
                </a:tc>
                <a:tc>
                  <a:txBody>
                    <a:bodyPr/>
                    <a:lstStyle/>
                    <a:p>
                      <a:pPr algn="ctr" fontAlgn="ctr"/>
                      <a:r>
                        <a:rPr lang="en-US" dirty="0">
                          <a:effectLst/>
                        </a:rPr>
                        <a:t>a</a:t>
                      </a:r>
                    </a:p>
                  </a:txBody>
                  <a:tcPr anchor="ctr">
                    <a:lnL>
                      <a:noFill/>
                    </a:lnL>
                    <a:lnR>
                      <a:noFill/>
                    </a:lnR>
                    <a:lnT>
                      <a:noFill/>
                    </a:lnT>
                    <a:lnB>
                      <a:noFill/>
                    </a:lnB>
                  </a:tcPr>
                </a:tc>
                <a:extLst>
                  <a:ext uri="{0D108BD9-81ED-4DB2-BD59-A6C34878D82A}">
                    <a16:rowId xmlns:a16="http://schemas.microsoft.com/office/drawing/2014/main" val="2745035372"/>
                  </a:ext>
                </a:extLst>
              </a:tr>
            </a:tbl>
          </a:graphicData>
        </a:graphic>
      </p:graphicFrame>
    </p:spTree>
    <p:extLst>
      <p:ext uri="{BB962C8B-B14F-4D97-AF65-F5344CB8AC3E}">
        <p14:creationId xmlns:p14="http://schemas.microsoft.com/office/powerpoint/2010/main" val="31635120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71000"/>
              </a:schemeClr>
            </a:gs>
            <a:gs pos="25500">
              <a:srgbClr val="BBB8B8"/>
            </a:gs>
            <a:gs pos="51000">
              <a:schemeClr val="bg2">
                <a:lumMod val="90000"/>
              </a:schemeClr>
            </a:gs>
            <a:gs pos="78000">
              <a:srgbClr val="DFDDDD"/>
            </a:gs>
            <a:gs pos="100000">
              <a:schemeClr val="bg2">
                <a:lumMod val="83000"/>
                <a:lumOff val="17000"/>
              </a:schemeClr>
            </a:gs>
          </a:gsLst>
          <a:lin ang="2700000" scaled="1"/>
          <a:tileRect/>
        </a:gradFill>
        <a:effectLst/>
      </p:bgPr>
    </p:bg>
    <p:spTree>
      <p:nvGrpSpPr>
        <p:cNvPr id="1" name=""/>
        <p:cNvGrpSpPr/>
        <p:nvPr/>
      </p:nvGrpSpPr>
      <p:grpSpPr>
        <a:xfrm>
          <a:off x="0" y="0"/>
          <a:ext cx="0" cy="0"/>
          <a:chOff x="0" y="0"/>
          <a:chExt cx="0" cy="0"/>
        </a:xfrm>
      </p:grpSpPr>
      <p:sp>
        <p:nvSpPr>
          <p:cNvPr id="3" name="矩形 2"/>
          <p:cNvSpPr/>
          <p:nvPr/>
        </p:nvSpPr>
        <p:spPr>
          <a:xfrm>
            <a:off x="121921" y="2391077"/>
            <a:ext cx="6096000" cy="1477328"/>
          </a:xfrm>
          <a:prstGeom prst="rect">
            <a:avLst/>
          </a:prstGeom>
        </p:spPr>
        <p:txBody>
          <a:bodyPr>
            <a:spAutoFit/>
          </a:bodyPr>
          <a:lstStyle/>
          <a:p>
            <a:r>
              <a:rPr lang="zh-TW" altLang="en-US" b="1" dirty="0" smtClean="0">
                <a:latin typeface="標楷體" panose="03000509000000000000" pitchFamily="65" charset="-120"/>
                <a:ea typeface="標楷體" panose="03000509000000000000" pitchFamily="65" charset="-120"/>
              </a:rPr>
              <a:t>我們可能注意到，在結果中並沒有</a:t>
            </a:r>
            <a:r>
              <a:rPr lang="en-US" altLang="zh-TW" b="1" dirty="0" smtClean="0">
                <a:latin typeface="標楷體" panose="03000509000000000000" pitchFamily="65" charset="-120"/>
                <a:ea typeface="標楷體" panose="03000509000000000000" pitchFamily="65" charset="-120"/>
              </a:rPr>
              <a:t>c</a:t>
            </a:r>
            <a:r>
              <a:rPr lang="zh-TW" altLang="en-US" b="1" dirty="0" smtClean="0">
                <a:latin typeface="標楷體" panose="03000509000000000000" pitchFamily="65" charset="-120"/>
                <a:ea typeface="標楷體" panose="03000509000000000000" pitchFamily="65" charset="-120"/>
              </a:rPr>
              <a:t>和</a:t>
            </a:r>
            <a:r>
              <a:rPr lang="en-US" altLang="zh-TW" b="1" dirty="0" smtClean="0">
                <a:latin typeface="標楷體" panose="03000509000000000000" pitchFamily="65" charset="-120"/>
                <a:ea typeface="標楷體" panose="03000509000000000000" pitchFamily="65" charset="-120"/>
              </a:rPr>
              <a:t>d</a:t>
            </a:r>
            <a:r>
              <a:rPr lang="zh-TW" altLang="en-US" b="1" dirty="0" smtClean="0">
                <a:latin typeface="標楷體" panose="03000509000000000000" pitchFamily="65" charset="-120"/>
                <a:ea typeface="標楷體" panose="03000509000000000000" pitchFamily="65" charset="-120"/>
              </a:rPr>
              <a:t>。因為</a:t>
            </a:r>
            <a:r>
              <a:rPr lang="en-US" altLang="zh-TW" b="1" dirty="0" smtClean="0">
                <a:latin typeface="標楷體" panose="03000509000000000000" pitchFamily="65" charset="-120"/>
                <a:ea typeface="標楷體" panose="03000509000000000000" pitchFamily="65" charset="-120"/>
              </a:rPr>
              <a:t>merge</a:t>
            </a:r>
            <a:r>
              <a:rPr lang="zh-TW" altLang="en-US" b="1" dirty="0" smtClean="0">
                <a:latin typeface="標楷體" panose="03000509000000000000" pitchFamily="65" charset="-120"/>
                <a:ea typeface="標楷體" panose="03000509000000000000" pitchFamily="65" charset="-120"/>
              </a:rPr>
              <a:t>默認是</a:t>
            </a:r>
            <a:r>
              <a:rPr lang="en-US" altLang="zh-TW" b="1" dirty="0" smtClean="0">
                <a:latin typeface="標楷體" panose="03000509000000000000" pitchFamily="65" charset="-120"/>
                <a:ea typeface="標楷體" panose="03000509000000000000" pitchFamily="65" charset="-120"/>
              </a:rPr>
              <a:t>inner join(</a:t>
            </a:r>
            <a:r>
              <a:rPr lang="zh-TW" altLang="en-US" b="1" dirty="0" smtClean="0">
                <a:latin typeface="標楷體" panose="03000509000000000000" pitchFamily="65" charset="-120"/>
                <a:ea typeface="標楷體" panose="03000509000000000000" pitchFamily="65" charset="-120"/>
              </a:rPr>
              <a:t>內連接</a:t>
            </a:r>
            <a:r>
              <a:rPr lang="en-US" altLang="zh-TW" b="1" dirty="0" smtClean="0">
                <a:latin typeface="標楷體" panose="03000509000000000000" pitchFamily="65" charset="-120"/>
                <a:ea typeface="標楷體" panose="03000509000000000000" pitchFamily="65" charset="-120"/>
              </a:rPr>
              <a:t>)</a:t>
            </a:r>
            <a:r>
              <a:rPr lang="zh-TW" altLang="en-US" b="1" dirty="0" smtClean="0">
                <a:latin typeface="標楷體" panose="03000509000000000000" pitchFamily="65" charset="-120"/>
                <a:ea typeface="標楷體" panose="03000509000000000000" pitchFamily="65" charset="-120"/>
              </a:rPr>
              <a:t>，結果中的</a:t>
            </a:r>
            <a:r>
              <a:rPr lang="en-US" altLang="zh-TW" b="1" dirty="0" smtClean="0">
                <a:latin typeface="標楷體" panose="03000509000000000000" pitchFamily="65" charset="-120"/>
                <a:ea typeface="標楷體" panose="03000509000000000000" pitchFamily="65" charset="-120"/>
              </a:rPr>
              <a:t>key</a:t>
            </a:r>
            <a:r>
              <a:rPr lang="zh-TW" altLang="en-US" b="1" dirty="0" smtClean="0">
                <a:latin typeface="標楷體" panose="03000509000000000000" pitchFamily="65" charset="-120"/>
                <a:ea typeface="標楷體" panose="03000509000000000000" pitchFamily="65" charset="-120"/>
              </a:rPr>
              <a:t>是交集的結果，或者在兩個表格中都有的集合。其他一些可選項，比如</a:t>
            </a:r>
            <a:r>
              <a:rPr lang="en-US" altLang="zh-TW" b="1" dirty="0" smtClean="0">
                <a:latin typeface="標楷體" panose="03000509000000000000" pitchFamily="65" charset="-120"/>
                <a:ea typeface="標楷體" panose="03000509000000000000" pitchFamily="65" charset="-120"/>
              </a:rPr>
              <a:t>left, right, outer</a:t>
            </a:r>
            <a:r>
              <a:rPr lang="zh-TW" altLang="en-US" b="1" dirty="0" smtClean="0">
                <a:latin typeface="標楷體" panose="03000509000000000000" pitchFamily="65" charset="-120"/>
                <a:ea typeface="標楷體" panose="03000509000000000000" pitchFamily="65" charset="-120"/>
              </a:rPr>
              <a:t>。 </a:t>
            </a:r>
            <a:r>
              <a:rPr lang="en-US" altLang="zh-TW" b="1" dirty="0" smtClean="0">
                <a:latin typeface="標楷體" panose="03000509000000000000" pitchFamily="65" charset="-120"/>
                <a:ea typeface="標楷體" panose="03000509000000000000" pitchFamily="65" charset="-120"/>
              </a:rPr>
              <a:t>outer join</a:t>
            </a:r>
            <a:r>
              <a:rPr lang="zh-TW" altLang="en-US" b="1" dirty="0" smtClean="0">
                <a:latin typeface="標楷體" panose="03000509000000000000" pitchFamily="65" charset="-120"/>
                <a:ea typeface="標楷體" panose="03000509000000000000" pitchFamily="65" charset="-120"/>
              </a:rPr>
              <a:t>（外連接）取</a:t>
            </a:r>
            <a:r>
              <a:rPr lang="en-US" altLang="zh-TW" b="1" dirty="0" smtClean="0">
                <a:latin typeface="標楷體" panose="03000509000000000000" pitchFamily="65" charset="-120"/>
                <a:ea typeface="標楷體" panose="03000509000000000000" pitchFamily="65" charset="-120"/>
              </a:rPr>
              <a:t>key</a:t>
            </a:r>
            <a:r>
              <a:rPr lang="zh-TW" altLang="en-US" b="1" dirty="0" smtClean="0">
                <a:latin typeface="標楷體" panose="03000509000000000000" pitchFamily="65" charset="-120"/>
                <a:ea typeface="標楷體" panose="03000509000000000000" pitchFamily="65" charset="-120"/>
              </a:rPr>
              <a:t>的合集，其實就是</a:t>
            </a:r>
            <a:r>
              <a:rPr lang="en-US" altLang="zh-TW" b="1" dirty="0" smtClean="0">
                <a:latin typeface="標楷體" panose="03000509000000000000" pitchFamily="65" charset="-120"/>
                <a:ea typeface="標楷體" panose="03000509000000000000" pitchFamily="65" charset="-120"/>
              </a:rPr>
              <a:t>left join</a:t>
            </a:r>
            <a:r>
              <a:rPr lang="zh-TW" altLang="en-US" b="1" dirty="0" smtClean="0">
                <a:latin typeface="標楷體" panose="03000509000000000000" pitchFamily="65" charset="-120"/>
                <a:ea typeface="標楷體" panose="03000509000000000000" pitchFamily="65" charset="-120"/>
              </a:rPr>
              <a:t>和</a:t>
            </a:r>
            <a:r>
              <a:rPr lang="en-US" altLang="zh-TW" b="1" dirty="0" smtClean="0">
                <a:latin typeface="標楷體" panose="03000509000000000000" pitchFamily="65" charset="-120"/>
                <a:ea typeface="標楷體" panose="03000509000000000000" pitchFamily="65" charset="-120"/>
              </a:rPr>
              <a:t>right join</a:t>
            </a:r>
            <a:r>
              <a:rPr lang="zh-TW" altLang="en-US" b="1" dirty="0" smtClean="0">
                <a:latin typeface="標楷體" panose="03000509000000000000" pitchFamily="65" charset="-120"/>
                <a:ea typeface="標楷體" panose="03000509000000000000" pitchFamily="65" charset="-120"/>
              </a:rPr>
              <a:t>同時應用的效果：</a:t>
            </a:r>
            <a:endParaRPr lang="zh-TW" altLang="en-US" b="1" dirty="0">
              <a:latin typeface="標楷體" panose="03000509000000000000" pitchFamily="65" charset="-120"/>
              <a:ea typeface="標楷體" panose="03000509000000000000" pitchFamily="65" charset="-120"/>
            </a:endParaRPr>
          </a:p>
        </p:txBody>
      </p:sp>
      <p:sp>
        <p:nvSpPr>
          <p:cNvPr id="4" name="Rectangle 2"/>
          <p:cNvSpPr>
            <a:spLocks noChangeArrowheads="1"/>
          </p:cNvSpPr>
          <p:nvPr/>
        </p:nvSpPr>
        <p:spPr bwMode="auto">
          <a:xfrm>
            <a:off x="678873" y="4137162"/>
            <a:ext cx="3731791" cy="246221"/>
          </a:xfrm>
          <a:prstGeom prst="rect">
            <a:avLst/>
          </a:prstGeom>
          <a:noFill/>
          <a:ln>
            <a:noFill/>
          </a:ln>
          <a:effec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1" i="0" u="none" strike="noStrike" cap="none" normalizeH="0" baseline="0" dirty="0" smtClean="0">
                <a:ln>
                  <a:noFill/>
                </a:ln>
                <a:solidFill>
                  <a:schemeClr val="tx1"/>
                </a:solidFill>
                <a:effectLst/>
              </a:rPr>
              <a:t>pd</a:t>
            </a:r>
            <a:r>
              <a:rPr kumimoji="0" lang="zh-TW" altLang="zh-TW" sz="1600" b="1" i="0" u="none" strike="noStrike" cap="none" normalizeH="0" baseline="0" dirty="0" smtClean="0">
                <a:ln>
                  <a:noFill/>
                </a:ln>
                <a:solidFill>
                  <a:srgbClr val="666666"/>
                </a:solidFill>
                <a:effectLst/>
              </a:rPr>
              <a:t>.</a:t>
            </a:r>
            <a:r>
              <a:rPr kumimoji="0" lang="zh-TW" altLang="zh-TW" sz="1600" b="1" i="0" u="none" strike="noStrike" cap="none" normalizeH="0" baseline="0" dirty="0" smtClean="0">
                <a:ln>
                  <a:noFill/>
                </a:ln>
                <a:solidFill>
                  <a:schemeClr val="tx1"/>
                </a:solidFill>
                <a:effectLst/>
              </a:rPr>
              <a:t>merge</a:t>
            </a:r>
            <a:r>
              <a:rPr kumimoji="0" lang="zh-TW" altLang="zh-TW" sz="1600" b="1"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a:t>
            </a:r>
            <a:r>
              <a:rPr kumimoji="0" lang="zh-TW" altLang="zh-TW" sz="1600" b="1" i="0" u="none" strike="noStrike" cap="none" normalizeH="0" baseline="0" dirty="0" smtClean="0">
                <a:ln>
                  <a:noFill/>
                </a:ln>
                <a:solidFill>
                  <a:schemeClr val="tx1"/>
                </a:solidFill>
                <a:effectLst/>
              </a:rPr>
              <a:t>df1</a:t>
            </a:r>
            <a:r>
              <a:rPr kumimoji="0" lang="zh-TW" altLang="zh-TW" sz="1600" b="1"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zh-TW" altLang="zh-TW" sz="1600" b="1" i="0" u="none" strike="noStrike" cap="none" normalizeH="0" baseline="0" dirty="0" smtClean="0">
                <a:ln>
                  <a:noFill/>
                </a:ln>
                <a:solidFill>
                  <a:schemeClr val="tx1"/>
                </a:solidFill>
                <a:effectLst/>
              </a:rPr>
              <a:t>df2</a:t>
            </a:r>
            <a:r>
              <a:rPr kumimoji="0" lang="zh-TW" altLang="zh-TW" sz="1600" b="1"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zh-TW" altLang="zh-TW" sz="1600" b="1" i="0" u="none" strike="noStrike" cap="none" normalizeH="0" baseline="0" dirty="0" smtClean="0">
                <a:ln>
                  <a:noFill/>
                </a:ln>
                <a:solidFill>
                  <a:schemeClr val="tx1"/>
                </a:solidFill>
                <a:effectLst/>
              </a:rPr>
              <a:t>how</a:t>
            </a:r>
            <a:r>
              <a:rPr kumimoji="0" lang="zh-TW" altLang="zh-TW" sz="1600" b="1" i="0" u="none" strike="noStrike" cap="none" normalizeH="0" baseline="0" dirty="0" smtClean="0">
                <a:ln>
                  <a:noFill/>
                </a:ln>
                <a:solidFill>
                  <a:srgbClr val="666666"/>
                </a:solidFill>
                <a:effectLst/>
              </a:rPr>
              <a:t>=</a:t>
            </a:r>
            <a:r>
              <a:rPr kumimoji="0" lang="zh-TW" altLang="zh-TW" sz="1600" b="1" i="0" u="none" strike="noStrike" cap="none" normalizeH="0" baseline="0" dirty="0" smtClean="0">
                <a:ln>
                  <a:noFill/>
                </a:ln>
                <a:solidFill>
                  <a:srgbClr val="BA2121"/>
                </a:solidFill>
                <a:effectLst/>
                <a:latin typeface="Courier New" panose="02070309020205020404" pitchFamily="49" charset="0"/>
                <a:cs typeface="Courier New" panose="02070309020205020404" pitchFamily="49" charset="0"/>
              </a:rPr>
              <a:t>'outer'</a:t>
            </a:r>
            <a:r>
              <a:rPr kumimoji="0" lang="zh-TW" altLang="zh-TW" sz="1600" b="1"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a:t>
            </a:r>
            <a:r>
              <a:rPr kumimoji="0" lang="zh-TW" altLang="zh-TW" sz="1600" b="1" i="0" u="none" strike="noStrike" cap="none" normalizeH="0" baseline="0" dirty="0" smtClean="0">
                <a:ln>
                  <a:noFill/>
                </a:ln>
                <a:solidFill>
                  <a:schemeClr val="tx1"/>
                </a:solidFill>
                <a:effectLst/>
              </a:rPr>
              <a:t> </a:t>
            </a:r>
          </a:p>
        </p:txBody>
      </p:sp>
      <p:graphicFrame>
        <p:nvGraphicFramePr>
          <p:cNvPr id="5" name="表格 4"/>
          <p:cNvGraphicFramePr>
            <a:graphicFrameLocks noGrp="1"/>
          </p:cNvGraphicFramePr>
          <p:nvPr>
            <p:extLst>
              <p:ext uri="{D42A27DB-BD31-4B8C-83A1-F6EECF244321}">
                <p14:modId xmlns:p14="http://schemas.microsoft.com/office/powerpoint/2010/main" val="2893818950"/>
              </p:ext>
            </p:extLst>
          </p:nvPr>
        </p:nvGraphicFramePr>
        <p:xfrm>
          <a:off x="6425736" y="1571106"/>
          <a:ext cx="5245332" cy="3566160"/>
        </p:xfrm>
        <a:graphic>
          <a:graphicData uri="http://schemas.openxmlformats.org/drawingml/2006/table">
            <a:tbl>
              <a:tblPr/>
              <a:tblGrid>
                <a:gridCol w="1311333">
                  <a:extLst>
                    <a:ext uri="{9D8B030D-6E8A-4147-A177-3AD203B41FA5}">
                      <a16:colId xmlns:a16="http://schemas.microsoft.com/office/drawing/2014/main" val="3052416096"/>
                    </a:ext>
                  </a:extLst>
                </a:gridCol>
                <a:gridCol w="1311333">
                  <a:extLst>
                    <a:ext uri="{9D8B030D-6E8A-4147-A177-3AD203B41FA5}">
                      <a16:colId xmlns:a16="http://schemas.microsoft.com/office/drawing/2014/main" val="3713941559"/>
                    </a:ext>
                  </a:extLst>
                </a:gridCol>
                <a:gridCol w="1311333">
                  <a:extLst>
                    <a:ext uri="{9D8B030D-6E8A-4147-A177-3AD203B41FA5}">
                      <a16:colId xmlns:a16="http://schemas.microsoft.com/office/drawing/2014/main" val="2066558677"/>
                    </a:ext>
                  </a:extLst>
                </a:gridCol>
                <a:gridCol w="1311333">
                  <a:extLst>
                    <a:ext uri="{9D8B030D-6E8A-4147-A177-3AD203B41FA5}">
                      <a16:colId xmlns:a16="http://schemas.microsoft.com/office/drawing/2014/main" val="317968378"/>
                    </a:ext>
                  </a:extLst>
                </a:gridCol>
              </a:tblGrid>
              <a:tr h="584644">
                <a:tc>
                  <a:txBody>
                    <a:bodyPr/>
                    <a:lstStyle/>
                    <a:p>
                      <a:pPr algn="ctr" fontAlgn="ctr"/>
                      <a:r>
                        <a:rPr lang="en-US" b="1" dirty="0">
                          <a:effectLst/>
                        </a:rPr>
                        <a:t/>
                      </a:r>
                      <a:br>
                        <a:rPr lang="en-US" b="1" dirty="0">
                          <a:effectLst/>
                        </a:rPr>
                      </a:br>
                      <a:endParaRPr lang="en-US" b="1" dirty="0">
                        <a:effectLst/>
                      </a:endParaRPr>
                    </a:p>
                  </a:txBody>
                  <a:tcPr anchor="ctr">
                    <a:lnL>
                      <a:noFill/>
                    </a:lnL>
                    <a:lnR>
                      <a:noFill/>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TW" b="1" dirty="0" smtClean="0">
                          <a:effectLst/>
                        </a:rPr>
                        <a:t>data1</a:t>
                      </a:r>
                    </a:p>
                  </a:txBody>
                  <a:tcPr anchor="ctr">
                    <a:lnL>
                      <a:noFill/>
                    </a:lnL>
                    <a:lnR>
                      <a:noFill/>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TW" b="1" dirty="0" smtClean="0">
                          <a:effectLst/>
                        </a:rPr>
                        <a:t>key</a:t>
                      </a:r>
                    </a:p>
                  </a:txBody>
                  <a:tcPr anchor="ctr">
                    <a:lnL>
                      <a:noFill/>
                    </a:lnL>
                    <a:lnR>
                      <a:noFill/>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effectLst/>
                        </a:rPr>
                        <a:t>data2</a:t>
                      </a:r>
                    </a:p>
                  </a:txBody>
                  <a:tcPr>
                    <a:lnL>
                      <a:noFill/>
                    </a:lnL>
                  </a:tcPr>
                </a:tc>
                <a:extLst>
                  <a:ext uri="{0D108BD9-81ED-4DB2-BD59-A6C34878D82A}">
                    <a16:rowId xmlns:a16="http://schemas.microsoft.com/office/drawing/2014/main" val="416023340"/>
                  </a:ext>
                </a:extLst>
              </a:tr>
              <a:tr h="334083">
                <a:tc>
                  <a:txBody>
                    <a:bodyPr/>
                    <a:lstStyle/>
                    <a:p>
                      <a:pPr algn="ctr" fontAlgn="ctr"/>
                      <a:r>
                        <a:rPr lang="en-US" altLang="zh-TW" b="1">
                          <a:effectLst/>
                        </a:rPr>
                        <a:t>0</a:t>
                      </a:r>
                    </a:p>
                  </a:txBody>
                  <a:tcPr anchor="ctr">
                    <a:lnL>
                      <a:noFill/>
                    </a:lnL>
                    <a:lnR>
                      <a:noFill/>
                    </a:lnR>
                    <a:lnT>
                      <a:noFill/>
                    </a:lnT>
                    <a:lnB>
                      <a:noFill/>
                    </a:lnB>
                    <a:solidFill>
                      <a:srgbClr val="F5F5F5"/>
                    </a:solidFill>
                  </a:tcPr>
                </a:tc>
                <a:tc>
                  <a:txBody>
                    <a:bodyPr/>
                    <a:lstStyle/>
                    <a:p>
                      <a:pPr algn="ctr" fontAlgn="ctr"/>
                      <a:r>
                        <a:rPr lang="en-US" altLang="zh-TW">
                          <a:effectLst/>
                        </a:rPr>
                        <a:t>0.0</a:t>
                      </a:r>
                    </a:p>
                  </a:txBody>
                  <a:tcPr anchor="ctr">
                    <a:lnL>
                      <a:noFill/>
                    </a:lnL>
                    <a:lnR>
                      <a:noFill/>
                    </a:lnR>
                    <a:lnT>
                      <a:noFill/>
                    </a:lnT>
                    <a:lnB>
                      <a:noFill/>
                    </a:lnB>
                    <a:solidFill>
                      <a:srgbClr val="F5F5F5"/>
                    </a:solidFill>
                  </a:tcPr>
                </a:tc>
                <a:tc>
                  <a:txBody>
                    <a:bodyPr/>
                    <a:lstStyle/>
                    <a:p>
                      <a:pPr algn="ctr" fontAlgn="ctr"/>
                      <a:r>
                        <a:rPr lang="en-US">
                          <a:effectLst/>
                        </a:rPr>
                        <a:t>b</a:t>
                      </a:r>
                    </a:p>
                  </a:txBody>
                  <a:tcPr anchor="ctr">
                    <a:lnL>
                      <a:noFill/>
                    </a:lnL>
                    <a:lnR>
                      <a:noFill/>
                    </a:lnR>
                    <a:lnT>
                      <a:noFill/>
                    </a:lnT>
                    <a:lnB>
                      <a:noFill/>
                    </a:lnB>
                    <a:solidFill>
                      <a:srgbClr val="F5F5F5"/>
                    </a:solidFill>
                  </a:tcPr>
                </a:tc>
                <a:tc>
                  <a:txBody>
                    <a:bodyPr/>
                    <a:lstStyle/>
                    <a:p>
                      <a:pPr algn="ctr" fontAlgn="ctr"/>
                      <a:r>
                        <a:rPr lang="en-US" altLang="zh-TW">
                          <a:effectLst/>
                        </a:rPr>
                        <a:t>1.0</a:t>
                      </a:r>
                    </a:p>
                  </a:txBody>
                  <a:tcPr anchor="ctr">
                    <a:lnL>
                      <a:noFill/>
                    </a:lnL>
                    <a:lnR>
                      <a:noFill/>
                    </a:lnR>
                    <a:lnB>
                      <a:noFill/>
                    </a:lnB>
                    <a:solidFill>
                      <a:srgbClr val="F5F5F5"/>
                    </a:solidFill>
                  </a:tcPr>
                </a:tc>
                <a:extLst>
                  <a:ext uri="{0D108BD9-81ED-4DB2-BD59-A6C34878D82A}">
                    <a16:rowId xmlns:a16="http://schemas.microsoft.com/office/drawing/2014/main" val="2787695683"/>
                  </a:ext>
                </a:extLst>
              </a:tr>
              <a:tr h="334083">
                <a:tc>
                  <a:txBody>
                    <a:bodyPr/>
                    <a:lstStyle/>
                    <a:p>
                      <a:pPr algn="ctr" fontAlgn="ctr"/>
                      <a:r>
                        <a:rPr lang="en-US" altLang="zh-TW" b="1">
                          <a:effectLst/>
                        </a:rPr>
                        <a:t>1</a:t>
                      </a:r>
                    </a:p>
                  </a:txBody>
                  <a:tcPr anchor="ctr">
                    <a:lnL>
                      <a:noFill/>
                    </a:lnL>
                    <a:lnR>
                      <a:noFill/>
                    </a:lnR>
                    <a:lnT>
                      <a:noFill/>
                    </a:lnT>
                    <a:lnB>
                      <a:noFill/>
                    </a:lnB>
                  </a:tcPr>
                </a:tc>
                <a:tc>
                  <a:txBody>
                    <a:bodyPr/>
                    <a:lstStyle/>
                    <a:p>
                      <a:pPr algn="ctr" fontAlgn="ctr"/>
                      <a:r>
                        <a:rPr lang="en-US" altLang="zh-TW">
                          <a:effectLst/>
                        </a:rPr>
                        <a:t>1.0</a:t>
                      </a:r>
                    </a:p>
                  </a:txBody>
                  <a:tcPr anchor="ctr">
                    <a:lnL>
                      <a:noFill/>
                    </a:lnL>
                    <a:lnR>
                      <a:noFill/>
                    </a:lnR>
                    <a:lnT>
                      <a:noFill/>
                    </a:lnT>
                    <a:lnB>
                      <a:noFill/>
                    </a:lnB>
                  </a:tcPr>
                </a:tc>
                <a:tc>
                  <a:txBody>
                    <a:bodyPr/>
                    <a:lstStyle/>
                    <a:p>
                      <a:pPr algn="ctr" fontAlgn="ctr"/>
                      <a:r>
                        <a:rPr lang="en-US">
                          <a:effectLst/>
                        </a:rPr>
                        <a:t>b</a:t>
                      </a:r>
                    </a:p>
                  </a:txBody>
                  <a:tcPr anchor="ctr">
                    <a:lnL>
                      <a:noFill/>
                    </a:lnL>
                    <a:lnR>
                      <a:noFill/>
                    </a:lnR>
                    <a:lnT>
                      <a:noFill/>
                    </a:lnT>
                    <a:lnB>
                      <a:noFill/>
                    </a:lnB>
                  </a:tcPr>
                </a:tc>
                <a:tc>
                  <a:txBody>
                    <a:bodyPr/>
                    <a:lstStyle/>
                    <a:p>
                      <a:pPr algn="ctr" fontAlgn="ctr"/>
                      <a:r>
                        <a:rPr lang="en-US" altLang="zh-TW">
                          <a:effectLst/>
                        </a:rPr>
                        <a:t>1.0</a:t>
                      </a:r>
                    </a:p>
                  </a:txBody>
                  <a:tcPr anchor="ctr">
                    <a:lnL>
                      <a:noFill/>
                    </a:lnL>
                    <a:lnR>
                      <a:noFill/>
                    </a:lnR>
                    <a:lnT>
                      <a:noFill/>
                    </a:lnT>
                    <a:lnB>
                      <a:noFill/>
                    </a:lnB>
                  </a:tcPr>
                </a:tc>
                <a:extLst>
                  <a:ext uri="{0D108BD9-81ED-4DB2-BD59-A6C34878D82A}">
                    <a16:rowId xmlns:a16="http://schemas.microsoft.com/office/drawing/2014/main" val="2856300834"/>
                  </a:ext>
                </a:extLst>
              </a:tr>
              <a:tr h="334083">
                <a:tc>
                  <a:txBody>
                    <a:bodyPr/>
                    <a:lstStyle/>
                    <a:p>
                      <a:pPr algn="ctr" fontAlgn="ctr"/>
                      <a:r>
                        <a:rPr lang="en-US" altLang="zh-TW" b="1" dirty="0">
                          <a:effectLst/>
                        </a:rPr>
                        <a:t>2</a:t>
                      </a:r>
                    </a:p>
                  </a:txBody>
                  <a:tcPr anchor="ctr">
                    <a:lnL>
                      <a:noFill/>
                    </a:lnL>
                    <a:lnR>
                      <a:noFill/>
                    </a:lnR>
                    <a:lnT>
                      <a:noFill/>
                    </a:lnT>
                    <a:lnB>
                      <a:noFill/>
                    </a:lnB>
                    <a:solidFill>
                      <a:srgbClr val="F5F5F5"/>
                    </a:solidFill>
                  </a:tcPr>
                </a:tc>
                <a:tc>
                  <a:txBody>
                    <a:bodyPr/>
                    <a:lstStyle/>
                    <a:p>
                      <a:pPr algn="ctr" fontAlgn="ctr"/>
                      <a:r>
                        <a:rPr lang="en-US" altLang="zh-TW">
                          <a:effectLst/>
                        </a:rPr>
                        <a:t>6.0</a:t>
                      </a:r>
                    </a:p>
                  </a:txBody>
                  <a:tcPr anchor="ctr">
                    <a:lnL>
                      <a:noFill/>
                    </a:lnL>
                    <a:lnR>
                      <a:noFill/>
                    </a:lnR>
                    <a:lnT>
                      <a:noFill/>
                    </a:lnT>
                    <a:lnB>
                      <a:noFill/>
                    </a:lnB>
                    <a:solidFill>
                      <a:srgbClr val="F5F5F5"/>
                    </a:solidFill>
                  </a:tcPr>
                </a:tc>
                <a:tc>
                  <a:txBody>
                    <a:bodyPr/>
                    <a:lstStyle/>
                    <a:p>
                      <a:pPr algn="ctr" fontAlgn="ctr"/>
                      <a:r>
                        <a:rPr lang="en-US">
                          <a:effectLst/>
                        </a:rPr>
                        <a:t>b</a:t>
                      </a:r>
                    </a:p>
                  </a:txBody>
                  <a:tcPr anchor="ctr">
                    <a:lnL>
                      <a:noFill/>
                    </a:lnL>
                    <a:lnR>
                      <a:noFill/>
                    </a:lnR>
                    <a:lnT>
                      <a:noFill/>
                    </a:lnT>
                    <a:lnB>
                      <a:noFill/>
                    </a:lnB>
                    <a:solidFill>
                      <a:srgbClr val="F5F5F5"/>
                    </a:solidFill>
                  </a:tcPr>
                </a:tc>
                <a:tc>
                  <a:txBody>
                    <a:bodyPr/>
                    <a:lstStyle/>
                    <a:p>
                      <a:pPr algn="ctr" fontAlgn="ctr"/>
                      <a:r>
                        <a:rPr lang="en-US" altLang="zh-TW">
                          <a:effectLst/>
                        </a:rPr>
                        <a:t>1.0</a:t>
                      </a:r>
                    </a:p>
                  </a:txBody>
                  <a:tcPr anchor="ctr">
                    <a:lnL>
                      <a:noFill/>
                    </a:lnL>
                    <a:lnR>
                      <a:noFill/>
                    </a:lnR>
                    <a:lnT>
                      <a:noFill/>
                    </a:lnT>
                    <a:lnB>
                      <a:noFill/>
                    </a:lnB>
                    <a:solidFill>
                      <a:srgbClr val="F5F5F5"/>
                    </a:solidFill>
                  </a:tcPr>
                </a:tc>
                <a:extLst>
                  <a:ext uri="{0D108BD9-81ED-4DB2-BD59-A6C34878D82A}">
                    <a16:rowId xmlns:a16="http://schemas.microsoft.com/office/drawing/2014/main" val="608115103"/>
                  </a:ext>
                </a:extLst>
              </a:tr>
              <a:tr h="334083">
                <a:tc>
                  <a:txBody>
                    <a:bodyPr/>
                    <a:lstStyle/>
                    <a:p>
                      <a:pPr algn="ctr" fontAlgn="ctr"/>
                      <a:r>
                        <a:rPr lang="en-US" altLang="zh-TW" b="1">
                          <a:effectLst/>
                        </a:rPr>
                        <a:t>3</a:t>
                      </a:r>
                    </a:p>
                  </a:txBody>
                  <a:tcPr anchor="ctr">
                    <a:lnL>
                      <a:noFill/>
                    </a:lnL>
                    <a:lnR>
                      <a:noFill/>
                    </a:lnR>
                    <a:lnT>
                      <a:noFill/>
                    </a:lnT>
                    <a:lnB>
                      <a:noFill/>
                    </a:lnB>
                  </a:tcPr>
                </a:tc>
                <a:tc>
                  <a:txBody>
                    <a:bodyPr/>
                    <a:lstStyle/>
                    <a:p>
                      <a:pPr algn="ctr" fontAlgn="ctr"/>
                      <a:r>
                        <a:rPr lang="en-US" altLang="zh-TW">
                          <a:effectLst/>
                        </a:rPr>
                        <a:t>2.0</a:t>
                      </a:r>
                    </a:p>
                  </a:txBody>
                  <a:tcPr anchor="ctr">
                    <a:lnL>
                      <a:noFill/>
                    </a:lnL>
                    <a:lnR>
                      <a:noFill/>
                    </a:lnR>
                    <a:lnT>
                      <a:noFill/>
                    </a:lnT>
                    <a:lnB>
                      <a:noFill/>
                    </a:lnB>
                  </a:tcPr>
                </a:tc>
                <a:tc>
                  <a:txBody>
                    <a:bodyPr/>
                    <a:lstStyle/>
                    <a:p>
                      <a:pPr algn="ctr" fontAlgn="ctr"/>
                      <a:r>
                        <a:rPr lang="en-US">
                          <a:effectLst/>
                        </a:rPr>
                        <a:t>a</a:t>
                      </a:r>
                    </a:p>
                  </a:txBody>
                  <a:tcPr anchor="ctr">
                    <a:lnL>
                      <a:noFill/>
                    </a:lnL>
                    <a:lnR>
                      <a:noFill/>
                    </a:lnR>
                    <a:lnT>
                      <a:noFill/>
                    </a:lnT>
                    <a:lnB>
                      <a:noFill/>
                    </a:lnB>
                  </a:tcPr>
                </a:tc>
                <a:tc>
                  <a:txBody>
                    <a:bodyPr/>
                    <a:lstStyle/>
                    <a:p>
                      <a:pPr algn="ctr" fontAlgn="ctr"/>
                      <a:r>
                        <a:rPr lang="en-US" altLang="zh-TW">
                          <a:effectLst/>
                        </a:rPr>
                        <a:t>0.0</a:t>
                      </a:r>
                    </a:p>
                  </a:txBody>
                  <a:tcPr anchor="ctr">
                    <a:lnL>
                      <a:noFill/>
                    </a:lnL>
                    <a:lnR>
                      <a:noFill/>
                    </a:lnR>
                    <a:lnT>
                      <a:noFill/>
                    </a:lnT>
                    <a:lnB>
                      <a:noFill/>
                    </a:lnB>
                  </a:tcPr>
                </a:tc>
                <a:extLst>
                  <a:ext uri="{0D108BD9-81ED-4DB2-BD59-A6C34878D82A}">
                    <a16:rowId xmlns:a16="http://schemas.microsoft.com/office/drawing/2014/main" val="908955085"/>
                  </a:ext>
                </a:extLst>
              </a:tr>
              <a:tr h="334083">
                <a:tc>
                  <a:txBody>
                    <a:bodyPr/>
                    <a:lstStyle/>
                    <a:p>
                      <a:pPr algn="ctr" fontAlgn="ctr"/>
                      <a:r>
                        <a:rPr lang="en-US" altLang="zh-TW" b="1">
                          <a:effectLst/>
                        </a:rPr>
                        <a:t>4</a:t>
                      </a:r>
                    </a:p>
                  </a:txBody>
                  <a:tcPr anchor="ctr">
                    <a:lnL>
                      <a:noFill/>
                    </a:lnL>
                    <a:lnR>
                      <a:noFill/>
                    </a:lnR>
                    <a:lnT>
                      <a:noFill/>
                    </a:lnT>
                    <a:lnB>
                      <a:noFill/>
                    </a:lnB>
                    <a:solidFill>
                      <a:srgbClr val="F5F5F5"/>
                    </a:solidFill>
                  </a:tcPr>
                </a:tc>
                <a:tc>
                  <a:txBody>
                    <a:bodyPr/>
                    <a:lstStyle/>
                    <a:p>
                      <a:pPr algn="ctr" fontAlgn="ctr"/>
                      <a:r>
                        <a:rPr lang="en-US" altLang="zh-TW">
                          <a:effectLst/>
                        </a:rPr>
                        <a:t>4.0</a:t>
                      </a:r>
                    </a:p>
                  </a:txBody>
                  <a:tcPr anchor="ctr">
                    <a:lnL>
                      <a:noFill/>
                    </a:lnL>
                    <a:lnR>
                      <a:noFill/>
                    </a:lnR>
                    <a:lnT>
                      <a:noFill/>
                    </a:lnT>
                    <a:lnB>
                      <a:noFill/>
                    </a:lnB>
                    <a:solidFill>
                      <a:srgbClr val="F5F5F5"/>
                    </a:solidFill>
                  </a:tcPr>
                </a:tc>
                <a:tc>
                  <a:txBody>
                    <a:bodyPr/>
                    <a:lstStyle/>
                    <a:p>
                      <a:pPr algn="ctr" fontAlgn="ctr"/>
                      <a:r>
                        <a:rPr lang="en-US">
                          <a:effectLst/>
                        </a:rPr>
                        <a:t>a</a:t>
                      </a:r>
                    </a:p>
                  </a:txBody>
                  <a:tcPr anchor="ctr">
                    <a:lnL>
                      <a:noFill/>
                    </a:lnL>
                    <a:lnR>
                      <a:noFill/>
                    </a:lnR>
                    <a:lnT>
                      <a:noFill/>
                    </a:lnT>
                    <a:lnB>
                      <a:noFill/>
                    </a:lnB>
                    <a:solidFill>
                      <a:srgbClr val="F5F5F5"/>
                    </a:solidFill>
                  </a:tcPr>
                </a:tc>
                <a:tc>
                  <a:txBody>
                    <a:bodyPr/>
                    <a:lstStyle/>
                    <a:p>
                      <a:pPr algn="ctr" fontAlgn="ctr"/>
                      <a:r>
                        <a:rPr lang="en-US" altLang="zh-TW">
                          <a:effectLst/>
                        </a:rPr>
                        <a:t>0.0</a:t>
                      </a:r>
                    </a:p>
                  </a:txBody>
                  <a:tcPr anchor="ctr">
                    <a:lnL>
                      <a:noFill/>
                    </a:lnL>
                    <a:lnR>
                      <a:noFill/>
                    </a:lnR>
                    <a:lnT>
                      <a:noFill/>
                    </a:lnT>
                    <a:lnB>
                      <a:noFill/>
                    </a:lnB>
                    <a:solidFill>
                      <a:srgbClr val="F5F5F5"/>
                    </a:solidFill>
                  </a:tcPr>
                </a:tc>
                <a:extLst>
                  <a:ext uri="{0D108BD9-81ED-4DB2-BD59-A6C34878D82A}">
                    <a16:rowId xmlns:a16="http://schemas.microsoft.com/office/drawing/2014/main" val="239438522"/>
                  </a:ext>
                </a:extLst>
              </a:tr>
              <a:tr h="334083">
                <a:tc>
                  <a:txBody>
                    <a:bodyPr/>
                    <a:lstStyle/>
                    <a:p>
                      <a:pPr algn="ctr" fontAlgn="ctr"/>
                      <a:r>
                        <a:rPr lang="en-US" altLang="zh-TW" b="1">
                          <a:effectLst/>
                        </a:rPr>
                        <a:t>5</a:t>
                      </a:r>
                    </a:p>
                  </a:txBody>
                  <a:tcPr anchor="ctr">
                    <a:lnL>
                      <a:noFill/>
                    </a:lnL>
                    <a:lnR>
                      <a:noFill/>
                    </a:lnR>
                    <a:lnT>
                      <a:noFill/>
                    </a:lnT>
                    <a:lnB>
                      <a:noFill/>
                    </a:lnB>
                  </a:tcPr>
                </a:tc>
                <a:tc>
                  <a:txBody>
                    <a:bodyPr/>
                    <a:lstStyle/>
                    <a:p>
                      <a:pPr algn="ctr" fontAlgn="ctr"/>
                      <a:r>
                        <a:rPr lang="en-US" altLang="zh-TW">
                          <a:effectLst/>
                        </a:rPr>
                        <a:t>5.0</a:t>
                      </a:r>
                    </a:p>
                  </a:txBody>
                  <a:tcPr anchor="ctr">
                    <a:lnL>
                      <a:noFill/>
                    </a:lnL>
                    <a:lnR>
                      <a:noFill/>
                    </a:lnR>
                    <a:lnT>
                      <a:noFill/>
                    </a:lnT>
                    <a:lnB>
                      <a:noFill/>
                    </a:lnB>
                  </a:tcPr>
                </a:tc>
                <a:tc>
                  <a:txBody>
                    <a:bodyPr/>
                    <a:lstStyle/>
                    <a:p>
                      <a:pPr algn="ctr" fontAlgn="ctr"/>
                      <a:r>
                        <a:rPr lang="en-US">
                          <a:effectLst/>
                        </a:rPr>
                        <a:t>a</a:t>
                      </a:r>
                    </a:p>
                  </a:txBody>
                  <a:tcPr anchor="ctr">
                    <a:lnL>
                      <a:noFill/>
                    </a:lnL>
                    <a:lnR>
                      <a:noFill/>
                    </a:lnR>
                    <a:lnT>
                      <a:noFill/>
                    </a:lnT>
                    <a:lnB>
                      <a:noFill/>
                    </a:lnB>
                  </a:tcPr>
                </a:tc>
                <a:tc>
                  <a:txBody>
                    <a:bodyPr/>
                    <a:lstStyle/>
                    <a:p>
                      <a:pPr algn="ctr" fontAlgn="ctr"/>
                      <a:r>
                        <a:rPr lang="en-US" altLang="zh-TW">
                          <a:effectLst/>
                        </a:rPr>
                        <a:t>0.0</a:t>
                      </a:r>
                    </a:p>
                  </a:txBody>
                  <a:tcPr anchor="ctr">
                    <a:lnL>
                      <a:noFill/>
                    </a:lnL>
                    <a:lnR>
                      <a:noFill/>
                    </a:lnR>
                    <a:lnT>
                      <a:noFill/>
                    </a:lnT>
                    <a:lnB>
                      <a:noFill/>
                    </a:lnB>
                  </a:tcPr>
                </a:tc>
                <a:extLst>
                  <a:ext uri="{0D108BD9-81ED-4DB2-BD59-A6C34878D82A}">
                    <a16:rowId xmlns:a16="http://schemas.microsoft.com/office/drawing/2014/main" val="664764465"/>
                  </a:ext>
                </a:extLst>
              </a:tr>
              <a:tr h="334083">
                <a:tc>
                  <a:txBody>
                    <a:bodyPr/>
                    <a:lstStyle/>
                    <a:p>
                      <a:pPr algn="ctr" fontAlgn="ctr"/>
                      <a:r>
                        <a:rPr lang="en-US" altLang="zh-TW" b="1">
                          <a:effectLst/>
                        </a:rPr>
                        <a:t>6</a:t>
                      </a:r>
                    </a:p>
                  </a:txBody>
                  <a:tcPr anchor="ctr">
                    <a:lnL>
                      <a:noFill/>
                    </a:lnL>
                    <a:lnR>
                      <a:noFill/>
                    </a:lnR>
                    <a:lnT>
                      <a:noFill/>
                    </a:lnT>
                    <a:lnB>
                      <a:noFill/>
                    </a:lnB>
                    <a:solidFill>
                      <a:srgbClr val="F5F5F5"/>
                    </a:solidFill>
                  </a:tcPr>
                </a:tc>
                <a:tc>
                  <a:txBody>
                    <a:bodyPr/>
                    <a:lstStyle/>
                    <a:p>
                      <a:pPr algn="ctr" fontAlgn="ctr"/>
                      <a:r>
                        <a:rPr lang="en-US" altLang="zh-TW">
                          <a:effectLst/>
                        </a:rPr>
                        <a:t>3.0</a:t>
                      </a:r>
                    </a:p>
                  </a:txBody>
                  <a:tcPr anchor="ctr">
                    <a:lnL>
                      <a:noFill/>
                    </a:lnL>
                    <a:lnR>
                      <a:noFill/>
                    </a:lnR>
                    <a:lnT>
                      <a:noFill/>
                    </a:lnT>
                    <a:lnB>
                      <a:noFill/>
                    </a:lnB>
                    <a:solidFill>
                      <a:srgbClr val="F5F5F5"/>
                    </a:solidFill>
                  </a:tcPr>
                </a:tc>
                <a:tc>
                  <a:txBody>
                    <a:bodyPr/>
                    <a:lstStyle/>
                    <a:p>
                      <a:pPr algn="ctr" fontAlgn="ctr"/>
                      <a:r>
                        <a:rPr lang="en-US">
                          <a:effectLst/>
                        </a:rPr>
                        <a:t>c</a:t>
                      </a:r>
                    </a:p>
                  </a:txBody>
                  <a:tcPr anchor="ctr">
                    <a:lnL>
                      <a:noFill/>
                    </a:lnL>
                    <a:lnR>
                      <a:noFill/>
                    </a:lnR>
                    <a:lnT>
                      <a:noFill/>
                    </a:lnT>
                    <a:lnB>
                      <a:noFill/>
                    </a:lnB>
                    <a:solidFill>
                      <a:srgbClr val="F5F5F5"/>
                    </a:solidFill>
                  </a:tcPr>
                </a:tc>
                <a:tc>
                  <a:txBody>
                    <a:bodyPr/>
                    <a:lstStyle/>
                    <a:p>
                      <a:pPr algn="ctr" fontAlgn="ctr"/>
                      <a:r>
                        <a:rPr lang="en-US">
                          <a:effectLst/>
                        </a:rPr>
                        <a:t>NaN</a:t>
                      </a:r>
                    </a:p>
                  </a:txBody>
                  <a:tcPr anchor="ctr">
                    <a:lnL>
                      <a:noFill/>
                    </a:lnL>
                    <a:lnR>
                      <a:noFill/>
                    </a:lnR>
                    <a:lnT>
                      <a:noFill/>
                    </a:lnT>
                    <a:lnB>
                      <a:noFill/>
                    </a:lnB>
                    <a:solidFill>
                      <a:srgbClr val="F5F5F5"/>
                    </a:solidFill>
                  </a:tcPr>
                </a:tc>
                <a:extLst>
                  <a:ext uri="{0D108BD9-81ED-4DB2-BD59-A6C34878D82A}">
                    <a16:rowId xmlns:a16="http://schemas.microsoft.com/office/drawing/2014/main" val="2158116485"/>
                  </a:ext>
                </a:extLst>
              </a:tr>
              <a:tr h="334083">
                <a:tc>
                  <a:txBody>
                    <a:bodyPr/>
                    <a:lstStyle/>
                    <a:p>
                      <a:pPr algn="ctr" fontAlgn="ctr"/>
                      <a:r>
                        <a:rPr lang="en-US" altLang="zh-TW" b="1" dirty="0">
                          <a:effectLst/>
                        </a:rPr>
                        <a:t>7</a:t>
                      </a:r>
                    </a:p>
                  </a:txBody>
                  <a:tcPr anchor="ctr">
                    <a:lnL>
                      <a:noFill/>
                    </a:lnL>
                    <a:lnR>
                      <a:noFill/>
                    </a:lnR>
                    <a:lnT>
                      <a:noFill/>
                    </a:lnT>
                    <a:lnB>
                      <a:noFill/>
                    </a:lnB>
                  </a:tcPr>
                </a:tc>
                <a:tc>
                  <a:txBody>
                    <a:bodyPr/>
                    <a:lstStyle/>
                    <a:p>
                      <a:pPr algn="ctr" fontAlgn="ctr"/>
                      <a:r>
                        <a:rPr lang="en-US" dirty="0" err="1">
                          <a:effectLst/>
                        </a:rPr>
                        <a:t>NaN</a:t>
                      </a:r>
                      <a:endParaRPr lang="en-US" dirty="0">
                        <a:effectLst/>
                      </a:endParaRPr>
                    </a:p>
                  </a:txBody>
                  <a:tcPr anchor="ctr">
                    <a:lnL>
                      <a:noFill/>
                    </a:lnL>
                    <a:lnR>
                      <a:noFill/>
                    </a:lnR>
                    <a:lnT>
                      <a:noFill/>
                    </a:lnT>
                    <a:lnB>
                      <a:noFill/>
                    </a:lnB>
                  </a:tcPr>
                </a:tc>
                <a:tc>
                  <a:txBody>
                    <a:bodyPr/>
                    <a:lstStyle/>
                    <a:p>
                      <a:pPr algn="ctr" fontAlgn="ctr"/>
                      <a:r>
                        <a:rPr lang="en-US" dirty="0">
                          <a:effectLst/>
                        </a:rPr>
                        <a:t>d</a:t>
                      </a:r>
                    </a:p>
                  </a:txBody>
                  <a:tcPr anchor="ctr">
                    <a:lnL>
                      <a:noFill/>
                    </a:lnL>
                    <a:lnR>
                      <a:noFill/>
                    </a:lnR>
                    <a:lnT>
                      <a:noFill/>
                    </a:lnT>
                    <a:lnB>
                      <a:noFill/>
                    </a:lnB>
                  </a:tcPr>
                </a:tc>
                <a:tc>
                  <a:txBody>
                    <a:bodyPr/>
                    <a:lstStyle/>
                    <a:p>
                      <a:pPr algn="ctr" fontAlgn="ctr"/>
                      <a:r>
                        <a:rPr lang="en-US" altLang="zh-TW" dirty="0">
                          <a:effectLst/>
                        </a:rPr>
                        <a:t>2.0</a:t>
                      </a:r>
                    </a:p>
                  </a:txBody>
                  <a:tcPr anchor="ctr">
                    <a:lnL>
                      <a:noFill/>
                    </a:lnL>
                    <a:lnR>
                      <a:noFill/>
                    </a:lnR>
                    <a:lnT>
                      <a:noFill/>
                    </a:lnT>
                    <a:lnB>
                      <a:noFill/>
                    </a:lnB>
                  </a:tcPr>
                </a:tc>
                <a:extLst>
                  <a:ext uri="{0D108BD9-81ED-4DB2-BD59-A6C34878D82A}">
                    <a16:rowId xmlns:a16="http://schemas.microsoft.com/office/drawing/2014/main" val="41026051"/>
                  </a:ext>
                </a:extLst>
              </a:tr>
            </a:tbl>
          </a:graphicData>
        </a:graphic>
      </p:graphicFrame>
    </p:spTree>
    <p:extLst>
      <p:ext uri="{BB962C8B-B14F-4D97-AF65-F5344CB8AC3E}">
        <p14:creationId xmlns:p14="http://schemas.microsoft.com/office/powerpoint/2010/main" val="15705413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71000"/>
              </a:schemeClr>
            </a:gs>
            <a:gs pos="25500">
              <a:srgbClr val="BBB8B8"/>
            </a:gs>
            <a:gs pos="51000">
              <a:schemeClr val="bg2">
                <a:lumMod val="90000"/>
              </a:schemeClr>
            </a:gs>
            <a:gs pos="78000">
              <a:srgbClr val="DFDDDD"/>
            </a:gs>
            <a:gs pos="100000">
              <a:schemeClr val="bg2">
                <a:lumMod val="83000"/>
                <a:lumOff val="17000"/>
              </a:schemeClr>
            </a:gs>
          </a:gsLst>
          <a:lin ang="2700000" scaled="1"/>
          <a:tileRect/>
        </a:gradFill>
        <a:effectLst/>
      </p:bgPr>
    </p:bg>
    <p:spTree>
      <p:nvGrpSpPr>
        <p:cNvPr id="1" name=""/>
        <p:cNvGrpSpPr/>
        <p:nvPr/>
      </p:nvGrpSpPr>
      <p:grpSpPr>
        <a:xfrm>
          <a:off x="0" y="0"/>
          <a:ext cx="0" cy="0"/>
          <a:chOff x="0" y="0"/>
          <a:chExt cx="0" cy="0"/>
        </a:xfrm>
      </p:grpSpPr>
      <p:sp>
        <p:nvSpPr>
          <p:cNvPr id="3" name="矩形 2"/>
          <p:cNvSpPr/>
          <p:nvPr/>
        </p:nvSpPr>
        <p:spPr>
          <a:xfrm>
            <a:off x="0" y="174397"/>
            <a:ext cx="11274829" cy="369332"/>
          </a:xfrm>
          <a:prstGeom prst="rect">
            <a:avLst/>
          </a:prstGeom>
        </p:spPr>
        <p:txBody>
          <a:bodyPr wrap="square">
            <a:spAutoFit/>
          </a:bodyPr>
          <a:lstStyle/>
          <a:p>
            <a:r>
              <a:rPr lang="zh-TW" altLang="en-US" b="1" dirty="0" smtClean="0">
                <a:latin typeface="標楷體" panose="03000509000000000000" pitchFamily="65" charset="-120"/>
                <a:ea typeface="標楷體" panose="03000509000000000000" pitchFamily="65" charset="-120"/>
              </a:rPr>
              <a:t>這裡是</a:t>
            </a:r>
            <a:r>
              <a:rPr lang="en-US" altLang="zh-TW" b="1" dirty="0" smtClean="0">
                <a:latin typeface="標楷體" panose="03000509000000000000" pitchFamily="65" charset="-120"/>
                <a:ea typeface="標楷體" panose="03000509000000000000" pitchFamily="65" charset="-120"/>
              </a:rPr>
              <a:t>how</a:t>
            </a:r>
            <a:r>
              <a:rPr lang="zh-TW" altLang="en-US" b="1" dirty="0" smtClean="0">
                <a:latin typeface="標楷體" panose="03000509000000000000" pitchFamily="65" charset="-120"/>
                <a:ea typeface="標楷體" panose="03000509000000000000" pitchFamily="65" charset="-120"/>
              </a:rPr>
              <a:t>的一些選項：</a:t>
            </a:r>
            <a:r>
              <a:rPr lang="en-US" altLang="zh-TW" b="1" dirty="0" smtClean="0">
                <a:latin typeface="標楷體" panose="03000509000000000000" pitchFamily="65" charset="-120"/>
                <a:ea typeface="標楷體" panose="03000509000000000000" pitchFamily="65" charset="-120"/>
              </a:rPr>
              <a:t>many-to-many(</a:t>
            </a:r>
            <a:r>
              <a:rPr lang="zh-TW" altLang="en-US" b="1" dirty="0" smtClean="0">
                <a:latin typeface="標楷體" panose="03000509000000000000" pitchFamily="65" charset="-120"/>
                <a:ea typeface="標楷體" panose="03000509000000000000" pitchFamily="65" charset="-120"/>
              </a:rPr>
              <a:t>多對多</a:t>
            </a:r>
            <a:r>
              <a:rPr lang="en-US" altLang="zh-TW" b="1" dirty="0" smtClean="0">
                <a:latin typeface="標楷體" panose="03000509000000000000" pitchFamily="65" charset="-120"/>
                <a:ea typeface="標楷體" panose="03000509000000000000" pitchFamily="65" charset="-120"/>
              </a:rPr>
              <a:t>)</a:t>
            </a:r>
            <a:r>
              <a:rPr lang="zh-TW" altLang="en-US" b="1" dirty="0" smtClean="0">
                <a:latin typeface="標楷體" panose="03000509000000000000" pitchFamily="65" charset="-120"/>
                <a:ea typeface="標楷體" panose="03000509000000000000" pitchFamily="65" charset="-120"/>
              </a:rPr>
              <a:t>連接也被定義好了，不過可能不是那麼直觀。這裡有一個例子：</a:t>
            </a:r>
            <a:endParaRPr lang="zh-TW" altLang="en-US" b="1" dirty="0">
              <a:latin typeface="標楷體" panose="03000509000000000000" pitchFamily="65" charset="-120"/>
              <a:ea typeface="標楷體" panose="03000509000000000000" pitchFamily="65" charset="-120"/>
            </a:endParaRPr>
          </a:p>
        </p:txBody>
      </p:sp>
      <p:sp>
        <p:nvSpPr>
          <p:cNvPr id="4" name="Rectangle 2"/>
          <p:cNvSpPr>
            <a:spLocks noChangeArrowheads="1"/>
          </p:cNvSpPr>
          <p:nvPr/>
        </p:nvSpPr>
        <p:spPr bwMode="auto">
          <a:xfrm>
            <a:off x="365760" y="1649554"/>
            <a:ext cx="4926029" cy="566309"/>
          </a:xfrm>
          <a:prstGeom prst="rect">
            <a:avLst/>
          </a:prstGeom>
          <a:noFill/>
          <a:ln>
            <a:noFill/>
          </a:ln>
          <a:effec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zh-TW" altLang="zh-TW" sz="1600" b="1" i="0" u="none" strike="noStrike" cap="none" normalizeH="0" baseline="0" dirty="0" smtClean="0">
                <a:ln>
                  <a:noFill/>
                </a:ln>
                <a:solidFill>
                  <a:schemeClr val="tx1"/>
                </a:solidFill>
                <a:effectLst/>
                <a:latin typeface="+mn-ea"/>
              </a:rPr>
              <a:t>df1</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666666"/>
                </a:solidFill>
                <a:effectLst/>
                <a:latin typeface="+mn-ea"/>
              </a:rPr>
              <a:t>=</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chemeClr val="tx1"/>
                </a:solidFill>
                <a:effectLst/>
                <a:latin typeface="+mn-ea"/>
              </a:rPr>
              <a:t>pd</a:t>
            </a:r>
            <a:r>
              <a:rPr kumimoji="0" lang="zh-TW" altLang="zh-TW" sz="1600" b="1" i="0" u="none" strike="noStrike" cap="none" normalizeH="0" baseline="0" dirty="0" smtClean="0">
                <a:ln>
                  <a:noFill/>
                </a:ln>
                <a:solidFill>
                  <a:srgbClr val="666666"/>
                </a:solidFill>
                <a:effectLst/>
                <a:latin typeface="+mn-ea"/>
              </a:rPr>
              <a:t>.</a:t>
            </a:r>
            <a:r>
              <a:rPr kumimoji="0" lang="zh-TW" altLang="zh-TW" sz="1600" b="1" i="0" u="none" strike="noStrike" cap="none" normalizeH="0" baseline="0" dirty="0" smtClean="0">
                <a:ln>
                  <a:noFill/>
                </a:ln>
                <a:solidFill>
                  <a:schemeClr val="tx1"/>
                </a:solidFill>
                <a:effectLst/>
                <a:latin typeface="+mn-ea"/>
              </a:rPr>
              <a:t>DataFrame</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'key'</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'b'</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'b'</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'a'</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'c'</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'a'</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'b'</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'data1'</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666666"/>
                </a:solidFill>
                <a:effectLst/>
                <a:latin typeface="+mn-ea"/>
                <a:cs typeface="Courier New" panose="02070309020205020404" pitchFamily="49" charset="0"/>
              </a:rPr>
              <a:t>6</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endParaRPr kumimoji="0" lang="en-US" altLang="zh-TW" sz="1600" b="1" i="0" u="none" strike="noStrike" cap="none" normalizeH="0" baseline="0" dirty="0" smtClean="0">
              <a:ln>
                <a:noFill/>
              </a:ln>
              <a:solidFill>
                <a:srgbClr val="333333"/>
              </a:solidFill>
              <a:effectLst/>
              <a:latin typeface="+mn-ea"/>
              <a:cs typeface="Courier New" panose="020703090202050204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zh-TW" altLang="zh-TW" sz="1600" b="1" i="0" u="none" strike="noStrike" cap="none" normalizeH="0" baseline="0" dirty="0" smtClean="0">
                <a:ln>
                  <a:noFill/>
                </a:ln>
                <a:solidFill>
                  <a:schemeClr val="tx1"/>
                </a:solidFill>
                <a:effectLst/>
                <a:latin typeface="+mn-ea"/>
              </a:rPr>
              <a:t>df1 </a:t>
            </a:r>
          </a:p>
        </p:txBody>
      </p:sp>
      <p:graphicFrame>
        <p:nvGraphicFramePr>
          <p:cNvPr id="5" name="表格 4"/>
          <p:cNvGraphicFramePr>
            <a:graphicFrameLocks noGrp="1"/>
          </p:cNvGraphicFramePr>
          <p:nvPr>
            <p:extLst>
              <p:ext uri="{D42A27DB-BD31-4B8C-83A1-F6EECF244321}">
                <p14:modId xmlns:p14="http://schemas.microsoft.com/office/powerpoint/2010/main" val="1276044327"/>
              </p:ext>
            </p:extLst>
          </p:nvPr>
        </p:nvGraphicFramePr>
        <p:xfrm>
          <a:off x="5950528" y="652549"/>
          <a:ext cx="2453640" cy="2560320"/>
        </p:xfrm>
        <a:graphic>
          <a:graphicData uri="http://schemas.openxmlformats.org/drawingml/2006/table">
            <a:tbl>
              <a:tblPr/>
              <a:tblGrid>
                <a:gridCol w="817880">
                  <a:extLst>
                    <a:ext uri="{9D8B030D-6E8A-4147-A177-3AD203B41FA5}">
                      <a16:colId xmlns:a16="http://schemas.microsoft.com/office/drawing/2014/main" val="2227602770"/>
                    </a:ext>
                  </a:extLst>
                </a:gridCol>
                <a:gridCol w="817880">
                  <a:extLst>
                    <a:ext uri="{9D8B030D-6E8A-4147-A177-3AD203B41FA5}">
                      <a16:colId xmlns:a16="http://schemas.microsoft.com/office/drawing/2014/main" val="2108217690"/>
                    </a:ext>
                  </a:extLst>
                </a:gridCol>
                <a:gridCol w="817880">
                  <a:extLst>
                    <a:ext uri="{9D8B030D-6E8A-4147-A177-3AD203B41FA5}">
                      <a16:colId xmlns:a16="http://schemas.microsoft.com/office/drawing/2014/main" val="2915340611"/>
                    </a:ext>
                  </a:extLst>
                </a:gridCol>
              </a:tblGrid>
              <a:tr h="195533">
                <a:tc>
                  <a:txBody>
                    <a:bodyPr/>
                    <a:lstStyle/>
                    <a:p>
                      <a:pPr algn="ctr" fontAlgn="ctr"/>
                      <a:endParaRPr lang="zh-TW" altLang="en-US" b="1">
                        <a:effectLst/>
                      </a:endParaRPr>
                    </a:p>
                  </a:txBody>
                  <a:tcPr anchor="ctr">
                    <a:lnL>
                      <a:noFill/>
                    </a:lnL>
                    <a:lnR>
                      <a:noFill/>
                    </a:lnR>
                    <a:lnT>
                      <a:noFill/>
                    </a:lnT>
                    <a:lnB>
                      <a:noFill/>
                    </a:lnB>
                    <a:solidFill>
                      <a:srgbClr val="FFFFFF"/>
                    </a:solidFill>
                  </a:tcPr>
                </a:tc>
                <a:tc>
                  <a:txBody>
                    <a:bodyPr/>
                    <a:lstStyle/>
                    <a:p>
                      <a:pPr algn="ctr" fontAlgn="ctr"/>
                      <a:r>
                        <a:rPr lang="en-US" b="1">
                          <a:effectLst/>
                        </a:rPr>
                        <a:t>data1</a:t>
                      </a:r>
                    </a:p>
                  </a:txBody>
                  <a:tcPr anchor="ctr">
                    <a:lnL>
                      <a:noFill/>
                    </a:lnL>
                    <a:lnR>
                      <a:noFill/>
                    </a:lnR>
                    <a:lnT>
                      <a:noFill/>
                    </a:lnT>
                    <a:lnB>
                      <a:noFill/>
                    </a:lnB>
                    <a:solidFill>
                      <a:srgbClr val="FFFFFF"/>
                    </a:solidFill>
                  </a:tcPr>
                </a:tc>
                <a:tc>
                  <a:txBody>
                    <a:bodyPr/>
                    <a:lstStyle/>
                    <a:p>
                      <a:pPr algn="ctr" fontAlgn="ctr"/>
                      <a:r>
                        <a:rPr lang="en-US" b="1">
                          <a:effectLst/>
                        </a:rPr>
                        <a:t>key</a:t>
                      </a:r>
                    </a:p>
                  </a:txBody>
                  <a:tcPr anchor="ctr">
                    <a:lnL>
                      <a:noFill/>
                    </a:lnL>
                    <a:lnR>
                      <a:noFill/>
                    </a:lnR>
                    <a:lnT>
                      <a:noFill/>
                    </a:lnT>
                    <a:lnB>
                      <a:noFill/>
                    </a:lnB>
                    <a:solidFill>
                      <a:srgbClr val="FFFFFF"/>
                    </a:solidFill>
                  </a:tcPr>
                </a:tc>
                <a:extLst>
                  <a:ext uri="{0D108BD9-81ED-4DB2-BD59-A6C34878D82A}">
                    <a16:rowId xmlns:a16="http://schemas.microsoft.com/office/drawing/2014/main" val="2447037385"/>
                  </a:ext>
                </a:extLst>
              </a:tr>
              <a:tr h="195533">
                <a:tc>
                  <a:txBody>
                    <a:bodyPr/>
                    <a:lstStyle/>
                    <a:p>
                      <a:pPr algn="ctr" fontAlgn="ctr"/>
                      <a:r>
                        <a:rPr lang="en-US" altLang="zh-TW" b="1">
                          <a:effectLst/>
                        </a:rPr>
                        <a:t>0</a:t>
                      </a:r>
                    </a:p>
                  </a:txBody>
                  <a:tcPr anchor="ctr">
                    <a:lnL>
                      <a:noFill/>
                    </a:lnL>
                    <a:lnR>
                      <a:noFill/>
                    </a:lnR>
                    <a:lnT>
                      <a:noFill/>
                    </a:lnT>
                    <a:lnB>
                      <a:noFill/>
                    </a:lnB>
                    <a:solidFill>
                      <a:srgbClr val="F5F5F5"/>
                    </a:solidFill>
                  </a:tcPr>
                </a:tc>
                <a:tc>
                  <a:txBody>
                    <a:bodyPr/>
                    <a:lstStyle/>
                    <a:p>
                      <a:pPr algn="ctr" fontAlgn="ctr"/>
                      <a:r>
                        <a:rPr lang="en-US" altLang="zh-TW">
                          <a:effectLst/>
                        </a:rPr>
                        <a:t>0</a:t>
                      </a:r>
                    </a:p>
                  </a:txBody>
                  <a:tcPr anchor="ctr">
                    <a:lnL>
                      <a:noFill/>
                    </a:lnL>
                    <a:lnR>
                      <a:noFill/>
                    </a:lnR>
                    <a:lnT>
                      <a:noFill/>
                    </a:lnT>
                    <a:lnB>
                      <a:noFill/>
                    </a:lnB>
                    <a:solidFill>
                      <a:srgbClr val="F5F5F5"/>
                    </a:solidFill>
                  </a:tcPr>
                </a:tc>
                <a:tc>
                  <a:txBody>
                    <a:bodyPr/>
                    <a:lstStyle/>
                    <a:p>
                      <a:pPr algn="ctr" fontAlgn="ctr"/>
                      <a:r>
                        <a:rPr lang="en-US">
                          <a:effectLst/>
                        </a:rPr>
                        <a:t>b</a:t>
                      </a:r>
                    </a:p>
                  </a:txBody>
                  <a:tcPr anchor="ctr">
                    <a:lnL>
                      <a:noFill/>
                    </a:lnL>
                    <a:lnR>
                      <a:noFill/>
                    </a:lnR>
                    <a:lnT>
                      <a:noFill/>
                    </a:lnT>
                    <a:lnB>
                      <a:noFill/>
                    </a:lnB>
                    <a:solidFill>
                      <a:srgbClr val="F5F5F5"/>
                    </a:solidFill>
                  </a:tcPr>
                </a:tc>
                <a:extLst>
                  <a:ext uri="{0D108BD9-81ED-4DB2-BD59-A6C34878D82A}">
                    <a16:rowId xmlns:a16="http://schemas.microsoft.com/office/drawing/2014/main" val="2446487299"/>
                  </a:ext>
                </a:extLst>
              </a:tr>
              <a:tr h="195533">
                <a:tc>
                  <a:txBody>
                    <a:bodyPr/>
                    <a:lstStyle/>
                    <a:p>
                      <a:pPr algn="ctr" fontAlgn="ctr"/>
                      <a:r>
                        <a:rPr lang="en-US" altLang="zh-TW" b="1">
                          <a:effectLst/>
                        </a:rPr>
                        <a:t>1</a:t>
                      </a:r>
                    </a:p>
                  </a:txBody>
                  <a:tcPr anchor="ctr">
                    <a:lnL>
                      <a:noFill/>
                    </a:lnL>
                    <a:lnR>
                      <a:noFill/>
                    </a:lnR>
                    <a:lnT>
                      <a:noFill/>
                    </a:lnT>
                    <a:lnB>
                      <a:noFill/>
                    </a:lnB>
                    <a:solidFill>
                      <a:srgbClr val="FFFFFF"/>
                    </a:solidFill>
                  </a:tcPr>
                </a:tc>
                <a:tc>
                  <a:txBody>
                    <a:bodyPr/>
                    <a:lstStyle/>
                    <a:p>
                      <a:pPr algn="ctr" fontAlgn="ctr"/>
                      <a:r>
                        <a:rPr lang="en-US" altLang="zh-TW">
                          <a:effectLst/>
                        </a:rPr>
                        <a:t>1</a:t>
                      </a:r>
                    </a:p>
                  </a:txBody>
                  <a:tcPr anchor="ctr">
                    <a:lnL>
                      <a:noFill/>
                    </a:lnL>
                    <a:lnR>
                      <a:noFill/>
                    </a:lnR>
                    <a:lnT>
                      <a:noFill/>
                    </a:lnT>
                    <a:lnB>
                      <a:noFill/>
                    </a:lnB>
                    <a:solidFill>
                      <a:srgbClr val="FFFFFF"/>
                    </a:solidFill>
                  </a:tcPr>
                </a:tc>
                <a:tc>
                  <a:txBody>
                    <a:bodyPr/>
                    <a:lstStyle/>
                    <a:p>
                      <a:pPr algn="ctr" fontAlgn="ctr"/>
                      <a:r>
                        <a:rPr lang="en-US">
                          <a:effectLst/>
                        </a:rPr>
                        <a:t>b</a:t>
                      </a:r>
                    </a:p>
                  </a:txBody>
                  <a:tcPr anchor="ctr">
                    <a:lnL>
                      <a:noFill/>
                    </a:lnL>
                    <a:lnR>
                      <a:noFill/>
                    </a:lnR>
                    <a:lnT>
                      <a:noFill/>
                    </a:lnT>
                    <a:lnB>
                      <a:noFill/>
                    </a:lnB>
                    <a:solidFill>
                      <a:srgbClr val="FFFFFF"/>
                    </a:solidFill>
                  </a:tcPr>
                </a:tc>
                <a:extLst>
                  <a:ext uri="{0D108BD9-81ED-4DB2-BD59-A6C34878D82A}">
                    <a16:rowId xmlns:a16="http://schemas.microsoft.com/office/drawing/2014/main" val="3775545286"/>
                  </a:ext>
                </a:extLst>
              </a:tr>
              <a:tr h="195533">
                <a:tc>
                  <a:txBody>
                    <a:bodyPr/>
                    <a:lstStyle/>
                    <a:p>
                      <a:pPr algn="ctr" fontAlgn="ctr"/>
                      <a:r>
                        <a:rPr lang="en-US" altLang="zh-TW" b="1">
                          <a:effectLst/>
                        </a:rPr>
                        <a:t>2</a:t>
                      </a:r>
                    </a:p>
                  </a:txBody>
                  <a:tcPr anchor="ctr">
                    <a:lnL>
                      <a:noFill/>
                    </a:lnL>
                    <a:lnR>
                      <a:noFill/>
                    </a:lnR>
                    <a:lnT>
                      <a:noFill/>
                    </a:lnT>
                    <a:lnB>
                      <a:noFill/>
                    </a:lnB>
                    <a:solidFill>
                      <a:srgbClr val="F5F5F5"/>
                    </a:solidFill>
                  </a:tcPr>
                </a:tc>
                <a:tc>
                  <a:txBody>
                    <a:bodyPr/>
                    <a:lstStyle/>
                    <a:p>
                      <a:pPr algn="ctr" fontAlgn="ctr"/>
                      <a:r>
                        <a:rPr lang="en-US" altLang="zh-TW">
                          <a:effectLst/>
                        </a:rPr>
                        <a:t>2</a:t>
                      </a:r>
                    </a:p>
                  </a:txBody>
                  <a:tcPr anchor="ctr">
                    <a:lnL>
                      <a:noFill/>
                    </a:lnL>
                    <a:lnR>
                      <a:noFill/>
                    </a:lnR>
                    <a:lnT>
                      <a:noFill/>
                    </a:lnT>
                    <a:lnB>
                      <a:noFill/>
                    </a:lnB>
                    <a:solidFill>
                      <a:srgbClr val="F5F5F5"/>
                    </a:solidFill>
                  </a:tcPr>
                </a:tc>
                <a:tc>
                  <a:txBody>
                    <a:bodyPr/>
                    <a:lstStyle/>
                    <a:p>
                      <a:pPr algn="ctr" fontAlgn="ctr"/>
                      <a:r>
                        <a:rPr lang="en-US">
                          <a:effectLst/>
                        </a:rPr>
                        <a:t>a</a:t>
                      </a:r>
                    </a:p>
                  </a:txBody>
                  <a:tcPr anchor="ctr">
                    <a:lnL>
                      <a:noFill/>
                    </a:lnL>
                    <a:lnR>
                      <a:noFill/>
                    </a:lnR>
                    <a:lnT>
                      <a:noFill/>
                    </a:lnT>
                    <a:lnB>
                      <a:noFill/>
                    </a:lnB>
                    <a:solidFill>
                      <a:srgbClr val="F5F5F5"/>
                    </a:solidFill>
                  </a:tcPr>
                </a:tc>
                <a:extLst>
                  <a:ext uri="{0D108BD9-81ED-4DB2-BD59-A6C34878D82A}">
                    <a16:rowId xmlns:a16="http://schemas.microsoft.com/office/drawing/2014/main" val="2063131110"/>
                  </a:ext>
                </a:extLst>
              </a:tr>
              <a:tr h="195533">
                <a:tc>
                  <a:txBody>
                    <a:bodyPr/>
                    <a:lstStyle/>
                    <a:p>
                      <a:pPr algn="ctr" fontAlgn="ctr"/>
                      <a:r>
                        <a:rPr lang="en-US" altLang="zh-TW" b="1">
                          <a:effectLst/>
                        </a:rPr>
                        <a:t>3</a:t>
                      </a:r>
                    </a:p>
                  </a:txBody>
                  <a:tcPr anchor="ctr">
                    <a:lnL>
                      <a:noFill/>
                    </a:lnL>
                    <a:lnR>
                      <a:noFill/>
                    </a:lnR>
                    <a:lnT>
                      <a:noFill/>
                    </a:lnT>
                    <a:lnB>
                      <a:noFill/>
                    </a:lnB>
                    <a:solidFill>
                      <a:srgbClr val="FFFFFF"/>
                    </a:solidFill>
                  </a:tcPr>
                </a:tc>
                <a:tc>
                  <a:txBody>
                    <a:bodyPr/>
                    <a:lstStyle/>
                    <a:p>
                      <a:pPr algn="ctr" fontAlgn="ctr"/>
                      <a:r>
                        <a:rPr lang="en-US" altLang="zh-TW">
                          <a:effectLst/>
                        </a:rPr>
                        <a:t>3</a:t>
                      </a:r>
                    </a:p>
                  </a:txBody>
                  <a:tcPr anchor="ctr">
                    <a:lnL>
                      <a:noFill/>
                    </a:lnL>
                    <a:lnR>
                      <a:noFill/>
                    </a:lnR>
                    <a:lnT>
                      <a:noFill/>
                    </a:lnT>
                    <a:lnB>
                      <a:noFill/>
                    </a:lnB>
                    <a:solidFill>
                      <a:srgbClr val="FFFFFF"/>
                    </a:solidFill>
                  </a:tcPr>
                </a:tc>
                <a:tc>
                  <a:txBody>
                    <a:bodyPr/>
                    <a:lstStyle/>
                    <a:p>
                      <a:pPr algn="ctr" fontAlgn="ctr"/>
                      <a:r>
                        <a:rPr lang="en-US">
                          <a:effectLst/>
                        </a:rPr>
                        <a:t>c</a:t>
                      </a:r>
                    </a:p>
                  </a:txBody>
                  <a:tcPr anchor="ctr">
                    <a:lnL>
                      <a:noFill/>
                    </a:lnL>
                    <a:lnR>
                      <a:noFill/>
                    </a:lnR>
                    <a:lnT>
                      <a:noFill/>
                    </a:lnT>
                    <a:lnB>
                      <a:noFill/>
                    </a:lnB>
                    <a:solidFill>
                      <a:srgbClr val="FFFFFF"/>
                    </a:solidFill>
                  </a:tcPr>
                </a:tc>
                <a:extLst>
                  <a:ext uri="{0D108BD9-81ED-4DB2-BD59-A6C34878D82A}">
                    <a16:rowId xmlns:a16="http://schemas.microsoft.com/office/drawing/2014/main" val="1039934196"/>
                  </a:ext>
                </a:extLst>
              </a:tr>
              <a:tr h="195533">
                <a:tc>
                  <a:txBody>
                    <a:bodyPr/>
                    <a:lstStyle/>
                    <a:p>
                      <a:pPr algn="ctr" fontAlgn="ctr"/>
                      <a:r>
                        <a:rPr lang="en-US" altLang="zh-TW" b="1">
                          <a:effectLst/>
                        </a:rPr>
                        <a:t>4</a:t>
                      </a:r>
                    </a:p>
                  </a:txBody>
                  <a:tcPr anchor="ctr">
                    <a:lnL>
                      <a:noFill/>
                    </a:lnL>
                    <a:lnR>
                      <a:noFill/>
                    </a:lnR>
                    <a:lnT>
                      <a:noFill/>
                    </a:lnT>
                    <a:lnB>
                      <a:noFill/>
                    </a:lnB>
                    <a:solidFill>
                      <a:srgbClr val="F5F5F5"/>
                    </a:solidFill>
                  </a:tcPr>
                </a:tc>
                <a:tc>
                  <a:txBody>
                    <a:bodyPr/>
                    <a:lstStyle/>
                    <a:p>
                      <a:pPr algn="ctr" fontAlgn="ctr"/>
                      <a:r>
                        <a:rPr lang="en-US" altLang="zh-TW">
                          <a:effectLst/>
                        </a:rPr>
                        <a:t>4</a:t>
                      </a:r>
                    </a:p>
                  </a:txBody>
                  <a:tcPr anchor="ctr">
                    <a:lnL>
                      <a:noFill/>
                    </a:lnL>
                    <a:lnR>
                      <a:noFill/>
                    </a:lnR>
                    <a:lnT>
                      <a:noFill/>
                    </a:lnT>
                    <a:lnB>
                      <a:noFill/>
                    </a:lnB>
                    <a:solidFill>
                      <a:srgbClr val="F5F5F5"/>
                    </a:solidFill>
                  </a:tcPr>
                </a:tc>
                <a:tc>
                  <a:txBody>
                    <a:bodyPr/>
                    <a:lstStyle/>
                    <a:p>
                      <a:pPr algn="ctr" fontAlgn="ctr"/>
                      <a:r>
                        <a:rPr lang="en-US">
                          <a:effectLst/>
                        </a:rPr>
                        <a:t>a</a:t>
                      </a:r>
                    </a:p>
                  </a:txBody>
                  <a:tcPr anchor="ctr">
                    <a:lnL>
                      <a:noFill/>
                    </a:lnL>
                    <a:lnR>
                      <a:noFill/>
                    </a:lnR>
                    <a:lnT>
                      <a:noFill/>
                    </a:lnT>
                    <a:lnB>
                      <a:noFill/>
                    </a:lnB>
                    <a:solidFill>
                      <a:srgbClr val="F5F5F5"/>
                    </a:solidFill>
                  </a:tcPr>
                </a:tc>
                <a:extLst>
                  <a:ext uri="{0D108BD9-81ED-4DB2-BD59-A6C34878D82A}">
                    <a16:rowId xmlns:a16="http://schemas.microsoft.com/office/drawing/2014/main" val="409631626"/>
                  </a:ext>
                </a:extLst>
              </a:tr>
              <a:tr h="195533">
                <a:tc>
                  <a:txBody>
                    <a:bodyPr/>
                    <a:lstStyle/>
                    <a:p>
                      <a:pPr algn="ctr" fontAlgn="ctr"/>
                      <a:r>
                        <a:rPr lang="en-US" altLang="zh-TW" b="1">
                          <a:effectLst/>
                        </a:rPr>
                        <a:t>5</a:t>
                      </a:r>
                    </a:p>
                  </a:txBody>
                  <a:tcPr anchor="ctr">
                    <a:lnL>
                      <a:noFill/>
                    </a:lnL>
                    <a:lnR>
                      <a:noFill/>
                    </a:lnR>
                    <a:lnT>
                      <a:noFill/>
                    </a:lnT>
                    <a:lnB>
                      <a:noFill/>
                    </a:lnB>
                    <a:solidFill>
                      <a:srgbClr val="FFFFFF"/>
                    </a:solidFill>
                  </a:tcPr>
                </a:tc>
                <a:tc>
                  <a:txBody>
                    <a:bodyPr/>
                    <a:lstStyle/>
                    <a:p>
                      <a:pPr algn="ctr" fontAlgn="ctr"/>
                      <a:r>
                        <a:rPr lang="en-US" altLang="zh-TW">
                          <a:effectLst/>
                        </a:rPr>
                        <a:t>5</a:t>
                      </a:r>
                    </a:p>
                  </a:txBody>
                  <a:tcPr anchor="ctr">
                    <a:lnL>
                      <a:noFill/>
                    </a:lnL>
                    <a:lnR>
                      <a:noFill/>
                    </a:lnR>
                    <a:lnT>
                      <a:noFill/>
                    </a:lnT>
                    <a:lnB>
                      <a:noFill/>
                    </a:lnB>
                    <a:solidFill>
                      <a:srgbClr val="FFFFFF"/>
                    </a:solidFill>
                  </a:tcPr>
                </a:tc>
                <a:tc>
                  <a:txBody>
                    <a:bodyPr/>
                    <a:lstStyle/>
                    <a:p>
                      <a:pPr algn="ctr" fontAlgn="ctr"/>
                      <a:r>
                        <a:rPr lang="en-US" dirty="0">
                          <a:effectLst/>
                        </a:rPr>
                        <a:t>b</a:t>
                      </a:r>
                    </a:p>
                  </a:txBody>
                  <a:tcPr anchor="ctr">
                    <a:lnL>
                      <a:noFill/>
                    </a:lnL>
                    <a:lnR>
                      <a:noFill/>
                    </a:lnR>
                    <a:lnT>
                      <a:noFill/>
                    </a:lnT>
                    <a:lnB>
                      <a:noFill/>
                    </a:lnB>
                    <a:solidFill>
                      <a:srgbClr val="FFFFFF"/>
                    </a:solidFill>
                  </a:tcPr>
                </a:tc>
                <a:extLst>
                  <a:ext uri="{0D108BD9-81ED-4DB2-BD59-A6C34878D82A}">
                    <a16:rowId xmlns:a16="http://schemas.microsoft.com/office/drawing/2014/main" val="1944268065"/>
                  </a:ext>
                </a:extLst>
              </a:tr>
            </a:tbl>
          </a:graphicData>
        </a:graphic>
      </p:graphicFrame>
      <p:sp>
        <p:nvSpPr>
          <p:cNvPr id="7" name="Rectangle 4"/>
          <p:cNvSpPr>
            <a:spLocks noChangeArrowheads="1"/>
          </p:cNvSpPr>
          <p:nvPr/>
        </p:nvSpPr>
        <p:spPr bwMode="auto">
          <a:xfrm>
            <a:off x="365760" y="4941395"/>
            <a:ext cx="4667945" cy="566309"/>
          </a:xfrm>
          <a:prstGeom prst="rect">
            <a:avLst/>
          </a:prstGeom>
          <a:noFill/>
          <a:ln>
            <a:noFill/>
          </a:ln>
          <a:effec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zh-TW" altLang="zh-TW" sz="1600" b="1" i="0" u="none" strike="noStrike" cap="none" normalizeH="0" baseline="0" dirty="0" smtClean="0">
                <a:ln>
                  <a:noFill/>
                </a:ln>
                <a:solidFill>
                  <a:schemeClr val="tx1"/>
                </a:solidFill>
                <a:effectLst/>
                <a:latin typeface="+mn-ea"/>
              </a:rPr>
              <a:t>df2</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666666"/>
                </a:solidFill>
                <a:effectLst/>
                <a:latin typeface="+mn-ea"/>
              </a:rPr>
              <a:t>=</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chemeClr val="tx1"/>
                </a:solidFill>
                <a:effectLst/>
                <a:latin typeface="+mn-ea"/>
              </a:rPr>
              <a:t>pd</a:t>
            </a:r>
            <a:r>
              <a:rPr kumimoji="0" lang="zh-TW" altLang="zh-TW" sz="1600" b="1" i="0" u="none" strike="noStrike" cap="none" normalizeH="0" baseline="0" dirty="0" smtClean="0">
                <a:ln>
                  <a:noFill/>
                </a:ln>
                <a:solidFill>
                  <a:srgbClr val="666666"/>
                </a:solidFill>
                <a:effectLst/>
                <a:latin typeface="+mn-ea"/>
              </a:rPr>
              <a:t>.</a:t>
            </a:r>
            <a:r>
              <a:rPr kumimoji="0" lang="zh-TW" altLang="zh-TW" sz="1600" b="1" i="0" u="none" strike="noStrike" cap="none" normalizeH="0" baseline="0" dirty="0" smtClean="0">
                <a:ln>
                  <a:noFill/>
                </a:ln>
                <a:solidFill>
                  <a:schemeClr val="tx1"/>
                </a:solidFill>
                <a:effectLst/>
                <a:latin typeface="+mn-ea"/>
              </a:rPr>
              <a:t>DataFrame</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'key'</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'a'</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'b'</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'a'</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'b'</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'd'</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'data2'</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rgbClr val="666666"/>
                </a:solidFill>
                <a:effectLst/>
                <a:latin typeface="+mn-ea"/>
                <a:cs typeface="Courier New" panose="02070309020205020404" pitchFamily="49" charset="0"/>
              </a:rPr>
              <a:t>5</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endParaRPr kumimoji="0" lang="en-US" altLang="zh-TW" sz="1600" b="1" i="0" u="none" strike="noStrike" cap="none" normalizeH="0" baseline="0" dirty="0" smtClean="0">
              <a:ln>
                <a:noFill/>
              </a:ln>
              <a:solidFill>
                <a:srgbClr val="333333"/>
              </a:solidFill>
              <a:effectLst/>
              <a:latin typeface="+mn-ea"/>
              <a:cs typeface="Courier New" panose="020703090202050204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zh-TW" altLang="zh-TW" sz="1600" b="1" i="0" u="none" strike="noStrike" cap="none" normalizeH="0" baseline="0" dirty="0" smtClean="0">
                <a:ln>
                  <a:noFill/>
                </a:ln>
                <a:solidFill>
                  <a:schemeClr val="tx1"/>
                </a:solidFill>
                <a:effectLst/>
                <a:latin typeface="+mn-ea"/>
              </a:rPr>
              <a:t>df2 </a:t>
            </a:r>
          </a:p>
        </p:txBody>
      </p:sp>
      <p:graphicFrame>
        <p:nvGraphicFramePr>
          <p:cNvPr id="8" name="表格 7"/>
          <p:cNvGraphicFramePr>
            <a:graphicFrameLocks noGrp="1"/>
          </p:cNvGraphicFramePr>
          <p:nvPr>
            <p:extLst>
              <p:ext uri="{D42A27DB-BD31-4B8C-83A1-F6EECF244321}">
                <p14:modId xmlns:p14="http://schemas.microsoft.com/office/powerpoint/2010/main" val="3087221429"/>
              </p:ext>
            </p:extLst>
          </p:nvPr>
        </p:nvGraphicFramePr>
        <p:xfrm>
          <a:off x="5825837" y="3822571"/>
          <a:ext cx="2678085" cy="2468880"/>
        </p:xfrm>
        <a:graphic>
          <a:graphicData uri="http://schemas.openxmlformats.org/drawingml/2006/table">
            <a:tbl>
              <a:tblPr/>
              <a:tblGrid>
                <a:gridCol w="892695">
                  <a:extLst>
                    <a:ext uri="{9D8B030D-6E8A-4147-A177-3AD203B41FA5}">
                      <a16:colId xmlns:a16="http://schemas.microsoft.com/office/drawing/2014/main" val="3340126615"/>
                    </a:ext>
                  </a:extLst>
                </a:gridCol>
                <a:gridCol w="892695">
                  <a:extLst>
                    <a:ext uri="{9D8B030D-6E8A-4147-A177-3AD203B41FA5}">
                      <a16:colId xmlns:a16="http://schemas.microsoft.com/office/drawing/2014/main" val="4020364002"/>
                    </a:ext>
                  </a:extLst>
                </a:gridCol>
                <a:gridCol w="892695">
                  <a:extLst>
                    <a:ext uri="{9D8B030D-6E8A-4147-A177-3AD203B41FA5}">
                      <a16:colId xmlns:a16="http://schemas.microsoft.com/office/drawing/2014/main" val="1304004257"/>
                    </a:ext>
                  </a:extLst>
                </a:gridCol>
              </a:tblGrid>
              <a:tr h="463690">
                <a:tc>
                  <a:txBody>
                    <a:bodyPr/>
                    <a:lstStyle/>
                    <a:p>
                      <a:pPr algn="ctr" fontAlgn="ctr"/>
                      <a:r>
                        <a:rPr lang="en-US" b="1" dirty="0">
                          <a:effectLst/>
                        </a:rPr>
                        <a:t/>
                      </a:r>
                      <a:br>
                        <a:rPr lang="en-US" b="1" dirty="0">
                          <a:effectLst/>
                        </a:rPr>
                      </a:br>
                      <a:endParaRPr lang="en-US" b="1" dirty="0">
                        <a:effectLst/>
                      </a:endParaRPr>
                    </a:p>
                  </a:txBody>
                  <a:tcPr anchor="ctr">
                    <a:lnL>
                      <a:noFill/>
                    </a:lnL>
                    <a:lnR>
                      <a:noFill/>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TW" b="1" dirty="0" smtClean="0">
                          <a:effectLst/>
                        </a:rPr>
                        <a:t>data2</a:t>
                      </a:r>
                    </a:p>
                  </a:txBody>
                  <a:tcPr anchor="ctr">
                    <a:lnL>
                      <a:noFill/>
                    </a:lnL>
                    <a:lnR>
                      <a:noFill/>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effectLst/>
                        </a:rPr>
                        <a:t>key</a:t>
                      </a:r>
                    </a:p>
                  </a:txBody>
                  <a:tcPr>
                    <a:lnL>
                      <a:noFill/>
                    </a:lnL>
                  </a:tcPr>
                </a:tc>
                <a:extLst>
                  <a:ext uri="{0D108BD9-81ED-4DB2-BD59-A6C34878D82A}">
                    <a16:rowId xmlns:a16="http://schemas.microsoft.com/office/drawing/2014/main" val="2922911155"/>
                  </a:ext>
                </a:extLst>
              </a:tr>
              <a:tr h="264966">
                <a:tc>
                  <a:txBody>
                    <a:bodyPr/>
                    <a:lstStyle/>
                    <a:p>
                      <a:pPr algn="ctr" fontAlgn="ctr"/>
                      <a:r>
                        <a:rPr lang="en-US" altLang="zh-TW" b="1">
                          <a:effectLst/>
                        </a:rPr>
                        <a:t>0</a:t>
                      </a:r>
                    </a:p>
                  </a:txBody>
                  <a:tcPr anchor="ctr">
                    <a:lnL>
                      <a:noFill/>
                    </a:lnL>
                    <a:lnR>
                      <a:noFill/>
                    </a:lnR>
                    <a:lnT>
                      <a:noFill/>
                    </a:lnT>
                    <a:lnB>
                      <a:noFill/>
                    </a:lnB>
                    <a:solidFill>
                      <a:srgbClr val="F5F5F5"/>
                    </a:solidFill>
                  </a:tcPr>
                </a:tc>
                <a:tc>
                  <a:txBody>
                    <a:bodyPr/>
                    <a:lstStyle/>
                    <a:p>
                      <a:pPr algn="ctr" fontAlgn="ctr"/>
                      <a:r>
                        <a:rPr lang="en-US" altLang="zh-TW">
                          <a:effectLst/>
                        </a:rPr>
                        <a:t>0</a:t>
                      </a:r>
                    </a:p>
                  </a:txBody>
                  <a:tcPr anchor="ctr">
                    <a:lnL>
                      <a:noFill/>
                    </a:lnL>
                    <a:lnR>
                      <a:noFill/>
                    </a:lnR>
                    <a:lnT>
                      <a:noFill/>
                    </a:lnT>
                    <a:lnB>
                      <a:noFill/>
                    </a:lnB>
                    <a:solidFill>
                      <a:srgbClr val="F5F5F5"/>
                    </a:solidFill>
                  </a:tcPr>
                </a:tc>
                <a:tc>
                  <a:txBody>
                    <a:bodyPr/>
                    <a:lstStyle/>
                    <a:p>
                      <a:pPr algn="ctr" fontAlgn="ctr"/>
                      <a:r>
                        <a:rPr lang="en-US">
                          <a:effectLst/>
                        </a:rPr>
                        <a:t>a</a:t>
                      </a:r>
                    </a:p>
                  </a:txBody>
                  <a:tcPr anchor="ctr">
                    <a:lnL>
                      <a:noFill/>
                    </a:lnL>
                    <a:lnR>
                      <a:noFill/>
                    </a:lnR>
                    <a:lnB>
                      <a:noFill/>
                    </a:lnB>
                    <a:solidFill>
                      <a:srgbClr val="F5F5F5"/>
                    </a:solidFill>
                  </a:tcPr>
                </a:tc>
                <a:extLst>
                  <a:ext uri="{0D108BD9-81ED-4DB2-BD59-A6C34878D82A}">
                    <a16:rowId xmlns:a16="http://schemas.microsoft.com/office/drawing/2014/main" val="892094254"/>
                  </a:ext>
                </a:extLst>
              </a:tr>
              <a:tr h="264966">
                <a:tc>
                  <a:txBody>
                    <a:bodyPr/>
                    <a:lstStyle/>
                    <a:p>
                      <a:pPr algn="ctr" fontAlgn="ctr"/>
                      <a:r>
                        <a:rPr lang="en-US" altLang="zh-TW" b="1">
                          <a:effectLst/>
                        </a:rPr>
                        <a:t>1</a:t>
                      </a:r>
                    </a:p>
                  </a:txBody>
                  <a:tcPr anchor="ctr">
                    <a:lnL>
                      <a:noFill/>
                    </a:lnL>
                    <a:lnR>
                      <a:noFill/>
                    </a:lnR>
                    <a:lnT>
                      <a:noFill/>
                    </a:lnT>
                    <a:lnB>
                      <a:noFill/>
                    </a:lnB>
                  </a:tcPr>
                </a:tc>
                <a:tc>
                  <a:txBody>
                    <a:bodyPr/>
                    <a:lstStyle/>
                    <a:p>
                      <a:pPr algn="ctr" fontAlgn="ctr"/>
                      <a:r>
                        <a:rPr lang="en-US" altLang="zh-TW">
                          <a:effectLst/>
                        </a:rPr>
                        <a:t>1</a:t>
                      </a:r>
                    </a:p>
                  </a:txBody>
                  <a:tcPr anchor="ctr">
                    <a:lnL>
                      <a:noFill/>
                    </a:lnL>
                    <a:lnR>
                      <a:noFill/>
                    </a:lnR>
                    <a:lnT>
                      <a:noFill/>
                    </a:lnT>
                    <a:lnB>
                      <a:noFill/>
                    </a:lnB>
                  </a:tcPr>
                </a:tc>
                <a:tc>
                  <a:txBody>
                    <a:bodyPr/>
                    <a:lstStyle/>
                    <a:p>
                      <a:pPr algn="ctr" fontAlgn="ctr"/>
                      <a:r>
                        <a:rPr lang="en-US">
                          <a:effectLst/>
                        </a:rPr>
                        <a:t>b</a:t>
                      </a:r>
                    </a:p>
                  </a:txBody>
                  <a:tcPr anchor="ctr">
                    <a:lnL>
                      <a:noFill/>
                    </a:lnL>
                    <a:lnR>
                      <a:noFill/>
                    </a:lnR>
                    <a:lnT>
                      <a:noFill/>
                    </a:lnT>
                    <a:lnB>
                      <a:noFill/>
                    </a:lnB>
                  </a:tcPr>
                </a:tc>
                <a:extLst>
                  <a:ext uri="{0D108BD9-81ED-4DB2-BD59-A6C34878D82A}">
                    <a16:rowId xmlns:a16="http://schemas.microsoft.com/office/drawing/2014/main" val="4092458464"/>
                  </a:ext>
                </a:extLst>
              </a:tr>
              <a:tr h="264966">
                <a:tc>
                  <a:txBody>
                    <a:bodyPr/>
                    <a:lstStyle/>
                    <a:p>
                      <a:pPr algn="ctr" fontAlgn="ctr"/>
                      <a:r>
                        <a:rPr lang="en-US" altLang="zh-TW" b="1">
                          <a:effectLst/>
                        </a:rPr>
                        <a:t>2</a:t>
                      </a:r>
                    </a:p>
                  </a:txBody>
                  <a:tcPr anchor="ctr">
                    <a:lnL>
                      <a:noFill/>
                    </a:lnL>
                    <a:lnR>
                      <a:noFill/>
                    </a:lnR>
                    <a:lnT>
                      <a:noFill/>
                    </a:lnT>
                    <a:lnB>
                      <a:noFill/>
                    </a:lnB>
                    <a:solidFill>
                      <a:srgbClr val="F5F5F5"/>
                    </a:solidFill>
                  </a:tcPr>
                </a:tc>
                <a:tc>
                  <a:txBody>
                    <a:bodyPr/>
                    <a:lstStyle/>
                    <a:p>
                      <a:pPr algn="ctr" fontAlgn="ctr"/>
                      <a:r>
                        <a:rPr lang="en-US" altLang="zh-TW">
                          <a:effectLst/>
                        </a:rPr>
                        <a:t>2</a:t>
                      </a:r>
                    </a:p>
                  </a:txBody>
                  <a:tcPr anchor="ctr">
                    <a:lnL>
                      <a:noFill/>
                    </a:lnL>
                    <a:lnR>
                      <a:noFill/>
                    </a:lnR>
                    <a:lnT>
                      <a:noFill/>
                    </a:lnT>
                    <a:lnB>
                      <a:noFill/>
                    </a:lnB>
                    <a:solidFill>
                      <a:srgbClr val="F5F5F5"/>
                    </a:solidFill>
                  </a:tcPr>
                </a:tc>
                <a:tc>
                  <a:txBody>
                    <a:bodyPr/>
                    <a:lstStyle/>
                    <a:p>
                      <a:pPr algn="ctr" fontAlgn="ctr"/>
                      <a:r>
                        <a:rPr lang="en-US">
                          <a:effectLst/>
                        </a:rPr>
                        <a:t>a</a:t>
                      </a:r>
                    </a:p>
                  </a:txBody>
                  <a:tcPr anchor="ctr">
                    <a:lnL>
                      <a:noFill/>
                    </a:lnL>
                    <a:lnR>
                      <a:noFill/>
                    </a:lnR>
                    <a:lnT>
                      <a:noFill/>
                    </a:lnT>
                    <a:lnB>
                      <a:noFill/>
                    </a:lnB>
                    <a:solidFill>
                      <a:srgbClr val="F5F5F5"/>
                    </a:solidFill>
                  </a:tcPr>
                </a:tc>
                <a:extLst>
                  <a:ext uri="{0D108BD9-81ED-4DB2-BD59-A6C34878D82A}">
                    <a16:rowId xmlns:a16="http://schemas.microsoft.com/office/drawing/2014/main" val="3562673421"/>
                  </a:ext>
                </a:extLst>
              </a:tr>
              <a:tr h="264966">
                <a:tc>
                  <a:txBody>
                    <a:bodyPr/>
                    <a:lstStyle/>
                    <a:p>
                      <a:pPr algn="ctr" fontAlgn="ctr"/>
                      <a:r>
                        <a:rPr lang="en-US" altLang="zh-TW" b="1">
                          <a:effectLst/>
                        </a:rPr>
                        <a:t>3</a:t>
                      </a:r>
                    </a:p>
                  </a:txBody>
                  <a:tcPr anchor="ctr">
                    <a:lnL>
                      <a:noFill/>
                    </a:lnL>
                    <a:lnR>
                      <a:noFill/>
                    </a:lnR>
                    <a:lnT>
                      <a:noFill/>
                    </a:lnT>
                    <a:lnB>
                      <a:noFill/>
                    </a:lnB>
                  </a:tcPr>
                </a:tc>
                <a:tc>
                  <a:txBody>
                    <a:bodyPr/>
                    <a:lstStyle/>
                    <a:p>
                      <a:pPr algn="ctr" fontAlgn="ctr"/>
                      <a:r>
                        <a:rPr lang="en-US" altLang="zh-TW">
                          <a:effectLst/>
                        </a:rPr>
                        <a:t>3</a:t>
                      </a:r>
                    </a:p>
                  </a:txBody>
                  <a:tcPr anchor="ctr">
                    <a:lnL>
                      <a:noFill/>
                    </a:lnL>
                    <a:lnR>
                      <a:noFill/>
                    </a:lnR>
                    <a:lnT>
                      <a:noFill/>
                    </a:lnT>
                    <a:lnB>
                      <a:noFill/>
                    </a:lnB>
                  </a:tcPr>
                </a:tc>
                <a:tc>
                  <a:txBody>
                    <a:bodyPr/>
                    <a:lstStyle/>
                    <a:p>
                      <a:pPr algn="ctr" fontAlgn="ctr"/>
                      <a:r>
                        <a:rPr lang="en-US">
                          <a:effectLst/>
                        </a:rPr>
                        <a:t>b</a:t>
                      </a:r>
                    </a:p>
                  </a:txBody>
                  <a:tcPr anchor="ctr">
                    <a:lnL>
                      <a:noFill/>
                    </a:lnL>
                    <a:lnR>
                      <a:noFill/>
                    </a:lnR>
                    <a:lnT>
                      <a:noFill/>
                    </a:lnT>
                    <a:lnB>
                      <a:noFill/>
                    </a:lnB>
                  </a:tcPr>
                </a:tc>
                <a:extLst>
                  <a:ext uri="{0D108BD9-81ED-4DB2-BD59-A6C34878D82A}">
                    <a16:rowId xmlns:a16="http://schemas.microsoft.com/office/drawing/2014/main" val="2324293883"/>
                  </a:ext>
                </a:extLst>
              </a:tr>
              <a:tr h="264966">
                <a:tc>
                  <a:txBody>
                    <a:bodyPr/>
                    <a:lstStyle/>
                    <a:p>
                      <a:pPr algn="ctr" fontAlgn="ctr"/>
                      <a:r>
                        <a:rPr lang="en-US" altLang="zh-TW" b="1">
                          <a:effectLst/>
                        </a:rPr>
                        <a:t>4</a:t>
                      </a:r>
                    </a:p>
                  </a:txBody>
                  <a:tcPr anchor="ctr">
                    <a:lnL>
                      <a:noFill/>
                    </a:lnL>
                    <a:lnR>
                      <a:noFill/>
                    </a:lnR>
                    <a:lnT>
                      <a:noFill/>
                    </a:lnT>
                    <a:lnB>
                      <a:noFill/>
                    </a:lnB>
                    <a:solidFill>
                      <a:srgbClr val="F5F5F5"/>
                    </a:solidFill>
                  </a:tcPr>
                </a:tc>
                <a:tc>
                  <a:txBody>
                    <a:bodyPr/>
                    <a:lstStyle/>
                    <a:p>
                      <a:pPr algn="ctr" fontAlgn="ctr"/>
                      <a:r>
                        <a:rPr lang="en-US" altLang="zh-TW">
                          <a:effectLst/>
                        </a:rPr>
                        <a:t>4</a:t>
                      </a:r>
                    </a:p>
                  </a:txBody>
                  <a:tcPr anchor="ctr">
                    <a:lnL>
                      <a:noFill/>
                    </a:lnL>
                    <a:lnR>
                      <a:noFill/>
                    </a:lnR>
                    <a:lnT>
                      <a:noFill/>
                    </a:lnT>
                    <a:lnB>
                      <a:noFill/>
                    </a:lnB>
                    <a:solidFill>
                      <a:srgbClr val="F5F5F5"/>
                    </a:solidFill>
                  </a:tcPr>
                </a:tc>
                <a:tc>
                  <a:txBody>
                    <a:bodyPr/>
                    <a:lstStyle/>
                    <a:p>
                      <a:pPr algn="ctr" fontAlgn="ctr"/>
                      <a:r>
                        <a:rPr lang="en-US" dirty="0">
                          <a:effectLst/>
                        </a:rPr>
                        <a:t>d</a:t>
                      </a:r>
                    </a:p>
                  </a:txBody>
                  <a:tcPr anchor="ctr">
                    <a:lnL>
                      <a:noFill/>
                    </a:lnL>
                    <a:lnR>
                      <a:noFill/>
                    </a:lnR>
                    <a:lnT>
                      <a:noFill/>
                    </a:lnT>
                    <a:lnB>
                      <a:noFill/>
                    </a:lnB>
                    <a:solidFill>
                      <a:srgbClr val="F5F5F5"/>
                    </a:solidFill>
                  </a:tcPr>
                </a:tc>
                <a:extLst>
                  <a:ext uri="{0D108BD9-81ED-4DB2-BD59-A6C34878D82A}">
                    <a16:rowId xmlns:a16="http://schemas.microsoft.com/office/drawing/2014/main" val="4015789760"/>
                  </a:ext>
                </a:extLst>
              </a:tr>
            </a:tbl>
          </a:graphicData>
        </a:graphic>
      </p:graphicFrame>
    </p:spTree>
    <p:extLst>
      <p:ext uri="{BB962C8B-B14F-4D97-AF65-F5344CB8AC3E}">
        <p14:creationId xmlns:p14="http://schemas.microsoft.com/office/powerpoint/2010/main" val="10608494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71000"/>
              </a:schemeClr>
            </a:gs>
            <a:gs pos="25500">
              <a:srgbClr val="BBB8B8"/>
            </a:gs>
            <a:gs pos="51000">
              <a:schemeClr val="bg2">
                <a:lumMod val="90000"/>
              </a:schemeClr>
            </a:gs>
            <a:gs pos="78000">
              <a:srgbClr val="DFDDDD"/>
            </a:gs>
            <a:gs pos="100000">
              <a:schemeClr val="bg2">
                <a:lumMod val="83000"/>
                <a:lumOff val="17000"/>
              </a:schemeClr>
            </a:gs>
          </a:gsLst>
          <a:lin ang="2700000" scaled="1"/>
          <a:tileRect/>
        </a:grad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1180409" y="3544182"/>
            <a:ext cx="3143489" cy="246221"/>
          </a:xfrm>
          <a:prstGeom prst="rect">
            <a:avLst/>
          </a:prstGeom>
          <a:noFill/>
          <a:ln>
            <a:noFill/>
          </a:ln>
          <a:effec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1" i="0" u="none" strike="noStrike" cap="none" normalizeH="0" baseline="0" dirty="0" smtClean="0">
                <a:ln>
                  <a:noFill/>
                </a:ln>
                <a:solidFill>
                  <a:schemeClr val="tx1"/>
                </a:solidFill>
                <a:effectLst/>
                <a:latin typeface="+mn-ea"/>
              </a:rPr>
              <a:t>pd</a:t>
            </a:r>
            <a:r>
              <a:rPr kumimoji="0" lang="zh-TW" altLang="zh-TW" sz="1600" b="1" i="0" u="none" strike="noStrike" cap="none" normalizeH="0" baseline="0" dirty="0" smtClean="0">
                <a:ln>
                  <a:noFill/>
                </a:ln>
                <a:solidFill>
                  <a:srgbClr val="666666"/>
                </a:solidFill>
                <a:effectLst/>
                <a:latin typeface="+mn-ea"/>
              </a:rPr>
              <a:t>.</a:t>
            </a:r>
            <a:r>
              <a:rPr kumimoji="0" lang="zh-TW" altLang="zh-TW" sz="1600" b="1" i="0" u="none" strike="noStrike" cap="none" normalizeH="0" baseline="0" dirty="0" smtClean="0">
                <a:ln>
                  <a:noFill/>
                </a:ln>
                <a:solidFill>
                  <a:schemeClr val="tx1"/>
                </a:solidFill>
                <a:effectLst/>
                <a:latin typeface="+mn-ea"/>
              </a:rPr>
              <a:t>merge</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a:t>
            </a:r>
            <a:r>
              <a:rPr kumimoji="0" lang="zh-TW" altLang="zh-TW" sz="1600" b="1" i="0" u="none" strike="noStrike" cap="none" normalizeH="0" baseline="0" dirty="0" smtClean="0">
                <a:ln>
                  <a:noFill/>
                </a:ln>
                <a:solidFill>
                  <a:schemeClr val="tx1"/>
                </a:solidFill>
                <a:effectLst/>
                <a:latin typeface="+mn-ea"/>
              </a:rPr>
              <a:t>df1</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chemeClr val="tx1"/>
                </a:solidFill>
                <a:effectLst/>
                <a:latin typeface="+mn-ea"/>
              </a:rPr>
              <a:t>df2</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chemeClr val="tx1"/>
                </a:solidFill>
                <a:effectLst/>
                <a:latin typeface="+mn-ea"/>
              </a:rPr>
              <a:t>on</a:t>
            </a:r>
            <a:r>
              <a:rPr kumimoji="0" lang="zh-TW" altLang="zh-TW" sz="1600" b="1" i="0" u="none" strike="noStrike" cap="none" normalizeH="0" baseline="0" dirty="0" smtClean="0">
                <a:ln>
                  <a:noFill/>
                </a:ln>
                <a:solidFill>
                  <a:srgbClr val="666666"/>
                </a:solidFill>
                <a:effectLst/>
                <a:latin typeface="+mn-ea"/>
              </a:rPr>
              <a:t>=</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'key'</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 </a:t>
            </a:r>
            <a:r>
              <a:rPr kumimoji="0" lang="zh-TW" altLang="zh-TW" sz="1600" b="1" i="0" u="none" strike="noStrike" cap="none" normalizeH="0" baseline="0" dirty="0" smtClean="0">
                <a:ln>
                  <a:noFill/>
                </a:ln>
                <a:solidFill>
                  <a:schemeClr val="tx1"/>
                </a:solidFill>
                <a:effectLst/>
                <a:latin typeface="+mn-ea"/>
              </a:rPr>
              <a:t>how</a:t>
            </a:r>
            <a:r>
              <a:rPr kumimoji="0" lang="zh-TW" altLang="zh-TW" sz="1600" b="1" i="0" u="none" strike="noStrike" cap="none" normalizeH="0" baseline="0" dirty="0" smtClean="0">
                <a:ln>
                  <a:noFill/>
                </a:ln>
                <a:solidFill>
                  <a:srgbClr val="666666"/>
                </a:solidFill>
                <a:effectLst/>
                <a:latin typeface="+mn-ea"/>
              </a:rPr>
              <a:t>=</a:t>
            </a:r>
            <a:r>
              <a:rPr kumimoji="0" lang="zh-TW" altLang="zh-TW" sz="1600" b="1" i="0" u="none" strike="noStrike" cap="none" normalizeH="0" baseline="0" dirty="0" smtClean="0">
                <a:ln>
                  <a:noFill/>
                </a:ln>
                <a:solidFill>
                  <a:srgbClr val="BA2121"/>
                </a:solidFill>
                <a:effectLst/>
                <a:latin typeface="+mn-ea"/>
                <a:cs typeface="Courier New" panose="02070309020205020404" pitchFamily="49" charset="0"/>
              </a:rPr>
              <a:t>'left'</a:t>
            </a:r>
            <a:r>
              <a:rPr kumimoji="0" lang="zh-TW" altLang="zh-TW" sz="1600" b="1" i="0" u="none" strike="noStrike" cap="none" normalizeH="0" baseline="0" dirty="0" smtClean="0">
                <a:ln>
                  <a:noFill/>
                </a:ln>
                <a:solidFill>
                  <a:srgbClr val="333333"/>
                </a:solidFill>
                <a:effectLst/>
                <a:latin typeface="+mn-ea"/>
                <a:cs typeface="Courier New" panose="02070309020205020404" pitchFamily="49" charset="0"/>
              </a:rPr>
              <a:t>)</a:t>
            </a:r>
            <a:r>
              <a:rPr kumimoji="0" lang="zh-TW" altLang="zh-TW" sz="1600" b="1" i="0" u="none" strike="noStrike" cap="none" normalizeH="0" baseline="0" dirty="0" smtClean="0">
                <a:ln>
                  <a:noFill/>
                </a:ln>
                <a:solidFill>
                  <a:schemeClr val="tx1"/>
                </a:solidFill>
                <a:effectLst/>
                <a:latin typeface="+mn-ea"/>
              </a:rPr>
              <a:t> </a:t>
            </a:r>
          </a:p>
        </p:txBody>
      </p:sp>
      <p:graphicFrame>
        <p:nvGraphicFramePr>
          <p:cNvPr id="3" name="表格 2"/>
          <p:cNvGraphicFramePr>
            <a:graphicFrameLocks noGrp="1"/>
          </p:cNvGraphicFramePr>
          <p:nvPr>
            <p:extLst>
              <p:ext uri="{D42A27DB-BD31-4B8C-83A1-F6EECF244321}">
                <p14:modId xmlns:p14="http://schemas.microsoft.com/office/powerpoint/2010/main" val="2964505637"/>
              </p:ext>
            </p:extLst>
          </p:nvPr>
        </p:nvGraphicFramePr>
        <p:xfrm>
          <a:off x="5478086" y="598515"/>
          <a:ext cx="5685908" cy="5336772"/>
        </p:xfrm>
        <a:graphic>
          <a:graphicData uri="http://schemas.openxmlformats.org/drawingml/2006/table">
            <a:tbl>
              <a:tblPr/>
              <a:tblGrid>
                <a:gridCol w="1421477">
                  <a:extLst>
                    <a:ext uri="{9D8B030D-6E8A-4147-A177-3AD203B41FA5}">
                      <a16:colId xmlns:a16="http://schemas.microsoft.com/office/drawing/2014/main" val="3775615021"/>
                    </a:ext>
                  </a:extLst>
                </a:gridCol>
                <a:gridCol w="1421477">
                  <a:extLst>
                    <a:ext uri="{9D8B030D-6E8A-4147-A177-3AD203B41FA5}">
                      <a16:colId xmlns:a16="http://schemas.microsoft.com/office/drawing/2014/main" val="3777191990"/>
                    </a:ext>
                  </a:extLst>
                </a:gridCol>
                <a:gridCol w="1421477">
                  <a:extLst>
                    <a:ext uri="{9D8B030D-6E8A-4147-A177-3AD203B41FA5}">
                      <a16:colId xmlns:a16="http://schemas.microsoft.com/office/drawing/2014/main" val="112669042"/>
                    </a:ext>
                  </a:extLst>
                </a:gridCol>
                <a:gridCol w="1421477">
                  <a:extLst>
                    <a:ext uri="{9D8B030D-6E8A-4147-A177-3AD203B41FA5}">
                      <a16:colId xmlns:a16="http://schemas.microsoft.com/office/drawing/2014/main" val="3741749326"/>
                    </a:ext>
                  </a:extLst>
                </a:gridCol>
              </a:tblGrid>
              <a:tr h="733316">
                <a:tc>
                  <a:txBody>
                    <a:bodyPr/>
                    <a:lstStyle/>
                    <a:p>
                      <a:pPr algn="ctr" fontAlgn="ctr"/>
                      <a:r>
                        <a:rPr lang="en-US" sz="1700" b="1" dirty="0">
                          <a:effectLst/>
                        </a:rPr>
                        <a:t/>
                      </a:r>
                      <a:br>
                        <a:rPr lang="en-US" sz="1700" b="1" dirty="0">
                          <a:effectLst/>
                        </a:rPr>
                      </a:br>
                      <a:endParaRPr lang="en-US" sz="1700" b="1" dirty="0">
                        <a:effectLst/>
                      </a:endParaRPr>
                    </a:p>
                  </a:txBody>
                  <a:tcPr marL="85320" marR="85320" marT="42660" marB="42660" anchor="ctr">
                    <a:lnL>
                      <a:noFill/>
                    </a:lnL>
                    <a:lnR>
                      <a:noFill/>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TW" sz="1700" b="1" dirty="0" smtClean="0">
                          <a:effectLst/>
                        </a:rPr>
                        <a:t>data1</a:t>
                      </a:r>
                    </a:p>
                  </a:txBody>
                  <a:tcPr marL="85320" marR="85320" marT="42660" marB="42660" anchor="ctr">
                    <a:lnL>
                      <a:noFill/>
                    </a:lnL>
                    <a:lnR>
                      <a:noFill/>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TW" sz="1700" b="1" dirty="0" smtClean="0">
                          <a:effectLst/>
                        </a:rPr>
                        <a:t>key</a:t>
                      </a:r>
                    </a:p>
                  </a:txBody>
                  <a:tcPr marL="85320" marR="85320" marT="42660" marB="42660" anchor="ctr">
                    <a:lnL>
                      <a:noFill/>
                    </a:lnL>
                    <a:lnR>
                      <a:noFill/>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700" b="1" dirty="0" smtClean="0">
                          <a:effectLst/>
                        </a:rPr>
                        <a:t>data2</a:t>
                      </a:r>
                    </a:p>
                  </a:txBody>
                  <a:tcPr marL="85320" marR="85320" marT="42660" marB="42660">
                    <a:lnL>
                      <a:noFill/>
                    </a:lnL>
                  </a:tcPr>
                </a:tc>
                <a:extLst>
                  <a:ext uri="{0D108BD9-81ED-4DB2-BD59-A6C34878D82A}">
                    <a16:rowId xmlns:a16="http://schemas.microsoft.com/office/drawing/2014/main" val="3858008110"/>
                  </a:ext>
                </a:extLst>
              </a:tr>
              <a:tr h="418496">
                <a:tc>
                  <a:txBody>
                    <a:bodyPr/>
                    <a:lstStyle/>
                    <a:p>
                      <a:pPr algn="ctr" fontAlgn="ctr"/>
                      <a:r>
                        <a:rPr lang="en-US" altLang="zh-TW" sz="1700" b="1">
                          <a:effectLst/>
                        </a:rPr>
                        <a:t>0</a:t>
                      </a:r>
                    </a:p>
                  </a:txBody>
                  <a:tcPr marL="85320" marR="85320" marT="42660" marB="42660" anchor="ctr">
                    <a:lnL>
                      <a:noFill/>
                    </a:lnL>
                    <a:lnR>
                      <a:noFill/>
                    </a:lnR>
                    <a:lnT>
                      <a:noFill/>
                    </a:lnT>
                    <a:lnB>
                      <a:noFill/>
                    </a:lnB>
                    <a:solidFill>
                      <a:srgbClr val="F5F5F5"/>
                    </a:solidFill>
                  </a:tcPr>
                </a:tc>
                <a:tc>
                  <a:txBody>
                    <a:bodyPr/>
                    <a:lstStyle/>
                    <a:p>
                      <a:pPr algn="ctr" fontAlgn="ctr"/>
                      <a:r>
                        <a:rPr lang="en-US" altLang="zh-TW" sz="1700">
                          <a:effectLst/>
                        </a:rPr>
                        <a:t>0</a:t>
                      </a:r>
                    </a:p>
                  </a:txBody>
                  <a:tcPr marL="85320" marR="85320" marT="42660" marB="42660" anchor="ctr">
                    <a:lnL>
                      <a:noFill/>
                    </a:lnL>
                    <a:lnR>
                      <a:noFill/>
                    </a:lnR>
                    <a:lnT>
                      <a:noFill/>
                    </a:lnT>
                    <a:lnB>
                      <a:noFill/>
                    </a:lnB>
                    <a:solidFill>
                      <a:srgbClr val="F5F5F5"/>
                    </a:solidFill>
                  </a:tcPr>
                </a:tc>
                <a:tc>
                  <a:txBody>
                    <a:bodyPr/>
                    <a:lstStyle/>
                    <a:p>
                      <a:pPr algn="ctr" fontAlgn="ctr"/>
                      <a:r>
                        <a:rPr lang="en-US" sz="1700">
                          <a:effectLst/>
                        </a:rPr>
                        <a:t>b</a:t>
                      </a:r>
                    </a:p>
                  </a:txBody>
                  <a:tcPr marL="85320" marR="85320" marT="42660" marB="42660" anchor="ctr">
                    <a:lnL>
                      <a:noFill/>
                    </a:lnL>
                    <a:lnR>
                      <a:noFill/>
                    </a:lnR>
                    <a:lnT>
                      <a:noFill/>
                    </a:lnT>
                    <a:lnB>
                      <a:noFill/>
                    </a:lnB>
                    <a:solidFill>
                      <a:srgbClr val="F5F5F5"/>
                    </a:solidFill>
                  </a:tcPr>
                </a:tc>
                <a:tc>
                  <a:txBody>
                    <a:bodyPr/>
                    <a:lstStyle/>
                    <a:p>
                      <a:pPr algn="ctr" fontAlgn="ctr"/>
                      <a:r>
                        <a:rPr lang="en-US" altLang="zh-TW" sz="1700">
                          <a:effectLst/>
                        </a:rPr>
                        <a:t>1.0</a:t>
                      </a:r>
                    </a:p>
                  </a:txBody>
                  <a:tcPr marL="85320" marR="85320" marT="42660" marB="42660" anchor="ctr">
                    <a:lnL>
                      <a:noFill/>
                    </a:lnL>
                    <a:lnR>
                      <a:noFill/>
                    </a:lnR>
                    <a:lnB>
                      <a:noFill/>
                    </a:lnB>
                    <a:solidFill>
                      <a:srgbClr val="F5F5F5"/>
                    </a:solidFill>
                  </a:tcPr>
                </a:tc>
                <a:extLst>
                  <a:ext uri="{0D108BD9-81ED-4DB2-BD59-A6C34878D82A}">
                    <a16:rowId xmlns:a16="http://schemas.microsoft.com/office/drawing/2014/main" val="568946830"/>
                  </a:ext>
                </a:extLst>
              </a:tr>
              <a:tr h="418496">
                <a:tc>
                  <a:txBody>
                    <a:bodyPr/>
                    <a:lstStyle/>
                    <a:p>
                      <a:pPr algn="ctr" fontAlgn="ctr"/>
                      <a:r>
                        <a:rPr lang="en-US" altLang="zh-TW" sz="1700" b="1">
                          <a:effectLst/>
                        </a:rPr>
                        <a:t>1</a:t>
                      </a:r>
                    </a:p>
                  </a:txBody>
                  <a:tcPr marL="85320" marR="85320" marT="42660" marB="42660" anchor="ctr">
                    <a:lnL>
                      <a:noFill/>
                    </a:lnL>
                    <a:lnR>
                      <a:noFill/>
                    </a:lnR>
                    <a:lnT>
                      <a:noFill/>
                    </a:lnT>
                    <a:lnB>
                      <a:noFill/>
                    </a:lnB>
                  </a:tcPr>
                </a:tc>
                <a:tc>
                  <a:txBody>
                    <a:bodyPr/>
                    <a:lstStyle/>
                    <a:p>
                      <a:pPr algn="ctr" fontAlgn="ctr"/>
                      <a:r>
                        <a:rPr lang="en-US" altLang="zh-TW" sz="1700">
                          <a:effectLst/>
                        </a:rPr>
                        <a:t>0</a:t>
                      </a:r>
                    </a:p>
                  </a:txBody>
                  <a:tcPr marL="85320" marR="85320" marT="42660" marB="42660" anchor="ctr">
                    <a:lnL>
                      <a:noFill/>
                    </a:lnL>
                    <a:lnR>
                      <a:noFill/>
                    </a:lnR>
                    <a:lnT>
                      <a:noFill/>
                    </a:lnT>
                    <a:lnB>
                      <a:noFill/>
                    </a:lnB>
                  </a:tcPr>
                </a:tc>
                <a:tc>
                  <a:txBody>
                    <a:bodyPr/>
                    <a:lstStyle/>
                    <a:p>
                      <a:pPr algn="ctr" fontAlgn="ctr"/>
                      <a:r>
                        <a:rPr lang="en-US" sz="1700">
                          <a:effectLst/>
                        </a:rPr>
                        <a:t>b</a:t>
                      </a:r>
                    </a:p>
                  </a:txBody>
                  <a:tcPr marL="85320" marR="85320" marT="42660" marB="42660" anchor="ctr">
                    <a:lnL>
                      <a:noFill/>
                    </a:lnL>
                    <a:lnR>
                      <a:noFill/>
                    </a:lnR>
                    <a:lnT>
                      <a:noFill/>
                    </a:lnT>
                    <a:lnB>
                      <a:noFill/>
                    </a:lnB>
                  </a:tcPr>
                </a:tc>
                <a:tc>
                  <a:txBody>
                    <a:bodyPr/>
                    <a:lstStyle/>
                    <a:p>
                      <a:pPr algn="ctr" fontAlgn="ctr"/>
                      <a:r>
                        <a:rPr lang="en-US" altLang="zh-TW" sz="1700">
                          <a:effectLst/>
                        </a:rPr>
                        <a:t>3.0</a:t>
                      </a:r>
                    </a:p>
                  </a:txBody>
                  <a:tcPr marL="85320" marR="85320" marT="42660" marB="42660" anchor="ctr">
                    <a:lnL>
                      <a:noFill/>
                    </a:lnL>
                    <a:lnR>
                      <a:noFill/>
                    </a:lnR>
                    <a:lnT>
                      <a:noFill/>
                    </a:lnT>
                    <a:lnB>
                      <a:noFill/>
                    </a:lnB>
                  </a:tcPr>
                </a:tc>
                <a:extLst>
                  <a:ext uri="{0D108BD9-81ED-4DB2-BD59-A6C34878D82A}">
                    <a16:rowId xmlns:a16="http://schemas.microsoft.com/office/drawing/2014/main" val="1061431654"/>
                  </a:ext>
                </a:extLst>
              </a:tr>
              <a:tr h="418496">
                <a:tc>
                  <a:txBody>
                    <a:bodyPr/>
                    <a:lstStyle/>
                    <a:p>
                      <a:pPr algn="ctr" fontAlgn="ctr"/>
                      <a:r>
                        <a:rPr lang="en-US" altLang="zh-TW" sz="1700" b="1">
                          <a:effectLst/>
                        </a:rPr>
                        <a:t>2</a:t>
                      </a:r>
                    </a:p>
                  </a:txBody>
                  <a:tcPr marL="85320" marR="85320" marT="42660" marB="42660" anchor="ctr">
                    <a:lnL>
                      <a:noFill/>
                    </a:lnL>
                    <a:lnR>
                      <a:noFill/>
                    </a:lnR>
                    <a:lnT>
                      <a:noFill/>
                    </a:lnT>
                    <a:lnB>
                      <a:noFill/>
                    </a:lnB>
                    <a:solidFill>
                      <a:srgbClr val="F5F5F5"/>
                    </a:solidFill>
                  </a:tcPr>
                </a:tc>
                <a:tc>
                  <a:txBody>
                    <a:bodyPr/>
                    <a:lstStyle/>
                    <a:p>
                      <a:pPr algn="ctr" fontAlgn="ctr"/>
                      <a:r>
                        <a:rPr lang="en-US" altLang="zh-TW" sz="1700">
                          <a:effectLst/>
                        </a:rPr>
                        <a:t>1</a:t>
                      </a:r>
                    </a:p>
                  </a:txBody>
                  <a:tcPr marL="85320" marR="85320" marT="42660" marB="42660" anchor="ctr">
                    <a:lnL>
                      <a:noFill/>
                    </a:lnL>
                    <a:lnR>
                      <a:noFill/>
                    </a:lnR>
                    <a:lnT>
                      <a:noFill/>
                    </a:lnT>
                    <a:lnB>
                      <a:noFill/>
                    </a:lnB>
                    <a:solidFill>
                      <a:srgbClr val="F5F5F5"/>
                    </a:solidFill>
                  </a:tcPr>
                </a:tc>
                <a:tc>
                  <a:txBody>
                    <a:bodyPr/>
                    <a:lstStyle/>
                    <a:p>
                      <a:pPr algn="ctr" fontAlgn="ctr"/>
                      <a:r>
                        <a:rPr lang="en-US" sz="1700">
                          <a:effectLst/>
                        </a:rPr>
                        <a:t>b</a:t>
                      </a:r>
                    </a:p>
                  </a:txBody>
                  <a:tcPr marL="85320" marR="85320" marT="42660" marB="42660" anchor="ctr">
                    <a:lnL>
                      <a:noFill/>
                    </a:lnL>
                    <a:lnR>
                      <a:noFill/>
                    </a:lnR>
                    <a:lnT>
                      <a:noFill/>
                    </a:lnT>
                    <a:lnB>
                      <a:noFill/>
                    </a:lnB>
                    <a:solidFill>
                      <a:srgbClr val="F5F5F5"/>
                    </a:solidFill>
                  </a:tcPr>
                </a:tc>
                <a:tc>
                  <a:txBody>
                    <a:bodyPr/>
                    <a:lstStyle/>
                    <a:p>
                      <a:pPr algn="ctr" fontAlgn="ctr"/>
                      <a:r>
                        <a:rPr lang="en-US" altLang="zh-TW" sz="1700">
                          <a:effectLst/>
                        </a:rPr>
                        <a:t>1.0</a:t>
                      </a:r>
                    </a:p>
                  </a:txBody>
                  <a:tcPr marL="85320" marR="85320" marT="42660" marB="42660" anchor="ctr">
                    <a:lnL>
                      <a:noFill/>
                    </a:lnL>
                    <a:lnR>
                      <a:noFill/>
                    </a:lnR>
                    <a:lnT>
                      <a:noFill/>
                    </a:lnT>
                    <a:lnB>
                      <a:noFill/>
                    </a:lnB>
                    <a:solidFill>
                      <a:srgbClr val="F5F5F5"/>
                    </a:solidFill>
                  </a:tcPr>
                </a:tc>
                <a:extLst>
                  <a:ext uri="{0D108BD9-81ED-4DB2-BD59-A6C34878D82A}">
                    <a16:rowId xmlns:a16="http://schemas.microsoft.com/office/drawing/2014/main" val="2381227221"/>
                  </a:ext>
                </a:extLst>
              </a:tr>
              <a:tr h="418496">
                <a:tc>
                  <a:txBody>
                    <a:bodyPr/>
                    <a:lstStyle/>
                    <a:p>
                      <a:pPr algn="ctr" fontAlgn="ctr"/>
                      <a:r>
                        <a:rPr lang="en-US" altLang="zh-TW" sz="1700" b="1">
                          <a:effectLst/>
                        </a:rPr>
                        <a:t>3</a:t>
                      </a:r>
                    </a:p>
                  </a:txBody>
                  <a:tcPr marL="85320" marR="85320" marT="42660" marB="42660" anchor="ctr">
                    <a:lnL>
                      <a:noFill/>
                    </a:lnL>
                    <a:lnR>
                      <a:noFill/>
                    </a:lnR>
                    <a:lnT>
                      <a:noFill/>
                    </a:lnT>
                    <a:lnB>
                      <a:noFill/>
                    </a:lnB>
                  </a:tcPr>
                </a:tc>
                <a:tc>
                  <a:txBody>
                    <a:bodyPr/>
                    <a:lstStyle/>
                    <a:p>
                      <a:pPr algn="ctr" fontAlgn="ctr"/>
                      <a:r>
                        <a:rPr lang="en-US" altLang="zh-TW" sz="1700">
                          <a:effectLst/>
                        </a:rPr>
                        <a:t>1</a:t>
                      </a:r>
                    </a:p>
                  </a:txBody>
                  <a:tcPr marL="85320" marR="85320" marT="42660" marB="42660" anchor="ctr">
                    <a:lnL>
                      <a:noFill/>
                    </a:lnL>
                    <a:lnR>
                      <a:noFill/>
                    </a:lnR>
                    <a:lnT>
                      <a:noFill/>
                    </a:lnT>
                    <a:lnB>
                      <a:noFill/>
                    </a:lnB>
                  </a:tcPr>
                </a:tc>
                <a:tc>
                  <a:txBody>
                    <a:bodyPr/>
                    <a:lstStyle/>
                    <a:p>
                      <a:pPr algn="ctr" fontAlgn="ctr"/>
                      <a:r>
                        <a:rPr lang="en-US" sz="1700">
                          <a:effectLst/>
                        </a:rPr>
                        <a:t>b</a:t>
                      </a:r>
                    </a:p>
                  </a:txBody>
                  <a:tcPr marL="85320" marR="85320" marT="42660" marB="42660" anchor="ctr">
                    <a:lnL>
                      <a:noFill/>
                    </a:lnL>
                    <a:lnR>
                      <a:noFill/>
                    </a:lnR>
                    <a:lnT>
                      <a:noFill/>
                    </a:lnT>
                    <a:lnB>
                      <a:noFill/>
                    </a:lnB>
                  </a:tcPr>
                </a:tc>
                <a:tc>
                  <a:txBody>
                    <a:bodyPr/>
                    <a:lstStyle/>
                    <a:p>
                      <a:pPr algn="ctr" fontAlgn="ctr"/>
                      <a:r>
                        <a:rPr lang="en-US" altLang="zh-TW" sz="1700">
                          <a:effectLst/>
                        </a:rPr>
                        <a:t>3.0</a:t>
                      </a:r>
                    </a:p>
                  </a:txBody>
                  <a:tcPr marL="85320" marR="85320" marT="42660" marB="42660" anchor="ctr">
                    <a:lnL>
                      <a:noFill/>
                    </a:lnL>
                    <a:lnR>
                      <a:noFill/>
                    </a:lnR>
                    <a:lnT>
                      <a:noFill/>
                    </a:lnT>
                    <a:lnB>
                      <a:noFill/>
                    </a:lnB>
                  </a:tcPr>
                </a:tc>
                <a:extLst>
                  <a:ext uri="{0D108BD9-81ED-4DB2-BD59-A6C34878D82A}">
                    <a16:rowId xmlns:a16="http://schemas.microsoft.com/office/drawing/2014/main" val="1322370703"/>
                  </a:ext>
                </a:extLst>
              </a:tr>
              <a:tr h="418496">
                <a:tc>
                  <a:txBody>
                    <a:bodyPr/>
                    <a:lstStyle/>
                    <a:p>
                      <a:pPr algn="ctr" fontAlgn="ctr"/>
                      <a:r>
                        <a:rPr lang="en-US" altLang="zh-TW" sz="1700" b="1">
                          <a:effectLst/>
                        </a:rPr>
                        <a:t>4</a:t>
                      </a:r>
                    </a:p>
                  </a:txBody>
                  <a:tcPr marL="85320" marR="85320" marT="42660" marB="42660" anchor="ctr">
                    <a:lnL>
                      <a:noFill/>
                    </a:lnL>
                    <a:lnR>
                      <a:noFill/>
                    </a:lnR>
                    <a:lnT>
                      <a:noFill/>
                    </a:lnT>
                    <a:lnB>
                      <a:noFill/>
                    </a:lnB>
                    <a:solidFill>
                      <a:srgbClr val="F5F5F5"/>
                    </a:solidFill>
                  </a:tcPr>
                </a:tc>
                <a:tc>
                  <a:txBody>
                    <a:bodyPr/>
                    <a:lstStyle/>
                    <a:p>
                      <a:pPr algn="ctr" fontAlgn="ctr"/>
                      <a:r>
                        <a:rPr lang="en-US" altLang="zh-TW" sz="1700" dirty="0">
                          <a:effectLst/>
                        </a:rPr>
                        <a:t>2</a:t>
                      </a:r>
                    </a:p>
                  </a:txBody>
                  <a:tcPr marL="85320" marR="85320" marT="42660" marB="42660" anchor="ctr">
                    <a:lnL>
                      <a:noFill/>
                    </a:lnL>
                    <a:lnR>
                      <a:noFill/>
                    </a:lnR>
                    <a:lnT>
                      <a:noFill/>
                    </a:lnT>
                    <a:lnB>
                      <a:noFill/>
                    </a:lnB>
                    <a:solidFill>
                      <a:srgbClr val="F5F5F5"/>
                    </a:solidFill>
                  </a:tcPr>
                </a:tc>
                <a:tc>
                  <a:txBody>
                    <a:bodyPr/>
                    <a:lstStyle/>
                    <a:p>
                      <a:pPr algn="ctr" fontAlgn="ctr"/>
                      <a:r>
                        <a:rPr lang="en-US" sz="1700">
                          <a:effectLst/>
                        </a:rPr>
                        <a:t>a</a:t>
                      </a:r>
                    </a:p>
                  </a:txBody>
                  <a:tcPr marL="85320" marR="85320" marT="42660" marB="42660" anchor="ctr">
                    <a:lnL>
                      <a:noFill/>
                    </a:lnL>
                    <a:lnR>
                      <a:noFill/>
                    </a:lnR>
                    <a:lnT>
                      <a:noFill/>
                    </a:lnT>
                    <a:lnB>
                      <a:noFill/>
                    </a:lnB>
                    <a:solidFill>
                      <a:srgbClr val="F5F5F5"/>
                    </a:solidFill>
                  </a:tcPr>
                </a:tc>
                <a:tc>
                  <a:txBody>
                    <a:bodyPr/>
                    <a:lstStyle/>
                    <a:p>
                      <a:pPr algn="ctr" fontAlgn="ctr"/>
                      <a:r>
                        <a:rPr lang="en-US" altLang="zh-TW" sz="1700">
                          <a:effectLst/>
                        </a:rPr>
                        <a:t>0.0</a:t>
                      </a:r>
                    </a:p>
                  </a:txBody>
                  <a:tcPr marL="85320" marR="85320" marT="42660" marB="42660" anchor="ctr">
                    <a:lnL>
                      <a:noFill/>
                    </a:lnL>
                    <a:lnR>
                      <a:noFill/>
                    </a:lnR>
                    <a:lnT>
                      <a:noFill/>
                    </a:lnT>
                    <a:lnB>
                      <a:noFill/>
                    </a:lnB>
                    <a:solidFill>
                      <a:srgbClr val="F5F5F5"/>
                    </a:solidFill>
                  </a:tcPr>
                </a:tc>
                <a:extLst>
                  <a:ext uri="{0D108BD9-81ED-4DB2-BD59-A6C34878D82A}">
                    <a16:rowId xmlns:a16="http://schemas.microsoft.com/office/drawing/2014/main" val="1217648815"/>
                  </a:ext>
                </a:extLst>
              </a:tr>
              <a:tr h="418496">
                <a:tc>
                  <a:txBody>
                    <a:bodyPr/>
                    <a:lstStyle/>
                    <a:p>
                      <a:pPr algn="ctr" fontAlgn="ctr"/>
                      <a:r>
                        <a:rPr lang="en-US" altLang="zh-TW" sz="1700" b="1">
                          <a:effectLst/>
                        </a:rPr>
                        <a:t>5</a:t>
                      </a:r>
                    </a:p>
                  </a:txBody>
                  <a:tcPr marL="85320" marR="85320" marT="42660" marB="42660" anchor="ctr">
                    <a:lnL>
                      <a:noFill/>
                    </a:lnL>
                    <a:lnR>
                      <a:noFill/>
                    </a:lnR>
                    <a:lnT>
                      <a:noFill/>
                    </a:lnT>
                    <a:lnB>
                      <a:noFill/>
                    </a:lnB>
                  </a:tcPr>
                </a:tc>
                <a:tc>
                  <a:txBody>
                    <a:bodyPr/>
                    <a:lstStyle/>
                    <a:p>
                      <a:pPr algn="ctr" fontAlgn="ctr"/>
                      <a:r>
                        <a:rPr lang="en-US" altLang="zh-TW" sz="1700">
                          <a:effectLst/>
                        </a:rPr>
                        <a:t>2</a:t>
                      </a:r>
                    </a:p>
                  </a:txBody>
                  <a:tcPr marL="85320" marR="85320" marT="42660" marB="42660" anchor="ctr">
                    <a:lnL>
                      <a:noFill/>
                    </a:lnL>
                    <a:lnR>
                      <a:noFill/>
                    </a:lnR>
                    <a:lnT>
                      <a:noFill/>
                    </a:lnT>
                    <a:lnB>
                      <a:noFill/>
                    </a:lnB>
                  </a:tcPr>
                </a:tc>
                <a:tc>
                  <a:txBody>
                    <a:bodyPr/>
                    <a:lstStyle/>
                    <a:p>
                      <a:pPr algn="ctr" fontAlgn="ctr"/>
                      <a:r>
                        <a:rPr lang="en-US" sz="1700">
                          <a:effectLst/>
                        </a:rPr>
                        <a:t>a</a:t>
                      </a:r>
                    </a:p>
                  </a:txBody>
                  <a:tcPr marL="85320" marR="85320" marT="42660" marB="42660" anchor="ctr">
                    <a:lnL>
                      <a:noFill/>
                    </a:lnL>
                    <a:lnR>
                      <a:noFill/>
                    </a:lnR>
                    <a:lnT>
                      <a:noFill/>
                    </a:lnT>
                    <a:lnB>
                      <a:noFill/>
                    </a:lnB>
                  </a:tcPr>
                </a:tc>
                <a:tc>
                  <a:txBody>
                    <a:bodyPr/>
                    <a:lstStyle/>
                    <a:p>
                      <a:pPr algn="ctr" fontAlgn="ctr"/>
                      <a:r>
                        <a:rPr lang="en-US" altLang="zh-TW" sz="1700">
                          <a:effectLst/>
                        </a:rPr>
                        <a:t>2.0</a:t>
                      </a:r>
                    </a:p>
                  </a:txBody>
                  <a:tcPr marL="85320" marR="85320" marT="42660" marB="42660" anchor="ctr">
                    <a:lnL>
                      <a:noFill/>
                    </a:lnL>
                    <a:lnR>
                      <a:noFill/>
                    </a:lnR>
                    <a:lnT>
                      <a:noFill/>
                    </a:lnT>
                    <a:lnB>
                      <a:noFill/>
                    </a:lnB>
                  </a:tcPr>
                </a:tc>
                <a:extLst>
                  <a:ext uri="{0D108BD9-81ED-4DB2-BD59-A6C34878D82A}">
                    <a16:rowId xmlns:a16="http://schemas.microsoft.com/office/drawing/2014/main" val="2541980769"/>
                  </a:ext>
                </a:extLst>
              </a:tr>
              <a:tr h="418496">
                <a:tc>
                  <a:txBody>
                    <a:bodyPr/>
                    <a:lstStyle/>
                    <a:p>
                      <a:pPr algn="ctr" fontAlgn="ctr"/>
                      <a:r>
                        <a:rPr lang="en-US" altLang="zh-TW" sz="1700" b="1">
                          <a:effectLst/>
                        </a:rPr>
                        <a:t>6</a:t>
                      </a:r>
                    </a:p>
                  </a:txBody>
                  <a:tcPr marL="85320" marR="85320" marT="42660" marB="42660" anchor="ctr">
                    <a:lnL>
                      <a:noFill/>
                    </a:lnL>
                    <a:lnR>
                      <a:noFill/>
                    </a:lnR>
                    <a:lnT>
                      <a:noFill/>
                    </a:lnT>
                    <a:lnB>
                      <a:noFill/>
                    </a:lnB>
                    <a:solidFill>
                      <a:srgbClr val="F5F5F5"/>
                    </a:solidFill>
                  </a:tcPr>
                </a:tc>
                <a:tc>
                  <a:txBody>
                    <a:bodyPr/>
                    <a:lstStyle/>
                    <a:p>
                      <a:pPr algn="ctr" fontAlgn="ctr"/>
                      <a:r>
                        <a:rPr lang="en-US" altLang="zh-TW" sz="1700" dirty="0">
                          <a:effectLst/>
                        </a:rPr>
                        <a:t>3</a:t>
                      </a:r>
                    </a:p>
                  </a:txBody>
                  <a:tcPr marL="85320" marR="85320" marT="42660" marB="42660" anchor="ctr">
                    <a:lnL>
                      <a:noFill/>
                    </a:lnL>
                    <a:lnR>
                      <a:noFill/>
                    </a:lnR>
                    <a:lnT>
                      <a:noFill/>
                    </a:lnT>
                    <a:lnB>
                      <a:noFill/>
                    </a:lnB>
                    <a:solidFill>
                      <a:srgbClr val="F5F5F5"/>
                    </a:solidFill>
                  </a:tcPr>
                </a:tc>
                <a:tc>
                  <a:txBody>
                    <a:bodyPr/>
                    <a:lstStyle/>
                    <a:p>
                      <a:pPr algn="ctr" fontAlgn="ctr"/>
                      <a:r>
                        <a:rPr lang="en-US" sz="1700">
                          <a:effectLst/>
                        </a:rPr>
                        <a:t>c</a:t>
                      </a:r>
                    </a:p>
                  </a:txBody>
                  <a:tcPr marL="85320" marR="85320" marT="42660" marB="42660" anchor="ctr">
                    <a:lnL>
                      <a:noFill/>
                    </a:lnL>
                    <a:lnR>
                      <a:noFill/>
                    </a:lnR>
                    <a:lnT>
                      <a:noFill/>
                    </a:lnT>
                    <a:lnB>
                      <a:noFill/>
                    </a:lnB>
                    <a:solidFill>
                      <a:srgbClr val="F5F5F5"/>
                    </a:solidFill>
                  </a:tcPr>
                </a:tc>
                <a:tc>
                  <a:txBody>
                    <a:bodyPr/>
                    <a:lstStyle/>
                    <a:p>
                      <a:pPr algn="ctr" fontAlgn="ctr"/>
                      <a:r>
                        <a:rPr lang="en-US" sz="1700">
                          <a:effectLst/>
                        </a:rPr>
                        <a:t>NaN</a:t>
                      </a:r>
                    </a:p>
                  </a:txBody>
                  <a:tcPr marL="85320" marR="85320" marT="42660" marB="42660" anchor="ctr">
                    <a:lnL>
                      <a:noFill/>
                    </a:lnL>
                    <a:lnR>
                      <a:noFill/>
                    </a:lnR>
                    <a:lnT>
                      <a:noFill/>
                    </a:lnT>
                    <a:lnB>
                      <a:noFill/>
                    </a:lnB>
                    <a:solidFill>
                      <a:srgbClr val="F5F5F5"/>
                    </a:solidFill>
                  </a:tcPr>
                </a:tc>
                <a:extLst>
                  <a:ext uri="{0D108BD9-81ED-4DB2-BD59-A6C34878D82A}">
                    <a16:rowId xmlns:a16="http://schemas.microsoft.com/office/drawing/2014/main" val="1881660353"/>
                  </a:ext>
                </a:extLst>
              </a:tr>
              <a:tr h="418496">
                <a:tc>
                  <a:txBody>
                    <a:bodyPr/>
                    <a:lstStyle/>
                    <a:p>
                      <a:pPr algn="ctr" fontAlgn="ctr"/>
                      <a:r>
                        <a:rPr lang="en-US" altLang="zh-TW" sz="1700" b="1">
                          <a:effectLst/>
                        </a:rPr>
                        <a:t>7</a:t>
                      </a:r>
                    </a:p>
                  </a:txBody>
                  <a:tcPr marL="85320" marR="85320" marT="42660" marB="42660" anchor="ctr">
                    <a:lnL>
                      <a:noFill/>
                    </a:lnL>
                    <a:lnR>
                      <a:noFill/>
                    </a:lnR>
                    <a:lnT>
                      <a:noFill/>
                    </a:lnT>
                    <a:lnB>
                      <a:noFill/>
                    </a:lnB>
                  </a:tcPr>
                </a:tc>
                <a:tc>
                  <a:txBody>
                    <a:bodyPr/>
                    <a:lstStyle/>
                    <a:p>
                      <a:pPr algn="ctr" fontAlgn="ctr"/>
                      <a:r>
                        <a:rPr lang="en-US" altLang="zh-TW" sz="1700">
                          <a:effectLst/>
                        </a:rPr>
                        <a:t>4</a:t>
                      </a:r>
                    </a:p>
                  </a:txBody>
                  <a:tcPr marL="85320" marR="85320" marT="42660" marB="42660" anchor="ctr">
                    <a:lnL>
                      <a:noFill/>
                    </a:lnL>
                    <a:lnR>
                      <a:noFill/>
                    </a:lnR>
                    <a:lnT>
                      <a:noFill/>
                    </a:lnT>
                    <a:lnB>
                      <a:noFill/>
                    </a:lnB>
                  </a:tcPr>
                </a:tc>
                <a:tc>
                  <a:txBody>
                    <a:bodyPr/>
                    <a:lstStyle/>
                    <a:p>
                      <a:pPr algn="ctr" fontAlgn="ctr"/>
                      <a:r>
                        <a:rPr lang="en-US" sz="1700">
                          <a:effectLst/>
                        </a:rPr>
                        <a:t>a</a:t>
                      </a:r>
                    </a:p>
                  </a:txBody>
                  <a:tcPr marL="85320" marR="85320" marT="42660" marB="42660" anchor="ctr">
                    <a:lnL>
                      <a:noFill/>
                    </a:lnL>
                    <a:lnR>
                      <a:noFill/>
                    </a:lnR>
                    <a:lnT>
                      <a:noFill/>
                    </a:lnT>
                    <a:lnB>
                      <a:noFill/>
                    </a:lnB>
                  </a:tcPr>
                </a:tc>
                <a:tc>
                  <a:txBody>
                    <a:bodyPr/>
                    <a:lstStyle/>
                    <a:p>
                      <a:pPr algn="ctr" fontAlgn="ctr"/>
                      <a:r>
                        <a:rPr lang="en-US" altLang="zh-TW" sz="1700">
                          <a:effectLst/>
                        </a:rPr>
                        <a:t>0.0</a:t>
                      </a:r>
                    </a:p>
                  </a:txBody>
                  <a:tcPr marL="85320" marR="85320" marT="42660" marB="42660" anchor="ctr">
                    <a:lnL>
                      <a:noFill/>
                    </a:lnL>
                    <a:lnR>
                      <a:noFill/>
                    </a:lnR>
                    <a:lnT>
                      <a:noFill/>
                    </a:lnT>
                    <a:lnB>
                      <a:noFill/>
                    </a:lnB>
                  </a:tcPr>
                </a:tc>
                <a:extLst>
                  <a:ext uri="{0D108BD9-81ED-4DB2-BD59-A6C34878D82A}">
                    <a16:rowId xmlns:a16="http://schemas.microsoft.com/office/drawing/2014/main" val="580133482"/>
                  </a:ext>
                </a:extLst>
              </a:tr>
              <a:tr h="418496">
                <a:tc>
                  <a:txBody>
                    <a:bodyPr/>
                    <a:lstStyle/>
                    <a:p>
                      <a:pPr algn="ctr" fontAlgn="ctr"/>
                      <a:r>
                        <a:rPr lang="en-US" altLang="zh-TW" sz="1700" b="1">
                          <a:effectLst/>
                        </a:rPr>
                        <a:t>8</a:t>
                      </a:r>
                    </a:p>
                  </a:txBody>
                  <a:tcPr marL="85320" marR="85320" marT="42660" marB="42660" anchor="ctr">
                    <a:lnL>
                      <a:noFill/>
                    </a:lnL>
                    <a:lnR>
                      <a:noFill/>
                    </a:lnR>
                    <a:lnT>
                      <a:noFill/>
                    </a:lnT>
                    <a:lnB>
                      <a:noFill/>
                    </a:lnB>
                    <a:solidFill>
                      <a:srgbClr val="F5F5F5"/>
                    </a:solidFill>
                  </a:tcPr>
                </a:tc>
                <a:tc>
                  <a:txBody>
                    <a:bodyPr/>
                    <a:lstStyle/>
                    <a:p>
                      <a:pPr algn="ctr" fontAlgn="ctr"/>
                      <a:r>
                        <a:rPr lang="en-US" altLang="zh-TW" sz="1700">
                          <a:effectLst/>
                        </a:rPr>
                        <a:t>4</a:t>
                      </a:r>
                    </a:p>
                  </a:txBody>
                  <a:tcPr marL="85320" marR="85320" marT="42660" marB="42660" anchor="ctr">
                    <a:lnL>
                      <a:noFill/>
                    </a:lnL>
                    <a:lnR>
                      <a:noFill/>
                    </a:lnR>
                    <a:lnT>
                      <a:noFill/>
                    </a:lnT>
                    <a:lnB>
                      <a:noFill/>
                    </a:lnB>
                    <a:solidFill>
                      <a:srgbClr val="F5F5F5"/>
                    </a:solidFill>
                  </a:tcPr>
                </a:tc>
                <a:tc>
                  <a:txBody>
                    <a:bodyPr/>
                    <a:lstStyle/>
                    <a:p>
                      <a:pPr algn="ctr" fontAlgn="ctr"/>
                      <a:r>
                        <a:rPr lang="en-US" sz="1700">
                          <a:effectLst/>
                        </a:rPr>
                        <a:t>a</a:t>
                      </a:r>
                    </a:p>
                  </a:txBody>
                  <a:tcPr marL="85320" marR="85320" marT="42660" marB="42660" anchor="ctr">
                    <a:lnL>
                      <a:noFill/>
                    </a:lnL>
                    <a:lnR>
                      <a:noFill/>
                    </a:lnR>
                    <a:lnT>
                      <a:noFill/>
                    </a:lnT>
                    <a:lnB>
                      <a:noFill/>
                    </a:lnB>
                    <a:solidFill>
                      <a:srgbClr val="F5F5F5"/>
                    </a:solidFill>
                  </a:tcPr>
                </a:tc>
                <a:tc>
                  <a:txBody>
                    <a:bodyPr/>
                    <a:lstStyle/>
                    <a:p>
                      <a:pPr algn="ctr" fontAlgn="ctr"/>
                      <a:r>
                        <a:rPr lang="en-US" altLang="zh-TW" sz="1700">
                          <a:effectLst/>
                        </a:rPr>
                        <a:t>2.0</a:t>
                      </a:r>
                    </a:p>
                  </a:txBody>
                  <a:tcPr marL="85320" marR="85320" marT="42660" marB="42660" anchor="ctr">
                    <a:lnL>
                      <a:noFill/>
                    </a:lnL>
                    <a:lnR>
                      <a:noFill/>
                    </a:lnR>
                    <a:lnT>
                      <a:noFill/>
                    </a:lnT>
                    <a:lnB>
                      <a:noFill/>
                    </a:lnB>
                    <a:solidFill>
                      <a:srgbClr val="F5F5F5"/>
                    </a:solidFill>
                  </a:tcPr>
                </a:tc>
                <a:extLst>
                  <a:ext uri="{0D108BD9-81ED-4DB2-BD59-A6C34878D82A}">
                    <a16:rowId xmlns:a16="http://schemas.microsoft.com/office/drawing/2014/main" val="3091032286"/>
                  </a:ext>
                </a:extLst>
              </a:tr>
              <a:tr h="418496">
                <a:tc>
                  <a:txBody>
                    <a:bodyPr/>
                    <a:lstStyle/>
                    <a:p>
                      <a:pPr algn="ctr" fontAlgn="ctr"/>
                      <a:r>
                        <a:rPr lang="en-US" altLang="zh-TW" sz="1700" b="1">
                          <a:effectLst/>
                        </a:rPr>
                        <a:t>9</a:t>
                      </a:r>
                    </a:p>
                  </a:txBody>
                  <a:tcPr marL="85320" marR="85320" marT="42660" marB="42660" anchor="ctr">
                    <a:lnL>
                      <a:noFill/>
                    </a:lnL>
                    <a:lnR>
                      <a:noFill/>
                    </a:lnR>
                    <a:lnT>
                      <a:noFill/>
                    </a:lnT>
                    <a:lnB>
                      <a:noFill/>
                    </a:lnB>
                  </a:tcPr>
                </a:tc>
                <a:tc>
                  <a:txBody>
                    <a:bodyPr/>
                    <a:lstStyle/>
                    <a:p>
                      <a:pPr algn="ctr" fontAlgn="ctr"/>
                      <a:r>
                        <a:rPr lang="en-US" altLang="zh-TW" sz="1700">
                          <a:effectLst/>
                        </a:rPr>
                        <a:t>5</a:t>
                      </a:r>
                    </a:p>
                  </a:txBody>
                  <a:tcPr marL="85320" marR="85320" marT="42660" marB="42660" anchor="ctr">
                    <a:lnL>
                      <a:noFill/>
                    </a:lnL>
                    <a:lnR>
                      <a:noFill/>
                    </a:lnR>
                    <a:lnT>
                      <a:noFill/>
                    </a:lnT>
                    <a:lnB>
                      <a:noFill/>
                    </a:lnB>
                  </a:tcPr>
                </a:tc>
                <a:tc>
                  <a:txBody>
                    <a:bodyPr/>
                    <a:lstStyle/>
                    <a:p>
                      <a:pPr algn="ctr" fontAlgn="ctr"/>
                      <a:r>
                        <a:rPr lang="en-US" sz="1700">
                          <a:effectLst/>
                        </a:rPr>
                        <a:t>b</a:t>
                      </a:r>
                    </a:p>
                  </a:txBody>
                  <a:tcPr marL="85320" marR="85320" marT="42660" marB="42660" anchor="ctr">
                    <a:lnL>
                      <a:noFill/>
                    </a:lnL>
                    <a:lnR>
                      <a:noFill/>
                    </a:lnR>
                    <a:lnT>
                      <a:noFill/>
                    </a:lnT>
                    <a:lnB>
                      <a:noFill/>
                    </a:lnB>
                  </a:tcPr>
                </a:tc>
                <a:tc>
                  <a:txBody>
                    <a:bodyPr/>
                    <a:lstStyle/>
                    <a:p>
                      <a:pPr algn="ctr" fontAlgn="ctr"/>
                      <a:r>
                        <a:rPr lang="en-US" altLang="zh-TW" sz="1700">
                          <a:effectLst/>
                        </a:rPr>
                        <a:t>1.0</a:t>
                      </a:r>
                    </a:p>
                  </a:txBody>
                  <a:tcPr marL="85320" marR="85320" marT="42660" marB="42660" anchor="ctr">
                    <a:lnL>
                      <a:noFill/>
                    </a:lnL>
                    <a:lnR>
                      <a:noFill/>
                    </a:lnR>
                    <a:lnT>
                      <a:noFill/>
                    </a:lnT>
                    <a:lnB>
                      <a:noFill/>
                    </a:lnB>
                  </a:tcPr>
                </a:tc>
                <a:extLst>
                  <a:ext uri="{0D108BD9-81ED-4DB2-BD59-A6C34878D82A}">
                    <a16:rowId xmlns:a16="http://schemas.microsoft.com/office/drawing/2014/main" val="2853181638"/>
                  </a:ext>
                </a:extLst>
              </a:tr>
              <a:tr h="418496">
                <a:tc>
                  <a:txBody>
                    <a:bodyPr/>
                    <a:lstStyle/>
                    <a:p>
                      <a:pPr algn="ctr" fontAlgn="ctr"/>
                      <a:r>
                        <a:rPr lang="en-US" altLang="zh-TW" sz="1700" b="1">
                          <a:effectLst/>
                        </a:rPr>
                        <a:t>10</a:t>
                      </a:r>
                    </a:p>
                  </a:txBody>
                  <a:tcPr marL="85320" marR="85320" marT="42660" marB="42660" anchor="ctr">
                    <a:lnL>
                      <a:noFill/>
                    </a:lnL>
                    <a:lnR>
                      <a:noFill/>
                    </a:lnR>
                    <a:lnT>
                      <a:noFill/>
                    </a:lnT>
                    <a:lnB>
                      <a:noFill/>
                    </a:lnB>
                    <a:solidFill>
                      <a:srgbClr val="F5F5F5"/>
                    </a:solidFill>
                  </a:tcPr>
                </a:tc>
                <a:tc>
                  <a:txBody>
                    <a:bodyPr/>
                    <a:lstStyle/>
                    <a:p>
                      <a:pPr algn="ctr" fontAlgn="ctr"/>
                      <a:r>
                        <a:rPr lang="en-US" altLang="zh-TW" sz="1700">
                          <a:effectLst/>
                        </a:rPr>
                        <a:t>5</a:t>
                      </a:r>
                    </a:p>
                  </a:txBody>
                  <a:tcPr marL="85320" marR="85320" marT="42660" marB="42660" anchor="ctr">
                    <a:lnL>
                      <a:noFill/>
                    </a:lnL>
                    <a:lnR>
                      <a:noFill/>
                    </a:lnR>
                    <a:lnT>
                      <a:noFill/>
                    </a:lnT>
                    <a:lnB>
                      <a:noFill/>
                    </a:lnB>
                    <a:solidFill>
                      <a:srgbClr val="F5F5F5"/>
                    </a:solidFill>
                  </a:tcPr>
                </a:tc>
                <a:tc>
                  <a:txBody>
                    <a:bodyPr/>
                    <a:lstStyle/>
                    <a:p>
                      <a:pPr algn="ctr" fontAlgn="ctr"/>
                      <a:r>
                        <a:rPr lang="en-US" sz="1700">
                          <a:effectLst/>
                        </a:rPr>
                        <a:t>b</a:t>
                      </a:r>
                    </a:p>
                  </a:txBody>
                  <a:tcPr marL="85320" marR="85320" marT="42660" marB="42660" anchor="ctr">
                    <a:lnL>
                      <a:noFill/>
                    </a:lnL>
                    <a:lnR>
                      <a:noFill/>
                    </a:lnR>
                    <a:lnT>
                      <a:noFill/>
                    </a:lnT>
                    <a:lnB>
                      <a:noFill/>
                    </a:lnB>
                    <a:solidFill>
                      <a:srgbClr val="F5F5F5"/>
                    </a:solidFill>
                  </a:tcPr>
                </a:tc>
                <a:tc>
                  <a:txBody>
                    <a:bodyPr/>
                    <a:lstStyle/>
                    <a:p>
                      <a:pPr algn="ctr" fontAlgn="ctr"/>
                      <a:r>
                        <a:rPr lang="en-US" altLang="zh-TW" sz="1700" dirty="0">
                          <a:effectLst/>
                        </a:rPr>
                        <a:t>3.0</a:t>
                      </a:r>
                    </a:p>
                  </a:txBody>
                  <a:tcPr marL="85320" marR="85320" marT="42660" marB="42660" anchor="ctr">
                    <a:lnL>
                      <a:noFill/>
                    </a:lnL>
                    <a:lnR>
                      <a:noFill/>
                    </a:lnR>
                    <a:lnT>
                      <a:noFill/>
                    </a:lnT>
                    <a:lnB>
                      <a:noFill/>
                    </a:lnB>
                    <a:solidFill>
                      <a:srgbClr val="F5F5F5"/>
                    </a:solidFill>
                  </a:tcPr>
                </a:tc>
                <a:extLst>
                  <a:ext uri="{0D108BD9-81ED-4DB2-BD59-A6C34878D82A}">
                    <a16:rowId xmlns:a16="http://schemas.microsoft.com/office/drawing/2014/main" val="675251924"/>
                  </a:ext>
                </a:extLst>
              </a:tr>
            </a:tbl>
          </a:graphicData>
        </a:graphic>
      </p:graphicFrame>
    </p:spTree>
    <p:extLst>
      <p:ext uri="{BB962C8B-B14F-4D97-AF65-F5344CB8AC3E}">
        <p14:creationId xmlns:p14="http://schemas.microsoft.com/office/powerpoint/2010/main" val="231739098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uFillTx/>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otalTime>56</TotalTime>
  <Words>1942</Words>
  <Application>Microsoft Office PowerPoint</Application>
  <PresentationFormat>寬螢幕</PresentationFormat>
  <Paragraphs>477</Paragraphs>
  <Slides>25</Slides>
  <Notes>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25</vt:i4>
      </vt:variant>
    </vt:vector>
  </HeadingPairs>
  <TitlesOfParts>
    <vt:vector size="35" baseType="lpstr">
      <vt:lpstr>Helvetica Neue</vt:lpstr>
      <vt:lpstr>微軟正黑體</vt:lpstr>
      <vt:lpstr>新細明體</vt:lpstr>
      <vt:lpstr>標楷體</vt:lpstr>
      <vt:lpstr>Arial</vt:lpstr>
      <vt:lpstr>Calibri</vt:lpstr>
      <vt:lpstr>Calibri Light</vt:lpstr>
      <vt:lpstr>Courier New</vt:lpstr>
      <vt:lpstr>Wingdings</vt:lpstr>
      <vt:lpstr>1_Office 佈景主題</vt:lpstr>
      <vt:lpstr>PowerPoint 簡報</vt:lpstr>
      <vt:lpstr>PowerPoint 簡報</vt:lpstr>
      <vt:lpstr>Combining and Merging Datasets （合併數據集）</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人工智慧</vt:lpstr>
      <vt:lpstr>PowerPoint 簡報</vt:lpstr>
      <vt:lpstr>PowerPoint 簡報</vt:lpstr>
      <vt:lpstr>PowerPoint 簡報</vt:lpstr>
      <vt:lpstr>PowerPoint 簡報</vt:lpstr>
      <vt:lpstr>PowerPoint 簡報</vt:lpstr>
      <vt:lpstr>XX</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owner</dc:creator>
  <cp:lastModifiedBy>owner</cp:lastModifiedBy>
  <cp:revision>7</cp:revision>
  <dcterms:created xsi:type="dcterms:W3CDTF">2020-11-11T02:55:20Z</dcterms:created>
  <dcterms:modified xsi:type="dcterms:W3CDTF">2020-11-11T03:52:18Z</dcterms:modified>
</cp:coreProperties>
</file>