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5" r:id="rId4"/>
    <p:sldId id="260" r:id="rId5"/>
    <p:sldId id="261" r:id="rId6"/>
    <p:sldId id="263" r:id="rId7"/>
    <p:sldId id="262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28B2B16-096C-4941-85E5-75F1DB5CFF7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70D6322-CA0D-4468-886C-6DC790D26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65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2B16-096C-4941-85E5-75F1DB5CFF7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322-CA0D-4468-886C-6DC790D26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79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8B2B16-096C-4941-85E5-75F1DB5CFF7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0D6322-CA0D-4468-886C-6DC790D26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686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8B2B16-096C-4941-85E5-75F1DB5CFF7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0D6322-CA0D-4468-886C-6DC790D261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7878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8B2B16-096C-4941-85E5-75F1DB5CFF7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0D6322-CA0D-4468-886C-6DC790D26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255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2B16-096C-4941-85E5-75F1DB5CFF7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322-CA0D-4468-886C-6DC790D26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440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2B16-096C-4941-85E5-75F1DB5CFF7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322-CA0D-4468-886C-6DC790D26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45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2B16-096C-4941-85E5-75F1DB5CFF7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322-CA0D-4468-886C-6DC790D26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629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8B2B16-096C-4941-85E5-75F1DB5CFF7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0D6322-CA0D-4468-886C-6DC790D26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73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2B16-096C-4941-85E5-75F1DB5CFF7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322-CA0D-4468-886C-6DC790D26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05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8B2B16-096C-4941-85E5-75F1DB5CFF7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0D6322-CA0D-4468-886C-6DC790D26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19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2B16-096C-4941-85E5-75F1DB5CFF7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322-CA0D-4468-886C-6DC790D26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58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2B16-096C-4941-85E5-75F1DB5CFF7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322-CA0D-4468-886C-6DC790D26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37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2B16-096C-4941-85E5-75F1DB5CFF7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322-CA0D-4468-886C-6DC790D26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08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2B16-096C-4941-85E5-75F1DB5CFF7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322-CA0D-4468-886C-6DC790D26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68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2B16-096C-4941-85E5-75F1DB5CFF7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322-CA0D-4468-886C-6DC790D26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2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2B16-096C-4941-85E5-75F1DB5CFF7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322-CA0D-4468-886C-6DC790D26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85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B2B16-096C-4941-85E5-75F1DB5CFF7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D6322-CA0D-4468-886C-6DC790D26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09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CB916-6745-47FB-9133-3F7544536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327171"/>
            <a:ext cx="9687885" cy="1872487"/>
          </a:xfrm>
        </p:spPr>
        <p:txBody>
          <a:bodyPr>
            <a:normAutofit/>
          </a:bodyPr>
          <a:lstStyle/>
          <a:p>
            <a:r>
              <a:rPr lang="zh-TW" altLang="en-US" sz="7000" b="1" dirty="0"/>
              <a:t>人工智慧與資訊安全</a:t>
            </a:r>
            <a:endParaRPr lang="zh-TW" altLang="en-US" sz="7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3758E0-C7AC-443B-BB63-80288B1AD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428" y="2575188"/>
            <a:ext cx="9687886" cy="1026142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/>
              <a:t>Pandas</a:t>
            </a:r>
            <a:r>
              <a:rPr lang="zh-TW" altLang="en-US" sz="3200" b="1" dirty="0"/>
              <a:t>資料分析學習報告</a:t>
            </a:r>
          </a:p>
          <a:p>
            <a:pPr algn="ctr"/>
            <a:endParaRPr lang="zh-TW" altLang="en-US" sz="3000" b="1" dirty="0"/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BB4418C6-B52D-4D26-8B03-64ECFC35F18A}"/>
              </a:ext>
            </a:extLst>
          </p:cNvPr>
          <p:cNvSpPr txBox="1">
            <a:spLocks/>
          </p:cNvSpPr>
          <p:nvPr/>
        </p:nvSpPr>
        <p:spPr>
          <a:xfrm>
            <a:off x="1721223" y="4145272"/>
            <a:ext cx="8999043" cy="10261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姓名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陳孟賢</a:t>
            </a:r>
            <a:endParaRPr lang="en-US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曾龍</a:t>
            </a:r>
          </a:p>
          <a:p>
            <a:pPr algn="ctr"/>
            <a:endParaRPr lang="zh-TW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88988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AABA9A-5192-4DEC-B721-461F5407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3" y="1107347"/>
            <a:ext cx="11291047" cy="790909"/>
          </a:xfrm>
        </p:spPr>
        <p:txBody>
          <a:bodyPr/>
          <a:lstStyle/>
          <a:p>
            <a:pPr algn="ctr"/>
            <a:r>
              <a:rPr lang="en-US" altLang="zh-TW" b="1" dirty="0"/>
              <a:t> Data Transformation</a:t>
            </a:r>
            <a:r>
              <a:rPr lang="zh-TW" altLang="en-US" b="1" dirty="0"/>
              <a:t>（數據變換）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0CEE74-6E25-42DE-B0E5-CD196883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98257"/>
            <a:ext cx="10820400" cy="460321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zh-TW" altLang="en-US" b="1" dirty="0"/>
          </a:p>
          <a:p>
            <a:r>
              <a:rPr lang="en-US" altLang="zh-TW" sz="3000" b="1" dirty="0"/>
              <a:t>Data Transformation(</a:t>
            </a:r>
            <a:r>
              <a:rPr lang="zh-TW" altLang="en-US" sz="3000" b="1" dirty="0"/>
              <a:t>數據變換</a:t>
            </a:r>
            <a:r>
              <a:rPr lang="en-US" altLang="zh-TW" sz="3000" b="1" dirty="0"/>
              <a:t>)</a:t>
            </a:r>
          </a:p>
          <a:p>
            <a:r>
              <a:rPr lang="en-US" altLang="zh-TW" sz="2000" b="1" dirty="0"/>
              <a:t>Transforming Data Using a Function or Mapping</a:t>
            </a:r>
            <a:r>
              <a:rPr lang="zh-TW" altLang="en-US" sz="2000" b="1" dirty="0"/>
              <a:t>（用函數和映射來轉換數據）</a:t>
            </a:r>
            <a:endParaRPr lang="en-US" altLang="zh-TW" sz="2000" b="1" dirty="0"/>
          </a:p>
          <a:p>
            <a:r>
              <a:rPr lang="en-US" altLang="zh-TW" sz="2000" b="1" dirty="0"/>
              <a:t>Replacing Values</a:t>
            </a:r>
            <a:r>
              <a:rPr lang="zh-TW" altLang="en-US" sz="2000" b="1" dirty="0"/>
              <a:t>（替換值）</a:t>
            </a:r>
            <a:endParaRPr lang="en-US" altLang="zh-TW" sz="2000" b="1" dirty="0"/>
          </a:p>
          <a:p>
            <a:r>
              <a:rPr lang="en-US" altLang="zh-TW" sz="2000" b="1" dirty="0"/>
              <a:t>Renaming Axis Indexes</a:t>
            </a:r>
            <a:r>
              <a:rPr lang="zh-TW" altLang="en-US" sz="2000" b="1" dirty="0"/>
              <a:t>（重命名</a:t>
            </a:r>
            <a:r>
              <a:rPr lang="en-US" altLang="zh-TW" sz="2000" b="1" dirty="0"/>
              <a:t>Axis Indexes</a:t>
            </a:r>
            <a:r>
              <a:rPr lang="zh-TW" altLang="en-US" sz="2000" b="1" dirty="0"/>
              <a:t>）</a:t>
            </a:r>
            <a:endParaRPr lang="en-US" altLang="zh-TW" sz="2000" b="1" dirty="0"/>
          </a:p>
          <a:p>
            <a:r>
              <a:rPr lang="en-US" altLang="zh-TW" b="1" dirty="0"/>
              <a:t>Discretization and Binning</a:t>
            </a:r>
            <a:r>
              <a:rPr lang="zh-TW" altLang="en-US" b="1" dirty="0"/>
              <a:t>（离散化和装箱）</a:t>
            </a:r>
          </a:p>
          <a:p>
            <a:r>
              <a:rPr lang="en-US" altLang="zh-TW" sz="2000" b="1" dirty="0"/>
              <a:t>Detecting and Filtering Outliers</a:t>
            </a:r>
            <a:r>
              <a:rPr lang="zh-TW" altLang="en-US" sz="2000" b="1" dirty="0"/>
              <a:t>（檢測和過濾異常值）</a:t>
            </a:r>
            <a:endParaRPr lang="en-US" altLang="zh-TW" sz="2000" b="1" dirty="0"/>
          </a:p>
          <a:p>
            <a:r>
              <a:rPr lang="en-US" altLang="zh-TW" sz="2000" b="1" dirty="0"/>
              <a:t>Permutation and Random Sampling</a:t>
            </a:r>
            <a:r>
              <a:rPr lang="zh-TW" altLang="en-US" sz="2000" b="1" dirty="0"/>
              <a:t>（排列和隨機採樣）</a:t>
            </a:r>
            <a:endParaRPr lang="en-US" altLang="zh-TW" sz="2000" b="1" dirty="0"/>
          </a:p>
          <a:p>
            <a:r>
              <a:rPr lang="en-US" altLang="zh-TW" sz="2000" b="1" dirty="0"/>
              <a:t> Computing Indicator/Dummy Variables</a:t>
            </a:r>
            <a:r>
              <a:rPr lang="zh-TW" altLang="en-US" sz="2000" b="1" dirty="0"/>
              <a:t>（計算指示器</a:t>
            </a:r>
            <a:r>
              <a:rPr lang="en-US" altLang="zh-TW" sz="2000" b="1" dirty="0"/>
              <a:t>/</a:t>
            </a:r>
            <a:r>
              <a:rPr lang="zh-TW" altLang="en-US" sz="2000" b="1" dirty="0"/>
              <a:t>虛擬變量）</a:t>
            </a:r>
            <a:br>
              <a:rPr lang="zh-TW" altLang="en-US" sz="2000" b="1" dirty="0"/>
            </a:br>
            <a:endParaRPr lang="zh-TW" altLang="en-US" sz="2000" b="1" dirty="0"/>
          </a:p>
          <a:p>
            <a:pPr marL="457200" indent="-457200">
              <a:buFont typeface="+mj-lt"/>
              <a:buAutoNum type="arabicPeriod"/>
            </a:pPr>
            <a:endParaRPr lang="zh-TW" altLang="en-US" b="1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832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5FFB68-7AB1-4D2E-9A87-4D20A2D7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13" y="822121"/>
            <a:ext cx="11862033" cy="1235280"/>
          </a:xfrm>
        </p:spPr>
        <p:txBody>
          <a:bodyPr/>
          <a:lstStyle/>
          <a:p>
            <a:pPr algn="ctr"/>
            <a:r>
              <a:rPr lang="en-US" altLang="zh-TW" b="1" dirty="0"/>
              <a:t>Data Wrangling: Join, Combine and Reshape</a:t>
            </a:r>
            <a:r>
              <a:rPr lang="zh-TW" altLang="en-US" b="1" dirty="0"/>
              <a:t>（數據加工：連接</a:t>
            </a:r>
            <a:r>
              <a:rPr lang="en-US" altLang="zh-TW" b="1" dirty="0"/>
              <a:t>, </a:t>
            </a:r>
            <a:r>
              <a:rPr lang="zh-TW" altLang="en-US" b="1" dirty="0"/>
              <a:t>合併</a:t>
            </a:r>
            <a:r>
              <a:rPr lang="en-US" altLang="zh-TW" b="1" dirty="0"/>
              <a:t>, </a:t>
            </a:r>
            <a:r>
              <a:rPr lang="zh-TW" altLang="en-US" b="1" dirty="0"/>
              <a:t>整形）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7DA50A-DBCE-4312-B221-B45DD1267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228" y="2416029"/>
            <a:ext cx="11069972" cy="38026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b="1" dirty="0"/>
              <a:t>Data Wrangling: Join, </a:t>
            </a:r>
            <a:r>
              <a:rPr lang="en-US" altLang="zh-TW" sz="2400" b="1" dirty="0" err="1"/>
              <a:t>Combineand</a:t>
            </a:r>
            <a:r>
              <a:rPr lang="en-US" altLang="zh-TW" sz="2400" b="1" dirty="0"/>
              <a:t> Reshape(</a:t>
            </a:r>
            <a:r>
              <a:rPr lang="zh-TW" altLang="en-US" sz="2400" b="1" dirty="0"/>
              <a:t>數據加工</a:t>
            </a:r>
            <a:r>
              <a:rPr lang="en-US" altLang="zh-TW" sz="2400" b="1" dirty="0"/>
              <a:t>:</a:t>
            </a:r>
            <a:r>
              <a:rPr lang="zh-TW" altLang="en-US" sz="2400" b="1" dirty="0"/>
              <a:t>連結、合併、整形</a:t>
            </a:r>
            <a:r>
              <a:rPr lang="en-US" altLang="zh-TW" sz="2400" b="1" dirty="0"/>
              <a:t>)</a:t>
            </a:r>
          </a:p>
          <a:p>
            <a:r>
              <a:rPr lang="en-US" altLang="zh-TW" sz="2400" b="1" dirty="0"/>
              <a:t> Hierarchical Indexing</a:t>
            </a:r>
            <a:r>
              <a:rPr lang="zh-TW" altLang="en-US" sz="2400" b="1" dirty="0"/>
              <a:t>（分層索引）</a:t>
            </a:r>
            <a:endParaRPr lang="en-US" altLang="zh-TW" sz="2400" b="1" dirty="0"/>
          </a:p>
          <a:p>
            <a:r>
              <a:rPr lang="en-US" altLang="zh-TW" b="1" dirty="0"/>
              <a:t>Reordering and Sorting Levels</a:t>
            </a:r>
            <a:r>
              <a:rPr lang="zh-TW" altLang="en-US" b="1" dirty="0"/>
              <a:t>（重排序和层级排序）</a:t>
            </a:r>
          </a:p>
          <a:p>
            <a:r>
              <a:rPr lang="en-US" altLang="zh-TW" sz="2400" b="1" dirty="0"/>
              <a:t>Summary Statistics by Level (</a:t>
            </a:r>
            <a:r>
              <a:rPr lang="zh-TW" altLang="en-US" sz="2400" b="1" dirty="0"/>
              <a:t>按層級來歸納統計數據</a:t>
            </a:r>
            <a:r>
              <a:rPr lang="en-US" altLang="zh-TW" sz="2400" b="1" dirty="0"/>
              <a:t>)</a:t>
            </a:r>
          </a:p>
          <a:p>
            <a:r>
              <a:rPr lang="en-US" altLang="zh-TW" sz="2400" b="1" dirty="0"/>
              <a:t> Indexing with a </a:t>
            </a:r>
            <a:r>
              <a:rPr lang="en-US" altLang="zh-TW" sz="2400" b="1" dirty="0" err="1"/>
              <a:t>DataFrame’s</a:t>
            </a:r>
            <a:r>
              <a:rPr lang="en-US" altLang="zh-TW" sz="2400" b="1" dirty="0"/>
              <a:t> columns</a:t>
            </a:r>
            <a:r>
              <a:rPr lang="zh-TW" altLang="en-US" sz="2400" b="1" dirty="0"/>
              <a:t>（利用</a:t>
            </a:r>
            <a:r>
              <a:rPr lang="en-US" altLang="zh-TW" sz="2400" b="1" dirty="0" err="1"/>
              <a:t>DataFrame</a:t>
            </a:r>
            <a:r>
              <a:rPr lang="zh-TW" altLang="en-US" sz="2400" b="1" dirty="0"/>
              <a:t>的列來索引）</a:t>
            </a:r>
            <a:endParaRPr lang="en-US" altLang="zh-TW" sz="2400" b="1" dirty="0"/>
          </a:p>
          <a:p>
            <a:pPr marL="0" indent="0">
              <a:buNone/>
            </a:pPr>
            <a:endParaRPr lang="en-US" altLang="zh-TW" sz="2400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995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8F08F-9002-4D21-A41D-C20A34BC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Transformation(</a:t>
            </a:r>
            <a:r>
              <a:rPr lang="zh-TW" altLang="en-US" b="1" dirty="0"/>
              <a:t>數據變換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D60705-EF73-41EA-A746-1CA337AE6A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3859" y="1693932"/>
            <a:ext cx="3433194" cy="307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zh-TW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0DD82A5-65A8-4D01-ACF7-9D4B5897C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9946" y="2859911"/>
            <a:ext cx="7802460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'k1'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'k2'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]})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F00A90C5-9A53-46A5-BF55-5B02DABABF2F}"/>
              </a:ext>
            </a:extLst>
          </p:cNvPr>
          <p:cNvSpPr txBox="1">
            <a:spLocks/>
          </p:cNvSpPr>
          <p:nvPr/>
        </p:nvSpPr>
        <p:spPr>
          <a:xfrm>
            <a:off x="2895601" y="2782486"/>
            <a:ext cx="8966432" cy="3802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30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DD3790A-EBFF-4A4E-8DC4-7BCD9785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59" y="2253794"/>
            <a:ext cx="1787554" cy="3678520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16FFFACF-448A-4D63-B7CD-31BBA792D4FE}"/>
              </a:ext>
            </a:extLst>
          </p:cNvPr>
          <p:cNvSpPr txBox="1">
            <a:spLocks/>
          </p:cNvSpPr>
          <p:nvPr/>
        </p:nvSpPr>
        <p:spPr>
          <a:xfrm>
            <a:off x="2762774" y="2953574"/>
            <a:ext cx="8743426" cy="363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3000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309B29FC-C3CD-4555-8E25-C080C3C4C75D}"/>
              </a:ext>
            </a:extLst>
          </p:cNvPr>
          <p:cNvSpPr txBox="1">
            <a:spLocks/>
          </p:cNvSpPr>
          <p:nvPr/>
        </p:nvSpPr>
        <p:spPr>
          <a:xfrm>
            <a:off x="2104241" y="3320247"/>
            <a:ext cx="9401959" cy="3436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000" b="1" dirty="0" err="1"/>
              <a:t>DataFrame</a:t>
            </a:r>
            <a:r>
              <a:rPr lang="zh-TW" altLang="en-US" sz="3000" b="1" dirty="0"/>
              <a:t>方法</a:t>
            </a:r>
            <a:r>
              <a:rPr lang="en-US" altLang="zh-TW" sz="3000" b="1" dirty="0"/>
              <a:t>duplicated</a:t>
            </a:r>
            <a:r>
              <a:rPr lang="zh-TW" altLang="en-US" sz="3000" b="1" dirty="0"/>
              <a:t>返回的是一個</a:t>
            </a:r>
            <a:r>
              <a:rPr lang="en-US" altLang="zh-TW" sz="3000" b="1" dirty="0" err="1"/>
              <a:t>boolean</a:t>
            </a:r>
            <a:r>
              <a:rPr lang="en-US" altLang="zh-TW" sz="3000" b="1" dirty="0"/>
              <a:t> Series</a:t>
            </a:r>
          </a:p>
          <a:p>
            <a:r>
              <a:rPr lang="zh-TW" altLang="en-US" sz="3000" b="1" dirty="0"/>
              <a:t>表示一個</a:t>
            </a:r>
            <a:r>
              <a:rPr lang="en-US" altLang="zh-TW" sz="3000" b="1" dirty="0"/>
              <a:t>row</a:t>
            </a:r>
            <a:r>
              <a:rPr lang="zh-TW" altLang="en-US" sz="3000" b="1" dirty="0"/>
              <a:t>是否是重複的（根據前一行来判斷）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4259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96AE0-AFB5-4DC7-B574-7286C01EA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771" y="3964773"/>
            <a:ext cx="8610600" cy="1293028"/>
          </a:xfrm>
        </p:spPr>
        <p:txBody>
          <a:bodyPr>
            <a:noAutofit/>
          </a:bodyPr>
          <a:lstStyle/>
          <a:p>
            <a:br>
              <a:rPr lang="en-US" altLang="zh-TW" sz="3000" dirty="0"/>
            </a:br>
            <a:br>
              <a:rPr lang="zh-TW" altLang="en-US" sz="3000" dirty="0"/>
            </a:br>
            <a:br>
              <a:rPr lang="en-US" altLang="zh-TW" sz="3000" dirty="0"/>
            </a:br>
            <a:br>
              <a:rPr lang="en-US" altLang="zh-TW" sz="3000" dirty="0"/>
            </a:br>
            <a:endParaRPr lang="zh-TW" altLang="en-US" sz="3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5C32C6-4D80-49F5-8D3F-AF1A5A1F4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072" y="2194560"/>
            <a:ext cx="5617127" cy="4024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5E3A8A-1365-481A-BA21-23824A3F1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127" y="2431562"/>
            <a:ext cx="4110603" cy="46166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zh-TW" altLang="zh-TW" sz="3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duplicated</a:t>
            </a:r>
            <a:r>
              <a:rPr kumimoji="0" lang="zh-TW" altLang="zh-TW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zh-TW" altLang="zh-TW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625BD51-980B-4D5E-886A-59A68692069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24127" y="1382186"/>
            <a:ext cx="10382072" cy="4360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zh-TW" altLang="zh-TW" sz="3000" dirty="0">
                <a:solidFill>
                  <a:srgbClr val="222222"/>
                </a:solidFill>
                <a:latin typeface="Arial Unicode MS"/>
                <a:ea typeface="inherit"/>
                <a:cs typeface="Arial" panose="020B0604020202020204" pitchFamily="34" charset="0"/>
              </a:rPr>
              <a:t>drop_duplicateds返回一個DataFrame，會刪除重複的部分：</a:t>
            </a:r>
            <a:endParaRPr lang="zh-TW" altLang="zh-TW" sz="3000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2858DA0-3145-4EFD-A794-E6C269191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239" y="3041443"/>
            <a:ext cx="1704360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False </a:t>
            </a:r>
            <a:endParaRPr kumimoji="0" lang="en-US" altLang="zh-TW" sz="1500" b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False </a:t>
            </a:r>
            <a:endParaRPr kumimoji="0" lang="en-US" altLang="zh-TW" sz="1500" b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False </a:t>
            </a:r>
            <a:endParaRPr kumimoji="0" lang="en-US" altLang="zh-TW" sz="1500" b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False </a:t>
            </a:r>
            <a:endParaRPr kumimoji="0" lang="en-US" altLang="zh-TW" sz="1500" b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False </a:t>
            </a:r>
            <a:endParaRPr kumimoji="0" lang="en-US" altLang="zh-TW" sz="1500" b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False </a:t>
            </a:r>
            <a:endParaRPr kumimoji="0" lang="en-US" altLang="zh-TW" sz="1500" b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 True </a:t>
            </a:r>
            <a:endParaRPr kumimoji="0" lang="en-US" altLang="zh-TW" sz="1500" b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bool</a:t>
            </a:r>
            <a:r>
              <a:rPr kumimoji="0" lang="zh-TW" altLang="zh-TW" sz="15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5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E0139-6CE5-4CBB-9944-4216E3CE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1A33703-97EC-443C-BBA4-209B6EFB0D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4008" y="3429000"/>
            <a:ext cx="990600" cy="1781175"/>
          </a:xfrm>
          <a:prstGeom prst="rect">
            <a:avLst/>
          </a:prstGeom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7D6AEC-2A10-47D4-B61B-779C56057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0179" y="3529550"/>
            <a:ext cx="6931403" cy="2929973"/>
          </a:xfrm>
        </p:spPr>
        <p:txBody>
          <a:bodyPr>
            <a:noAutofit/>
          </a:bodyPr>
          <a:lstStyle/>
          <a:p>
            <a:r>
              <a:rPr lang="zh-TW" altLang="en-US" sz="3000" dirty="0"/>
              <a:t>上面兩種方法都默認考慮所有列</a:t>
            </a:r>
            <a:endParaRPr lang="en-US" altLang="zh-TW" sz="3000" dirty="0"/>
          </a:p>
          <a:p>
            <a:r>
              <a:rPr lang="zh-TW" altLang="en-US" sz="3000" dirty="0"/>
              <a:t>另外可以指定一部分來檢測重複值。</a:t>
            </a:r>
            <a:endParaRPr lang="en-US" altLang="zh-TW" sz="3000" dirty="0"/>
          </a:p>
          <a:p>
            <a:r>
              <a:rPr lang="zh-TW" altLang="en-US" sz="3000" dirty="0"/>
              <a:t>假設我們只想檢測</a:t>
            </a:r>
            <a:r>
              <a:rPr lang="en-US" altLang="zh-TW" sz="3000" dirty="0"/>
              <a:t>'k1'</a:t>
            </a:r>
            <a:r>
              <a:rPr lang="zh-TW" altLang="en-US" sz="3000" dirty="0"/>
              <a:t>列的重複值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345C336-1D14-4AA2-85B0-D5EE8355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08" y="2675964"/>
            <a:ext cx="4857225" cy="65248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drop_duplicates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() 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54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8F1B0-7EF9-4E47-9120-C54E90A5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622B64-B21B-4125-8EA7-8FF8A1270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273" y="2194560"/>
            <a:ext cx="7236555" cy="4024125"/>
          </a:xfrm>
        </p:spPr>
        <p:txBody>
          <a:bodyPr>
            <a:normAutofit/>
          </a:bodyPr>
          <a:lstStyle/>
          <a:p>
            <a:r>
              <a:rPr lang="en-US" altLang="zh-TW" sz="3000" dirty="0"/>
              <a:t>duplicated</a:t>
            </a:r>
            <a:r>
              <a:rPr lang="zh-TW" altLang="en-US" sz="3000" dirty="0"/>
              <a:t>和</a:t>
            </a:r>
            <a:r>
              <a:rPr lang="en-US" altLang="zh-TW" sz="3000" dirty="0" err="1"/>
              <a:t>drop_duplicated</a:t>
            </a:r>
            <a:r>
              <a:rPr lang="zh-TW" altLang="en-US" sz="3000" dirty="0"/>
              <a:t>默認保留第一次觀測到的數值組合。</a:t>
            </a:r>
            <a:endParaRPr lang="en-US" altLang="zh-TW" sz="3000" dirty="0"/>
          </a:p>
          <a:p>
            <a:r>
              <a:rPr lang="zh-TW" altLang="en-US" sz="3000" dirty="0"/>
              <a:t>設置</a:t>
            </a:r>
            <a:r>
              <a:rPr lang="en-US" altLang="zh-TW" sz="3000" dirty="0"/>
              <a:t>keep='last'</a:t>
            </a:r>
            <a:r>
              <a:rPr lang="zh-TW" altLang="en-US" sz="3000" dirty="0"/>
              <a:t>能返回最後一個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DFBC754-96CC-4BBB-B5D6-5D333DAAF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13" y="2194560"/>
            <a:ext cx="3590489" cy="2308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drop_duplicates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([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'k1'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]) </a:t>
            </a:r>
            <a:endParaRPr kumimoji="0" lang="zh-TW" altLang="zh-TW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9B124EC-78A9-4960-A881-94EB95FFF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13" y="2668334"/>
            <a:ext cx="2402103" cy="152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4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6DDC4-0935-41DB-BA86-EDB77EE7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BB1787-D53F-47E6-BA10-0F270783E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553" y="2194560"/>
            <a:ext cx="6737647" cy="4024125"/>
          </a:xfrm>
        </p:spPr>
        <p:txBody>
          <a:bodyPr/>
          <a:lstStyle/>
          <a:p>
            <a:r>
              <a:rPr lang="zh-TW" altLang="en-US" dirty="0"/>
              <a:t>有時候我們可能希望做一些數據轉換</a:t>
            </a:r>
            <a:endParaRPr lang="en-US" altLang="zh-TW" dirty="0"/>
          </a:p>
          <a:p>
            <a:r>
              <a:rPr lang="zh-TW" altLang="en-US" dirty="0"/>
              <a:t>例如一串句子，有不同種類的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1B3E1A3-5D14-4090-AC28-3AED7766F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999" y="2194560"/>
            <a:ext cx="3555051" cy="116339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'food'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'bacon'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'pulled pork'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'bacon'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'Pastrami'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'corned beef'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'Bacon'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'pastrami'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'honey ham'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'nova lox'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'ounces'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7.5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]})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0E1A7B6-09B0-4286-85D9-155332BFE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9" y="3636148"/>
            <a:ext cx="14954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2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9F3C9-95FB-418F-9140-8B9DD4C9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177" y="374409"/>
            <a:ext cx="8610600" cy="835827"/>
          </a:xfrm>
        </p:spPr>
        <p:txBody>
          <a:bodyPr/>
          <a:lstStyle/>
          <a:p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0375FC-3CF9-4C65-9092-1D38E62C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0236"/>
            <a:ext cx="10820400" cy="5008449"/>
          </a:xfrm>
        </p:spPr>
        <p:txBody>
          <a:bodyPr>
            <a:normAutofit/>
          </a:bodyPr>
          <a:lstStyle/>
          <a:p>
            <a:r>
              <a:rPr lang="en-US" altLang="zh-TW" sz="1500" dirty="0"/>
              <a:t>https://nbviewer.jupyter.org/github/LearnXu/pydata-notebook/blob/master/Chapter-07/7.2%20Data%20Transformation%EF%BC%88%E6%95%B0%E6%8D%AE%E5%8F%98%E6%8D%A2%EF%BC%89.ipynb#1-%E5%88%A0%E9%99%A4%E9%87%8D%E5%A4%8D%E5%80%BC</a:t>
            </a:r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03516399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67</TotalTime>
  <Words>528</Words>
  <Application>Microsoft Office PowerPoint</Application>
  <PresentationFormat>寬螢幕</PresentationFormat>
  <Paragraphs>51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Arial Unicode MS</vt:lpstr>
      <vt:lpstr>Helvetica Neue</vt:lpstr>
      <vt:lpstr>inherit</vt:lpstr>
      <vt:lpstr>新細明體</vt:lpstr>
      <vt:lpstr>標楷體</vt:lpstr>
      <vt:lpstr>Arial</vt:lpstr>
      <vt:lpstr>Century Gothic</vt:lpstr>
      <vt:lpstr>Courier New</vt:lpstr>
      <vt:lpstr>Wingdings</vt:lpstr>
      <vt:lpstr>飛機雲</vt:lpstr>
      <vt:lpstr>人工智慧與資訊安全</vt:lpstr>
      <vt:lpstr> Data Transformation（數據變換）</vt:lpstr>
      <vt:lpstr>Data Wrangling: Join, Combine and Reshape（數據加工：連接, 合併, 整形）</vt:lpstr>
      <vt:lpstr>Data Transformation(數據變換)</vt:lpstr>
      <vt:lpstr>    </vt:lpstr>
      <vt:lpstr>PowerPoint 簡報</vt:lpstr>
      <vt:lpstr>PowerPoint 簡報</vt:lpstr>
      <vt:lpstr>PowerPoint 簡報</vt:lpstr>
      <vt:lpstr>參考文獻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人工智慧與資訊安全</dc:title>
  <dc:creator>KSUIE</dc:creator>
  <cp:lastModifiedBy>KSUIE</cp:lastModifiedBy>
  <cp:revision>8</cp:revision>
  <dcterms:created xsi:type="dcterms:W3CDTF">2020-11-11T02:40:22Z</dcterms:created>
  <dcterms:modified xsi:type="dcterms:W3CDTF">2020-11-11T03:47:47Z</dcterms:modified>
</cp:coreProperties>
</file>