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71" r:id="rId12"/>
    <p:sldId id="272" r:id="rId13"/>
    <p:sldId id="273" r:id="rId14"/>
    <p:sldId id="277" r:id="rId15"/>
    <p:sldId id="278" r:id="rId16"/>
    <p:sldId id="279" r:id="rId17"/>
    <p:sldId id="280" r:id="rId18"/>
    <p:sldId id="339" r:id="rId19"/>
    <p:sldId id="270" r:id="rId20"/>
    <p:sldId id="268" r:id="rId21"/>
    <p:sldId id="269" r:id="rId22"/>
    <p:sldId id="274" r:id="rId23"/>
    <p:sldId id="275" r:id="rId24"/>
    <p:sldId id="283" r:id="rId25"/>
    <p:sldId id="282" r:id="rId26"/>
    <p:sldId id="281" r:id="rId27"/>
    <p:sldId id="276" r:id="rId28"/>
    <p:sldId id="285" r:id="rId29"/>
    <p:sldId id="286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9" r:id="rId42"/>
    <p:sldId id="298" r:id="rId43"/>
    <p:sldId id="297" r:id="rId44"/>
    <p:sldId id="300" r:id="rId45"/>
    <p:sldId id="301" r:id="rId46"/>
    <p:sldId id="303" r:id="rId47"/>
    <p:sldId id="341" r:id="rId48"/>
    <p:sldId id="304" r:id="rId49"/>
    <p:sldId id="305" r:id="rId50"/>
    <p:sldId id="310" r:id="rId51"/>
    <p:sldId id="302" r:id="rId52"/>
    <p:sldId id="309" r:id="rId53"/>
    <p:sldId id="306" r:id="rId54"/>
    <p:sldId id="308" r:id="rId55"/>
    <p:sldId id="307" r:id="rId56"/>
    <p:sldId id="311" r:id="rId57"/>
    <p:sldId id="312" r:id="rId58"/>
    <p:sldId id="315" r:id="rId59"/>
    <p:sldId id="314" r:id="rId60"/>
    <p:sldId id="313" r:id="rId61"/>
    <p:sldId id="316" r:id="rId62"/>
    <p:sldId id="318" r:id="rId63"/>
    <p:sldId id="317" r:id="rId64"/>
    <p:sldId id="319" r:id="rId65"/>
    <p:sldId id="320" r:id="rId66"/>
    <p:sldId id="321" r:id="rId67"/>
    <p:sldId id="323" r:id="rId68"/>
    <p:sldId id="322" r:id="rId69"/>
    <p:sldId id="325" r:id="rId70"/>
    <p:sldId id="324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42" r:id="rId82"/>
    <p:sldId id="336" r:id="rId83"/>
    <p:sldId id="337" r:id="rId84"/>
    <p:sldId id="345" r:id="rId85"/>
    <p:sldId id="344" r:id="rId86"/>
    <p:sldId id="343" r:id="rId87"/>
    <p:sldId id="347" r:id="rId88"/>
    <p:sldId id="346" r:id="rId89"/>
    <p:sldId id="349" r:id="rId90"/>
    <p:sldId id="348" r:id="rId91"/>
    <p:sldId id="351" r:id="rId9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6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6EBB3-6BBE-476F-97BD-0D2846717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8EB3F-87F7-4DBA-B223-01E95B1D6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2AFA1-4239-4157-8814-41C41E3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2F4CF-06E1-4C96-8D92-719F4459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8F346-7BDF-42EA-A1F9-4045EF4C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54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08EC1-B68E-49BB-B981-0489DDE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44CAA8-C39E-47BF-A733-69EDF9E0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4EA7C-5B60-47C4-94CD-B779B7E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A7A26-F575-40FA-A080-869AA2B0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BBC38-C2E7-4668-B95F-9CD9D2C2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DC8920-C51F-4005-BFF5-0178CDB99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5CDED9-2300-479D-AACB-040272B19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AA005C-CC32-4FF8-8318-1C3671C6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6D0C00-EEE6-4044-9970-C7A1DDE7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00E6E8-D10C-4B3A-A406-42C11C4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7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EA893-9B2B-4735-AEFB-7EE5DC76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B0C601-1FA4-4CA6-BB9E-C55C4536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F73E1-5435-40B9-9120-506F6D32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248F8-AA09-40C6-989D-D0946CF1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B8FF0-7BE8-456E-9A9E-169D2536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1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9D52B-DBB8-47E4-9E1E-C3EFB37F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D27C5B-9793-49D6-896F-06B0AD75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8889CC-9466-4DE6-B108-53BDCF72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243E45-78DE-405D-BC5B-A08B24CC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37D95-BB16-48DD-B4A4-77653BD5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83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40E73-067D-48D7-A117-B747E7AD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60F09-D78F-446F-8248-EBBC82FF2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8A954E-6BEA-43EE-9675-B9BC69DF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95F181-CC51-4C2D-BE0E-39904253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9E7B3E-92CE-482B-BD2B-AC14982D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E0AC2B-A488-46EE-AA91-9575F0E1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6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2D9B0-0492-41A3-AE02-A9EA2A80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507AB6-8DF3-4A22-8809-66732C10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6570EB-4C17-4727-8E3B-9FEA0C5E3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AB7577-6CD8-4D80-9E62-8C140CF84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FC4F4C-C293-49DC-A857-58609DCB0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144AD5-8184-45C8-A79D-C34CE9E4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EDD57F-73EB-4B1D-93C4-400C12EB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149B92-F388-4A7B-A16C-07112C76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82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6A17B-371A-4631-B527-E7A4F6E3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57F6E5-B6A8-4DB8-A550-7D6C535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339F2A-8A3D-441E-8475-892B924B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237DF-142E-448B-8032-6E580249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2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33F4DA-CD59-47A5-916D-5DC14FC7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0E2A1F-FE47-4813-9D09-CB8147E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97E94C-EC6F-43B8-9A52-22BA8900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9EAAC-F6D8-40B1-BF28-C815C69E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ADD5B-6558-49CF-AA33-E5C7DB75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9431AB-92A8-47D6-A8DF-1669B23B8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95A33E-DC39-4020-A688-EACA70A1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807E94-4F12-445F-A792-523CA0DE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9E0F89-7E32-4C08-93EF-41D58CF6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5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748B4-EE65-4987-8B05-ACA8A08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DCF17E-2687-4B28-A07F-993D4D7EA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F51CEE-94BC-4DFC-B53B-C7F680E5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85652C-740E-4821-88A7-17998AC0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20F8F0-4AA1-424B-9109-08393BFE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292B4E-6A60-4DBE-A85F-411E8A3A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6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91DC71-8DB2-41E9-8DAD-51AF21F6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5997B3-406B-4D10-BD7B-BC868EB7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8CE9E-FE90-4803-A2E9-8AE04F285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7861-B931-4CB7-9853-D21BB4D4201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3A427-7A53-4BA5-B357-8A836F933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6FD70-D845-4495-B431-0F60092F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1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LearnXu/pydata-notebook/tree/master/Chapter-07/" TargetMode="External"/><Relationship Id="rId2" Type="http://schemas.openxmlformats.org/officeDocument/2006/relationships/hyperlink" Target="https://nbviewer.jupyter.org/github/LearnXu/pydata-notebook/tree/master/Chapter-0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viewer.jupyter.org/github/LearnXu/pydata-notebook/tree/master/Chapter-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8567" y="349134"/>
            <a:ext cx="9144000" cy="1240588"/>
          </a:xfrm>
        </p:spPr>
        <p:txBody>
          <a:bodyPr/>
          <a:lstStyle/>
          <a:p>
            <a:r>
              <a:rPr lang="zh-TW" altLang="en-US" b="1" dirty="0"/>
              <a:t>人工智慧與資訊安全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50431"/>
            <a:ext cx="9144000" cy="1655762"/>
          </a:xfrm>
        </p:spPr>
        <p:txBody>
          <a:bodyPr/>
          <a:lstStyle/>
          <a:p>
            <a:r>
              <a:rPr lang="zh-TW" altLang="en-US" dirty="0"/>
              <a:t>                學生</a:t>
            </a:r>
            <a:r>
              <a:rPr lang="en-US" altLang="zh-TW" dirty="0"/>
              <a:t>:4060e051 </a:t>
            </a:r>
            <a:r>
              <a:rPr lang="zh-TW" altLang="en-US" dirty="0"/>
              <a:t>陳有言</a:t>
            </a:r>
            <a:endParaRPr lang="en-US" altLang="zh-TW" dirty="0"/>
          </a:p>
          <a:p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曾龍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4473" y="2596911"/>
            <a:ext cx="570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Pandas</a:t>
            </a:r>
            <a:r>
              <a:rPr lang="zh-TW" altLang="en-US" sz="3600" dirty="0"/>
              <a:t>資料分析學習報告</a:t>
            </a:r>
          </a:p>
        </p:txBody>
      </p:sp>
    </p:spTree>
    <p:extLst>
      <p:ext uri="{BB962C8B-B14F-4D97-AF65-F5344CB8AC3E}">
        <p14:creationId xmlns:p14="http://schemas.microsoft.com/office/powerpoint/2010/main" val="141224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CC40B-A192-490F-A313-435D153C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F28EB-0C40-4575-B97C-8A260D5F3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import pandas as pd # </a:t>
            </a:r>
            <a:r>
              <a:rPr lang="zh-TW" altLang="en-US" dirty="0"/>
              <a:t>引用套件並縮寫為 </a:t>
            </a:r>
            <a:r>
              <a:rPr lang="en-US" altLang="zh-TW" dirty="0"/>
              <a:t>pd</a:t>
            </a:r>
          </a:p>
          <a:p>
            <a:endParaRPr lang="en-US" altLang="zh-TW" dirty="0"/>
          </a:p>
          <a:p>
            <a:r>
              <a:rPr lang="en-US" altLang="zh-TW" dirty="0"/>
              <a:t>groups = ["Movies", "Sports", "Coding", "Fishing", "Dancing", "cooking"]  </a:t>
            </a:r>
          </a:p>
          <a:p>
            <a:r>
              <a:rPr lang="en-US" altLang="zh-TW" dirty="0"/>
              <a:t>num = [66, 8, 12, 10, 6, 58]</a:t>
            </a:r>
          </a:p>
          <a:p>
            <a:endParaRPr lang="en-US" altLang="zh-TW" dirty="0"/>
          </a:p>
          <a:p>
            <a:r>
              <a:rPr lang="en-US" altLang="zh-TW" dirty="0" err="1"/>
              <a:t>dict</a:t>
            </a:r>
            <a:r>
              <a:rPr lang="en-US" altLang="zh-TW" dirty="0"/>
              <a:t> = {"groups": groups,  </a:t>
            </a:r>
          </a:p>
          <a:p>
            <a:r>
              <a:rPr lang="en-US" altLang="zh-TW" dirty="0"/>
              <a:t>        "num": num</a:t>
            </a:r>
          </a:p>
          <a:p>
            <a:r>
              <a:rPr lang="en-US" altLang="zh-TW" dirty="0"/>
              <a:t>       }</a:t>
            </a:r>
          </a:p>
          <a:p>
            <a:endParaRPr lang="en-US" altLang="zh-TW" dirty="0"/>
          </a:p>
          <a:p>
            <a:r>
              <a:rPr lang="en-US" altLang="zh-TW" dirty="0" err="1"/>
              <a:t>select_df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select_df</a:t>
            </a:r>
            <a:r>
              <a:rPr lang="en-US" altLang="zh-TW" dirty="0"/>
              <a:t>) # </a:t>
            </a:r>
            <a:r>
              <a:rPr lang="zh-TW" altLang="en-US" dirty="0"/>
              <a:t>看看資料框的外觀 </a:t>
            </a:r>
          </a:p>
        </p:txBody>
      </p:sp>
    </p:spTree>
    <p:extLst>
      <p:ext uri="{BB962C8B-B14F-4D97-AF65-F5344CB8AC3E}">
        <p14:creationId xmlns:p14="http://schemas.microsoft.com/office/powerpoint/2010/main" val="39139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11C87-5901-4D6D-9A3C-622AEA6F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84DF5C-A5E7-4158-9268-B088750B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groups  num</a:t>
            </a:r>
          </a:p>
          <a:p>
            <a:r>
              <a:rPr lang="en-US" altLang="zh-TW" dirty="0"/>
              <a:t>0   Movies   66</a:t>
            </a:r>
          </a:p>
          <a:p>
            <a:r>
              <a:rPr lang="en-US" altLang="zh-TW" dirty="0"/>
              <a:t>1   Sports    8</a:t>
            </a:r>
          </a:p>
          <a:p>
            <a:r>
              <a:rPr lang="en-US" altLang="zh-TW" dirty="0"/>
              <a:t>2   Coding   12</a:t>
            </a:r>
          </a:p>
          <a:p>
            <a:r>
              <a:rPr lang="en-US" altLang="zh-TW" dirty="0"/>
              <a:t>3  Fishing   10</a:t>
            </a:r>
          </a:p>
          <a:p>
            <a:r>
              <a:rPr lang="en-US" altLang="zh-TW" dirty="0"/>
              <a:t>4  Dancing    6</a:t>
            </a:r>
          </a:p>
          <a:p>
            <a:r>
              <a:rPr lang="en-US" altLang="zh-TW" dirty="0"/>
              <a:t>5  cooking   58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0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7C14C-11B3-4370-8825-2ED991B5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C073E-74E7-4CCB-AC7E-423E2FE0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import pandas as pd</a:t>
            </a:r>
          </a:p>
          <a:p>
            <a:r>
              <a:rPr lang="en-US" altLang="zh-TW" dirty="0" err="1"/>
              <a:t>dict</a:t>
            </a:r>
            <a:r>
              <a:rPr lang="en-US" altLang="zh-TW" dirty="0"/>
              <a:t> = {  </a:t>
            </a:r>
          </a:p>
          <a:p>
            <a:r>
              <a:rPr lang="en-US" altLang="zh-TW" dirty="0"/>
              <a:t>    "factory": "Taipei",</a:t>
            </a:r>
          </a:p>
          <a:p>
            <a:r>
              <a:rPr lang="en-US" altLang="zh-TW" dirty="0"/>
              <a:t>    "sensor1": "1",</a:t>
            </a:r>
          </a:p>
          <a:p>
            <a:r>
              <a:rPr lang="en-US" altLang="zh-TW" dirty="0"/>
              <a:t>    "sensor2": "2",</a:t>
            </a:r>
          </a:p>
          <a:p>
            <a:r>
              <a:rPr lang="en-US" altLang="zh-TW" dirty="0"/>
              <a:t>    "sensor3": "3",</a:t>
            </a:r>
          </a:p>
          <a:p>
            <a:r>
              <a:rPr lang="en-US" altLang="zh-TW" dirty="0"/>
              <a:t>    "sensor4": "4",</a:t>
            </a:r>
          </a:p>
          <a:p>
            <a:r>
              <a:rPr lang="en-US" altLang="zh-TW" dirty="0"/>
              <a:t>    "sensor5": "5"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select = </a:t>
            </a:r>
            <a:r>
              <a:rPr lang="en-US" altLang="zh-TW" dirty="0" err="1"/>
              <a:t>pd.Series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, index = </a:t>
            </a:r>
            <a:r>
              <a:rPr lang="en-US" altLang="zh-TW" dirty="0" err="1"/>
              <a:t>dict.keys</a:t>
            </a:r>
            <a:r>
              <a:rPr lang="en-US" altLang="zh-TW" dirty="0"/>
              <a:t>()) # </a:t>
            </a:r>
            <a:r>
              <a:rPr lang="zh-TW" altLang="en-US" dirty="0"/>
              <a:t>排序與原 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相同  </a:t>
            </a:r>
          </a:p>
          <a:p>
            <a:r>
              <a:rPr lang="en-US" altLang="zh-TW" dirty="0"/>
              <a:t>print(select[:2])  </a:t>
            </a:r>
          </a:p>
          <a:p>
            <a:r>
              <a:rPr lang="en-US" altLang="zh-TW" dirty="0"/>
              <a:t>print("=====")  </a:t>
            </a:r>
          </a:p>
          <a:p>
            <a:r>
              <a:rPr lang="en-US" altLang="zh-TW" dirty="0"/>
              <a:t>print(select['sensor2':])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98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66A5B-73B0-4854-8B3C-B2FA3C01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7B061-EF41-40E3-8074-3D32FEEB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0502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factory    Taipei</a:t>
            </a:r>
          </a:p>
          <a:p>
            <a:r>
              <a:rPr lang="en-US" altLang="zh-TW" dirty="0"/>
              <a:t>sensor1         1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sensor2    2</a:t>
            </a:r>
          </a:p>
          <a:p>
            <a:r>
              <a:rPr lang="en-US" altLang="zh-TW" dirty="0"/>
              <a:t>sensor3    3</a:t>
            </a:r>
          </a:p>
          <a:p>
            <a:r>
              <a:rPr lang="en-US" altLang="zh-TW" dirty="0"/>
              <a:t>sensor4    4</a:t>
            </a:r>
          </a:p>
          <a:p>
            <a:r>
              <a:rPr lang="en-US" altLang="zh-TW" dirty="0"/>
              <a:t>sensor5    5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5B58F9-AA87-416C-838D-E446907AD29F}"/>
              </a:ext>
            </a:extLst>
          </p:cNvPr>
          <p:cNvSpPr txBox="1"/>
          <p:nvPr/>
        </p:nvSpPr>
        <p:spPr>
          <a:xfrm>
            <a:off x="7444596" y="1977053"/>
            <a:ext cx="191506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print(select[:2]) 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3DA4E0-4F9C-4063-8196-2600EEA1352D}"/>
              </a:ext>
            </a:extLst>
          </p:cNvPr>
          <p:cNvSpPr txBox="1"/>
          <p:nvPr/>
        </p:nvSpPr>
        <p:spPr>
          <a:xfrm>
            <a:off x="7073660" y="4511615"/>
            <a:ext cx="2432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print(select['sensor2':]) 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15BAF58-FC42-41D8-BC62-AD9C67E2D20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666226" y="1977053"/>
            <a:ext cx="377837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F752BCE-BA9F-4CC2-B54A-30E64D0C2C3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114136" y="3857203"/>
            <a:ext cx="3959524" cy="83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3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F1143-EB73-456C-9442-16D122FA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4379E2-996D-4EEA-929B-5ABFA4F2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import pandas as pd # </a:t>
            </a:r>
            <a:r>
              <a:rPr lang="zh-TW" altLang="en-US" dirty="0"/>
              <a:t>引用套件並縮寫為 </a:t>
            </a:r>
            <a:r>
              <a:rPr lang="en-US" altLang="zh-TW" dirty="0"/>
              <a:t>pd</a:t>
            </a:r>
          </a:p>
          <a:p>
            <a:endParaRPr lang="en-US" altLang="zh-TW" dirty="0"/>
          </a:p>
          <a:p>
            <a:r>
              <a:rPr lang="en-US" altLang="zh-TW" dirty="0"/>
              <a:t>groups = ["Movies", "Sports", "Coding", "Fishing", "Dancing", "cooking"]  </a:t>
            </a:r>
          </a:p>
          <a:p>
            <a:r>
              <a:rPr lang="en-US" altLang="zh-TW" dirty="0"/>
              <a:t>num = [66, 8, 12, 10, 6, 58]</a:t>
            </a:r>
          </a:p>
          <a:p>
            <a:endParaRPr lang="en-US" altLang="zh-TW" dirty="0"/>
          </a:p>
          <a:p>
            <a:r>
              <a:rPr lang="en-US" altLang="zh-TW" dirty="0" err="1"/>
              <a:t>dict</a:t>
            </a:r>
            <a:r>
              <a:rPr lang="en-US" altLang="zh-TW" dirty="0"/>
              <a:t> = {"groups": groups,  </a:t>
            </a:r>
          </a:p>
          <a:p>
            <a:r>
              <a:rPr lang="en-US" altLang="zh-TW" dirty="0"/>
              <a:t>        "num": num</a:t>
            </a:r>
          </a:p>
          <a:p>
            <a:r>
              <a:rPr lang="en-US" altLang="zh-TW" dirty="0"/>
              <a:t>       }</a:t>
            </a:r>
          </a:p>
          <a:p>
            <a:endParaRPr lang="en-US" altLang="zh-TW" dirty="0"/>
          </a:p>
          <a:p>
            <a:r>
              <a:rPr lang="en-US" altLang="zh-TW" dirty="0" err="1"/>
              <a:t>select_df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select_df</a:t>
            </a:r>
            <a:r>
              <a:rPr lang="en-US" altLang="zh-TW" dirty="0"/>
              <a:t>) # </a:t>
            </a:r>
            <a:r>
              <a:rPr lang="zh-TW" altLang="en-US" dirty="0"/>
              <a:t>看看資料框的外觀 </a:t>
            </a:r>
          </a:p>
        </p:txBody>
      </p:sp>
    </p:spTree>
    <p:extLst>
      <p:ext uri="{BB962C8B-B14F-4D97-AF65-F5344CB8AC3E}">
        <p14:creationId xmlns:p14="http://schemas.microsoft.com/office/powerpoint/2010/main" val="287387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C67CF-536D-41A9-B669-312D9309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433CDC-0293-42FB-BCC8-29A7399E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4842" cy="4351338"/>
          </a:xfrm>
        </p:spPr>
        <p:txBody>
          <a:bodyPr/>
          <a:lstStyle/>
          <a:p>
            <a:r>
              <a:rPr lang="en-US" altLang="zh-TW" dirty="0"/>
              <a:t> groups  num</a:t>
            </a:r>
          </a:p>
          <a:p>
            <a:r>
              <a:rPr lang="en-US" altLang="zh-TW" dirty="0"/>
              <a:t>0   Movies   66</a:t>
            </a:r>
          </a:p>
          <a:p>
            <a:r>
              <a:rPr lang="en-US" altLang="zh-TW" dirty="0"/>
              <a:t>1   Sports    8</a:t>
            </a:r>
          </a:p>
          <a:p>
            <a:r>
              <a:rPr lang="en-US" altLang="zh-TW" dirty="0"/>
              <a:t>2   Coding   12</a:t>
            </a:r>
          </a:p>
          <a:p>
            <a:r>
              <a:rPr lang="en-US" altLang="zh-TW" dirty="0"/>
              <a:t>3  Fishing   10</a:t>
            </a:r>
          </a:p>
          <a:p>
            <a:r>
              <a:rPr lang="en-US" altLang="zh-TW" dirty="0"/>
              <a:t>4  Dancing    6</a:t>
            </a:r>
          </a:p>
          <a:p>
            <a:r>
              <a:rPr lang="en-US" altLang="zh-TW" dirty="0"/>
              <a:t>5  cooking   58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3E7AA7-C5E8-4EE6-986C-CA92184C18F9}"/>
              </a:ext>
            </a:extLst>
          </p:cNvPr>
          <p:cNvSpPr txBox="1"/>
          <p:nvPr/>
        </p:nvSpPr>
        <p:spPr>
          <a:xfrm>
            <a:off x="4275826" y="1825625"/>
            <a:ext cx="364034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將資料和名稱整理成二維資料集</a:t>
            </a:r>
          </a:p>
        </p:txBody>
      </p:sp>
    </p:spTree>
    <p:extLst>
      <p:ext uri="{BB962C8B-B14F-4D97-AF65-F5344CB8AC3E}">
        <p14:creationId xmlns:p14="http://schemas.microsoft.com/office/powerpoint/2010/main" val="288013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793F1-A999-42E2-AA4C-384EC76A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9BD95-B90C-495C-83E5-462DC95E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import pandas as pd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/>
              <a:t>arr</a:t>
            </a:r>
            <a:r>
              <a:rPr lang="en-US" altLang="zh-TW" sz="2400" dirty="0"/>
              <a:t> = groups = [["Movies", 50],["Sports", 10], ["Coding", 12], ["Fishing",12], ["Dancing",6], ["cooking",8]]</a:t>
            </a:r>
          </a:p>
          <a:p>
            <a:endParaRPr lang="en-US" altLang="zh-TW" sz="2400" dirty="0"/>
          </a:p>
          <a:p>
            <a:r>
              <a:rPr lang="en-US" altLang="zh-TW" sz="2400" dirty="0"/>
              <a:t>df = </a:t>
            </a:r>
            <a:r>
              <a:rPr lang="en-US" altLang="zh-TW" sz="2400" dirty="0" err="1"/>
              <a:t>pd.DataFrame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arr</a:t>
            </a:r>
            <a:r>
              <a:rPr lang="en-US" altLang="zh-TW" sz="2400" dirty="0"/>
              <a:t>, columns = ["name", "num"]) # </a:t>
            </a:r>
            <a:r>
              <a:rPr lang="zh-TW" altLang="en-US" sz="2400" dirty="0"/>
              <a:t>指定欄標籤名稱  </a:t>
            </a:r>
          </a:p>
          <a:p>
            <a:r>
              <a:rPr lang="en-US" altLang="zh-TW" sz="2400" dirty="0"/>
              <a:t>print(df)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192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AF0E3-6AB2-4D0B-B631-51E2ECEC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1D9B2-5259-4188-BE1D-F2D17A96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5830" cy="4351338"/>
          </a:xfrm>
        </p:spPr>
        <p:txBody>
          <a:bodyPr/>
          <a:lstStyle/>
          <a:p>
            <a:r>
              <a:rPr lang="en-US" altLang="zh-TW" dirty="0"/>
              <a:t>name  num</a:t>
            </a:r>
          </a:p>
          <a:p>
            <a:r>
              <a:rPr lang="en-US" altLang="zh-TW" dirty="0"/>
              <a:t>0   Movies   50</a:t>
            </a:r>
          </a:p>
          <a:p>
            <a:r>
              <a:rPr lang="en-US" altLang="zh-TW" dirty="0"/>
              <a:t>1   Sports   10</a:t>
            </a:r>
          </a:p>
          <a:p>
            <a:r>
              <a:rPr lang="en-US" altLang="zh-TW" dirty="0"/>
              <a:t>2   Coding   12</a:t>
            </a:r>
          </a:p>
          <a:p>
            <a:r>
              <a:rPr lang="en-US" altLang="zh-TW" dirty="0"/>
              <a:t>3  Fishing   12</a:t>
            </a:r>
          </a:p>
          <a:p>
            <a:r>
              <a:rPr lang="en-US" altLang="zh-TW" dirty="0"/>
              <a:t>4  Dancing    6</a:t>
            </a:r>
          </a:p>
          <a:p>
            <a:r>
              <a:rPr lang="en-US" altLang="zh-TW" dirty="0"/>
              <a:t>5  cooking    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AEB5E3-AA5E-45A9-8BDC-6FF68C78E64A}"/>
              </a:ext>
            </a:extLst>
          </p:cNvPr>
          <p:cNvSpPr txBox="1"/>
          <p:nvPr/>
        </p:nvSpPr>
        <p:spPr>
          <a:xfrm>
            <a:off x="4563374" y="2478979"/>
            <a:ext cx="252753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array</a:t>
            </a:r>
            <a:r>
              <a:rPr lang="zh-TW" altLang="en-US" dirty="0"/>
              <a:t>資料呈現</a:t>
            </a:r>
          </a:p>
        </p:txBody>
      </p:sp>
    </p:spTree>
    <p:extLst>
      <p:ext uri="{BB962C8B-B14F-4D97-AF65-F5344CB8AC3E}">
        <p14:creationId xmlns:p14="http://schemas.microsoft.com/office/powerpoint/2010/main" val="230743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B2A0BE3-3C3A-43C3-9455-F78765B18EAB}"/>
              </a:ext>
            </a:extLst>
          </p:cNvPr>
          <p:cNvSpPr txBox="1"/>
          <p:nvPr/>
        </p:nvSpPr>
        <p:spPr>
          <a:xfrm>
            <a:off x="3322607" y="3105834"/>
            <a:ext cx="554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pandas</a:t>
            </a:r>
            <a:r>
              <a:rPr lang="zh-TW" altLang="en-US" sz="3600" dirty="0"/>
              <a:t>資料分析技術</a:t>
            </a:r>
            <a:r>
              <a:rPr lang="en-US" altLang="zh-TW" sz="36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23307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B4BBF-A50F-4D50-B901-CBD56073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12771-5F44-4B9F-8DED-D4EBE31F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634"/>
            <a:ext cx="10515600" cy="45983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# Pandas </a:t>
            </a:r>
            <a:r>
              <a:rPr lang="zh-TW" altLang="en-US" dirty="0"/>
              <a:t>的 </a:t>
            </a:r>
            <a:r>
              <a:rPr lang="en-US" altLang="zh-TW" dirty="0"/>
              <a:t>data frame </a:t>
            </a:r>
            <a:r>
              <a:rPr lang="zh-TW" altLang="en-US" dirty="0"/>
              <a:t>資料結構有一些方法或屬性</a:t>
            </a:r>
          </a:p>
          <a:p>
            <a:endParaRPr lang="zh-TW" altLang="en-US" dirty="0"/>
          </a:p>
          <a:p>
            <a:r>
              <a:rPr lang="en-US" altLang="zh-TW" dirty="0"/>
              <a:t>import pandas as pd</a:t>
            </a:r>
          </a:p>
          <a:p>
            <a:endParaRPr lang="en-US" altLang="zh-TW" dirty="0"/>
          </a:p>
          <a:p>
            <a:r>
              <a:rPr lang="en-US" altLang="zh-TW" dirty="0"/>
              <a:t>groups = ["Movies", "Sports", "Coding", "Fishing", "Dancing", "cooking"]  </a:t>
            </a:r>
          </a:p>
          <a:p>
            <a:r>
              <a:rPr lang="en-US" altLang="zh-TW" dirty="0"/>
              <a:t>num = [50, 23, 20, 12, 6, 58]</a:t>
            </a:r>
          </a:p>
          <a:p>
            <a:endParaRPr lang="en-US" altLang="zh-TW" dirty="0"/>
          </a:p>
          <a:p>
            <a:r>
              <a:rPr lang="en-US" altLang="zh-TW" dirty="0" err="1"/>
              <a:t>dict</a:t>
            </a:r>
            <a:r>
              <a:rPr lang="en-US" altLang="zh-TW" dirty="0"/>
              <a:t> = {"groups": groups,  </a:t>
            </a:r>
          </a:p>
          <a:p>
            <a:r>
              <a:rPr lang="en-US" altLang="zh-TW" dirty="0"/>
              <a:t>        "num": num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 err="1"/>
              <a:t>select_df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5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資料科學與</a:t>
            </a:r>
            <a:r>
              <a:rPr lang="en-US" altLang="zh-TW" dirty="0"/>
              <a:t>Pandas</a:t>
            </a:r>
            <a:r>
              <a:rPr lang="zh-TW" altLang="en-US" dirty="0"/>
              <a:t>資料分析</a:t>
            </a:r>
            <a:endParaRPr lang="en-US" altLang="zh-TW" dirty="0"/>
          </a:p>
          <a:p>
            <a:r>
              <a:rPr lang="en-US" altLang="zh-TW" dirty="0"/>
              <a:t>2.pandas</a:t>
            </a:r>
            <a:r>
              <a:rPr lang="zh-TW" altLang="en-US" dirty="0"/>
              <a:t>資料分析技術</a:t>
            </a:r>
            <a:r>
              <a:rPr lang="en-US" altLang="zh-TW" dirty="0"/>
              <a:t>(1)</a:t>
            </a:r>
          </a:p>
          <a:p>
            <a:r>
              <a:rPr lang="en-US" altLang="zh-TW" dirty="0"/>
              <a:t>3.pandas</a:t>
            </a:r>
            <a:r>
              <a:rPr lang="zh-TW" altLang="en-US" dirty="0"/>
              <a:t>資料分析技術</a:t>
            </a:r>
            <a:r>
              <a:rPr lang="en-US" altLang="zh-TW" dirty="0"/>
              <a:t>(2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4.Pandas</a:t>
            </a:r>
            <a:r>
              <a:rPr lang="zh-TW" altLang="en-US" dirty="0" smtClean="0"/>
              <a:t>數據分析例子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092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EC286-69F8-4B7B-9E6F-666657A8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7F4C8-58B1-4844-ABD6-DD867D8D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altLang="zh-TW" dirty="0"/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select_df.shape</a:t>
            </a:r>
            <a:r>
              <a:rPr lang="en-US" altLang="zh-TW" sz="3300" dirty="0"/>
              <a:t>) # </a:t>
            </a:r>
            <a:r>
              <a:rPr lang="zh-TW" altLang="en-US" sz="3300" dirty="0"/>
              <a:t>回傳列數與欄數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select_df.describe</a:t>
            </a:r>
            <a:r>
              <a:rPr lang="en-US" altLang="zh-TW" sz="3300" dirty="0"/>
              <a:t>()) # </a:t>
            </a:r>
            <a:r>
              <a:rPr lang="zh-TW" altLang="en-US" sz="3300" dirty="0"/>
              <a:t>回傳描述性統計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select_df.head</a:t>
            </a:r>
            <a:r>
              <a:rPr lang="en-US" altLang="zh-TW" sz="3300" dirty="0"/>
              <a:t>(3)) # </a:t>
            </a:r>
            <a:r>
              <a:rPr lang="zh-TW" altLang="en-US" sz="3300" dirty="0"/>
              <a:t>回傳前三筆觀測值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select_df.tail</a:t>
            </a:r>
            <a:r>
              <a:rPr lang="en-US" altLang="zh-TW" sz="3300" dirty="0"/>
              <a:t>(3)) # </a:t>
            </a:r>
            <a:r>
              <a:rPr lang="zh-TW" altLang="en-US" sz="3300" dirty="0"/>
              <a:t>回傳後三筆觀測值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select_df.columns</a:t>
            </a:r>
            <a:r>
              <a:rPr lang="en-US" altLang="zh-TW" sz="3300" dirty="0"/>
              <a:t>) # </a:t>
            </a:r>
            <a:r>
              <a:rPr lang="zh-TW" altLang="en-US" sz="3300" dirty="0"/>
              <a:t>回傳欄位名稱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</a:t>
            </a:r>
            <a:r>
              <a:rPr lang="en-US" altLang="zh-TW" sz="3300" dirty="0" err="1"/>
              <a:t>select_df.index</a:t>
            </a:r>
            <a:r>
              <a:rPr lang="en-US" altLang="zh-TW" sz="3300" dirty="0"/>
              <a:t>) # </a:t>
            </a:r>
            <a:r>
              <a:rPr lang="zh-TW" altLang="en-US" sz="3300" dirty="0"/>
              <a:t>回傳 </a:t>
            </a:r>
            <a:r>
              <a:rPr lang="en-US" altLang="zh-TW" sz="3300" dirty="0"/>
              <a:t>index  </a:t>
            </a:r>
          </a:p>
          <a:p>
            <a:r>
              <a:rPr lang="en-US" altLang="zh-TW" sz="3300" dirty="0"/>
              <a:t>print("---")  </a:t>
            </a:r>
          </a:p>
          <a:p>
            <a:r>
              <a:rPr lang="en-US" altLang="zh-TW" sz="3300" dirty="0"/>
              <a:t>print(select_df.info) # </a:t>
            </a:r>
            <a:r>
              <a:rPr lang="zh-TW" altLang="en-US" sz="3300" dirty="0"/>
              <a:t>回傳資料內容 </a:t>
            </a:r>
          </a:p>
        </p:txBody>
      </p:sp>
    </p:spTree>
    <p:extLst>
      <p:ext uri="{BB962C8B-B14F-4D97-AF65-F5344CB8AC3E}">
        <p14:creationId xmlns:p14="http://schemas.microsoft.com/office/powerpoint/2010/main" val="1483104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EF6E5-4ED6-4FE2-AA2E-6B9EAF1A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577860" cy="1126169"/>
          </a:xfrm>
        </p:spPr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BA261A-0666-420C-AE18-07D2095A0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3" y="1606550"/>
            <a:ext cx="4458145" cy="488632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6FD78FB-1AA1-4B08-A796-20E15FF70082}"/>
              </a:ext>
            </a:extLst>
          </p:cNvPr>
          <p:cNvSpPr txBox="1"/>
          <p:nvPr/>
        </p:nvSpPr>
        <p:spPr>
          <a:xfrm>
            <a:off x="7461849" y="1063838"/>
            <a:ext cx="2320505" cy="37956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回傳列數與欄數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5E1B6C-6A2E-4BB5-AF5A-F17F6D9C2077}"/>
              </a:ext>
            </a:extLst>
          </p:cNvPr>
          <p:cNvSpPr txBox="1"/>
          <p:nvPr/>
        </p:nvSpPr>
        <p:spPr>
          <a:xfrm>
            <a:off x="7461849" y="1589928"/>
            <a:ext cx="188055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回傳描述性統計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21DB32-FF78-4F0A-8E68-FE28822194E6}"/>
              </a:ext>
            </a:extLst>
          </p:cNvPr>
          <p:cNvSpPr txBox="1"/>
          <p:nvPr/>
        </p:nvSpPr>
        <p:spPr>
          <a:xfrm>
            <a:off x="7548114" y="2233199"/>
            <a:ext cx="208759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回傳前三筆觀測值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DAC903-66EE-4876-806B-16C8B2C47C32}"/>
              </a:ext>
            </a:extLst>
          </p:cNvPr>
          <p:cNvSpPr txBox="1"/>
          <p:nvPr/>
        </p:nvSpPr>
        <p:spPr>
          <a:xfrm>
            <a:off x="7608498" y="2919393"/>
            <a:ext cx="217385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回傳後三筆觀測值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77F96F-DF76-4843-A7C8-FA20FE308C5C}"/>
              </a:ext>
            </a:extLst>
          </p:cNvPr>
          <p:cNvSpPr txBox="1"/>
          <p:nvPr/>
        </p:nvSpPr>
        <p:spPr>
          <a:xfrm>
            <a:off x="7668883" y="3790254"/>
            <a:ext cx="16735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回傳欄位名稱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C8B45B-F17A-4AFC-B518-FA5EE9303D58}"/>
              </a:ext>
            </a:extLst>
          </p:cNvPr>
          <p:cNvSpPr txBox="1"/>
          <p:nvPr/>
        </p:nvSpPr>
        <p:spPr>
          <a:xfrm>
            <a:off x="7755149" y="4702097"/>
            <a:ext cx="138885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 </a:t>
            </a:r>
            <a:r>
              <a:rPr lang="en-US" altLang="zh-TW" sz="1800" dirty="0"/>
              <a:t>index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641270-A769-4F2F-88E5-2F7EB98B6B9E}"/>
              </a:ext>
            </a:extLst>
          </p:cNvPr>
          <p:cNvSpPr txBox="1"/>
          <p:nvPr/>
        </p:nvSpPr>
        <p:spPr>
          <a:xfrm>
            <a:off x="7755148" y="5619308"/>
            <a:ext cx="194956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回傳資料內容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55759F0-0BE2-4E96-9FD4-BA728963713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466493" y="1253619"/>
            <a:ext cx="5995356" cy="40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9C71848-7E32-4C22-8293-0032AEC5C126}"/>
              </a:ext>
            </a:extLst>
          </p:cNvPr>
          <p:cNvCxnSpPr>
            <a:stCxn id="6" idx="1"/>
          </p:cNvCxnSpPr>
          <p:nvPr/>
        </p:nvCxnSpPr>
        <p:spPr>
          <a:xfrm flipH="1">
            <a:off x="2409646" y="1774594"/>
            <a:ext cx="5052203" cy="45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67FE5FC-671A-4636-8B54-AD655FBD6C4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19864" y="2417865"/>
            <a:ext cx="5328250" cy="101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875C02C-963C-4423-8BA8-155151CC25BA}"/>
              </a:ext>
            </a:extLst>
          </p:cNvPr>
          <p:cNvCxnSpPr>
            <a:stCxn id="8" idx="1"/>
          </p:cNvCxnSpPr>
          <p:nvPr/>
        </p:nvCxnSpPr>
        <p:spPr>
          <a:xfrm flipH="1">
            <a:off x="2329132" y="3104059"/>
            <a:ext cx="5279366" cy="105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6DE0400-2E0D-4FC6-AABF-9A9A22EF14C2}"/>
              </a:ext>
            </a:extLst>
          </p:cNvPr>
          <p:cNvCxnSpPr>
            <a:stCxn id="9" idx="1"/>
          </p:cNvCxnSpPr>
          <p:nvPr/>
        </p:nvCxnSpPr>
        <p:spPr>
          <a:xfrm flipH="1">
            <a:off x="4464171" y="3974920"/>
            <a:ext cx="3204712" cy="91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14E3A3D-2653-4E02-A577-4E4331FB5C53}"/>
              </a:ext>
            </a:extLst>
          </p:cNvPr>
          <p:cNvCxnSpPr>
            <a:stCxn id="10" idx="1"/>
          </p:cNvCxnSpPr>
          <p:nvPr/>
        </p:nvCxnSpPr>
        <p:spPr>
          <a:xfrm flipH="1">
            <a:off x="3985405" y="4886763"/>
            <a:ext cx="3769744" cy="36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346517-0E5F-4921-8BDE-39D7AFF71E6C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5037826" y="5572958"/>
            <a:ext cx="2717322" cy="23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05F1C5-0E67-47FC-9066-BD95446E9318}"/>
              </a:ext>
            </a:extLst>
          </p:cNvPr>
          <p:cNvSpPr txBox="1"/>
          <p:nvPr/>
        </p:nvSpPr>
        <p:spPr>
          <a:xfrm>
            <a:off x="7516484" y="586104"/>
            <a:ext cx="189781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以各個函數呈現</a:t>
            </a:r>
          </a:p>
        </p:txBody>
      </p:sp>
    </p:spTree>
    <p:extLst>
      <p:ext uri="{BB962C8B-B14F-4D97-AF65-F5344CB8AC3E}">
        <p14:creationId xmlns:p14="http://schemas.microsoft.com/office/powerpoint/2010/main" val="2141646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4F80B-7026-48EA-8C3E-0A93B469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8CDF97-ABE4-4F7C-8F13-46E15B38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import pandas as pd # </a:t>
            </a:r>
            <a:r>
              <a:rPr lang="zh-TW" altLang="en-US" sz="1800" dirty="0"/>
              <a:t>引用套件並縮寫為 </a:t>
            </a:r>
            <a:r>
              <a:rPr lang="en-US" altLang="zh-TW" sz="1800" dirty="0"/>
              <a:t>pd</a:t>
            </a:r>
          </a:p>
          <a:p>
            <a:endParaRPr lang="en-US" altLang="zh-TW" sz="1800" dirty="0"/>
          </a:p>
          <a:p>
            <a:r>
              <a:rPr lang="en-US" altLang="zh-TW" sz="1800" dirty="0"/>
              <a:t>groups = ["Movies", "Sports", "Coding", "Fishing", "Dancing", "cooking"]  </a:t>
            </a:r>
          </a:p>
          <a:p>
            <a:r>
              <a:rPr lang="en-US" altLang="zh-TW" sz="1800" dirty="0"/>
              <a:t>num = [46, 8, 12, 12, 6, 58]</a:t>
            </a:r>
          </a:p>
          <a:p>
            <a:endParaRPr lang="en-US" altLang="zh-TW" sz="1800" dirty="0"/>
          </a:p>
          <a:p>
            <a:r>
              <a:rPr lang="en-US" altLang="zh-TW" sz="1800" dirty="0" err="1"/>
              <a:t>dict</a:t>
            </a:r>
            <a:r>
              <a:rPr lang="en-US" altLang="zh-TW" sz="1800" dirty="0"/>
              <a:t> = {"groups": groups,  </a:t>
            </a:r>
          </a:p>
          <a:p>
            <a:r>
              <a:rPr lang="en-US" altLang="zh-TW" sz="1800" dirty="0"/>
              <a:t>        "num": num</a:t>
            </a:r>
          </a:p>
          <a:p>
            <a:r>
              <a:rPr lang="en-US" altLang="zh-TW" sz="1800" dirty="0"/>
              <a:t>        }</a:t>
            </a:r>
          </a:p>
          <a:p>
            <a:r>
              <a:rPr lang="en-US" altLang="zh-TW" sz="1800" dirty="0" err="1"/>
              <a:t>select_df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pd.DataFrame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dict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 err="1"/>
              <a:t>select_df.sort_index</a:t>
            </a:r>
            <a:r>
              <a:rPr lang="en-US" altLang="zh-TW" sz="1800" dirty="0"/>
              <a:t>(axis = 0, ascending = True) # </a:t>
            </a:r>
            <a:r>
              <a:rPr lang="zh-TW" altLang="en-US" sz="1800" dirty="0"/>
              <a:t>透過索引值做排序，</a:t>
            </a:r>
            <a:r>
              <a:rPr lang="en-US" altLang="zh-TW" sz="1800" dirty="0"/>
              <a:t>axis </a:t>
            </a:r>
            <a:r>
              <a:rPr lang="zh-TW" altLang="en-US" sz="1800" dirty="0"/>
              <a:t>可以指定第幾欄，</a:t>
            </a:r>
            <a:r>
              <a:rPr lang="en-US" altLang="zh-TW" sz="1800" dirty="0"/>
              <a:t>ascending </a:t>
            </a:r>
            <a:r>
              <a:rPr lang="zh-TW" altLang="en-US" sz="1800" dirty="0"/>
              <a:t>用於設定升冪或降密 </a:t>
            </a:r>
          </a:p>
        </p:txBody>
      </p:sp>
    </p:spTree>
    <p:extLst>
      <p:ext uri="{BB962C8B-B14F-4D97-AF65-F5344CB8AC3E}">
        <p14:creationId xmlns:p14="http://schemas.microsoft.com/office/powerpoint/2010/main" val="351637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D61AD-E580-4C09-876E-E8770312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B3CC19-5884-4FC5-9CFA-354B33D1B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9789"/>
            <a:ext cx="3672606" cy="4491547"/>
          </a:xfrm>
        </p:spPr>
      </p:pic>
    </p:spTree>
    <p:extLst>
      <p:ext uri="{BB962C8B-B14F-4D97-AF65-F5344CB8AC3E}">
        <p14:creationId xmlns:p14="http://schemas.microsoft.com/office/powerpoint/2010/main" val="3216125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DC2DD-3E9E-43BA-911E-B8156B76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FE0740-B07E-48FD-A8AC-EDDE5BC1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import pandas as pd # </a:t>
            </a:r>
            <a:r>
              <a:rPr lang="zh-TW" altLang="en-US" sz="2000" dirty="0"/>
              <a:t>引用套件並縮寫為 </a:t>
            </a:r>
            <a:r>
              <a:rPr lang="en-US" altLang="zh-TW" sz="2000" dirty="0"/>
              <a:t>pd</a:t>
            </a:r>
          </a:p>
          <a:p>
            <a:endParaRPr lang="en-US" altLang="zh-TW" sz="2000" dirty="0"/>
          </a:p>
          <a:p>
            <a:r>
              <a:rPr lang="en-US" altLang="zh-TW" sz="2000" dirty="0"/>
              <a:t>groups = ["Movies", "Sports", "Coding", "Fishing", "Dancing", "cooking"]  </a:t>
            </a:r>
          </a:p>
          <a:p>
            <a:r>
              <a:rPr lang="en-US" altLang="zh-TW" sz="2000" dirty="0"/>
              <a:t>num = [46, 8, 12, 12, 6, 58]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dict</a:t>
            </a:r>
            <a:r>
              <a:rPr lang="en-US" altLang="zh-TW" sz="2000" dirty="0"/>
              <a:t> = {"groups": groups,  </a:t>
            </a:r>
          </a:p>
          <a:p>
            <a:r>
              <a:rPr lang="en-US" altLang="zh-TW" sz="2000" dirty="0"/>
              <a:t>        "num": num</a:t>
            </a:r>
          </a:p>
          <a:p>
            <a:r>
              <a:rPr lang="en-US" altLang="zh-TW" sz="2000" dirty="0"/>
              <a:t>        }</a:t>
            </a:r>
          </a:p>
          <a:p>
            <a:r>
              <a:rPr lang="en-US" altLang="zh-TW" sz="2000" dirty="0" err="1"/>
              <a:t>select_df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pd.DataFrame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select_df.sort_values</a:t>
            </a:r>
            <a:r>
              <a:rPr lang="en-US" altLang="zh-TW" sz="2000" dirty="0"/>
              <a:t>(by = 'num') #</a:t>
            </a:r>
            <a:r>
              <a:rPr lang="zh-TW" altLang="en-US" sz="2000" dirty="0"/>
              <a:t>透過指定欄位的數值排序 </a:t>
            </a:r>
          </a:p>
        </p:txBody>
      </p:sp>
    </p:spTree>
    <p:extLst>
      <p:ext uri="{BB962C8B-B14F-4D97-AF65-F5344CB8AC3E}">
        <p14:creationId xmlns:p14="http://schemas.microsoft.com/office/powerpoint/2010/main" val="4102748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6B4C3-DEDF-4284-86BF-53DC50F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95BF38-71F3-4F26-8F9E-0B0A77DED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6" y="1951981"/>
            <a:ext cx="3872182" cy="414689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F14EE5-8B8B-4C18-BCB4-7C042E070914}"/>
              </a:ext>
            </a:extLst>
          </p:cNvPr>
          <p:cNvSpPr txBox="1"/>
          <p:nvPr/>
        </p:nvSpPr>
        <p:spPr>
          <a:xfrm>
            <a:off x="5055079" y="2398054"/>
            <a:ext cx="268281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依照</a:t>
            </a:r>
            <a:r>
              <a:rPr lang="en-US" altLang="zh-TW" dirty="0"/>
              <a:t>num</a:t>
            </a:r>
            <a:r>
              <a:rPr lang="zh-TW" altLang="en-US" dirty="0"/>
              <a:t>的大小排序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852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1C874-56F8-42A4-A9AD-3DF16AEB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4F8CC-CAB8-4F02-9636-3AA8060F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= {'state': ['Ohio', 'Ohio', 'Ohio', 'Nevada', 'Nevada', 'Nevada'],</a:t>
            </a:r>
          </a:p>
          <a:p>
            <a:r>
              <a:rPr lang="en-US" altLang="zh-TW" dirty="0"/>
              <a:t>        'year': [2000, 2001, 2002, 2001, 2002, 2003],</a:t>
            </a:r>
          </a:p>
          <a:p>
            <a:r>
              <a:rPr lang="en-US" altLang="zh-TW" dirty="0"/>
              <a:t>        'pop': [1.5, 1.7, 3.6, 2.4, 2.9, 3.2]}</a:t>
            </a:r>
          </a:p>
          <a:p>
            <a:r>
              <a:rPr lang="en-US" altLang="zh-TW" dirty="0"/>
              <a:t>frame = </a:t>
            </a:r>
            <a:r>
              <a:rPr lang="en-US" altLang="zh-TW" dirty="0" err="1"/>
              <a:t>pd.DataFrame</a:t>
            </a:r>
            <a:r>
              <a:rPr lang="en-US" altLang="zh-TW" dirty="0"/>
              <a:t>(data)</a:t>
            </a:r>
          </a:p>
          <a:p>
            <a:r>
              <a:rPr lang="en-US" altLang="zh-TW" dirty="0"/>
              <a:t>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801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69885-D87F-4213-8D87-1EADFEA6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2DEF40-AD38-48E9-B818-9B347AC67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1" y="1914510"/>
            <a:ext cx="4664734" cy="4244751"/>
          </a:xfrm>
        </p:spPr>
      </p:pic>
    </p:spTree>
    <p:extLst>
      <p:ext uri="{BB962C8B-B14F-4D97-AF65-F5344CB8AC3E}">
        <p14:creationId xmlns:p14="http://schemas.microsoft.com/office/powerpoint/2010/main" val="175256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A47D7-B437-4241-B6F1-FBC2580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frame.head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F0CE14-0C4A-4A75-8304-E4A3CB53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913"/>
            <a:ext cx="4820728" cy="405667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070CDB6-5675-496D-B595-CFB37F874439}"/>
              </a:ext>
            </a:extLst>
          </p:cNvPr>
          <p:cNvSpPr txBox="1"/>
          <p:nvPr/>
        </p:nvSpPr>
        <p:spPr>
          <a:xfrm>
            <a:off x="5658928" y="2026894"/>
            <a:ext cx="465970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也可以自訂，只需要在括弧內加上要的數字</a:t>
            </a:r>
          </a:p>
        </p:txBody>
      </p:sp>
    </p:spTree>
    <p:extLst>
      <p:ext uri="{BB962C8B-B14F-4D97-AF65-F5344CB8AC3E}">
        <p14:creationId xmlns:p14="http://schemas.microsoft.com/office/powerpoint/2010/main" val="1295604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346A2-81E3-4607-BF57-A6E0AED6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frame.tail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A7C189-B10F-47B8-8FFB-9B33AC329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87" y="1936884"/>
            <a:ext cx="2677694" cy="384281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7A20CB8-B316-4744-B492-C4416935A213}"/>
              </a:ext>
            </a:extLst>
          </p:cNvPr>
          <p:cNvSpPr txBox="1"/>
          <p:nvPr/>
        </p:nvSpPr>
        <p:spPr>
          <a:xfrm>
            <a:off x="4442604" y="2208363"/>
            <a:ext cx="501194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要顯示最後五筆資料則可以使用</a:t>
            </a:r>
            <a:r>
              <a:rPr lang="en-US" altLang="zh-TW" dirty="0"/>
              <a:t>.tail()</a:t>
            </a:r>
            <a:r>
              <a:rPr lang="zh-TW" altLang="en-US" dirty="0"/>
              <a:t>，和</a:t>
            </a:r>
            <a:r>
              <a:rPr lang="en-US" altLang="zh-TW" dirty="0"/>
              <a:t>head()</a:t>
            </a:r>
            <a:r>
              <a:rPr lang="zh-TW" altLang="en-US" dirty="0"/>
              <a:t>一樣，可以在括號內加上要顯示幾筆資料</a:t>
            </a:r>
          </a:p>
        </p:txBody>
      </p:sp>
    </p:spTree>
    <p:extLst>
      <p:ext uri="{BB962C8B-B14F-4D97-AF65-F5344CB8AC3E}">
        <p14:creationId xmlns:p14="http://schemas.microsoft.com/office/powerpoint/2010/main" val="405339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0870" y="2759190"/>
            <a:ext cx="7108767" cy="1388861"/>
          </a:xfrm>
        </p:spPr>
        <p:txBody>
          <a:bodyPr/>
          <a:lstStyle/>
          <a:p>
            <a:r>
              <a:rPr lang="zh-TW" altLang="en-US" dirty="0"/>
              <a:t>資料科學與</a:t>
            </a:r>
            <a:r>
              <a:rPr lang="en-US" altLang="zh-TW" dirty="0"/>
              <a:t>Pandas</a:t>
            </a:r>
            <a:r>
              <a:rPr lang="zh-TW" altLang="en-US" dirty="0"/>
              <a:t>資料分析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469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D3479-E36C-4ECD-9360-EBEAF67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frame.info()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A4F77-E32F-41E4-B2F2-3564EF0DB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6485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&lt;class '</a:t>
            </a:r>
            <a:r>
              <a:rPr lang="en-US" altLang="zh-TW" dirty="0" err="1"/>
              <a:t>pandas.core.frame.DataFrame</a:t>
            </a:r>
            <a:r>
              <a:rPr lang="en-US" altLang="zh-TW" dirty="0"/>
              <a:t>'&gt;</a:t>
            </a:r>
          </a:p>
          <a:p>
            <a:r>
              <a:rPr lang="en-US" altLang="zh-TW" dirty="0" err="1"/>
              <a:t>RangeIndex</a:t>
            </a:r>
            <a:r>
              <a:rPr lang="en-US" altLang="zh-TW" dirty="0"/>
              <a:t>: 6 entries, 0 to 5</a:t>
            </a:r>
          </a:p>
          <a:p>
            <a:r>
              <a:rPr lang="en-US" altLang="zh-TW" dirty="0"/>
              <a:t>Data columns (total 3 columns):</a:t>
            </a:r>
          </a:p>
          <a:p>
            <a:r>
              <a:rPr lang="en-US" altLang="zh-TW" dirty="0"/>
              <a:t> #   Column  Non-Null Count  </a:t>
            </a:r>
            <a:r>
              <a:rPr lang="en-US" altLang="zh-TW" dirty="0" err="1"/>
              <a:t>Dtype</a:t>
            </a:r>
            <a:r>
              <a:rPr lang="en-US" altLang="zh-TW" dirty="0"/>
              <a:t>  </a:t>
            </a:r>
          </a:p>
          <a:p>
            <a:r>
              <a:rPr lang="en-US" altLang="zh-TW" dirty="0"/>
              <a:t>---  ------  --------------  -----  </a:t>
            </a:r>
          </a:p>
          <a:p>
            <a:r>
              <a:rPr lang="en-US" altLang="zh-TW" dirty="0"/>
              <a:t> 0   state   6 non-null      object </a:t>
            </a:r>
          </a:p>
          <a:p>
            <a:r>
              <a:rPr lang="en-US" altLang="zh-TW" dirty="0"/>
              <a:t> 1   year    6 non-null      int64  </a:t>
            </a:r>
          </a:p>
          <a:p>
            <a:r>
              <a:rPr lang="en-US" altLang="zh-TW" dirty="0"/>
              <a:t> 2   pop     6 non-null      float64</a:t>
            </a:r>
          </a:p>
          <a:p>
            <a:r>
              <a:rPr lang="en-US" altLang="zh-TW" dirty="0" err="1"/>
              <a:t>dtypes</a:t>
            </a:r>
            <a:r>
              <a:rPr lang="en-US" altLang="zh-TW" dirty="0"/>
              <a:t>: float64(1), int64(1), object(1)</a:t>
            </a:r>
          </a:p>
          <a:p>
            <a:r>
              <a:rPr lang="en-US" altLang="zh-TW" dirty="0"/>
              <a:t>memory usage: 272.0+ bytes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2505C8-C525-42AC-8B07-AB0AD1AAF1FA}"/>
              </a:ext>
            </a:extLst>
          </p:cNvPr>
          <p:cNvSpPr txBox="1"/>
          <p:nvPr/>
        </p:nvSpPr>
        <p:spPr>
          <a:xfrm>
            <a:off x="7203056" y="1825625"/>
            <a:ext cx="27432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可以看到該檔案的資訊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76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4A05B-019F-4054-85CD-EAD261B0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frame['year'][0:4]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F4FDC-DF46-41DB-9AAE-92280A4E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958" cy="3220828"/>
          </a:xfrm>
        </p:spPr>
        <p:txBody>
          <a:bodyPr/>
          <a:lstStyle/>
          <a:p>
            <a:r>
              <a:rPr lang="en-US" altLang="zh-TW" dirty="0"/>
              <a:t>0    2000</a:t>
            </a:r>
          </a:p>
          <a:p>
            <a:r>
              <a:rPr lang="en-US" altLang="zh-TW" dirty="0"/>
              <a:t>1    2001</a:t>
            </a:r>
          </a:p>
          <a:p>
            <a:r>
              <a:rPr lang="en-US" altLang="zh-TW" dirty="0"/>
              <a:t>2    2002</a:t>
            </a:r>
          </a:p>
          <a:p>
            <a:r>
              <a:rPr lang="en-US" altLang="zh-TW" dirty="0"/>
              <a:t>3    2001</a:t>
            </a:r>
          </a:p>
          <a:p>
            <a:r>
              <a:rPr lang="en-US" altLang="zh-TW" dirty="0"/>
              <a:t>Name: year, </a:t>
            </a:r>
            <a:r>
              <a:rPr lang="en-US" altLang="zh-TW" dirty="0" err="1"/>
              <a:t>dtype</a:t>
            </a:r>
            <a:r>
              <a:rPr lang="en-US" altLang="zh-TW" dirty="0"/>
              <a:t>: int64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B1B0E5-B094-40FF-BE43-E3D17B064B3E}"/>
              </a:ext>
            </a:extLst>
          </p:cNvPr>
          <p:cNvSpPr txBox="1"/>
          <p:nvPr/>
        </p:nvSpPr>
        <p:spPr>
          <a:xfrm>
            <a:off x="7297947" y="2510287"/>
            <a:ext cx="294160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顯示</a:t>
            </a:r>
            <a:r>
              <a:rPr lang="en-US" altLang="zh-TW" dirty="0"/>
              <a:t>year</a:t>
            </a:r>
            <a:r>
              <a:rPr lang="zh-TW" altLang="en-US" dirty="0"/>
              <a:t>裡的資料，並只有第</a:t>
            </a:r>
            <a:r>
              <a:rPr lang="en-US" altLang="zh-TW" dirty="0"/>
              <a:t>0</a:t>
            </a:r>
            <a:r>
              <a:rPr lang="zh-TW" altLang="en-US" dirty="0"/>
              <a:t>筆選到小於</a:t>
            </a:r>
            <a:r>
              <a:rPr lang="en-US" altLang="zh-TW" dirty="0"/>
              <a:t>4</a:t>
            </a:r>
            <a:r>
              <a:rPr lang="zh-TW" altLang="en-US" dirty="0"/>
              <a:t>的資料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3302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2DD0F-D4B3-48A7-AF00-03D8F4BE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frame[['</a:t>
            </a:r>
            <a:r>
              <a:rPr lang="en-US" altLang="zh-TW" dirty="0" err="1"/>
              <a:t>year','pop</a:t>
            </a:r>
            <a:r>
              <a:rPr lang="en-US" altLang="zh-TW" dirty="0"/>
              <a:t>']]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86DE2C-FA0A-45FD-A4E5-E249C1384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4" y="1907681"/>
            <a:ext cx="4154967" cy="394965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7D70997-FCBF-4684-BEF1-01288457C081}"/>
              </a:ext>
            </a:extLst>
          </p:cNvPr>
          <p:cNvSpPr txBox="1"/>
          <p:nvPr/>
        </p:nvSpPr>
        <p:spPr>
          <a:xfrm>
            <a:off x="5838648" y="2046064"/>
            <a:ext cx="19919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顯示多項資料</a:t>
            </a:r>
          </a:p>
        </p:txBody>
      </p:sp>
    </p:spTree>
    <p:extLst>
      <p:ext uri="{BB962C8B-B14F-4D97-AF65-F5344CB8AC3E}">
        <p14:creationId xmlns:p14="http://schemas.microsoft.com/office/powerpoint/2010/main" val="2545510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014D7-3A9E-4832-BFA4-992E4ECE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frame.insert</a:t>
            </a:r>
            <a:r>
              <a:rPr lang="en-US" altLang="zh-TW" sz="3200" dirty="0"/>
              <a:t>(2,column="</a:t>
            </a:r>
            <a:r>
              <a:rPr lang="en-US" altLang="zh-TW" sz="3200" dirty="0" err="1"/>
              <a:t>sport",value</a:t>
            </a:r>
            <a:r>
              <a:rPr lang="en-US" altLang="zh-TW" sz="3200" dirty="0"/>
              <a:t>="Basketball")</a:t>
            </a:r>
            <a:br>
              <a:rPr lang="en-US" altLang="zh-TW" sz="3200" dirty="0"/>
            </a:br>
            <a:r>
              <a:rPr lang="en-US" altLang="zh-TW" sz="3200" dirty="0"/>
              <a:t>frame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798E5B-6F3A-4010-A852-BA3C63A1E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4946"/>
            <a:ext cx="4311770" cy="398002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D6B48A9-D7A6-410E-A440-CDC868098C81}"/>
              </a:ext>
            </a:extLst>
          </p:cNvPr>
          <p:cNvSpPr txBox="1"/>
          <p:nvPr/>
        </p:nvSpPr>
        <p:spPr>
          <a:xfrm>
            <a:off x="6452558" y="2363638"/>
            <a:ext cx="191004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新增一行資料</a:t>
            </a:r>
          </a:p>
        </p:txBody>
      </p:sp>
    </p:spTree>
    <p:extLst>
      <p:ext uri="{BB962C8B-B14F-4D97-AF65-F5344CB8AC3E}">
        <p14:creationId xmlns:p14="http://schemas.microsoft.com/office/powerpoint/2010/main" val="34325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A4F3F-105D-4FA8-966C-3533E076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frame.columns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EA95E-697A-4BA1-9504-24D481F0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0743" cy="701915"/>
          </a:xfrm>
        </p:spPr>
        <p:txBody>
          <a:bodyPr/>
          <a:lstStyle/>
          <a:p>
            <a:r>
              <a:rPr lang="en-US" altLang="zh-TW" dirty="0"/>
              <a:t>Index(['state', 'year', 'sport', 'pop'], </a:t>
            </a:r>
            <a:r>
              <a:rPr lang="en-US" altLang="zh-TW" dirty="0" err="1"/>
              <a:t>dtype</a:t>
            </a:r>
            <a:r>
              <a:rPr lang="en-US" altLang="zh-TW" dirty="0"/>
              <a:t>='object')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517EF1-E47A-4434-8D00-DEF895A5D954}"/>
              </a:ext>
            </a:extLst>
          </p:cNvPr>
          <p:cNvSpPr txBox="1"/>
          <p:nvPr/>
        </p:nvSpPr>
        <p:spPr>
          <a:xfrm>
            <a:off x="9169879" y="1807250"/>
            <a:ext cx="182017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顯示行的索引</a:t>
            </a:r>
          </a:p>
        </p:txBody>
      </p:sp>
    </p:spTree>
    <p:extLst>
      <p:ext uri="{BB962C8B-B14F-4D97-AF65-F5344CB8AC3E}">
        <p14:creationId xmlns:p14="http://schemas.microsoft.com/office/powerpoint/2010/main" val="3191351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279FB-026C-46FE-9D57-97B2A40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frame.to_numpy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ACCE4-DF82-437F-82D7-7B1A3C7B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7174" cy="4351338"/>
          </a:xfrm>
        </p:spPr>
        <p:txBody>
          <a:bodyPr/>
          <a:lstStyle/>
          <a:p>
            <a:r>
              <a:rPr lang="en-US" altLang="zh-TW" dirty="0"/>
              <a:t>array([['Ohio', 2000, 'Basketball', 1.5],</a:t>
            </a:r>
          </a:p>
          <a:p>
            <a:r>
              <a:rPr lang="en-US" altLang="zh-TW" dirty="0"/>
              <a:t>       ['Ohio', 2001, 'Basketball', 1.7],</a:t>
            </a:r>
          </a:p>
          <a:p>
            <a:r>
              <a:rPr lang="en-US" altLang="zh-TW" dirty="0"/>
              <a:t>       ['Ohio', 2002, 'Basketball', 3.6],</a:t>
            </a:r>
          </a:p>
          <a:p>
            <a:r>
              <a:rPr lang="en-US" altLang="zh-TW" dirty="0"/>
              <a:t>       ['Nevada', 2001, 'Basketball', 2.4],</a:t>
            </a:r>
          </a:p>
          <a:p>
            <a:r>
              <a:rPr lang="en-US" altLang="zh-TW" dirty="0"/>
              <a:t>       ['Nevada', 2002, 'Basketball', 2.9],</a:t>
            </a:r>
          </a:p>
          <a:p>
            <a:r>
              <a:rPr lang="en-US" altLang="zh-TW" dirty="0"/>
              <a:t>       ['Nevada', 2003, 'Basketball', 3.2]], </a:t>
            </a:r>
            <a:r>
              <a:rPr lang="en-US" altLang="zh-TW" dirty="0" err="1"/>
              <a:t>dtype</a:t>
            </a:r>
            <a:r>
              <a:rPr lang="en-US" altLang="zh-TW" dirty="0"/>
              <a:t>=object)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1053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B09FD-81D5-4ED0-AC7F-C4CC1A4F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frame['E'] = ['one', 'one', 'two', 'three', 'four', 'three']</a:t>
            </a:r>
            <a:br>
              <a:rPr lang="en-US" altLang="zh-TW" sz="3600" dirty="0"/>
            </a:br>
            <a:r>
              <a:rPr lang="en-US" altLang="zh-TW" sz="3600" dirty="0"/>
              <a:t>frame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3E80F1-5EA8-4D92-A9EF-82703CC25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3484"/>
            <a:ext cx="4812102" cy="4240886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8B0076-EE4C-478E-90D0-39597A1CD9E3}"/>
              </a:ext>
            </a:extLst>
          </p:cNvPr>
          <p:cNvSpPr/>
          <p:nvPr/>
        </p:nvSpPr>
        <p:spPr>
          <a:xfrm>
            <a:off x="4649639" y="1897811"/>
            <a:ext cx="836762" cy="4106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111EC5-A318-46AB-B502-B94D57456DD2}"/>
              </a:ext>
            </a:extLst>
          </p:cNvPr>
          <p:cNvSpPr txBox="1"/>
          <p:nvPr/>
        </p:nvSpPr>
        <p:spPr>
          <a:xfrm>
            <a:off x="6008298" y="1897811"/>
            <a:ext cx="128965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新增資料</a:t>
            </a:r>
          </a:p>
        </p:txBody>
      </p:sp>
    </p:spTree>
    <p:extLst>
      <p:ext uri="{BB962C8B-B14F-4D97-AF65-F5344CB8AC3E}">
        <p14:creationId xmlns:p14="http://schemas.microsoft.com/office/powerpoint/2010/main" val="376086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7DF3B-128C-4D1C-B10C-2971290B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frame.iloc</a:t>
            </a:r>
            <a:r>
              <a:rPr lang="en-US" altLang="zh-TW" dirty="0"/>
              <a:t>[3]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0E7C9-EF0D-4D33-8A71-A3B9F3B8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4298" cy="3410609"/>
          </a:xfrm>
        </p:spPr>
        <p:txBody>
          <a:bodyPr/>
          <a:lstStyle/>
          <a:p>
            <a:r>
              <a:rPr lang="en-US" altLang="zh-TW" dirty="0"/>
              <a:t>state        Nevada</a:t>
            </a:r>
          </a:p>
          <a:p>
            <a:r>
              <a:rPr lang="en-US" altLang="zh-TW" dirty="0"/>
              <a:t>year           2001</a:t>
            </a:r>
          </a:p>
          <a:p>
            <a:r>
              <a:rPr lang="en-US" altLang="zh-TW" dirty="0"/>
              <a:t>sport    Basketball</a:t>
            </a:r>
          </a:p>
          <a:p>
            <a:r>
              <a:rPr lang="en-US" altLang="zh-TW" dirty="0"/>
              <a:t>pop             2.4</a:t>
            </a:r>
          </a:p>
          <a:p>
            <a:r>
              <a:rPr lang="en-US" altLang="zh-TW" dirty="0"/>
              <a:t>E             three</a:t>
            </a:r>
          </a:p>
          <a:p>
            <a:r>
              <a:rPr lang="en-US" altLang="zh-TW" dirty="0"/>
              <a:t>Name: 3, </a:t>
            </a:r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351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877AB-5771-43E4-B620-793B7303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frame.iloc</a:t>
            </a:r>
            <a:r>
              <a:rPr lang="en-US" altLang="zh-TW" dirty="0"/>
              <a:t>[3:5, 0:2]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D8D839-5836-4E2B-B1CA-ED4CFAF15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5" y="1875084"/>
            <a:ext cx="3450926" cy="1946418"/>
          </a:xfrm>
        </p:spPr>
      </p:pic>
    </p:spTree>
    <p:extLst>
      <p:ext uri="{BB962C8B-B14F-4D97-AF65-F5344CB8AC3E}">
        <p14:creationId xmlns:p14="http://schemas.microsoft.com/office/powerpoint/2010/main" val="2837874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00C17-14A6-4CFC-8FC6-72840AF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frame.iloc</a:t>
            </a:r>
            <a:r>
              <a:rPr lang="en-US" altLang="zh-TW" dirty="0"/>
              <a:t>[[1, 2, 4], [0, 2]]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59ECD9-35D0-44B7-9156-F0289ECC1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2" y="2152650"/>
            <a:ext cx="3146216" cy="2384844"/>
          </a:xfrm>
        </p:spPr>
      </p:pic>
    </p:spTree>
    <p:extLst>
      <p:ext uri="{BB962C8B-B14F-4D97-AF65-F5344CB8AC3E}">
        <p14:creationId xmlns:p14="http://schemas.microsoft.com/office/powerpoint/2010/main" val="21284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r>
              <a:rPr lang="en-US" altLang="zh-TW" dirty="0"/>
              <a:t>  # </a:t>
            </a:r>
            <a:r>
              <a:rPr lang="zh-TW" altLang="en-US" dirty="0"/>
              <a:t>引用套件並縮寫為 </a:t>
            </a:r>
            <a:r>
              <a:rPr lang="en-US" altLang="zh-TW" dirty="0" err="1"/>
              <a:t>pd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cars = [“BMW”, “BENZ”, “Toyota”, “Nissan”, “Lexus”]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select = </a:t>
            </a:r>
            <a:r>
              <a:rPr lang="en-US" altLang="zh-TW" dirty="0" err="1"/>
              <a:t>pd.Series</a:t>
            </a:r>
            <a:r>
              <a:rPr lang="en-US" altLang="zh-TW" dirty="0"/>
              <a:t>(cars)  #Series</a:t>
            </a:r>
            <a:r>
              <a:rPr lang="zh-TW" altLang="en-US" dirty="0"/>
              <a:t>是處理序列相關的資料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print(select)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21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3F5DD-C78D-455F-B592-344B9C4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frame.iloc</a:t>
            </a:r>
            <a:r>
              <a:rPr lang="en-US" altLang="zh-TW" dirty="0"/>
              <a:t>[1:3, :]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EF152A-9F9D-48F2-91D6-57C2B0171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1724"/>
            <a:ext cx="4120371" cy="2339122"/>
          </a:xfrm>
        </p:spPr>
      </p:pic>
    </p:spTree>
    <p:extLst>
      <p:ext uri="{BB962C8B-B14F-4D97-AF65-F5344CB8AC3E}">
        <p14:creationId xmlns:p14="http://schemas.microsoft.com/office/powerpoint/2010/main" val="3523496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E8DAE-0A70-437F-898F-D4101DE8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frame.iloc</a:t>
            </a:r>
            <a:r>
              <a:rPr lang="en-US" altLang="zh-TW" dirty="0"/>
              <a:t>[1, 1]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13CBD-DCFC-492B-B1B0-07FA0832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1928" cy="2547967"/>
          </a:xfrm>
        </p:spPr>
        <p:txBody>
          <a:bodyPr/>
          <a:lstStyle/>
          <a:p>
            <a:r>
              <a:rPr lang="en-US" altLang="zh-TW" dirty="0"/>
              <a:t>2001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5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987D9-1F8A-4697-98F4-DDA4FB80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frame[frame['pop'] &gt; 3]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115272-B072-4117-9868-D277B6AD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8" y="1978848"/>
            <a:ext cx="4312040" cy="2023809"/>
          </a:xfrm>
        </p:spPr>
      </p:pic>
    </p:spTree>
    <p:extLst>
      <p:ext uri="{BB962C8B-B14F-4D97-AF65-F5344CB8AC3E}">
        <p14:creationId xmlns:p14="http://schemas.microsoft.com/office/powerpoint/2010/main" val="104225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1C9D4-30AB-4365-9356-5981C4FC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df2 = </a:t>
            </a:r>
            <a:r>
              <a:rPr lang="en-US" altLang="zh-TW" dirty="0" err="1"/>
              <a:t>frame.copy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en-US" altLang="zh-TW" dirty="0"/>
              <a:t>df2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24CFC6-01C9-4E4E-A0DA-D8E7D7D2D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70" y="2381250"/>
            <a:ext cx="5174746" cy="3614108"/>
          </a:xfrm>
        </p:spPr>
      </p:pic>
    </p:spTree>
    <p:extLst>
      <p:ext uri="{BB962C8B-B14F-4D97-AF65-F5344CB8AC3E}">
        <p14:creationId xmlns:p14="http://schemas.microsoft.com/office/powerpoint/2010/main" val="1214607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51079-6B5D-4A3B-A4A0-CDA5F52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frame.sort_values</a:t>
            </a:r>
            <a:r>
              <a:rPr lang="en-US" altLang="zh-TW" dirty="0"/>
              <a:t>(by="pop")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54E1CC4-BFB3-4403-B389-3F6BF04DB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2969"/>
            <a:ext cx="4969580" cy="3491287"/>
          </a:xfrm>
        </p:spPr>
      </p:pic>
    </p:spTree>
    <p:extLst>
      <p:ext uri="{BB962C8B-B14F-4D97-AF65-F5344CB8AC3E}">
        <p14:creationId xmlns:p14="http://schemas.microsoft.com/office/powerpoint/2010/main" val="576250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AA32F-B387-4184-BC81-F6FE087E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0D3BDB-A6D3-4627-989F-FDB0651D2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0" y="1928886"/>
            <a:ext cx="5566823" cy="2729377"/>
          </a:xfrm>
        </p:spPr>
      </p:pic>
    </p:spTree>
    <p:extLst>
      <p:ext uri="{BB962C8B-B14F-4D97-AF65-F5344CB8AC3E}">
        <p14:creationId xmlns:p14="http://schemas.microsoft.com/office/powerpoint/2010/main" val="4146036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99439-9379-4436-81C5-2AC54F14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frame.sort_index</a:t>
            </a:r>
            <a:r>
              <a:rPr lang="en-US" altLang="zh-TW" dirty="0"/>
              <a:t>(axis=1, ascending=True)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6BED9F-3174-4F0E-841F-A74AF1A24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78" y="1888630"/>
            <a:ext cx="5252588" cy="3804804"/>
          </a:xfrm>
        </p:spPr>
      </p:pic>
    </p:spTree>
    <p:extLst>
      <p:ext uri="{BB962C8B-B14F-4D97-AF65-F5344CB8AC3E}">
        <p14:creationId xmlns:p14="http://schemas.microsoft.com/office/powerpoint/2010/main" val="3660112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7CA0655-61CF-4703-966C-0CF1B5E77B5A}"/>
              </a:ext>
            </a:extLst>
          </p:cNvPr>
          <p:cNvSpPr txBox="1"/>
          <p:nvPr/>
        </p:nvSpPr>
        <p:spPr>
          <a:xfrm>
            <a:off x="3253596" y="2721114"/>
            <a:ext cx="5684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pandas</a:t>
            </a:r>
            <a:r>
              <a:rPr lang="zh-TW" altLang="en-US" sz="4000" dirty="0"/>
              <a:t>資料分析技術</a:t>
            </a:r>
            <a:r>
              <a:rPr lang="en-US" altLang="zh-TW" sz="4000" dirty="0"/>
              <a:t>(2)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0665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40E6-5759-49B8-B072-457D3A99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/>
              <a:t>n = pd.read_csv("csv/1108.csv")</a:t>
            </a:r>
            <a:br>
              <a:rPr lang="pt-BR" altLang="zh-TW" dirty="0"/>
            </a:br>
            <a:r>
              <a:rPr lang="pt-BR" altLang="zh-TW" dirty="0"/>
              <a:t>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6F4C25-D9AB-448A-A925-F0C0401B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51286"/>
            <a:ext cx="4467045" cy="403385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E1AFF6A-EF03-4DB1-91DC-E6B99B342AF1}"/>
              </a:ext>
            </a:extLst>
          </p:cNvPr>
          <p:cNvSpPr txBox="1"/>
          <p:nvPr/>
        </p:nvSpPr>
        <p:spPr>
          <a:xfrm>
            <a:off x="6599208" y="2277374"/>
            <a:ext cx="197952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讀取</a:t>
            </a:r>
            <a:r>
              <a:rPr lang="en-US" altLang="zh-TW" dirty="0"/>
              <a:t>.csv</a:t>
            </a:r>
            <a:r>
              <a:rPr lang="zh-TW" altLang="en-US" dirty="0"/>
              <a:t>檔並顯示</a:t>
            </a:r>
          </a:p>
        </p:txBody>
      </p:sp>
    </p:spTree>
    <p:extLst>
      <p:ext uri="{BB962C8B-B14F-4D97-AF65-F5344CB8AC3E}">
        <p14:creationId xmlns:p14="http://schemas.microsoft.com/office/powerpoint/2010/main" val="3995316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3E319-548A-4B59-BFF2-84F08C17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n.drop</a:t>
            </a:r>
            <a:r>
              <a:rPr lang="en-US" altLang="zh-TW" dirty="0"/>
              <a:t>('id', </a:t>
            </a:r>
            <a:r>
              <a:rPr lang="en-US" altLang="zh-TW" dirty="0" err="1"/>
              <a:t>inplace</a:t>
            </a:r>
            <a:r>
              <a:rPr lang="en-US" altLang="zh-TW" dirty="0"/>
              <a:t>=True, axis=1)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9CF087-2CC0-4032-BAB2-C2F00AF9C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922"/>
            <a:ext cx="4359845" cy="36361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984E07-F391-457F-BE67-7D0180FC84A0}"/>
              </a:ext>
            </a:extLst>
          </p:cNvPr>
          <p:cNvSpPr txBox="1"/>
          <p:nvPr/>
        </p:nvSpPr>
        <p:spPr>
          <a:xfrm>
            <a:off x="6236899" y="2250588"/>
            <a:ext cx="22919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刪除</a:t>
            </a:r>
            <a:r>
              <a:rPr lang="en-US" altLang="zh-TW" dirty="0"/>
              <a:t>id</a:t>
            </a:r>
            <a:r>
              <a:rPr lang="zh-TW" altLang="en-US" dirty="0"/>
              <a:t>那一行的資料</a:t>
            </a:r>
          </a:p>
        </p:txBody>
      </p:sp>
    </p:spTree>
    <p:extLst>
      <p:ext uri="{BB962C8B-B14F-4D97-AF65-F5344CB8AC3E}">
        <p14:creationId xmlns:p14="http://schemas.microsoft.com/office/powerpoint/2010/main" val="11737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19853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0 BMW</a:t>
            </a:r>
          </a:p>
          <a:p>
            <a:pPr marL="0" indent="0">
              <a:buNone/>
            </a:pPr>
            <a:r>
              <a:rPr lang="en-US" altLang="zh-TW" dirty="0"/>
              <a:t>1 BENZ</a:t>
            </a:r>
          </a:p>
          <a:p>
            <a:pPr marL="0" indent="0">
              <a:buNone/>
            </a:pPr>
            <a:r>
              <a:rPr lang="en-US" altLang="zh-TW" dirty="0"/>
              <a:t>2 Toyota</a:t>
            </a:r>
          </a:p>
          <a:p>
            <a:pPr marL="0" indent="0">
              <a:buNone/>
            </a:pPr>
            <a:r>
              <a:rPr lang="en-US" altLang="zh-TW" dirty="0"/>
              <a:t>3 Nissan</a:t>
            </a:r>
          </a:p>
          <a:p>
            <a:pPr marL="0" indent="0">
              <a:buNone/>
            </a:pPr>
            <a:r>
              <a:rPr lang="en-US" altLang="zh-TW" dirty="0"/>
              <a:t>4 Lexus</a:t>
            </a:r>
          </a:p>
          <a:p>
            <a:pPr marL="0" indent="0">
              <a:buNone/>
            </a:pPr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7743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2DCA4-7538-4D3F-8548-41461C69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data = </a:t>
            </a:r>
            <a:r>
              <a:rPr lang="en-US" altLang="zh-TW" sz="2000" dirty="0" err="1"/>
              <a:t>pd.DataFrame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np.arange</a:t>
            </a:r>
            <a:r>
              <a:rPr lang="en-US" altLang="zh-TW" sz="2000" dirty="0"/>
              <a:t>(16).reshape(4, 4),</a:t>
            </a:r>
            <a:br>
              <a:rPr lang="en-US" altLang="zh-TW" sz="2000" dirty="0"/>
            </a:br>
            <a:r>
              <a:rPr lang="en-US" altLang="zh-TW" sz="2000" dirty="0"/>
              <a:t>                    index=['Ohio', 'Colorado', 'Utah', 'New York'],</a:t>
            </a:r>
            <a:br>
              <a:rPr lang="en-US" altLang="zh-TW" sz="2000" dirty="0"/>
            </a:br>
            <a:r>
              <a:rPr lang="en-US" altLang="zh-TW" sz="2000" dirty="0"/>
              <a:t>                    columns=['one', 'two', 'three', 'four'])</a:t>
            </a:r>
            <a:br>
              <a:rPr lang="en-US" altLang="zh-TW" sz="2000" dirty="0"/>
            </a:br>
            <a:r>
              <a:rPr lang="en-US" altLang="zh-TW" sz="2000" dirty="0"/>
              <a:t>data</a:t>
            </a:r>
            <a:endParaRPr lang="zh-TW" altLang="en-US" sz="2000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75BDA9F-9F70-4B85-98F9-2B5FB1426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5841"/>
            <a:ext cx="4794939" cy="3071109"/>
          </a:xfrm>
        </p:spPr>
      </p:pic>
    </p:spTree>
    <p:extLst>
      <p:ext uri="{BB962C8B-B14F-4D97-AF65-F5344CB8AC3E}">
        <p14:creationId xmlns:p14="http://schemas.microsoft.com/office/powerpoint/2010/main" val="2483036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ABFEB-0D97-4F8C-A89A-E650032C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7536" cy="1325563"/>
          </a:xfrm>
        </p:spPr>
        <p:txBody>
          <a:bodyPr/>
          <a:lstStyle/>
          <a:p>
            <a:r>
              <a:rPr lang="en-US" altLang="zh-TW" dirty="0"/>
              <a:t>data + data1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017702-0313-4C47-8C63-FA6F12C9D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" y="2449797"/>
            <a:ext cx="2562225" cy="1619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457DDB7-42BD-4D64-B6C3-40E92110F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449797"/>
            <a:ext cx="2466975" cy="14763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419AB5-5672-46B3-8E90-FAD203C09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81" y="2449797"/>
            <a:ext cx="2566638" cy="1621677"/>
          </a:xfrm>
          <a:prstGeom prst="rect">
            <a:avLst/>
          </a:prstGeom>
        </p:spPr>
      </p:pic>
      <p:sp>
        <p:nvSpPr>
          <p:cNvPr id="10" name="加號 9">
            <a:extLst>
              <a:ext uri="{FF2B5EF4-FFF2-40B4-BE49-F238E27FC236}">
                <a16:creationId xmlns:a16="http://schemas.microsoft.com/office/drawing/2014/main" id="{B5509A68-C1C5-4408-BF38-221AABB068DD}"/>
              </a:ext>
            </a:extLst>
          </p:cNvPr>
          <p:cNvSpPr/>
          <p:nvPr/>
        </p:nvSpPr>
        <p:spPr>
          <a:xfrm>
            <a:off x="3683479" y="2958860"/>
            <a:ext cx="802257" cy="7677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於 10">
            <a:extLst>
              <a:ext uri="{FF2B5EF4-FFF2-40B4-BE49-F238E27FC236}">
                <a16:creationId xmlns:a16="http://schemas.microsoft.com/office/drawing/2014/main" id="{F67AC459-131F-4102-B085-49F98E17F717}"/>
              </a:ext>
            </a:extLst>
          </p:cNvPr>
          <p:cNvSpPr/>
          <p:nvPr/>
        </p:nvSpPr>
        <p:spPr>
          <a:xfrm>
            <a:off x="7379319" y="2958860"/>
            <a:ext cx="1224951" cy="72461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5D7B46-6198-4BC7-8D35-B424FF617983}"/>
              </a:ext>
            </a:extLst>
          </p:cNvPr>
          <p:cNvSpPr txBox="1"/>
          <p:nvPr/>
        </p:nvSpPr>
        <p:spPr>
          <a:xfrm>
            <a:off x="1440611" y="1880558"/>
            <a:ext cx="11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359CEA-EF2D-4DFD-B372-A2701616FD8A}"/>
              </a:ext>
            </a:extLst>
          </p:cNvPr>
          <p:cNvSpPr txBox="1"/>
          <p:nvPr/>
        </p:nvSpPr>
        <p:spPr>
          <a:xfrm>
            <a:off x="5426015" y="1880558"/>
            <a:ext cx="81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C8558C-ECB5-491B-8952-FE00B46FBB3A}"/>
              </a:ext>
            </a:extLst>
          </p:cNvPr>
          <p:cNvSpPr txBox="1"/>
          <p:nvPr/>
        </p:nvSpPr>
        <p:spPr>
          <a:xfrm>
            <a:off x="4981175" y="843240"/>
            <a:ext cx="239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將兩個表格的值相加</a:t>
            </a:r>
          </a:p>
        </p:txBody>
      </p:sp>
    </p:spTree>
    <p:extLst>
      <p:ext uri="{BB962C8B-B14F-4D97-AF65-F5344CB8AC3E}">
        <p14:creationId xmlns:p14="http://schemas.microsoft.com/office/powerpoint/2010/main" val="151655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D5E18-DC02-48E5-A822-3DECFD2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ob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([4.5, 7.2, -5.3, 3.6], index=['d', 'b', 'a', 'c'])</a:t>
            </a:r>
            <a:br>
              <a:rPr lang="en-US" altLang="zh-TW" sz="3200" dirty="0"/>
            </a:br>
            <a:r>
              <a:rPr lang="en-US" altLang="zh-TW" sz="3200" dirty="0" err="1"/>
              <a:t>ob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88CE7-B2D5-4C8E-A19C-60D0ED36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6608" cy="4351338"/>
          </a:xfrm>
        </p:spPr>
        <p:txBody>
          <a:bodyPr/>
          <a:lstStyle/>
          <a:p>
            <a:r>
              <a:rPr lang="en-US" altLang="zh-TW" dirty="0"/>
              <a:t>d    4.5</a:t>
            </a:r>
          </a:p>
          <a:p>
            <a:r>
              <a:rPr lang="en-US" altLang="zh-TW" dirty="0"/>
              <a:t>b    7.2</a:t>
            </a:r>
          </a:p>
          <a:p>
            <a:r>
              <a:rPr lang="en-US" altLang="zh-TW" dirty="0"/>
              <a:t>a   -5.3</a:t>
            </a:r>
          </a:p>
          <a:p>
            <a:r>
              <a:rPr lang="en-US" altLang="zh-TW" dirty="0"/>
              <a:t>c    3.6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471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8F9B2-A388-41A9-B9D0-077BD27D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ob2 = </a:t>
            </a:r>
            <a:r>
              <a:rPr lang="en-US" altLang="zh-TW" dirty="0" err="1"/>
              <a:t>obj.reindex</a:t>
            </a:r>
            <a:r>
              <a:rPr lang="en-US" altLang="zh-TW" dirty="0"/>
              <a:t>(['a', 'b', 'c', 'd', 'e'])</a:t>
            </a:r>
            <a:br>
              <a:rPr lang="en-US" altLang="zh-TW" dirty="0"/>
            </a:br>
            <a:r>
              <a:rPr lang="en-US" altLang="zh-TW" dirty="0"/>
              <a:t>ob2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4B09D1-4535-437A-91CA-63029E07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-5.3</a:t>
            </a:r>
          </a:p>
          <a:p>
            <a:r>
              <a:rPr lang="en-US" altLang="zh-TW" dirty="0"/>
              <a:t>b    7.2</a:t>
            </a:r>
          </a:p>
          <a:p>
            <a:r>
              <a:rPr lang="en-US" altLang="zh-TW" dirty="0"/>
              <a:t>c    3.6</a:t>
            </a:r>
          </a:p>
          <a:p>
            <a:r>
              <a:rPr lang="en-US" altLang="zh-TW" dirty="0"/>
              <a:t>d    4.5</a:t>
            </a:r>
          </a:p>
          <a:p>
            <a:r>
              <a:rPr lang="en-US" altLang="zh-TW" dirty="0"/>
              <a:t>e    </a:t>
            </a:r>
            <a:r>
              <a:rPr lang="en-US" altLang="zh-TW" dirty="0" err="1"/>
              <a:t>NaN</a:t>
            </a:r>
            <a:endParaRPr lang="en-US" altLang="zh-TW" dirty="0"/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465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88070-D2E9-4ED0-8C7D-5EFF7FF3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ob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(['bule', 'purple', 'yellow'], index=[0, 2, 4])</a:t>
            </a:r>
            <a:br>
              <a:rPr lang="en-US" altLang="zh-TW" sz="3200" dirty="0"/>
            </a:br>
            <a:r>
              <a:rPr lang="en-US" altLang="zh-TW" sz="3200" dirty="0" err="1"/>
              <a:t>ob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6E657-A73A-453F-9A14-0C73E3C9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      bule</a:t>
            </a:r>
          </a:p>
          <a:p>
            <a:r>
              <a:rPr lang="en-US" altLang="zh-TW" dirty="0"/>
              <a:t>2    purple</a:t>
            </a:r>
          </a:p>
          <a:p>
            <a:r>
              <a:rPr lang="en-US" altLang="zh-TW" dirty="0"/>
              <a:t>4    yellow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327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E784-98E0-4872-A425-1340317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ob.reindex</a:t>
            </a:r>
            <a:r>
              <a:rPr lang="en-US" altLang="zh-TW" dirty="0"/>
              <a:t>(range(6), method='</a:t>
            </a:r>
            <a:r>
              <a:rPr lang="en-US" altLang="zh-TW" dirty="0" err="1"/>
              <a:t>ffill</a:t>
            </a:r>
            <a:r>
              <a:rPr lang="en-US" altLang="zh-TW" dirty="0"/>
              <a:t>')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B5F110-44AD-4168-AEA7-A7B51316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      bule</a:t>
            </a:r>
          </a:p>
          <a:p>
            <a:r>
              <a:rPr lang="en-US" altLang="zh-TW" dirty="0"/>
              <a:t>1      bule</a:t>
            </a:r>
          </a:p>
          <a:p>
            <a:r>
              <a:rPr lang="en-US" altLang="zh-TW" dirty="0"/>
              <a:t>2    purple</a:t>
            </a:r>
          </a:p>
          <a:p>
            <a:r>
              <a:rPr lang="en-US" altLang="zh-TW" dirty="0"/>
              <a:t>3    purple</a:t>
            </a:r>
          </a:p>
          <a:p>
            <a:r>
              <a:rPr lang="en-US" altLang="zh-TW" dirty="0"/>
              <a:t>4    yellow</a:t>
            </a:r>
          </a:p>
          <a:p>
            <a:r>
              <a:rPr lang="en-US" altLang="zh-TW" dirty="0"/>
              <a:t>5    yellow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004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E87-7E82-48D0-A22B-E2FFFBE4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obj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</a:t>
            </a:r>
            <a:r>
              <a:rPr lang="en-US" altLang="zh-TW" sz="3200" dirty="0" err="1"/>
              <a:t>np.arange</a:t>
            </a:r>
            <a:r>
              <a:rPr lang="en-US" altLang="zh-TW" sz="3200" dirty="0"/>
              <a:t>(5.), index=['a', 'b', 'c', 'd', 'e'])</a:t>
            </a:r>
            <a:br>
              <a:rPr lang="en-US" altLang="zh-TW" sz="3200" dirty="0"/>
            </a:br>
            <a:r>
              <a:rPr lang="en-US" altLang="zh-TW" sz="3200" dirty="0"/>
              <a:t>obj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9927E-D652-4999-B15B-FE7E677F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0.0</a:t>
            </a:r>
          </a:p>
          <a:p>
            <a:r>
              <a:rPr lang="en-US" altLang="zh-TW" dirty="0"/>
              <a:t>b    1.0</a:t>
            </a:r>
          </a:p>
          <a:p>
            <a:r>
              <a:rPr lang="en-US" altLang="zh-TW" dirty="0"/>
              <a:t>c    2.0</a:t>
            </a:r>
          </a:p>
          <a:p>
            <a:r>
              <a:rPr lang="en-US" altLang="zh-TW" dirty="0"/>
              <a:t>d    3.0</a:t>
            </a:r>
          </a:p>
          <a:p>
            <a:r>
              <a:rPr lang="en-US" altLang="zh-TW" dirty="0"/>
              <a:t>e    4.0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915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055A7-B0FD-46AE-AE7F-3BF54193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new_obj</a:t>
            </a:r>
            <a:r>
              <a:rPr lang="en-US" altLang="zh-TW" dirty="0"/>
              <a:t> = </a:t>
            </a:r>
            <a:r>
              <a:rPr lang="en-US" altLang="zh-TW" dirty="0" err="1"/>
              <a:t>obj.drop</a:t>
            </a:r>
            <a:r>
              <a:rPr lang="en-US" altLang="zh-TW" dirty="0"/>
              <a:t>('c')</a:t>
            </a:r>
            <a:br>
              <a:rPr lang="en-US" altLang="zh-TW" dirty="0"/>
            </a:br>
            <a:r>
              <a:rPr lang="en-US" altLang="zh-TW" dirty="0" err="1"/>
              <a:t>new_obj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203F0-34D3-4A09-B367-6DA4F5EC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0.0</a:t>
            </a:r>
          </a:p>
          <a:p>
            <a:r>
              <a:rPr lang="en-US" altLang="zh-TW" dirty="0"/>
              <a:t>b    1.0</a:t>
            </a:r>
          </a:p>
          <a:p>
            <a:r>
              <a:rPr lang="en-US" altLang="zh-TW" dirty="0"/>
              <a:t>d    3.0</a:t>
            </a:r>
          </a:p>
          <a:p>
            <a:r>
              <a:rPr lang="en-US" altLang="zh-TW" dirty="0"/>
              <a:t>e    4.0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980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E1BC9-71D6-4D5B-82F3-85A4C1E8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obj.drop</a:t>
            </a:r>
            <a:r>
              <a:rPr lang="en-US" altLang="zh-TW" dirty="0"/>
              <a:t>(['d', 'c'])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E4AFC-A40B-46EF-88E8-4943EC68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0.0</a:t>
            </a:r>
          </a:p>
          <a:p>
            <a:r>
              <a:rPr lang="en-US" altLang="zh-TW" dirty="0"/>
              <a:t>b    1.0</a:t>
            </a:r>
          </a:p>
          <a:p>
            <a:r>
              <a:rPr lang="en-US" altLang="zh-TW" dirty="0"/>
              <a:t>e    4.0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133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79ABA-48B9-4C70-AF1E-A962A4D9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data = </a:t>
            </a:r>
            <a:r>
              <a:rPr lang="en-US" altLang="zh-TW" sz="2400" dirty="0" err="1"/>
              <a:t>pd.DataFrame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np.arange</a:t>
            </a:r>
            <a:r>
              <a:rPr lang="en-US" altLang="zh-TW" sz="2400" dirty="0"/>
              <a:t>(16).reshape(4, 4),</a:t>
            </a:r>
            <a:br>
              <a:rPr lang="en-US" altLang="zh-TW" sz="2400" dirty="0"/>
            </a:br>
            <a:r>
              <a:rPr lang="en-US" altLang="zh-TW" sz="2400" dirty="0"/>
              <a:t>                    index=['Ohio', 'Colorado', 'Utah', 'New York'],</a:t>
            </a:r>
            <a:br>
              <a:rPr lang="en-US" altLang="zh-TW" sz="2400" dirty="0"/>
            </a:br>
            <a:r>
              <a:rPr lang="en-US" altLang="zh-TW" sz="2400" dirty="0"/>
              <a:t>                    columns=['one', 'two', 'three', 'four'])</a:t>
            </a:r>
            <a:br>
              <a:rPr lang="en-US" altLang="zh-TW" sz="2400" dirty="0"/>
            </a:br>
            <a:r>
              <a:rPr lang="en-US" altLang="zh-TW" sz="2400" dirty="0"/>
              <a:t>data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48BDF1-96AF-4E86-9BB1-6DD9D5124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340"/>
            <a:ext cx="3932208" cy="3133830"/>
          </a:xfrm>
        </p:spPr>
      </p:pic>
    </p:spTree>
    <p:extLst>
      <p:ext uri="{BB962C8B-B14F-4D97-AF65-F5344CB8AC3E}">
        <p14:creationId xmlns:p14="http://schemas.microsoft.com/office/powerpoint/2010/main" val="428409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cars = "BENZ"  </a:t>
            </a:r>
          </a:p>
          <a:p>
            <a:r>
              <a:rPr lang="en-US" altLang="zh-TW" dirty="0"/>
              <a:t>select = </a:t>
            </a:r>
            <a:r>
              <a:rPr lang="en-US" altLang="zh-TW" dirty="0" err="1"/>
              <a:t>pd.Series</a:t>
            </a:r>
            <a:r>
              <a:rPr lang="en-US" altLang="zh-TW" dirty="0"/>
              <a:t>(cars, index = range(3))  #</a:t>
            </a:r>
          </a:p>
          <a:p>
            <a:r>
              <a:rPr lang="en-US" altLang="zh-TW" dirty="0"/>
              <a:t>print(select)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190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271FB-D2E9-4D7F-8A68-18FCE25C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data.drop</a:t>
            </a:r>
            <a:r>
              <a:rPr lang="en-US" altLang="zh-TW" dirty="0"/>
              <a:t>(['Colorado', 'Ohio'])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FF607CC-83DD-40A1-B976-DF7ABB3B5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2612"/>
            <a:ext cx="2932802" cy="2027297"/>
          </a:xfrm>
        </p:spPr>
      </p:pic>
    </p:spTree>
    <p:extLst>
      <p:ext uri="{BB962C8B-B14F-4D97-AF65-F5344CB8AC3E}">
        <p14:creationId xmlns:p14="http://schemas.microsoft.com/office/powerpoint/2010/main" val="2464183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36C99-13D7-4E4C-BB0E-2B30690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data.drop</a:t>
            </a:r>
            <a:r>
              <a:rPr lang="en-US" altLang="zh-TW" dirty="0"/>
              <a:t>('Ohio', axis=0)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BE65BC-2767-49AD-828A-9DE5A1D40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8" y="2346729"/>
            <a:ext cx="3085112" cy="1871588"/>
          </a:xfrm>
        </p:spPr>
      </p:pic>
    </p:spTree>
    <p:extLst>
      <p:ext uri="{BB962C8B-B14F-4D97-AF65-F5344CB8AC3E}">
        <p14:creationId xmlns:p14="http://schemas.microsoft.com/office/powerpoint/2010/main" val="1063756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652CA-0164-4C1C-B508-ABFB7E48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data.drop</a:t>
            </a:r>
            <a:r>
              <a:rPr lang="en-US" altLang="zh-TW" dirty="0"/>
              <a:t>('one', axis=1)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E42F91-7129-43B5-9E8A-5FA4D5436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90" y="1961685"/>
            <a:ext cx="4140679" cy="2791469"/>
          </a:xfrm>
        </p:spPr>
      </p:pic>
    </p:spTree>
    <p:extLst>
      <p:ext uri="{BB962C8B-B14F-4D97-AF65-F5344CB8AC3E}">
        <p14:creationId xmlns:p14="http://schemas.microsoft.com/office/powerpoint/2010/main" val="16770354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0414C-DE26-4E55-A627-3CB3D0F2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data.drop</a:t>
            </a:r>
            <a:r>
              <a:rPr lang="en-US" altLang="zh-TW" dirty="0"/>
              <a:t>(['two', 'four'], axis='columns')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90BB15-1261-426B-AFB7-298E47B5C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52" y="2249053"/>
            <a:ext cx="3814853" cy="2892289"/>
          </a:xfrm>
        </p:spPr>
      </p:pic>
    </p:spTree>
    <p:extLst>
      <p:ext uri="{BB962C8B-B14F-4D97-AF65-F5344CB8AC3E}">
        <p14:creationId xmlns:p14="http://schemas.microsoft.com/office/powerpoint/2010/main" val="1185310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AE135-3D1A-4667-A730-3E603E29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obj.drop</a:t>
            </a:r>
            <a:r>
              <a:rPr lang="en-US" altLang="zh-TW" dirty="0"/>
              <a:t>('c', </a:t>
            </a:r>
            <a:r>
              <a:rPr lang="en-US" altLang="zh-TW" dirty="0" err="1"/>
              <a:t>inplace</a:t>
            </a:r>
            <a:r>
              <a:rPr lang="en-US" altLang="zh-TW" dirty="0"/>
              <a:t>=True)</a:t>
            </a:r>
            <a:br>
              <a:rPr lang="en-US" altLang="zh-TW" dirty="0"/>
            </a:br>
            <a:r>
              <a:rPr lang="en-US" altLang="zh-TW" dirty="0"/>
              <a:t>obj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E1B9E-D900-4B61-853F-E50A7073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0.0</a:t>
            </a:r>
          </a:p>
          <a:p>
            <a:r>
              <a:rPr lang="en-US" altLang="zh-TW" dirty="0"/>
              <a:t>b    1.0</a:t>
            </a:r>
          </a:p>
          <a:p>
            <a:r>
              <a:rPr lang="en-US" altLang="zh-TW" dirty="0"/>
              <a:t>d    3.0</a:t>
            </a:r>
          </a:p>
          <a:p>
            <a:r>
              <a:rPr lang="en-US" altLang="zh-TW" dirty="0"/>
              <a:t>e    4.0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008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C14D-3695-4D81-A1C6-F7F97760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data.drop</a:t>
            </a:r>
            <a:r>
              <a:rPr lang="en-US" altLang="zh-TW" dirty="0"/>
              <a:t>(['two', 'four'], axis='columns')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185610-ED87-4CA2-A747-447ABB0F0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70" y="2014971"/>
            <a:ext cx="4211040" cy="3091866"/>
          </a:xfrm>
        </p:spPr>
      </p:pic>
    </p:spTree>
    <p:extLst>
      <p:ext uri="{BB962C8B-B14F-4D97-AF65-F5344CB8AC3E}">
        <p14:creationId xmlns:p14="http://schemas.microsoft.com/office/powerpoint/2010/main" val="3366975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37248-A5E1-4DEA-9DEB-D065F054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 = </a:t>
            </a:r>
            <a:r>
              <a:rPr lang="en-US" altLang="zh-TW" dirty="0" err="1"/>
              <a:t>pd.Series</a:t>
            </a:r>
            <a:r>
              <a:rPr lang="en-US" altLang="zh-TW" dirty="0"/>
              <a:t>(</a:t>
            </a:r>
            <a:r>
              <a:rPr lang="en-US" altLang="zh-TW" dirty="0" err="1"/>
              <a:t>np.arange</a:t>
            </a:r>
            <a:r>
              <a:rPr lang="en-US" altLang="zh-TW" dirty="0"/>
              <a:t>(3.))</a:t>
            </a:r>
            <a:br>
              <a:rPr lang="en-US" altLang="zh-TW" dirty="0"/>
            </a:br>
            <a:r>
              <a:rPr lang="en-US" altLang="zh-TW" dirty="0"/>
              <a:t>ser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8E66D-0537-4025-8645-310BEB9F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0    0.0</a:t>
            </a:r>
          </a:p>
          <a:p>
            <a:r>
              <a:rPr lang="en-US" altLang="zh-TW" dirty="0"/>
              <a:t>1    1.0</a:t>
            </a:r>
          </a:p>
          <a:p>
            <a:r>
              <a:rPr lang="en-US" altLang="zh-TW" dirty="0"/>
              <a:t>2    2.0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5698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D779C-5A89-476A-A0EA-3EA84EE3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df = </a:t>
            </a:r>
            <a:r>
              <a:rPr lang="en-US" altLang="zh-TW" sz="2000" dirty="0" err="1"/>
              <a:t>pd.DataFrame</a:t>
            </a:r>
            <a:r>
              <a:rPr lang="en-US" altLang="zh-TW" sz="2000" dirty="0"/>
              <a:t>([[1.4, </a:t>
            </a:r>
            <a:r>
              <a:rPr lang="en-US" altLang="zh-TW" sz="2000" dirty="0" err="1"/>
              <a:t>np.nan</a:t>
            </a:r>
            <a:r>
              <a:rPr lang="en-US" altLang="zh-TW" sz="2000" dirty="0"/>
              <a:t>], [7.1, -4.5],</a:t>
            </a:r>
            <a:br>
              <a:rPr lang="en-US" altLang="zh-TW" sz="2000" dirty="0"/>
            </a:br>
            <a:r>
              <a:rPr lang="en-US" altLang="zh-TW" sz="2000" dirty="0"/>
              <a:t>                   [</a:t>
            </a:r>
            <a:r>
              <a:rPr lang="en-US" altLang="zh-TW" sz="2000" dirty="0" err="1"/>
              <a:t>np.nan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np.nan</a:t>
            </a:r>
            <a:r>
              <a:rPr lang="en-US" altLang="zh-TW" sz="2000" dirty="0"/>
              <a:t>], [0.75, -1.3]],</a:t>
            </a:r>
            <a:br>
              <a:rPr lang="en-US" altLang="zh-TW" sz="2000" dirty="0"/>
            </a:br>
            <a:r>
              <a:rPr lang="en-US" altLang="zh-TW" sz="2000" dirty="0"/>
              <a:t>                  index=['a', 'b', 'c', 'd'],</a:t>
            </a:r>
            <a:br>
              <a:rPr lang="en-US" altLang="zh-TW" sz="2000" dirty="0"/>
            </a:br>
            <a:r>
              <a:rPr lang="en-US" altLang="zh-TW" sz="2000" dirty="0"/>
              <a:t>                  columns=['one', 'two'])</a:t>
            </a:r>
            <a:br>
              <a:rPr lang="en-US" altLang="zh-TW" sz="2000" dirty="0"/>
            </a:br>
            <a:r>
              <a:rPr lang="en-US" altLang="zh-TW" sz="2000" dirty="0"/>
              <a:t>df</a:t>
            </a:r>
            <a:endParaRPr lang="zh-TW" altLang="en-US" sz="2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6F9976-1A49-428A-A14B-14AB9D543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04" y="2657205"/>
            <a:ext cx="1627967" cy="2204239"/>
          </a:xfrm>
        </p:spPr>
      </p:pic>
    </p:spTree>
    <p:extLst>
      <p:ext uri="{BB962C8B-B14F-4D97-AF65-F5344CB8AC3E}">
        <p14:creationId xmlns:p14="http://schemas.microsoft.com/office/powerpoint/2010/main" val="37755177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CE257-6736-4C76-B9EF-CAFA4099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df.sum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50E73-E7DE-47F3-B21E-EF5747E7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   9.25</a:t>
            </a:r>
          </a:p>
          <a:p>
            <a:r>
              <a:rPr lang="en-US" altLang="zh-TW" dirty="0"/>
              <a:t>two   -5.80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A6AE2D-7C50-4B34-8915-707279C36BAE}"/>
              </a:ext>
            </a:extLst>
          </p:cNvPr>
          <p:cNvSpPr txBox="1"/>
          <p:nvPr/>
        </p:nvSpPr>
        <p:spPr>
          <a:xfrm>
            <a:off x="5080958" y="2070340"/>
            <a:ext cx="197654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計算每一行的和</a:t>
            </a:r>
          </a:p>
        </p:txBody>
      </p:sp>
    </p:spTree>
    <p:extLst>
      <p:ext uri="{BB962C8B-B14F-4D97-AF65-F5344CB8AC3E}">
        <p14:creationId xmlns:p14="http://schemas.microsoft.com/office/powerpoint/2010/main" val="13906541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45485-2D84-42E8-876A-B635201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df.sum</a:t>
            </a:r>
            <a:r>
              <a:rPr lang="en-US" altLang="zh-TW" dirty="0"/>
              <a:t>(axis='columns')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41F0E0-8140-4858-8545-88BE922A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1.40</a:t>
            </a:r>
          </a:p>
          <a:p>
            <a:r>
              <a:rPr lang="en-US" altLang="zh-TW" dirty="0"/>
              <a:t>b    2.60</a:t>
            </a:r>
          </a:p>
          <a:p>
            <a:r>
              <a:rPr lang="en-US" altLang="zh-TW" dirty="0"/>
              <a:t>c    0.00</a:t>
            </a:r>
          </a:p>
          <a:p>
            <a:r>
              <a:rPr lang="en-US" altLang="zh-TW" dirty="0"/>
              <a:t>d   -0.55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C92EBB-FC8D-4BF0-882E-61CC30B5514E}"/>
              </a:ext>
            </a:extLst>
          </p:cNvPr>
          <p:cNvSpPr txBox="1"/>
          <p:nvPr/>
        </p:nvSpPr>
        <p:spPr>
          <a:xfrm>
            <a:off x="4977442" y="2044460"/>
            <a:ext cx="1789118" cy="3795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計算每一列的和</a:t>
            </a:r>
          </a:p>
        </p:txBody>
      </p:sp>
    </p:spTree>
    <p:extLst>
      <p:ext uri="{BB962C8B-B14F-4D97-AF65-F5344CB8AC3E}">
        <p14:creationId xmlns:p14="http://schemas.microsoft.com/office/powerpoint/2010/main" val="381986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TW" dirty="0"/>
              <a:t>0 BENZ</a:t>
            </a:r>
            <a:br>
              <a:rPr lang="de-DE" altLang="zh-TW" dirty="0"/>
            </a:br>
            <a:r>
              <a:rPr lang="de-DE" altLang="zh-TW" dirty="0"/>
              <a:t>1 BENZ</a:t>
            </a:r>
            <a:br>
              <a:rPr lang="de-DE" altLang="zh-TW" dirty="0"/>
            </a:br>
            <a:r>
              <a:rPr lang="de-DE" altLang="zh-TW" dirty="0"/>
              <a:t>2 BENZ</a:t>
            </a:r>
            <a:br>
              <a:rPr lang="de-DE" altLang="zh-TW" dirty="0"/>
            </a:br>
            <a:r>
              <a:rPr lang="de-DE" altLang="zh-TW" dirty="0"/>
              <a:t>dtype: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938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5B50-02AC-4529-B1FE-6ED827D5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df.mean</a:t>
            </a:r>
            <a:r>
              <a:rPr lang="en-US" altLang="zh-TW" dirty="0"/>
              <a:t>(axis='columns', </a:t>
            </a:r>
            <a:r>
              <a:rPr lang="en-US" altLang="zh-TW" dirty="0" err="1"/>
              <a:t>skipna</a:t>
            </a:r>
            <a:r>
              <a:rPr lang="en-US" altLang="zh-TW" dirty="0"/>
              <a:t>=False)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F0580-EC76-4AEC-90A8-F974BDC8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     </a:t>
            </a:r>
            <a:r>
              <a:rPr lang="en-US" altLang="zh-TW" dirty="0" err="1"/>
              <a:t>NaN</a:t>
            </a:r>
            <a:endParaRPr lang="en-US" altLang="zh-TW" dirty="0"/>
          </a:p>
          <a:p>
            <a:r>
              <a:rPr lang="en-US" altLang="zh-TW" dirty="0"/>
              <a:t>b    1.300</a:t>
            </a:r>
          </a:p>
          <a:p>
            <a:r>
              <a:rPr lang="en-US" altLang="zh-TW" dirty="0"/>
              <a:t>c      </a:t>
            </a:r>
            <a:r>
              <a:rPr lang="en-US" altLang="zh-TW" dirty="0" err="1"/>
              <a:t>NaN</a:t>
            </a:r>
            <a:endParaRPr lang="en-US" altLang="zh-TW" dirty="0"/>
          </a:p>
          <a:p>
            <a:r>
              <a:rPr lang="en-US" altLang="zh-TW" dirty="0"/>
              <a:t>d   -0.275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A92C73-708D-442F-9AB2-E2E5DD303E6F}"/>
              </a:ext>
            </a:extLst>
          </p:cNvPr>
          <p:cNvSpPr txBox="1"/>
          <p:nvPr/>
        </p:nvSpPr>
        <p:spPr>
          <a:xfrm>
            <a:off x="5693434" y="2355011"/>
            <a:ext cx="231187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把</a:t>
            </a:r>
            <a:r>
              <a:rPr lang="en-US" altLang="zh-TW" dirty="0"/>
              <a:t>nan</a:t>
            </a:r>
            <a:r>
              <a:rPr lang="zh-TW" altLang="en-US" dirty="0"/>
              <a:t>值的除外，而把每一列的值相加</a:t>
            </a:r>
          </a:p>
        </p:txBody>
      </p:sp>
    </p:spTree>
    <p:extLst>
      <p:ext uri="{BB962C8B-B14F-4D97-AF65-F5344CB8AC3E}">
        <p14:creationId xmlns:p14="http://schemas.microsoft.com/office/powerpoint/2010/main" val="2454934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4802B-F904-45BA-940A-56B0B2F7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df.idxmax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2A92D-EC66-4629-8CF7-95CC0B9C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   b</a:t>
            </a:r>
          </a:p>
          <a:p>
            <a:r>
              <a:rPr lang="en-US" altLang="zh-TW" dirty="0"/>
              <a:t>two    d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3587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00E52-7C32-4297-987C-8242D943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df.cumsum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59EEB7-04D0-4850-9A34-99DB207A0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6" y="2580720"/>
            <a:ext cx="3056986" cy="29574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B287B97-A5DE-4871-94D0-52DBA4288239}"/>
              </a:ext>
            </a:extLst>
          </p:cNvPr>
          <p:cNvSpPr txBox="1"/>
          <p:nvPr/>
        </p:nvSpPr>
        <p:spPr>
          <a:xfrm>
            <a:off x="5917721" y="2458528"/>
            <a:ext cx="165517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計算累加值</a:t>
            </a:r>
          </a:p>
        </p:txBody>
      </p:sp>
    </p:spTree>
    <p:extLst>
      <p:ext uri="{BB962C8B-B14F-4D97-AF65-F5344CB8AC3E}">
        <p14:creationId xmlns:p14="http://schemas.microsoft.com/office/powerpoint/2010/main" val="124096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63A30-48BB-4884-925C-1CD780C9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obj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(['c', 'a', 'd', 'a', 'a', 'b', 'b', 'c', 'c'])</a:t>
            </a:r>
            <a:br>
              <a:rPr lang="en-US" altLang="zh-TW" sz="3200" dirty="0"/>
            </a:br>
            <a:r>
              <a:rPr lang="en-US" altLang="zh-TW" sz="3200" dirty="0" err="1"/>
              <a:t>uniques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obj.unique</a:t>
            </a:r>
            <a:r>
              <a:rPr lang="en-US" altLang="zh-TW" sz="3200" dirty="0"/>
              <a:t>()</a:t>
            </a:r>
            <a:br>
              <a:rPr lang="en-US" altLang="zh-TW" sz="3200" dirty="0"/>
            </a:br>
            <a:r>
              <a:rPr lang="en-US" altLang="zh-TW" sz="3200" dirty="0" err="1"/>
              <a:t>uniques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F570-3B06-4D1B-A89C-7A24F2BC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5626" cy="883069"/>
          </a:xfrm>
        </p:spPr>
        <p:txBody>
          <a:bodyPr/>
          <a:lstStyle/>
          <a:p>
            <a:r>
              <a:rPr lang="en-US" altLang="zh-TW" dirty="0"/>
              <a:t>array(['c', 'a', 'd', 'b'], </a:t>
            </a:r>
            <a:r>
              <a:rPr lang="en-US" altLang="zh-TW" dirty="0" err="1"/>
              <a:t>dtype</a:t>
            </a:r>
            <a:r>
              <a:rPr lang="en-US" altLang="zh-TW" dirty="0"/>
              <a:t>=object)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65360E-2796-4FF7-801C-BCEE7D3C69D4}"/>
              </a:ext>
            </a:extLst>
          </p:cNvPr>
          <p:cNvSpPr txBox="1"/>
          <p:nvPr/>
        </p:nvSpPr>
        <p:spPr>
          <a:xfrm>
            <a:off x="5909094" y="3278038"/>
            <a:ext cx="374386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Unique()</a:t>
            </a:r>
            <a:r>
              <a:rPr lang="zh-TW" altLang="en-US" dirty="0"/>
              <a:t>是挑出</a:t>
            </a:r>
            <a:r>
              <a:rPr lang="en-US" altLang="zh-TW" dirty="0"/>
              <a:t>series</a:t>
            </a:r>
            <a:r>
              <a:rPr lang="zh-TW" altLang="en-US" dirty="0"/>
              <a:t>裡的非重複值</a:t>
            </a:r>
          </a:p>
        </p:txBody>
      </p:sp>
    </p:spTree>
    <p:extLst>
      <p:ext uri="{BB962C8B-B14F-4D97-AF65-F5344CB8AC3E}">
        <p14:creationId xmlns:p14="http://schemas.microsoft.com/office/powerpoint/2010/main" val="40505373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D5775-6031-431F-8CFE-6BA61831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obj.value_counts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A26600B-3204-4537-B094-B9BF28FEB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11" y="2407129"/>
            <a:ext cx="2718177" cy="204374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FAABD66-E847-4214-AF46-EC8CDA2CBDCF}"/>
              </a:ext>
            </a:extLst>
          </p:cNvPr>
          <p:cNvSpPr txBox="1"/>
          <p:nvPr/>
        </p:nvSpPr>
        <p:spPr>
          <a:xfrm>
            <a:off x="5236234" y="2578985"/>
            <a:ext cx="299336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Value_counts</a:t>
            </a:r>
            <a:r>
              <a:rPr lang="en-US" altLang="zh-TW" dirty="0"/>
              <a:t>()</a:t>
            </a:r>
            <a:r>
              <a:rPr lang="zh-TW" altLang="en-US" dirty="0"/>
              <a:t>能計算出字串各有多少，比如</a:t>
            </a:r>
            <a:r>
              <a:rPr lang="en-US" altLang="zh-TW" dirty="0"/>
              <a:t>a</a:t>
            </a:r>
            <a:r>
              <a:rPr lang="zh-TW" altLang="en-US" dirty="0"/>
              <a:t>有</a:t>
            </a:r>
            <a:r>
              <a:rPr lang="en-US" altLang="zh-TW" dirty="0"/>
              <a:t>3</a:t>
            </a:r>
            <a:r>
              <a:rPr lang="zh-TW" altLang="en-US" dirty="0" smtClean="0"/>
              <a:t>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7196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F7254-5452-4100-A0C3-E24EF818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pd.value_counts(obj.values, sort=False)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F9CC3-10C7-48B7-9C49-9FAB1225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493"/>
            <a:ext cx="2974675" cy="3220828"/>
          </a:xfrm>
        </p:spPr>
        <p:txBody>
          <a:bodyPr/>
          <a:lstStyle/>
          <a:p>
            <a:r>
              <a:rPr lang="en-US" altLang="zh-TW" dirty="0"/>
              <a:t>c    3</a:t>
            </a:r>
          </a:p>
          <a:p>
            <a:r>
              <a:rPr lang="en-US" altLang="zh-TW" dirty="0"/>
              <a:t>b    2</a:t>
            </a:r>
          </a:p>
          <a:p>
            <a:r>
              <a:rPr lang="en-US" altLang="zh-TW" dirty="0"/>
              <a:t>d    1</a:t>
            </a:r>
          </a:p>
          <a:p>
            <a:r>
              <a:rPr lang="en-US" altLang="zh-TW" dirty="0"/>
              <a:t>a    3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int64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34107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65341-6278-4718-92B7-1AF9743C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mask = </a:t>
            </a:r>
            <a:r>
              <a:rPr lang="en-US" altLang="zh-TW" dirty="0" err="1"/>
              <a:t>obj.isin</a:t>
            </a:r>
            <a:r>
              <a:rPr lang="en-US" altLang="zh-TW" dirty="0"/>
              <a:t>(['b', 'c'])</a:t>
            </a:r>
            <a:br>
              <a:rPr lang="en-US" altLang="zh-TW" dirty="0"/>
            </a:br>
            <a:r>
              <a:rPr lang="en-US" altLang="zh-TW" dirty="0"/>
              <a:t>mask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A1A9CC-FFBD-427D-B044-09572B7E8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01" y="2301774"/>
            <a:ext cx="2261917" cy="3152975"/>
          </a:xfrm>
        </p:spPr>
      </p:pic>
    </p:spTree>
    <p:extLst>
      <p:ext uri="{BB962C8B-B14F-4D97-AF65-F5344CB8AC3E}">
        <p14:creationId xmlns:p14="http://schemas.microsoft.com/office/powerpoint/2010/main" val="27368242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81C57-05ED-4C1F-B68A-00182811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obj[mask]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D41A7D-0DB2-4FF2-A257-78AFD26D4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87" y="2390116"/>
            <a:ext cx="2920527" cy="2614343"/>
          </a:xfrm>
        </p:spPr>
      </p:pic>
    </p:spTree>
    <p:extLst>
      <p:ext uri="{BB962C8B-B14F-4D97-AF65-F5344CB8AC3E}">
        <p14:creationId xmlns:p14="http://schemas.microsoft.com/office/powerpoint/2010/main" val="1363801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D444C-4AE3-4BEA-9A1E-E1E1E6B1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err="1"/>
              <a:t>to_match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(['c', 'a', 'b', 'b', 'c', 'a'])</a:t>
            </a:r>
            <a:br>
              <a:rPr lang="en-US" altLang="zh-TW" sz="3200" dirty="0"/>
            </a:br>
            <a:r>
              <a:rPr lang="en-US" altLang="zh-TW" sz="3200" dirty="0" err="1"/>
              <a:t>unique_vals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pd.Series</a:t>
            </a:r>
            <a:r>
              <a:rPr lang="en-US" altLang="zh-TW" sz="3200" dirty="0"/>
              <a:t>(['c', 'b', 'a'])</a:t>
            </a:r>
            <a:br>
              <a:rPr lang="en-US" altLang="zh-TW" sz="3200" dirty="0"/>
            </a:br>
            <a:r>
              <a:rPr lang="en-US" altLang="zh-TW" sz="3200" dirty="0" err="1"/>
              <a:t>pd.Index</a:t>
            </a:r>
            <a:r>
              <a:rPr lang="en-US" altLang="zh-TW" sz="3200" dirty="0"/>
              <a:t>(</a:t>
            </a:r>
            <a:r>
              <a:rPr lang="en-US" altLang="zh-TW" sz="3200" dirty="0" err="1"/>
              <a:t>unique_vals</a:t>
            </a:r>
            <a:r>
              <a:rPr lang="en-US" altLang="zh-TW" sz="3200" dirty="0"/>
              <a:t>).</a:t>
            </a:r>
            <a:r>
              <a:rPr lang="en-US" altLang="zh-TW" sz="3200" dirty="0" err="1"/>
              <a:t>get_indexer</a:t>
            </a:r>
            <a:r>
              <a:rPr lang="en-US" altLang="zh-TW" sz="3200" dirty="0"/>
              <a:t>(</a:t>
            </a:r>
            <a:r>
              <a:rPr lang="en-US" altLang="zh-TW" sz="3200" dirty="0" err="1"/>
              <a:t>to_match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F21AA-509E-42C9-B6BB-5C348EC5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7264" cy="4351338"/>
          </a:xfrm>
        </p:spPr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array([0, 2, 1, 1, 0, 2])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先取出非重複值再建立索引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6035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C1398-B1C8-4A5D-AA79-93F2FEA0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data = </a:t>
            </a:r>
            <a:r>
              <a:rPr lang="en-US" altLang="zh-TW" sz="2400" dirty="0" err="1"/>
              <a:t>pd.DataFrame</a:t>
            </a:r>
            <a:r>
              <a:rPr lang="en-US" altLang="zh-TW" sz="2400" dirty="0"/>
              <a:t>({'Qu1': [1, 3, 4, 3, 4],</a:t>
            </a:r>
            <a:br>
              <a:rPr lang="en-US" altLang="zh-TW" sz="2400" dirty="0"/>
            </a:br>
            <a:r>
              <a:rPr lang="en-US" altLang="zh-TW" sz="2400" dirty="0"/>
              <a:t>                     'Qu2': [2, 3, 1, 2, 3],</a:t>
            </a:r>
            <a:br>
              <a:rPr lang="en-US" altLang="zh-TW" sz="2400" dirty="0"/>
            </a:br>
            <a:r>
              <a:rPr lang="en-US" altLang="zh-TW" sz="2400" dirty="0"/>
              <a:t>                     'Qu3': [1, 5, 2, 4, 4]})</a:t>
            </a:r>
            <a:br>
              <a:rPr lang="en-US" altLang="zh-TW" sz="2400" dirty="0"/>
            </a:br>
            <a:r>
              <a:rPr lang="en-US" altLang="zh-TW" sz="2400" dirty="0"/>
              <a:t>data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CDE764-1872-4475-9B21-6D3782C9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19" y="2278707"/>
            <a:ext cx="2760543" cy="3270452"/>
          </a:xfrm>
        </p:spPr>
      </p:pic>
    </p:spTree>
    <p:extLst>
      <p:ext uri="{BB962C8B-B14F-4D97-AF65-F5344CB8AC3E}">
        <p14:creationId xmlns:p14="http://schemas.microsoft.com/office/powerpoint/2010/main" val="12259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476F8-47CE-4F49-BC58-FAF5A45E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A4E16-527F-4BB3-AA32-875BCC3C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200" dirty="0" err="1"/>
              <a:t>dict</a:t>
            </a:r>
            <a:r>
              <a:rPr lang="en-US" altLang="zh-TW" sz="1200" dirty="0"/>
              <a:t> = {  </a:t>
            </a:r>
          </a:p>
          <a:p>
            <a:r>
              <a:rPr lang="en-US" altLang="zh-TW" sz="1200" dirty="0"/>
              <a:t>    "factory": "Taipei",</a:t>
            </a:r>
          </a:p>
          <a:p>
            <a:r>
              <a:rPr lang="en-US" altLang="zh-TW" sz="1200" dirty="0"/>
              <a:t>    "sensor1": "1",</a:t>
            </a:r>
          </a:p>
          <a:p>
            <a:r>
              <a:rPr lang="en-US" altLang="zh-TW" sz="1200" dirty="0"/>
              <a:t>    "sensor2": "2",</a:t>
            </a:r>
          </a:p>
          <a:p>
            <a:r>
              <a:rPr lang="en-US" altLang="zh-TW" sz="1200" dirty="0"/>
              <a:t>    "sensor3": "3",</a:t>
            </a:r>
          </a:p>
          <a:p>
            <a:r>
              <a:rPr lang="en-US" altLang="zh-TW" sz="1200" dirty="0"/>
              <a:t>    "sensor4": "4",</a:t>
            </a:r>
          </a:p>
          <a:p>
            <a:r>
              <a:rPr lang="en-US" altLang="zh-TW" sz="1200" dirty="0"/>
              <a:t>    "sensor5": "5"</a:t>
            </a:r>
          </a:p>
          <a:p>
            <a:r>
              <a:rPr lang="en-US" altLang="zh-TW" sz="1200" dirty="0"/>
              <a:t>}</a:t>
            </a:r>
          </a:p>
          <a:p>
            <a:r>
              <a:rPr lang="en-US" altLang="zh-TW" sz="1200" dirty="0"/>
              <a:t>select = </a:t>
            </a:r>
            <a:r>
              <a:rPr lang="en-US" altLang="zh-TW" sz="1200" dirty="0" err="1"/>
              <a:t>pd.Series</a:t>
            </a:r>
            <a:r>
              <a:rPr lang="en-US" altLang="zh-TW" sz="1200" dirty="0"/>
              <a:t>(</a:t>
            </a:r>
            <a:r>
              <a:rPr lang="en-US" altLang="zh-TW" sz="1200" dirty="0" err="1"/>
              <a:t>dict</a:t>
            </a:r>
            <a:r>
              <a:rPr lang="en-US" altLang="zh-TW" sz="1200" dirty="0"/>
              <a:t>, index = </a:t>
            </a:r>
            <a:r>
              <a:rPr lang="en-US" altLang="zh-TW" sz="1200" dirty="0" err="1"/>
              <a:t>dict.keys</a:t>
            </a:r>
            <a:r>
              <a:rPr lang="en-US" altLang="zh-TW" sz="1200" dirty="0"/>
              <a:t>()) # </a:t>
            </a:r>
            <a:r>
              <a:rPr lang="zh-TW" altLang="en-US" sz="1200" dirty="0"/>
              <a:t>排序與原 </a:t>
            </a:r>
            <a:r>
              <a:rPr lang="en-US" altLang="zh-TW" sz="1200" dirty="0" err="1"/>
              <a:t>dict</a:t>
            </a:r>
            <a:r>
              <a:rPr lang="en-US" altLang="zh-TW" sz="1200" dirty="0"/>
              <a:t> </a:t>
            </a:r>
            <a:r>
              <a:rPr lang="zh-TW" altLang="en-US" sz="1200" dirty="0"/>
              <a:t>相同  </a:t>
            </a:r>
          </a:p>
          <a:p>
            <a:r>
              <a:rPr lang="en-US" altLang="zh-TW" sz="1200" dirty="0"/>
              <a:t>print(select[0])  </a:t>
            </a:r>
          </a:p>
          <a:p>
            <a:r>
              <a:rPr lang="en-US" altLang="zh-TW" sz="1200" dirty="0"/>
              <a:t>print("=====")  </a:t>
            </a:r>
          </a:p>
          <a:p>
            <a:r>
              <a:rPr lang="en-US" altLang="zh-TW" sz="1200" dirty="0"/>
              <a:t>print(select['sensor1'])  </a:t>
            </a:r>
          </a:p>
          <a:p>
            <a:r>
              <a:rPr lang="en-US" altLang="zh-TW" sz="1200" dirty="0"/>
              <a:t>print("=====")  </a:t>
            </a:r>
          </a:p>
          <a:p>
            <a:r>
              <a:rPr lang="en-US" altLang="zh-TW" sz="1200" dirty="0"/>
              <a:t>print(select[[0, 2, 4]])  </a:t>
            </a:r>
          </a:p>
          <a:p>
            <a:r>
              <a:rPr lang="en-US" altLang="zh-TW" sz="1200" dirty="0"/>
              <a:t>print("=====")  </a:t>
            </a:r>
          </a:p>
          <a:p>
            <a:r>
              <a:rPr lang="en-US" altLang="zh-TW" sz="1200" dirty="0"/>
              <a:t>print(select[['factory', 'sensor1', 'sensor3']])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35873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26F4B-9A3B-47A6-A6E2-4472AABA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= </a:t>
            </a:r>
            <a:r>
              <a:rPr lang="en-US" altLang="zh-TW" dirty="0" err="1"/>
              <a:t>data.apply</a:t>
            </a:r>
            <a:r>
              <a:rPr lang="en-US" altLang="zh-TW" dirty="0"/>
              <a:t>(</a:t>
            </a:r>
            <a:r>
              <a:rPr lang="en-US" altLang="zh-TW" dirty="0" err="1"/>
              <a:t>pd.value_counts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68FCE2-CDD4-4BFD-B074-670938047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72" y="2296042"/>
            <a:ext cx="2925972" cy="3235781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64DF00D-24C8-411D-99AA-94399F71F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19" y="2278707"/>
            <a:ext cx="2760543" cy="327045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BF9CE13-D294-4368-A09C-44FB42744511}"/>
              </a:ext>
            </a:extLst>
          </p:cNvPr>
          <p:cNvSpPr txBox="1"/>
          <p:nvPr/>
        </p:nvSpPr>
        <p:spPr>
          <a:xfrm>
            <a:off x="8175775" y="1338366"/>
            <a:ext cx="260724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會計算出值在每一行出現的次數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78D945-47B7-4272-BCE1-7F13551D4D7E}"/>
              </a:ext>
            </a:extLst>
          </p:cNvPr>
          <p:cNvSpPr txBox="1"/>
          <p:nvPr/>
        </p:nvSpPr>
        <p:spPr>
          <a:xfrm>
            <a:off x="1951008" y="1690688"/>
            <a:ext cx="166502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上一個程式碼</a:t>
            </a:r>
          </a:p>
        </p:txBody>
      </p:sp>
    </p:spTree>
    <p:extLst>
      <p:ext uri="{BB962C8B-B14F-4D97-AF65-F5344CB8AC3E}">
        <p14:creationId xmlns:p14="http://schemas.microsoft.com/office/powerpoint/2010/main" val="10075331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91839" y="2734887"/>
            <a:ext cx="5004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Pandas</a:t>
            </a:r>
            <a:r>
              <a:rPr lang="zh-TW" altLang="en-US" sz="4000" dirty="0"/>
              <a:t>數據分析例子</a:t>
            </a: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102054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C968E-AEC4-449C-A0A1-0BCA7AEC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27124" cy="132556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import </a:t>
            </a:r>
            <a:r>
              <a:rPr lang="en-US" altLang="zh-TW" sz="2000" dirty="0" err="1"/>
              <a:t>json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path = '../datasets/</a:t>
            </a:r>
            <a:r>
              <a:rPr lang="en-US" altLang="zh-TW" sz="2000" dirty="0" err="1"/>
              <a:t>bitly_usagov</a:t>
            </a:r>
            <a:r>
              <a:rPr lang="en-US" altLang="zh-TW" sz="2000" dirty="0"/>
              <a:t>/example.txt'</a:t>
            </a:r>
            <a:br>
              <a:rPr lang="en-US" altLang="zh-TW" sz="2000" dirty="0"/>
            </a:br>
            <a:r>
              <a:rPr lang="en-US" altLang="zh-TW" sz="2000" dirty="0"/>
              <a:t>records = [</a:t>
            </a:r>
            <a:r>
              <a:rPr lang="en-US" altLang="zh-TW" sz="2000" dirty="0" err="1"/>
              <a:t>json.loads</a:t>
            </a:r>
            <a:r>
              <a:rPr lang="en-US" altLang="zh-TW" sz="2000" dirty="0"/>
              <a:t>(line) for line in open(path</a:t>
            </a:r>
            <a:r>
              <a:rPr lang="en-US" altLang="zh-TW" sz="2000" dirty="0" smtClean="0"/>
              <a:t>)]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records[0]</a:t>
            </a:r>
            <a:endParaRPr lang="zh-TW" altLang="en-US" sz="2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6921"/>
            <a:ext cx="7682345" cy="2753109"/>
          </a:xfrm>
        </p:spPr>
      </p:pic>
      <p:sp>
        <p:nvSpPr>
          <p:cNvPr id="4" name="文字方塊 3"/>
          <p:cNvSpPr txBox="1"/>
          <p:nvPr/>
        </p:nvSpPr>
        <p:spPr>
          <a:xfrm>
            <a:off x="7913716" y="1709411"/>
            <a:ext cx="385710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是一種輕量級的數據交換格式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869679" y="2257193"/>
            <a:ext cx="2901143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這方法叫列表</a:t>
            </a:r>
            <a:r>
              <a:rPr lang="zh-TW" altLang="en-US" dirty="0"/>
              <a:t>推導</a:t>
            </a:r>
            <a:r>
              <a:rPr lang="zh-TW" altLang="en-US" dirty="0" smtClean="0"/>
              <a:t>式。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推導式是可以從一個資料序列構建另一個新的資料序列的結構體。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610301" y="629546"/>
            <a:ext cx="282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USA.gov</a:t>
            </a:r>
            <a:r>
              <a:rPr lang="zh-TW" altLang="en-US" sz="3200" dirty="0" smtClean="0"/>
              <a:t>數據集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38748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7E9-A826-43E8-83BA-B73F615C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records[0]['</a:t>
            </a:r>
            <a:r>
              <a:rPr lang="en-US" altLang="zh-TW" dirty="0" err="1"/>
              <a:t>tz</a:t>
            </a:r>
            <a:r>
              <a:rPr lang="en-US" altLang="zh-TW" dirty="0"/>
              <a:t>']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6" y="1993921"/>
            <a:ext cx="5801413" cy="1256356"/>
          </a:xfrm>
        </p:spPr>
      </p:pic>
      <p:sp>
        <p:nvSpPr>
          <p:cNvPr id="5" name="文字方塊 4"/>
          <p:cNvSpPr txBox="1"/>
          <p:nvPr/>
        </p:nvSpPr>
        <p:spPr>
          <a:xfrm>
            <a:off x="7431580" y="2541909"/>
            <a:ext cx="236081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只顯示設定好的資料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6059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time_zones</a:t>
            </a:r>
            <a:r>
              <a:rPr lang="en-US" altLang="zh-TW" sz="3600" dirty="0"/>
              <a:t> = [rec['</a:t>
            </a:r>
            <a:r>
              <a:rPr lang="en-US" altLang="zh-TW" sz="3600" dirty="0" err="1"/>
              <a:t>tz</a:t>
            </a:r>
            <a:r>
              <a:rPr lang="en-US" altLang="zh-TW" sz="3600" dirty="0"/>
              <a:t>'] for rec in records if '</a:t>
            </a:r>
            <a:r>
              <a:rPr lang="en-US" altLang="zh-TW" sz="3600" dirty="0" err="1"/>
              <a:t>tz</a:t>
            </a:r>
            <a:r>
              <a:rPr lang="en-US" altLang="zh-TW" sz="3600" dirty="0"/>
              <a:t>' in rec]</a:t>
            </a:r>
            <a:br>
              <a:rPr lang="en-US" altLang="zh-TW" sz="3600" dirty="0"/>
            </a:br>
            <a:r>
              <a:rPr lang="en-US" altLang="zh-TW" sz="3600" dirty="0" err="1"/>
              <a:t>time_zones</a:t>
            </a:r>
            <a:r>
              <a:rPr lang="en-US" altLang="zh-TW" sz="3600" dirty="0"/>
              <a:t>[:10]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8746"/>
            <a:ext cx="3444180" cy="3648970"/>
          </a:xfrm>
        </p:spPr>
      </p:pic>
      <p:sp>
        <p:nvSpPr>
          <p:cNvPr id="5" name="文字方塊 4"/>
          <p:cNvSpPr txBox="1"/>
          <p:nvPr/>
        </p:nvSpPr>
        <p:spPr>
          <a:xfrm>
            <a:off x="6949440" y="2402378"/>
            <a:ext cx="336665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顯</a:t>
            </a:r>
            <a:r>
              <a:rPr lang="zh-TW" altLang="en-US" dirty="0"/>
              <a:t>示</a:t>
            </a:r>
            <a:r>
              <a:rPr lang="zh-TW" altLang="en-US" dirty="0" smtClean="0"/>
              <a:t>數據是集中在哪一個時區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8722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美國聯邦選舉委員會數據庫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9669087" cy="450867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pd.options.display.max_rows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fec</a:t>
            </a:r>
            <a:r>
              <a:rPr lang="en-US" altLang="zh-TW" dirty="0"/>
              <a:t> = </a:t>
            </a:r>
            <a:r>
              <a:rPr lang="en-US" altLang="zh-TW" dirty="0" err="1"/>
              <a:t>pd.read_csv</a:t>
            </a:r>
            <a:r>
              <a:rPr lang="en-US" altLang="zh-TW" dirty="0"/>
              <a:t>('../datasets/</a:t>
            </a:r>
            <a:r>
              <a:rPr lang="en-US" altLang="zh-TW" dirty="0" err="1"/>
              <a:t>fec</a:t>
            </a:r>
            <a:r>
              <a:rPr lang="en-US" altLang="zh-TW" dirty="0"/>
              <a:t>/P00000001-ALL.csv', </a:t>
            </a:r>
            <a:r>
              <a:rPr lang="en-US" altLang="zh-TW" dirty="0" err="1"/>
              <a:t>low_memory</a:t>
            </a:r>
            <a:r>
              <a:rPr lang="en-US" altLang="zh-TW" dirty="0"/>
              <a:t>=False)</a:t>
            </a:r>
          </a:p>
          <a:p>
            <a:r>
              <a:rPr lang="en-US" altLang="zh-TW" dirty="0"/>
              <a:t># </a:t>
            </a:r>
            <a:r>
              <a:rPr lang="zh-TW" altLang="en-US" dirty="0" smtClean="0"/>
              <a:t>不設</a:t>
            </a:r>
            <a:r>
              <a:rPr lang="zh-TW" altLang="en-US" dirty="0"/>
              <a:t>定</a:t>
            </a:r>
            <a:r>
              <a:rPr lang="en-US" altLang="zh-TW" dirty="0" err="1" smtClean="0"/>
              <a:t>low_memory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會顯示錯誤</a:t>
            </a:r>
            <a:endParaRPr lang="zh-TW" altLang="en-US" dirty="0"/>
          </a:p>
          <a:p>
            <a:r>
              <a:rPr lang="en-US" altLang="zh-TW" dirty="0"/>
              <a:t>fec.info()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321" y="3042992"/>
            <a:ext cx="361047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189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unique_cands</a:t>
            </a:r>
            <a:r>
              <a:rPr lang="en-US" altLang="zh-TW" sz="4000" dirty="0"/>
              <a:t> = </a:t>
            </a:r>
            <a:r>
              <a:rPr lang="en-US" altLang="zh-TW" sz="4000" dirty="0" err="1"/>
              <a:t>fec.cand_nm.unique</a:t>
            </a:r>
            <a:r>
              <a:rPr lang="en-US" altLang="zh-TW" sz="4000" dirty="0"/>
              <a:t>()</a:t>
            </a:r>
            <a:br>
              <a:rPr lang="en-US" altLang="zh-TW" sz="4000" dirty="0"/>
            </a:br>
            <a:r>
              <a:rPr lang="en-US" altLang="zh-TW" sz="4000" dirty="0" err="1"/>
              <a:t>unique_cands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2267"/>
            <a:ext cx="6816840" cy="1708583"/>
          </a:xfrm>
        </p:spPr>
      </p:pic>
      <p:sp>
        <p:nvSpPr>
          <p:cNvPr id="5" name="文字方塊 4"/>
          <p:cNvSpPr txBox="1"/>
          <p:nvPr/>
        </p:nvSpPr>
        <p:spPr>
          <a:xfrm>
            <a:off x="9085811" y="2119745"/>
            <a:ext cx="236081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unique</a:t>
            </a:r>
            <a:r>
              <a:rPr lang="zh-TW" altLang="en-US" dirty="0" smtClean="0"/>
              <a:t>將候選人名單以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顯示出來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4944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標記候選人是哪一個政黨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parties = {'Bachmann, Michelle': 'Republican',</a:t>
            </a:r>
          </a:p>
          <a:p>
            <a:r>
              <a:rPr lang="en-US" altLang="zh-TW" dirty="0"/>
              <a:t>           'Cain, Herman': 'Republican', </a:t>
            </a:r>
          </a:p>
          <a:p>
            <a:r>
              <a:rPr lang="en-US" altLang="zh-TW" dirty="0"/>
              <a:t>           'Gingrich, Newt': 'Republican', </a:t>
            </a:r>
          </a:p>
          <a:p>
            <a:r>
              <a:rPr lang="en-US" altLang="zh-TW" dirty="0"/>
              <a:t>           'Huntsman, Jon': 'Republican', </a:t>
            </a:r>
          </a:p>
          <a:p>
            <a:r>
              <a:rPr lang="en-US" altLang="zh-TW" dirty="0"/>
              <a:t>           'Johnson, Gary Earl': 'Republican', </a:t>
            </a:r>
          </a:p>
          <a:p>
            <a:r>
              <a:rPr lang="en-US" altLang="zh-TW" dirty="0"/>
              <a:t>           '</a:t>
            </a:r>
            <a:r>
              <a:rPr lang="en-US" altLang="zh-TW" dirty="0" err="1"/>
              <a:t>McCotter</a:t>
            </a:r>
            <a:r>
              <a:rPr lang="en-US" altLang="zh-TW" dirty="0"/>
              <a:t>, Thaddeus G': 'Republican', </a:t>
            </a:r>
          </a:p>
          <a:p>
            <a:r>
              <a:rPr lang="en-US" altLang="zh-TW" dirty="0"/>
              <a:t>           'Obama, Barack': 'Democrat', </a:t>
            </a:r>
          </a:p>
          <a:p>
            <a:r>
              <a:rPr lang="en-US" altLang="zh-TW" dirty="0"/>
              <a:t>           'Paul, Ron': 'Republican', </a:t>
            </a:r>
          </a:p>
          <a:p>
            <a:r>
              <a:rPr lang="en-US" altLang="zh-TW" dirty="0"/>
              <a:t>           'Pawlenty, Timothy': 'Republican', </a:t>
            </a:r>
          </a:p>
          <a:p>
            <a:r>
              <a:rPr lang="en-US" altLang="zh-TW" dirty="0"/>
              <a:t>           'Perry, Rick': 'Republican', </a:t>
            </a:r>
          </a:p>
          <a:p>
            <a:r>
              <a:rPr lang="en-US" altLang="zh-TW" dirty="0"/>
              <a:t>           "Roemer, Charles E. 'Buddy' III": 'Republican', </a:t>
            </a:r>
          </a:p>
          <a:p>
            <a:r>
              <a:rPr lang="en-US" altLang="zh-TW" dirty="0"/>
              <a:t>           'Romney, Mitt': 'Republican', </a:t>
            </a:r>
          </a:p>
          <a:p>
            <a:r>
              <a:rPr lang="en-US" altLang="zh-TW" dirty="0"/>
              <a:t>           'Santorum, Rick': 'Republican'}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0961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fec.cand_nm</a:t>
            </a:r>
            <a:r>
              <a:rPr lang="en-US" altLang="zh-TW" sz="4000" dirty="0"/>
              <a:t>[123456:123461].map(parties)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51170"/>
            <a:ext cx="4448695" cy="2695645"/>
          </a:xfrm>
        </p:spPr>
      </p:pic>
      <p:sp>
        <p:nvSpPr>
          <p:cNvPr id="5" name="文字方塊 4"/>
          <p:cNvSpPr txBox="1"/>
          <p:nvPr/>
        </p:nvSpPr>
        <p:spPr>
          <a:xfrm>
            <a:off x="7323513" y="2468880"/>
            <a:ext cx="35661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map</a:t>
            </a:r>
            <a:r>
              <a:rPr lang="zh-TW" altLang="en-US" dirty="0" smtClean="0"/>
              <a:t>方法，得到一組政黨數組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9697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err="1"/>
              <a:t>fec</a:t>
            </a:r>
            <a:r>
              <a:rPr lang="en-US" altLang="zh-TW" sz="3600" dirty="0"/>
              <a:t>['party'] = </a:t>
            </a:r>
            <a:r>
              <a:rPr lang="en-US" altLang="zh-TW" sz="3600" dirty="0" err="1"/>
              <a:t>fec.cand_nm.map</a:t>
            </a:r>
            <a:r>
              <a:rPr lang="en-US" altLang="zh-TW" sz="3600" dirty="0"/>
              <a:t>(parties)</a:t>
            </a:r>
            <a:br>
              <a:rPr lang="en-US" altLang="zh-TW" sz="3600" dirty="0"/>
            </a:br>
            <a:r>
              <a:rPr lang="en-US" altLang="zh-TW" sz="3600" dirty="0" err="1"/>
              <a:t>fec</a:t>
            </a:r>
            <a:r>
              <a:rPr lang="en-US" altLang="zh-TW" sz="3600" dirty="0"/>
              <a:t>['party'].</a:t>
            </a:r>
            <a:r>
              <a:rPr lang="en-US" altLang="zh-TW" sz="3600" dirty="0" err="1"/>
              <a:t>value_counts</a:t>
            </a:r>
            <a:r>
              <a:rPr lang="en-US" altLang="zh-TW" sz="3600" dirty="0"/>
              <a:t>()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3373"/>
            <a:ext cx="3992503" cy="2038299"/>
          </a:xfrm>
        </p:spPr>
      </p:pic>
      <p:sp>
        <p:nvSpPr>
          <p:cNvPr id="5" name="文字方塊 4"/>
          <p:cNvSpPr txBox="1"/>
          <p:nvPr/>
        </p:nvSpPr>
        <p:spPr>
          <a:xfrm>
            <a:off x="6691744" y="2211185"/>
            <a:ext cx="348303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value_counts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算出政黨總數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70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0059B-3C7E-4406-A4D0-4AD089D1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10B0E-D502-4821-9654-B36DB541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Taipei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factory    Taipei</a:t>
            </a:r>
          </a:p>
          <a:p>
            <a:r>
              <a:rPr lang="en-US" altLang="zh-TW" dirty="0"/>
              <a:t>sensor2         2</a:t>
            </a:r>
          </a:p>
          <a:p>
            <a:r>
              <a:rPr lang="en-US" altLang="zh-TW" dirty="0"/>
              <a:t>sensor4         4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factory    Taipei</a:t>
            </a:r>
          </a:p>
          <a:p>
            <a:r>
              <a:rPr lang="en-US" altLang="zh-TW" dirty="0"/>
              <a:t>sensor1         1</a:t>
            </a:r>
          </a:p>
          <a:p>
            <a:r>
              <a:rPr lang="en-US" altLang="zh-TW" dirty="0"/>
              <a:t>sensor3         3</a:t>
            </a:r>
          </a:p>
          <a:p>
            <a:r>
              <a:rPr lang="en-US" altLang="zh-TW" dirty="0" err="1"/>
              <a:t>dtype</a:t>
            </a:r>
            <a:r>
              <a:rPr lang="en-US" altLang="zh-TW" dirty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9971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(</a:t>
            </a:r>
            <a:r>
              <a:rPr lang="en-US" altLang="zh-TW" sz="4000" dirty="0" err="1"/>
              <a:t>fec.contb_receipt_amt</a:t>
            </a:r>
            <a:r>
              <a:rPr lang="en-US" altLang="zh-TW" sz="4000" dirty="0"/>
              <a:t> &gt; 0).</a:t>
            </a:r>
            <a:r>
              <a:rPr lang="en-US" altLang="zh-TW" sz="4000" dirty="0" err="1"/>
              <a:t>value_counts</a:t>
            </a:r>
            <a:r>
              <a:rPr lang="en-US" altLang="zh-TW" sz="4000" dirty="0"/>
              <a:t>()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7" y="1860460"/>
            <a:ext cx="5942507" cy="2146274"/>
          </a:xfrm>
        </p:spPr>
      </p:pic>
      <p:sp>
        <p:nvSpPr>
          <p:cNvPr id="5" name="文字方塊 4"/>
          <p:cNvSpPr txBox="1"/>
          <p:nvPr/>
        </p:nvSpPr>
        <p:spPr>
          <a:xfrm>
            <a:off x="8138160" y="2128058"/>
            <a:ext cx="343315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將數據集中在有捐款的和退款的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6733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https://oranwind.org/python-pandas-ji-chu-jiao-xue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>
              <a:hlinkClick r:id="rId2"/>
            </a:endParaRPr>
          </a:p>
          <a:p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://nbviewer.jupyter.org/github/LearnXu/pydata-notebook/tree/master/Chapter-05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 smtClean="0"/>
          </a:p>
          <a:p>
            <a:r>
              <a:rPr lang="en-US" altLang="zh-TW" sz="2400" dirty="0">
                <a:hlinkClick r:id="rId3"/>
              </a:rPr>
              <a:t>https://nbviewer.jupyter.org/github/LearnXu/pydata-notebook/tree/master/Chapter-07</a:t>
            </a:r>
            <a:r>
              <a:rPr lang="en-US" altLang="zh-TW" sz="2400" dirty="0" smtClean="0">
                <a:hlinkClick r:id="rId3"/>
              </a:rPr>
              <a:t>/</a:t>
            </a:r>
            <a:endParaRPr lang="en-US" altLang="zh-TW" sz="2400" dirty="0" smtClean="0"/>
          </a:p>
          <a:p>
            <a:r>
              <a:rPr lang="en-US" altLang="zh-TW" sz="2400" dirty="0">
                <a:hlinkClick r:id="rId4"/>
              </a:rPr>
              <a:t>https://nbviewer.jupyter.org/github/LearnXu/pydata-notebook/tree/master/Chapter-14</a:t>
            </a:r>
            <a:r>
              <a:rPr lang="en-US" altLang="zh-TW" sz="2400" dirty="0" smtClean="0">
                <a:hlinkClick r:id="rId4"/>
              </a:rPr>
              <a:t>/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907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2239</Words>
  <Application>Microsoft Office PowerPoint</Application>
  <PresentationFormat>寬螢幕</PresentationFormat>
  <Paragraphs>436</Paragraphs>
  <Slides>91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7" baseType="lpstr">
      <vt:lpstr>Lato</vt:lpstr>
      <vt:lpstr>新細明體</vt:lpstr>
      <vt:lpstr>Arial</vt:lpstr>
      <vt:lpstr>Calibri</vt:lpstr>
      <vt:lpstr>Calibri Light</vt:lpstr>
      <vt:lpstr>Office 佈景主題</vt:lpstr>
      <vt:lpstr>人工智慧與資訊安全</vt:lpstr>
      <vt:lpstr>Agenda</vt:lpstr>
      <vt:lpstr>資料科學與Pandas資料分析 </vt:lpstr>
      <vt:lpstr>例子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PowerPoint 簡報</vt:lpstr>
      <vt:lpstr>程式碼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frame.head()</vt:lpstr>
      <vt:lpstr>frame.tail()</vt:lpstr>
      <vt:lpstr>frame.info()</vt:lpstr>
      <vt:lpstr>frame['year'][0:4]</vt:lpstr>
      <vt:lpstr>frame[['year','pop']]</vt:lpstr>
      <vt:lpstr>frame.insert(2,column="sport",value="Basketball") frame</vt:lpstr>
      <vt:lpstr>frame.columns</vt:lpstr>
      <vt:lpstr>frame.to_numpy()</vt:lpstr>
      <vt:lpstr>frame['E'] = ['one', 'one', 'two', 'three', 'four', 'three'] frame</vt:lpstr>
      <vt:lpstr>frame.iloc[3]</vt:lpstr>
      <vt:lpstr>frame.iloc[3:5, 0:2]</vt:lpstr>
      <vt:lpstr>frame.iloc[[1, 2, 4], [0, 2]]</vt:lpstr>
      <vt:lpstr>frame.iloc[1:3, :]</vt:lpstr>
      <vt:lpstr>frame.iloc[1, 1]</vt:lpstr>
      <vt:lpstr>frame[frame['pop'] &gt; 3]</vt:lpstr>
      <vt:lpstr>df2 = frame.copy() df2</vt:lpstr>
      <vt:lpstr>frame.sort_values(by="pop")</vt:lpstr>
      <vt:lpstr>frame.T</vt:lpstr>
      <vt:lpstr>frame.sort_index(axis=1, ascending=True)</vt:lpstr>
      <vt:lpstr>PowerPoint 簡報</vt:lpstr>
      <vt:lpstr>n = pd.read_csv("csv/1108.csv") n</vt:lpstr>
      <vt:lpstr>n.drop('id', inplace=True, axis=1)</vt:lpstr>
      <vt:lpstr>data = pd.DataFrame(np.arange(16).reshape(4, 4),                     index=['Ohio', 'Colorado', 'Utah', 'New York'],                     columns=['one', 'two', 'three', 'four']) data</vt:lpstr>
      <vt:lpstr>data + data1</vt:lpstr>
      <vt:lpstr>ob = pd.Series([4.5, 7.2, -5.3, 3.6], index=['d', 'b', 'a', 'c']) ob</vt:lpstr>
      <vt:lpstr>ob2 = obj.reindex(['a', 'b', 'c', 'd', 'e']) ob2</vt:lpstr>
      <vt:lpstr>ob = pd.Series(['bule', 'purple', 'yellow'], index=[0, 2, 4]) ob</vt:lpstr>
      <vt:lpstr>ob.reindex(range(6), method='ffill')</vt:lpstr>
      <vt:lpstr>obj = pd.Series(np.arange(5.), index=['a', 'b', 'c', 'd', 'e']) obj</vt:lpstr>
      <vt:lpstr>new_obj = obj.drop('c') new_obj</vt:lpstr>
      <vt:lpstr>obj.drop(['d', 'c'])</vt:lpstr>
      <vt:lpstr>data = pd.DataFrame(np.arange(16).reshape(4, 4),                     index=['Ohio', 'Colorado', 'Utah', 'New York'],                     columns=['one', 'two', 'three', 'four']) data</vt:lpstr>
      <vt:lpstr>data.drop(['Colorado', 'Ohio']) </vt:lpstr>
      <vt:lpstr>data.drop('Ohio', axis=0)</vt:lpstr>
      <vt:lpstr>data.drop('one', axis=1)</vt:lpstr>
      <vt:lpstr>data.drop(['two', 'four'], axis='columns')</vt:lpstr>
      <vt:lpstr>obj.drop('c', inplace=True) obj</vt:lpstr>
      <vt:lpstr>data.drop(['two', 'four'], axis='columns')</vt:lpstr>
      <vt:lpstr>ser = pd.Series(np.arange(3.)) ser</vt:lpstr>
      <vt:lpstr>df = pd.DataFrame([[1.4, np.nan], [7.1, -4.5],                    [np.nan, np.nan], [0.75, -1.3]],                   index=['a', 'b', 'c', 'd'],                   columns=['one', 'two']) df</vt:lpstr>
      <vt:lpstr>df.sum()</vt:lpstr>
      <vt:lpstr>df.sum(axis='columns')</vt:lpstr>
      <vt:lpstr>df.mean(axis='columns', skipna=False)</vt:lpstr>
      <vt:lpstr>df.idxmax()</vt:lpstr>
      <vt:lpstr>df.cumsum()</vt:lpstr>
      <vt:lpstr>obj = pd.Series(['c', 'a', 'd', 'a', 'a', 'b', 'b', 'c', 'c']) uniques = obj.unique() uniques</vt:lpstr>
      <vt:lpstr>obj.value_counts()</vt:lpstr>
      <vt:lpstr>pd.value_counts(obj.values, sort=False)</vt:lpstr>
      <vt:lpstr>mask = obj.isin(['b', 'c']) mask</vt:lpstr>
      <vt:lpstr>obj[mask]</vt:lpstr>
      <vt:lpstr>to_match = pd.Series(['c', 'a', 'b', 'b', 'c', 'a']) unique_vals = pd.Series(['c', 'b', 'a']) pd.Index(unique_vals).get_indexer(to_match)</vt:lpstr>
      <vt:lpstr>data = pd.DataFrame({'Qu1': [1, 3, 4, 3, 4],                      'Qu2': [2, 3, 1, 2, 3],                      'Qu3': [1, 5, 2, 4, 4]}) data</vt:lpstr>
      <vt:lpstr>result = data.apply(pd.value_counts) result</vt:lpstr>
      <vt:lpstr>PowerPoint 簡報</vt:lpstr>
      <vt:lpstr>import json path = '../datasets/bitly_usagov/example.txt' records = [json.loads(line) for line in open(path)] records[0]</vt:lpstr>
      <vt:lpstr>records[0]['tz']</vt:lpstr>
      <vt:lpstr>time_zones = [rec['tz'] for rec in records if 'tz' in rec] time_zones[:10]</vt:lpstr>
      <vt:lpstr>載入2020美國聯邦選舉委員會數據庫</vt:lpstr>
      <vt:lpstr>unique_cands = fec.cand_nm.unique() unique_cands</vt:lpstr>
      <vt:lpstr>標記候選人是哪一個政黨</vt:lpstr>
      <vt:lpstr>fec.cand_nm[123456:123461].map(parties)</vt:lpstr>
      <vt:lpstr>fec['party'] = fec.cand_nm.map(parties) fec['party'].value_counts()</vt:lpstr>
      <vt:lpstr>(fec.contb_receipt_amt &gt; 0).value_counts()</vt:lpstr>
      <vt:lpstr>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owner</dc:creator>
  <cp:lastModifiedBy>owner</cp:lastModifiedBy>
  <cp:revision>51</cp:revision>
  <dcterms:created xsi:type="dcterms:W3CDTF">2020-11-04T02:00:24Z</dcterms:created>
  <dcterms:modified xsi:type="dcterms:W3CDTF">2020-11-11T03:44:29Z</dcterms:modified>
</cp:coreProperties>
</file>