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7" r:id="rId3"/>
    <p:sldId id="349" r:id="rId4"/>
    <p:sldId id="274" r:id="rId5"/>
    <p:sldId id="338" r:id="rId6"/>
    <p:sldId id="271" r:id="rId7"/>
    <p:sldId id="333" r:id="rId8"/>
    <p:sldId id="275" r:id="rId9"/>
    <p:sldId id="348" r:id="rId10"/>
    <p:sldId id="351" r:id="rId11"/>
    <p:sldId id="350" r:id="rId12"/>
    <p:sldId id="354" r:id="rId13"/>
    <p:sldId id="355" r:id="rId14"/>
    <p:sldId id="352" r:id="rId15"/>
    <p:sldId id="358" r:id="rId16"/>
    <p:sldId id="353" r:id="rId17"/>
    <p:sldId id="356" r:id="rId18"/>
    <p:sldId id="357" r:id="rId19"/>
    <p:sldId id="361" r:id="rId20"/>
    <p:sldId id="360" r:id="rId21"/>
    <p:sldId id="359" r:id="rId22"/>
    <p:sldId id="339" r:id="rId23"/>
    <p:sldId id="340" r:id="rId24"/>
    <p:sldId id="341" r:id="rId25"/>
    <p:sldId id="342" r:id="rId26"/>
    <p:sldId id="346" r:id="rId27"/>
    <p:sldId id="345" r:id="rId28"/>
    <p:sldId id="344" r:id="rId29"/>
    <p:sldId id="343" r:id="rId30"/>
    <p:sldId id="323" r:id="rId31"/>
    <p:sldId id="272" r:id="rId32"/>
    <p:sldId id="273" r:id="rId33"/>
    <p:sldId id="335" r:id="rId34"/>
    <p:sldId id="277" r:id="rId35"/>
    <p:sldId id="276" r:id="rId36"/>
    <p:sldId id="336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2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28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95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7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74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15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0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1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49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lot.ly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8783" y="326067"/>
            <a:ext cx="7772400" cy="552579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</a:t>
            </a:r>
            <a:endParaRPr lang="zh-TW" altLang="en-US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7416" y="2100818"/>
            <a:ext cx="6215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  <a:b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視覺化技術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6732" y="115237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/>
              <a:t>期中平時報告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6" y="5297577"/>
            <a:ext cx="3122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7770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826380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折線圖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480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3904" y="271746"/>
            <a:ext cx="620129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import </a:t>
            </a:r>
            <a:r>
              <a:rPr lang="en-US" altLang="zh-TW" sz="2800" dirty="0" err="1"/>
              <a:t>matplotlib.pyplot</a:t>
            </a:r>
            <a:r>
              <a:rPr lang="en-US" altLang="zh-TW" sz="2800" dirty="0"/>
              <a:t> as 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endParaRPr lang="en-US" altLang="zh-TW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dirty="0"/>
              <a:t> </a:t>
            </a:r>
          </a:p>
          <a:p>
            <a:r>
              <a:rPr lang="en-US" altLang="zh-TW" sz="2800" dirty="0"/>
              <a:t>x  = [1, 2, 3, 4, 5, 6, 7, 8, 9]</a:t>
            </a:r>
          </a:p>
          <a:p>
            <a:r>
              <a:rPr lang="en-US" altLang="zh-TW" sz="2800" dirty="0"/>
              <a:t>y1 = [1, 3, 5, 3, 1, 3, 5, 3, 1]</a:t>
            </a:r>
          </a:p>
          <a:p>
            <a:r>
              <a:rPr lang="en-US" altLang="zh-TW" sz="2800" dirty="0"/>
              <a:t>y2 = [2, 4, 6, 4, 2, 4, 6, 4, 2]</a:t>
            </a:r>
          </a:p>
          <a:p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.plot</a:t>
            </a:r>
            <a:r>
              <a:rPr lang="en-US" altLang="zh-TW" sz="2800" dirty="0"/>
              <a:t>(x, y1, label="line L")</a:t>
            </a:r>
          </a:p>
          <a:p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.plot</a:t>
            </a:r>
            <a:r>
              <a:rPr lang="en-US" altLang="zh-TW" sz="2800" dirty="0" smtClean="0"/>
              <a:t>(x</a:t>
            </a:r>
            <a:r>
              <a:rPr lang="en-US" altLang="zh-TW" sz="2800" dirty="0"/>
              <a:t>, y2, label="line H")</a:t>
            </a:r>
          </a:p>
          <a:p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.plot</a:t>
            </a:r>
            <a:r>
              <a:rPr lang="en-US" altLang="zh-TW" sz="2800" dirty="0" smtClean="0"/>
              <a:t>()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 err="1"/>
              <a:t>plt.xlabel</a:t>
            </a:r>
            <a:r>
              <a:rPr lang="en-US" altLang="zh-TW" sz="2800" dirty="0"/>
              <a:t>("x axis")</a:t>
            </a:r>
          </a:p>
          <a:p>
            <a:r>
              <a:rPr lang="en-US" altLang="zh-TW" sz="2800" dirty="0" err="1"/>
              <a:t>plt.ylabel</a:t>
            </a:r>
            <a:r>
              <a:rPr lang="en-US" altLang="zh-TW" sz="2800" dirty="0"/>
              <a:t>("y axis")</a:t>
            </a:r>
          </a:p>
          <a:p>
            <a:r>
              <a:rPr lang="en-US" altLang="zh-TW" sz="2800" dirty="0" err="1"/>
              <a:t>plt.title</a:t>
            </a:r>
            <a:r>
              <a:rPr lang="en-US" altLang="zh-TW" sz="2800" dirty="0"/>
              <a:t>("Line Graph Example")</a:t>
            </a:r>
          </a:p>
          <a:p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plt.legend</a:t>
            </a:r>
            <a:r>
              <a:rPr lang="en-US" altLang="zh-TW" sz="2800" dirty="0"/>
              <a:t>()</a:t>
            </a:r>
          </a:p>
          <a:p>
            <a:r>
              <a:rPr lang="en-US" altLang="zh-TW" sz="2800" dirty="0" err="1"/>
              <a:t>plt.show</a:t>
            </a:r>
            <a:r>
              <a:rPr lang="en-US" altLang="zh-TW" sz="2800" dirty="0"/>
              <a:t>()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931025" y="1246909"/>
            <a:ext cx="4713316" cy="12718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80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2362" y="160337"/>
            <a:ext cx="3453538" cy="969963"/>
          </a:xfrm>
        </p:spPr>
        <p:txBody>
          <a:bodyPr/>
          <a:lstStyle/>
          <a:p>
            <a:r>
              <a:rPr lang="zh-TW" altLang="en-US" dirty="0" smtClean="0"/>
              <a:t>執行成果</a:t>
            </a:r>
            <a:endParaRPr lang="zh-TW" altLang="en-US" dirty="0"/>
          </a:p>
        </p:txBody>
      </p:sp>
      <p:pic>
        <p:nvPicPr>
          <p:cNvPr id="1026" name="Picture 2" descr="C:\Users\I3301\Downloads\PLOT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092200"/>
            <a:ext cx="6681062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73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4639" y="145446"/>
            <a:ext cx="3453538" cy="9699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執行成果解說</a:t>
            </a:r>
            <a:endParaRPr lang="zh-TW" altLang="en-US" dirty="0"/>
          </a:p>
        </p:txBody>
      </p:sp>
      <p:pic>
        <p:nvPicPr>
          <p:cNvPr id="1026" name="Picture 2" descr="C:\Users\I3301\Downloads\PLOT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20" y="1025698"/>
            <a:ext cx="6681062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318431" y="6068121"/>
            <a:ext cx="1876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plt.xlabel</a:t>
            </a:r>
            <a:r>
              <a:rPr lang="en-US" altLang="zh-TW" dirty="0"/>
              <a:t>("x axis")</a:t>
            </a:r>
          </a:p>
        </p:txBody>
      </p:sp>
      <p:sp>
        <p:nvSpPr>
          <p:cNvPr id="4" name="矩形 3"/>
          <p:cNvSpPr/>
          <p:nvPr/>
        </p:nvSpPr>
        <p:spPr>
          <a:xfrm>
            <a:off x="83522" y="3876101"/>
            <a:ext cx="1877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plt.ylabel</a:t>
            </a:r>
            <a:r>
              <a:rPr lang="en-US" altLang="zh-TW" dirty="0"/>
              <a:t>("y axis")</a:t>
            </a:r>
          </a:p>
        </p:txBody>
      </p:sp>
      <p:sp>
        <p:nvSpPr>
          <p:cNvPr id="5" name="矩形 4"/>
          <p:cNvSpPr/>
          <p:nvPr/>
        </p:nvSpPr>
        <p:spPr>
          <a:xfrm>
            <a:off x="4073236" y="548301"/>
            <a:ext cx="3699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plt.title</a:t>
            </a:r>
            <a:r>
              <a:rPr lang="en-US" altLang="zh-TW" dirty="0"/>
              <a:t>("Line Graph Example</a:t>
            </a:r>
            <a:r>
              <a:rPr lang="en-US" altLang="zh-TW" dirty="0" smtClean="0"/>
              <a:t>")</a:t>
            </a:r>
            <a:endParaRPr lang="en-US" altLang="zh-TW" dirty="0"/>
          </a:p>
        </p:txBody>
      </p:sp>
      <p:sp>
        <p:nvSpPr>
          <p:cNvPr id="6" name="橢圓 5"/>
          <p:cNvSpPr/>
          <p:nvPr/>
        </p:nvSpPr>
        <p:spPr>
          <a:xfrm>
            <a:off x="6708371" y="1088967"/>
            <a:ext cx="1812174" cy="1662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614458" y="917633"/>
            <a:ext cx="1269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5466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716" y="107431"/>
            <a:ext cx="2815939" cy="622749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plt.plot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73824" y="1401726"/>
            <a:ext cx="79137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 err="1"/>
              <a:t>matplotlib.pyplot.plot</a:t>
            </a:r>
            <a:r>
              <a:rPr lang="en-US" altLang="zh-TW" sz="4800" dirty="0" smtClean="0"/>
              <a:t>(</a:t>
            </a:r>
          </a:p>
          <a:p>
            <a:r>
              <a:rPr lang="en-US" altLang="zh-TW" sz="4800" dirty="0" smtClean="0"/>
              <a:t>*</a:t>
            </a:r>
            <a:r>
              <a:rPr lang="en-US" altLang="zh-TW" sz="4800" dirty="0" err="1"/>
              <a:t>args</a:t>
            </a:r>
            <a:r>
              <a:rPr lang="en-US" altLang="zh-TW" sz="4800" dirty="0"/>
              <a:t>, </a:t>
            </a:r>
            <a:endParaRPr lang="en-US" altLang="zh-TW" sz="4800" dirty="0" smtClean="0"/>
          </a:p>
          <a:p>
            <a:r>
              <a:rPr lang="en-US" altLang="zh-TW" sz="4800" dirty="0" err="1" smtClean="0"/>
              <a:t>scalex</a:t>
            </a:r>
            <a:r>
              <a:rPr lang="en-US" altLang="zh-TW" sz="4800" dirty="0" smtClean="0"/>
              <a:t>=True</a:t>
            </a:r>
            <a:r>
              <a:rPr lang="en-US" altLang="zh-TW" sz="4800" dirty="0"/>
              <a:t>, </a:t>
            </a:r>
            <a:endParaRPr lang="en-US" altLang="zh-TW" sz="4800" dirty="0" smtClean="0"/>
          </a:p>
          <a:p>
            <a:r>
              <a:rPr lang="en-US" altLang="zh-TW" sz="4800" dirty="0" err="1" smtClean="0"/>
              <a:t>scaley</a:t>
            </a:r>
            <a:r>
              <a:rPr lang="en-US" altLang="zh-TW" sz="4800" dirty="0" smtClean="0"/>
              <a:t>=True</a:t>
            </a:r>
            <a:r>
              <a:rPr lang="en-US" altLang="zh-TW" sz="4800" dirty="0"/>
              <a:t>, </a:t>
            </a:r>
            <a:endParaRPr lang="en-US" altLang="zh-TW" sz="4800" dirty="0" smtClean="0"/>
          </a:p>
          <a:p>
            <a:r>
              <a:rPr lang="en-US" altLang="zh-TW" sz="4800" dirty="0" smtClean="0"/>
              <a:t>data=None</a:t>
            </a:r>
            <a:r>
              <a:rPr lang="en-US" altLang="zh-TW" sz="4800" dirty="0"/>
              <a:t>, </a:t>
            </a:r>
            <a:endParaRPr lang="en-US" altLang="zh-TW" sz="4800" dirty="0" smtClean="0"/>
          </a:p>
          <a:p>
            <a:r>
              <a:rPr lang="en-US" altLang="zh-TW" sz="4800" dirty="0" smtClean="0"/>
              <a:t>**</a:t>
            </a:r>
            <a:r>
              <a:rPr lang="en-US" altLang="zh-TW" sz="4800" dirty="0" err="1"/>
              <a:t>kwargs</a:t>
            </a:r>
            <a:r>
              <a:rPr lang="en-US" altLang="zh-TW" sz="4800" dirty="0"/>
              <a:t>)[source]</a:t>
            </a:r>
            <a:endParaRPr lang="zh-TW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390697" y="940954"/>
            <a:ext cx="799684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新細明體"/>
                <a:ea typeface="新細明體"/>
              </a:rPr>
              <a:t>【</a:t>
            </a:r>
            <a:r>
              <a:rPr lang="zh-TW" altLang="en-US" dirty="0" smtClean="0"/>
              <a:t>資料來源    </a:t>
            </a:r>
            <a:r>
              <a:rPr lang="en-US" altLang="zh-TW" dirty="0" smtClean="0"/>
              <a:t>https</a:t>
            </a:r>
            <a:r>
              <a:rPr lang="en-US" altLang="zh-TW" dirty="0"/>
              <a:t>://matplotlib.org/3.3.2/api/_as_gen/matplotlib.pyplot.plot.html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66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8390" y="1947826"/>
            <a:ext cx="77890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plot(x</a:t>
            </a:r>
            <a:r>
              <a:rPr lang="en-US" altLang="zh-TW" sz="2000" dirty="0"/>
              <a:t>, y)        # plot x and y using default line style and </a:t>
            </a:r>
            <a:r>
              <a:rPr lang="en-US" altLang="zh-TW" sz="2000" dirty="0" smtClean="0"/>
              <a:t>color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plot(x</a:t>
            </a:r>
            <a:r>
              <a:rPr lang="en-US" altLang="zh-TW" sz="2000" dirty="0"/>
              <a:t>, y, '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</a:t>
            </a:r>
            <a:r>
              <a:rPr lang="en-US" altLang="zh-TW" sz="2000" dirty="0"/>
              <a:t>')  # plot x and y using blue circle </a:t>
            </a:r>
            <a:r>
              <a:rPr lang="en-US" altLang="zh-TW" sz="2000" dirty="0" smtClean="0"/>
              <a:t>markers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plot(y</a:t>
            </a:r>
            <a:r>
              <a:rPr lang="en-US" altLang="zh-TW" sz="2000" dirty="0"/>
              <a:t>)           # plot y using x as index array 0..</a:t>
            </a:r>
            <a:r>
              <a:rPr lang="en-US" altLang="zh-TW" sz="2000" dirty="0" smtClean="0"/>
              <a:t>N-1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plot(y</a:t>
            </a:r>
            <a:r>
              <a:rPr lang="en-US" altLang="zh-TW" sz="2000" dirty="0"/>
              <a:t>, 'r+')     # ditto, but with red </a:t>
            </a:r>
            <a:r>
              <a:rPr lang="en-US" altLang="zh-TW" sz="2000" dirty="0" smtClean="0"/>
              <a:t>plusses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plot(x</a:t>
            </a:r>
            <a:r>
              <a:rPr lang="en-US" altLang="zh-TW" sz="2000" dirty="0"/>
              <a:t>, y, 'go--', </a:t>
            </a:r>
            <a:r>
              <a:rPr lang="en-US" altLang="zh-TW" sz="2000" dirty="0" err="1"/>
              <a:t>linewidth</a:t>
            </a:r>
            <a:r>
              <a:rPr lang="en-US" altLang="zh-TW" sz="2000" dirty="0"/>
              <a:t>=2, </a:t>
            </a:r>
            <a:r>
              <a:rPr lang="en-US" altLang="zh-TW" sz="2000" dirty="0" err="1"/>
              <a:t>markersize</a:t>
            </a:r>
            <a:r>
              <a:rPr lang="en-US" altLang="zh-TW" sz="2000" dirty="0"/>
              <a:t>=12)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plot(x</a:t>
            </a:r>
            <a:r>
              <a:rPr lang="en-US" altLang="zh-TW" sz="2000" dirty="0"/>
              <a:t>, y, color='green', marker='o', </a:t>
            </a:r>
            <a:r>
              <a:rPr lang="en-US" altLang="zh-TW" sz="2000" dirty="0" err="1"/>
              <a:t>linestyle</a:t>
            </a:r>
            <a:r>
              <a:rPr lang="en-US" altLang="zh-TW" sz="2000" dirty="0"/>
              <a:t>='dashed</a:t>
            </a:r>
            <a:r>
              <a:rPr lang="en-US" altLang="zh-TW" sz="2000" dirty="0" smtClean="0"/>
              <a:t>',</a:t>
            </a:r>
            <a:r>
              <a:rPr lang="en-US" altLang="zh-TW" sz="2000" dirty="0" err="1" smtClean="0"/>
              <a:t>linewidth</a:t>
            </a:r>
            <a:r>
              <a:rPr lang="en-US" altLang="zh-TW" sz="2000" dirty="0" smtClean="0"/>
              <a:t>=2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markersize</a:t>
            </a:r>
            <a:r>
              <a:rPr lang="en-US" altLang="zh-TW" sz="2000" dirty="0"/>
              <a:t>=12)</a:t>
            </a:r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40573" y="803209"/>
            <a:ext cx="7996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資料來源    </a:t>
            </a:r>
            <a:r>
              <a:rPr lang="en-US" altLang="zh-TW" dirty="0" smtClean="0"/>
              <a:t>https</a:t>
            </a:r>
            <a:r>
              <a:rPr lang="en-US" altLang="zh-TW" dirty="0"/>
              <a:t>://matplotlib.org/3.3.2/api/_as_gen/matplotlib.pyplot.plot.html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38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plt.legend</a:t>
            </a:r>
            <a:r>
              <a:rPr lang="en-US" altLang="zh-TW" dirty="0"/>
              <a:t>()</a:t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936055"/>
              </p:ext>
            </p:extLst>
          </p:nvPr>
        </p:nvGraphicFramePr>
        <p:xfrm>
          <a:off x="1163782" y="1825625"/>
          <a:ext cx="5544589" cy="4469259"/>
        </p:xfrm>
        <a:graphic>
          <a:graphicData uri="http://schemas.openxmlformats.org/drawingml/2006/table">
            <a:tbl>
              <a:tblPr/>
              <a:tblGrid>
                <a:gridCol w="2061556"/>
                <a:gridCol w="3483033"/>
              </a:tblGrid>
              <a:tr h="40612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Location String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Location </a:t>
                      </a:r>
                      <a:r>
                        <a:rPr lang="en-US" sz="1400" dirty="0" smtClean="0">
                          <a:effectLst/>
                        </a:rPr>
                        <a:t>Code(</a:t>
                      </a:r>
                      <a:r>
                        <a:rPr lang="zh-TW" altLang="en-US" sz="1400" dirty="0" smtClean="0">
                          <a:effectLst/>
                        </a:rPr>
                        <a:t>位置代碼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23207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'best'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'upper right'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1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'upper left'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2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'lower left'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3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'lower right'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4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207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'right'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5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'center left'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6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'center right'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7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'lower center'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8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'upper center'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2071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'center'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0696" y="1231900"/>
            <a:ext cx="799684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新細明體"/>
                <a:ea typeface="新細明體"/>
              </a:rPr>
              <a:t>【</a:t>
            </a:r>
            <a:r>
              <a:rPr lang="zh-TW" altLang="en-US" dirty="0" smtClean="0"/>
              <a:t>資料來源    </a:t>
            </a:r>
            <a:r>
              <a:rPr lang="en-US" altLang="zh-TW" sz="1400" dirty="0"/>
              <a:t>https://matplotlib.org/3.3.2/api/_as_gen/matplotlib.pyplot.legend.html</a:t>
            </a:r>
          </a:p>
        </p:txBody>
      </p:sp>
    </p:spTree>
    <p:extLst>
      <p:ext uri="{BB962C8B-B14F-4D97-AF65-F5344CB8AC3E}">
        <p14:creationId xmlns:p14="http://schemas.microsoft.com/office/powerpoint/2010/main" val="349404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我的測試 </a:t>
            </a:r>
            <a:r>
              <a:rPr lang="en-US" altLang="zh-TW" dirty="0" smtClean="0"/>
              <a:t>1:</a:t>
            </a:r>
            <a:r>
              <a:rPr lang="zh-TW" altLang="en-US" dirty="0" smtClean="0"/>
              <a:t>將說明放在中心處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9" y="1354442"/>
            <a:ext cx="6622912" cy="4896728"/>
          </a:xfrm>
        </p:spPr>
      </p:pic>
      <p:sp>
        <p:nvSpPr>
          <p:cNvPr id="5" name="橢圓 4"/>
          <p:cNvSpPr/>
          <p:nvPr/>
        </p:nvSpPr>
        <p:spPr>
          <a:xfrm>
            <a:off x="3782291" y="3000895"/>
            <a:ext cx="1837113" cy="1230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41864" y="2429687"/>
            <a:ext cx="2499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plt.legend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2628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577" y="273687"/>
            <a:ext cx="7886700" cy="732154"/>
          </a:xfrm>
        </p:spPr>
        <p:txBody>
          <a:bodyPr/>
          <a:lstStyle/>
          <a:p>
            <a:r>
              <a:rPr lang="zh-TW" altLang="en-US" dirty="0" smtClean="0"/>
              <a:t>我的測試 </a:t>
            </a:r>
            <a:r>
              <a:rPr lang="en-US" altLang="zh-TW" dirty="0" smtClean="0"/>
              <a:t>2: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646" y="1119043"/>
            <a:ext cx="7886700" cy="1823662"/>
          </a:xfrm>
        </p:spPr>
        <p:txBody>
          <a:bodyPr/>
          <a:lstStyle/>
          <a:p>
            <a:r>
              <a:rPr lang="en-US" altLang="zh-TW" dirty="0"/>
              <a:t>[</a:t>
            </a:r>
            <a:r>
              <a:rPr lang="zh-TW" altLang="en-US" dirty="0"/>
              <a:t>隨堂小測驗</a:t>
            </a:r>
            <a:r>
              <a:rPr lang="en-US" altLang="zh-TW" dirty="0"/>
              <a:t>]Line Plots</a:t>
            </a:r>
            <a:r>
              <a:rPr lang="zh-TW" altLang="en-US" dirty="0"/>
              <a:t>折線圖</a:t>
            </a:r>
            <a:r>
              <a:rPr lang="en-US" altLang="zh-TW" dirty="0"/>
              <a:t>:</a:t>
            </a:r>
            <a:r>
              <a:rPr lang="zh-TW" altLang="en-US" dirty="0"/>
              <a:t>基本統計圖形</a:t>
            </a:r>
          </a:p>
          <a:p>
            <a:r>
              <a:rPr lang="zh-TW" altLang="en-US" dirty="0"/>
              <a:t>顏色改成紅色</a:t>
            </a:r>
          </a:p>
          <a:p>
            <a:r>
              <a:rPr lang="zh-TW" altLang="en-US" dirty="0"/>
              <a:t>線條改成虛線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63" y="1770105"/>
            <a:ext cx="5548820" cy="40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06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88" y="1467178"/>
            <a:ext cx="6717781" cy="4966871"/>
          </a:xfrm>
        </p:spPr>
      </p:pic>
      <p:sp>
        <p:nvSpPr>
          <p:cNvPr id="6" name="矩形 5"/>
          <p:cNvSpPr/>
          <p:nvPr/>
        </p:nvSpPr>
        <p:spPr>
          <a:xfrm>
            <a:off x="564168" y="667388"/>
            <a:ext cx="60516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/>
              <a:t>plt.plot</a:t>
            </a:r>
            <a:r>
              <a:rPr lang="en-US" altLang="zh-TW" sz="3600" dirty="0"/>
              <a:t>(x, y1,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'r--',</a:t>
            </a:r>
            <a:r>
              <a:rPr lang="en-US" altLang="zh-TW" sz="3600" dirty="0"/>
              <a:t>label="line L")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9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Visualization</a:t>
            </a:r>
            <a:r>
              <a:rPr lang="zh-TW" altLang="en-US" dirty="0" smtClean="0"/>
              <a:t>資料視覺化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視覺化 套件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視覺化 實戰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300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864852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閱讀題作業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905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2" y="762693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06829" y="323888"/>
            <a:ext cx="7423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https://matplotlib.org/3.3.2/gallery/lines_bars_and_markers/joinstyle.html#sphx-glr-gallery-lines-bars-and-markers-joinstyle-py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773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787908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案例學習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52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682" y="3006981"/>
            <a:ext cx="65326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uTaipei2019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1_2_Matplotlib</a:t>
            </a:r>
            <a:r>
              <a:rPr lang="zh-TW" altLang="en-US" sz="2800" dirty="0"/>
              <a:t>範例學習快速入門</a:t>
            </a:r>
            <a:r>
              <a:rPr lang="en-US" altLang="zh-TW" sz="2800" dirty="0"/>
              <a:t>.</a:t>
            </a:r>
            <a:r>
              <a:rPr lang="en-US" altLang="zh-TW" sz="2800" dirty="0" err="1"/>
              <a:t>ipynb</a:t>
            </a:r>
            <a:endParaRPr lang="en-US" altLang="zh-TW" sz="2800" dirty="0"/>
          </a:p>
        </p:txBody>
      </p:sp>
      <p:sp>
        <p:nvSpPr>
          <p:cNvPr id="3" name="矩形 2"/>
          <p:cNvSpPr/>
          <p:nvPr/>
        </p:nvSpPr>
        <p:spPr>
          <a:xfrm>
            <a:off x="953410" y="468183"/>
            <a:ext cx="17940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 smtClean="0"/>
              <a:t>github</a:t>
            </a:r>
            <a:endParaRPr lang="en-US" altLang="zh-TW" sz="4800" dirty="0"/>
          </a:p>
        </p:txBody>
      </p:sp>
      <p:sp>
        <p:nvSpPr>
          <p:cNvPr id="4" name="矩形 3"/>
          <p:cNvSpPr/>
          <p:nvPr/>
        </p:nvSpPr>
        <p:spPr>
          <a:xfrm>
            <a:off x="1062682" y="1860693"/>
            <a:ext cx="3571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mydear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</a:t>
            </a:r>
            <a:r>
              <a:rPr lang="en-US" altLang="zh-TW" sz="3200" dirty="0" err="1" smtClean="0"/>
              <a:t>teacher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625088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28" y="996032"/>
            <a:ext cx="6932601" cy="47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5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81" y="1339617"/>
            <a:ext cx="7016844" cy="45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6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2" y="1138175"/>
            <a:ext cx="7034472" cy="472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4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4" y="1073609"/>
            <a:ext cx="7310695" cy="50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5" y="1212033"/>
            <a:ext cx="6465773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45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9" y="945623"/>
            <a:ext cx="7399293" cy="49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3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6086" y="1067228"/>
            <a:ext cx="71406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[1].Data Visualization</a:t>
            </a:r>
            <a:r>
              <a:rPr lang="zh-TW" altLang="en-US" dirty="0"/>
              <a:t>資料視覺化</a:t>
            </a:r>
          </a:p>
          <a:p>
            <a:r>
              <a:rPr lang="en-US" altLang="zh-TW" dirty="0"/>
              <a:t>[2].</a:t>
            </a:r>
            <a:r>
              <a:rPr lang="zh-TW" altLang="en-US" dirty="0"/>
              <a:t>資料視覺化</a:t>
            </a:r>
            <a:r>
              <a:rPr lang="ja-JP" altLang="en-US" dirty="0"/>
              <a:t>の</a:t>
            </a:r>
            <a:r>
              <a:rPr lang="zh-TW" altLang="en-US" dirty="0"/>
              <a:t>套件</a:t>
            </a:r>
          </a:p>
          <a:p>
            <a:r>
              <a:rPr lang="en-US" altLang="zh-TW" dirty="0"/>
              <a:t>[3].Google </a:t>
            </a:r>
            <a:r>
              <a:rPr lang="en-US" altLang="zh-TW" dirty="0" err="1"/>
              <a:t>Colab</a:t>
            </a:r>
            <a:r>
              <a:rPr lang="zh-TW" altLang="en-US" dirty="0"/>
              <a:t>上的範利</a:t>
            </a:r>
          </a:p>
          <a:p>
            <a:endParaRPr lang="zh-TW" altLang="en-US" dirty="0"/>
          </a:p>
          <a:p>
            <a:r>
              <a:rPr lang="en-US" altLang="zh-TW" dirty="0"/>
              <a:t>[4].MATPLOTLIB</a:t>
            </a:r>
          </a:p>
          <a:p>
            <a:r>
              <a:rPr lang="en-US" altLang="zh-TW" dirty="0"/>
              <a:t>[5].MATPLOTLIB</a:t>
            </a:r>
            <a:r>
              <a:rPr lang="zh-TW" altLang="en-US" dirty="0"/>
              <a:t>範例學習</a:t>
            </a:r>
            <a:r>
              <a:rPr lang="en-US" altLang="zh-TW" dirty="0"/>
              <a:t>[1]</a:t>
            </a:r>
            <a:r>
              <a:rPr lang="zh-TW" altLang="en-US" dirty="0"/>
              <a:t>單一圖形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matplotlib.pyplot</a:t>
            </a:r>
            <a:r>
              <a:rPr lang="zh-TW" altLang="en-US" dirty="0"/>
              <a:t>的許多範例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plot():</a:t>
            </a:r>
            <a:r>
              <a:rPr lang="zh-TW" altLang="en-US" dirty="0"/>
              <a:t>折線圖</a:t>
            </a:r>
            <a:r>
              <a:rPr lang="en-US" altLang="zh-TW" dirty="0"/>
              <a:t>(Line chart):</a:t>
            </a:r>
            <a:r>
              <a:rPr lang="en-US" altLang="zh-TW" dirty="0" err="1"/>
              <a:t>matplotlib.pyplot.plot</a:t>
            </a:r>
            <a:endParaRPr lang="en-US" altLang="zh-TW" dirty="0"/>
          </a:p>
          <a:p>
            <a:r>
              <a:rPr lang="en-US" altLang="zh-TW" dirty="0"/>
              <a:t>     bar():</a:t>
            </a:r>
            <a:r>
              <a:rPr lang="zh-TW" altLang="en-US" dirty="0"/>
              <a:t>長條圖</a:t>
            </a:r>
            <a:r>
              <a:rPr lang="en-US" altLang="zh-TW" dirty="0"/>
              <a:t>|</a:t>
            </a:r>
            <a:r>
              <a:rPr lang="zh-TW" altLang="en-US" dirty="0"/>
              <a:t>柱狀圖</a:t>
            </a:r>
            <a:r>
              <a:rPr lang="en-US" altLang="zh-TW" dirty="0"/>
              <a:t>(Bar Chart):</a:t>
            </a:r>
            <a:r>
              <a:rPr lang="en-US" altLang="zh-TW" dirty="0" err="1"/>
              <a:t>matplotlib.pyplot.bar</a:t>
            </a:r>
            <a:endParaRPr lang="en-US" altLang="zh-TW" dirty="0"/>
          </a:p>
          <a:p>
            <a:r>
              <a:rPr lang="en-US" altLang="zh-TW" dirty="0"/>
              <a:t>     </a:t>
            </a:r>
            <a:r>
              <a:rPr lang="en-US" altLang="zh-TW" dirty="0" err="1"/>
              <a:t>hist</a:t>
            </a:r>
            <a:r>
              <a:rPr lang="en-US" altLang="zh-TW" dirty="0"/>
              <a:t>():</a:t>
            </a:r>
            <a:r>
              <a:rPr lang="zh-TW" altLang="en-US" dirty="0"/>
              <a:t>直方圖</a:t>
            </a:r>
            <a:r>
              <a:rPr lang="en-US" altLang="zh-TW" dirty="0"/>
              <a:t>(histogram):</a:t>
            </a:r>
            <a:r>
              <a:rPr lang="en-US" altLang="zh-TW" dirty="0" err="1"/>
              <a:t>matplotlib.pyplot.hist</a:t>
            </a:r>
            <a:endParaRPr lang="en-US" altLang="zh-TW" dirty="0"/>
          </a:p>
          <a:p>
            <a:r>
              <a:rPr lang="en-US" altLang="zh-TW" dirty="0"/>
              <a:t>     boxplot():</a:t>
            </a:r>
            <a:r>
              <a:rPr lang="zh-TW" altLang="en-US" dirty="0"/>
              <a:t>箱形圖 </a:t>
            </a:r>
            <a:r>
              <a:rPr lang="en-US" altLang="zh-TW" dirty="0"/>
              <a:t>(Box plot):</a:t>
            </a:r>
            <a:r>
              <a:rPr lang="en-US" altLang="zh-TW" dirty="0" err="1"/>
              <a:t>matplotlib.pyplot.boxplot</a:t>
            </a:r>
            <a:endParaRPr lang="en-US" altLang="zh-TW" dirty="0"/>
          </a:p>
          <a:p>
            <a:r>
              <a:rPr lang="en-US" altLang="zh-TW" dirty="0"/>
              <a:t>     scatter():</a:t>
            </a:r>
            <a:r>
              <a:rPr lang="zh-TW" altLang="en-US" dirty="0"/>
              <a:t>散佈圖 </a:t>
            </a:r>
            <a:r>
              <a:rPr lang="en-US" altLang="zh-TW" dirty="0"/>
              <a:t>(Scatter plot): </a:t>
            </a:r>
            <a:r>
              <a:rPr lang="en-US" altLang="zh-TW" dirty="0" err="1"/>
              <a:t>matplotlib.pyplot.scatter</a:t>
            </a:r>
            <a:endParaRPr lang="en-US" altLang="zh-TW" dirty="0"/>
          </a:p>
          <a:p>
            <a:r>
              <a:rPr lang="en-US" altLang="zh-TW" dirty="0"/>
              <a:t>     </a:t>
            </a:r>
            <a:r>
              <a:rPr lang="zh-TW" altLang="en-US" dirty="0"/>
              <a:t>圓餅圖</a:t>
            </a:r>
          </a:p>
          <a:p>
            <a:r>
              <a:rPr lang="en-US" altLang="zh-TW" dirty="0"/>
              <a:t>[6].MATPLOTLIB</a:t>
            </a:r>
            <a:r>
              <a:rPr lang="zh-TW" altLang="en-US" dirty="0"/>
              <a:t>範例學習</a:t>
            </a:r>
            <a:r>
              <a:rPr lang="en-US" altLang="zh-TW" dirty="0"/>
              <a:t>[2]</a:t>
            </a:r>
            <a:r>
              <a:rPr lang="zh-TW" altLang="en-US" dirty="0"/>
              <a:t>多圖形並陳</a:t>
            </a:r>
          </a:p>
        </p:txBody>
      </p:sp>
    </p:spTree>
    <p:extLst>
      <p:ext uri="{BB962C8B-B14F-4D97-AF65-F5344CB8AC3E}">
        <p14:creationId xmlns:p14="http://schemas.microsoft.com/office/powerpoint/2010/main" val="3988798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3335" y="1032970"/>
            <a:ext cx="787908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延伸學習</a:t>
            </a:r>
            <a:endParaRPr lang="en-US" altLang="zh-TW" sz="6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各種套</a:t>
            </a:r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1028" y="582268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ja-JP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193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331175" y="4967373"/>
            <a:ext cx="3886200" cy="901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400" dirty="0"/>
              <a:t>Python</a:t>
            </a:r>
            <a:r>
              <a:rPr lang="zh-TW" altLang="en-US" sz="1400" dirty="0"/>
              <a:t>數據分析：基於</a:t>
            </a:r>
            <a:r>
              <a:rPr lang="en-US" altLang="zh-TW" sz="1400" dirty="0" err="1"/>
              <a:t>Plotly</a:t>
            </a:r>
            <a:r>
              <a:rPr lang="zh-TW" altLang="en-US" sz="1400" dirty="0"/>
              <a:t>的動態可視化繪圖</a:t>
            </a:r>
          </a:p>
          <a:p>
            <a:pPr marL="0" indent="0">
              <a:buNone/>
            </a:pPr>
            <a:r>
              <a:rPr lang="zh-TW" altLang="en-US" sz="1400" dirty="0"/>
              <a:t>作者： 孫洋洋</a:t>
            </a:r>
            <a:r>
              <a:rPr lang="en-US" altLang="zh-TW" sz="1400" dirty="0"/>
              <a:t>, </a:t>
            </a:r>
            <a:r>
              <a:rPr lang="zh-TW" altLang="en-US" sz="1400" dirty="0"/>
              <a:t>王碩</a:t>
            </a:r>
            <a:r>
              <a:rPr lang="en-US" altLang="zh-TW" sz="1400" dirty="0"/>
              <a:t>, </a:t>
            </a:r>
            <a:r>
              <a:rPr lang="zh-TW" altLang="en-US" sz="1400" dirty="0"/>
              <a:t>邢夢來</a:t>
            </a:r>
            <a:r>
              <a:rPr lang="en-US" altLang="zh-TW" sz="1400" dirty="0"/>
              <a:t>, </a:t>
            </a:r>
            <a:r>
              <a:rPr lang="zh-TW" altLang="en-US" sz="1400" dirty="0"/>
              <a:t>袁泉</a:t>
            </a:r>
            <a:r>
              <a:rPr lang="en-US" altLang="zh-TW" sz="1400" dirty="0"/>
              <a:t>, </a:t>
            </a:r>
            <a:r>
              <a:rPr lang="zh-TW" altLang="en-US" sz="1400" dirty="0"/>
              <a:t>吳娜</a:t>
            </a:r>
          </a:p>
          <a:p>
            <a:pPr marL="0" indent="0">
              <a:buNone/>
            </a:pPr>
            <a:r>
              <a:rPr lang="zh-TW" altLang="en-US" sz="1400" dirty="0" smtClean="0"/>
              <a:t>電子工業出版社</a:t>
            </a:r>
            <a:endParaRPr lang="zh-TW" altLang="en-US" sz="14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6974" y="3418661"/>
            <a:ext cx="2241781" cy="30974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1175" y="5868472"/>
            <a:ext cx="489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https://github.com/sunshe35/PythonPlotlyCodes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0812" t="33783" r="16305" b="22813"/>
          <a:stretch/>
        </p:blipFill>
        <p:spPr>
          <a:xfrm>
            <a:off x="851071" y="969517"/>
            <a:ext cx="6664410" cy="22324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851" y="323925"/>
            <a:ext cx="7377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https://plot.ly/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看看互動式資料視覺化成果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1175" y="4486934"/>
            <a:ext cx="2555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延伸閱讀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推薦的教科書</a:t>
            </a:r>
            <a:endPara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4947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0369" y="1619679"/>
            <a:ext cx="3367930" cy="4153780"/>
          </a:xfrm>
          <a:prstGeom prst="rect">
            <a:avLst/>
          </a:prstGeom>
        </p:spPr>
      </p:pic>
      <p:pic>
        <p:nvPicPr>
          <p:cNvPr id="3" name="內容版面配置區 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9784" r="33638" b="22008"/>
          <a:stretch/>
        </p:blipFill>
        <p:spPr>
          <a:xfrm>
            <a:off x="3848299" y="1600028"/>
            <a:ext cx="4844454" cy="28008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204" y="472710"/>
            <a:ext cx="8241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https://bokeh.pydata.org/en/latest/</a:t>
            </a: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看看互動式資料視覺化成果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2940" y="4669481"/>
            <a:ext cx="3119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!pip install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bokeh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7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536" y="1328224"/>
            <a:ext cx="79701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bokeh.plotting</a:t>
            </a:r>
            <a:r>
              <a:rPr lang="en-US" altLang="zh-TW" dirty="0" smtClean="0"/>
              <a:t> import figure, show</a:t>
            </a:r>
          </a:p>
          <a:p>
            <a:r>
              <a:rPr lang="en-US" altLang="zh-TW" dirty="0" smtClean="0"/>
              <a:t>from bokeh.io import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output_notebook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dirty="0"/>
          </a:p>
          <a:p>
            <a:r>
              <a:rPr lang="en-US" altLang="zh-TW" dirty="0" smtClean="0"/>
              <a:t>N = 4000</a:t>
            </a:r>
          </a:p>
          <a:p>
            <a:endParaRPr lang="en-US" altLang="zh-TW" dirty="0"/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100</a:t>
            </a:r>
          </a:p>
          <a:p>
            <a:r>
              <a:rPr lang="en-US" altLang="zh-TW" dirty="0" smtClean="0"/>
              <a:t>y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100</a:t>
            </a:r>
          </a:p>
          <a:p>
            <a:r>
              <a:rPr lang="en-US" altLang="zh-TW" dirty="0" smtClean="0"/>
              <a:t>radii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1.5</a:t>
            </a:r>
          </a:p>
          <a:p>
            <a:r>
              <a:rPr lang="en-US" altLang="zh-TW" dirty="0" smtClean="0"/>
              <a:t>colors = ["#%02x%02x%02x" % (r, g, 150) for r, g in zip(</a:t>
            </a:r>
            <a:r>
              <a:rPr lang="en-US" altLang="zh-TW" dirty="0" err="1" smtClean="0"/>
              <a:t>np.floor</a:t>
            </a:r>
            <a:r>
              <a:rPr lang="en-US" altLang="zh-TW" dirty="0" smtClean="0"/>
              <a:t>(50+2*x).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np.floor</a:t>
            </a:r>
            <a:r>
              <a:rPr lang="en-US" altLang="zh-TW" dirty="0" smtClean="0"/>
              <a:t>(30+2*y).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))]</a:t>
            </a:r>
          </a:p>
          <a:p>
            <a:endParaRPr lang="en-US" altLang="zh-TW" dirty="0"/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output_notebook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altLang="zh-TW" dirty="0" smtClean="0"/>
              <a:t>p = figure()</a:t>
            </a:r>
          </a:p>
          <a:p>
            <a:r>
              <a:rPr lang="en-US" altLang="zh-TW" dirty="0" err="1" smtClean="0"/>
              <a:t>p.circle</a:t>
            </a:r>
            <a:r>
              <a:rPr lang="en-US" altLang="zh-TW" dirty="0" smtClean="0"/>
              <a:t>(x, y, radius=radii, </a:t>
            </a:r>
            <a:r>
              <a:rPr lang="en-US" altLang="zh-TW" dirty="0" err="1" smtClean="0"/>
              <a:t>fill_color</a:t>
            </a:r>
            <a:r>
              <a:rPr lang="en-US" altLang="zh-TW" dirty="0" smtClean="0"/>
              <a:t>=colors, </a:t>
            </a:r>
            <a:r>
              <a:rPr lang="en-US" altLang="zh-TW" dirty="0" err="1" smtClean="0"/>
              <a:t>fill_alpha</a:t>
            </a:r>
            <a:r>
              <a:rPr lang="en-US" altLang="zh-TW" dirty="0" smtClean="0"/>
              <a:t>=0.6, </a:t>
            </a:r>
            <a:r>
              <a:rPr lang="en-US" altLang="zh-TW" dirty="0" err="1" smtClean="0"/>
              <a:t>line_color</a:t>
            </a:r>
            <a:r>
              <a:rPr lang="en-US" altLang="zh-TW" dirty="0" smtClean="0"/>
              <a:t>=None)</a:t>
            </a:r>
          </a:p>
          <a:p>
            <a:r>
              <a:rPr lang="en-US" altLang="zh-TW" dirty="0" smtClean="0"/>
              <a:t>show(p)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12" y="65903"/>
            <a:ext cx="3799702" cy="37997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9536" y="6049805"/>
            <a:ext cx="60424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459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3005"/>
            <a:ext cx="7886700" cy="65636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學習</a:t>
            </a:r>
            <a:r>
              <a:rPr lang="en-US" altLang="zh-TW" dirty="0" err="1"/>
              <a:t>seaborn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5697" y="1401036"/>
            <a:ext cx="3564409" cy="34420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2819" y="5068967"/>
            <a:ext cx="8068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範例學習</a:t>
            </a:r>
            <a:r>
              <a:rPr lang="en-US" altLang="zh-TW" dirty="0" smtClean="0"/>
              <a:t>1:</a:t>
            </a:r>
          </a:p>
          <a:p>
            <a:r>
              <a:rPr lang="en-US" altLang="zh-TW" dirty="0" smtClean="0"/>
              <a:t>https://colab.research.google.com/github/jakevdp/PythonDataScienceHandbook/blob/master/notebooks/04.14-Visualization-With-Seaborn.ipynb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9614" y="6071456"/>
            <a:ext cx="797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範例學習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https://colab.research.google.com/drive/1o6MijFkNHiTPeS8Y5n59j2cH4-Mf2wX3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952" y="939371"/>
            <a:ext cx="58710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!pip install </a:t>
            </a:r>
            <a:r>
              <a:rPr lang="en-US" altLang="zh-TW" sz="2400" dirty="0" err="1" smtClean="0"/>
              <a:t>seaborn</a:t>
            </a:r>
            <a:r>
              <a:rPr lang="en-US" altLang="zh-TW" sz="2400" dirty="0" smtClean="0"/>
              <a:t>==0.9.0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86" y="1480194"/>
            <a:ext cx="2676823" cy="35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1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387" y="1765116"/>
            <a:ext cx="68003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seaborn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sns</a:t>
            </a:r>
            <a:endParaRPr lang="en-US" altLang="zh-TW" dirty="0" smtClean="0"/>
          </a:p>
          <a:p>
            <a:r>
              <a:rPr lang="en-US" altLang="zh-TW" dirty="0" err="1" smtClean="0"/>
              <a:t>sns.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altLang="zh-TW" dirty="0" smtClean="0"/>
              <a:t>(style="ticks")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Load the example dataset for </a:t>
            </a:r>
            <a:r>
              <a:rPr lang="en-US" altLang="zh-TW" dirty="0" err="1" smtClean="0"/>
              <a:t>Anscombe's</a:t>
            </a:r>
            <a:r>
              <a:rPr lang="en-US" altLang="zh-TW" dirty="0" smtClean="0"/>
              <a:t> quartet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sns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.load_dataset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anscombe</a:t>
            </a:r>
            <a:r>
              <a:rPr lang="en-US" altLang="zh-TW" dirty="0" smtClean="0"/>
              <a:t>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Show the results of a linear regression within each dataset</a:t>
            </a:r>
          </a:p>
          <a:p>
            <a:r>
              <a:rPr lang="en-US" altLang="zh-TW" dirty="0" err="1" smtClean="0"/>
              <a:t>sns.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lmplot</a:t>
            </a:r>
            <a:r>
              <a:rPr lang="en-US" altLang="zh-TW" dirty="0" smtClean="0"/>
              <a:t>(x="x", y="y", col="dataset", hue="dataset", data=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 smtClean="0"/>
              <a:t>col_wrap</a:t>
            </a:r>
            <a:r>
              <a:rPr lang="en-US" altLang="zh-TW" dirty="0" smtClean="0"/>
              <a:t>=2, ci=None, palette="muted", height=4,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 smtClean="0"/>
              <a:t>scatter_kws</a:t>
            </a:r>
            <a:r>
              <a:rPr lang="en-US" altLang="zh-TW" dirty="0" smtClean="0"/>
              <a:t>={"s": 50, "alpha": 1});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6388" y="5443487"/>
            <a:ext cx="377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https://www.data-insights.cn/?p=179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5" y="224823"/>
            <a:ext cx="3207093" cy="32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90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272" y="3976134"/>
            <a:ext cx="399020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altair</a:t>
            </a:r>
            <a:r>
              <a:rPr lang="en-US" altLang="zh-TW" dirty="0" smtClean="0"/>
              <a:t> as alt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vega_datasets</a:t>
            </a:r>
            <a:r>
              <a:rPr lang="en-US" altLang="zh-TW" dirty="0" smtClean="0"/>
              <a:t> import data</a:t>
            </a:r>
          </a:p>
          <a:p>
            <a:r>
              <a:rPr lang="en-US" altLang="zh-TW" dirty="0" smtClean="0"/>
              <a:t>cars = </a:t>
            </a:r>
            <a:r>
              <a:rPr lang="en-US" altLang="zh-TW" dirty="0" err="1" smtClean="0"/>
              <a:t>data.cars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alt.Chart</a:t>
            </a:r>
            <a:r>
              <a:rPr lang="en-US" altLang="zh-TW" dirty="0" smtClean="0"/>
              <a:t>(cars).</a:t>
            </a:r>
            <a:r>
              <a:rPr lang="en-US" altLang="zh-TW" dirty="0" err="1" smtClean="0"/>
              <a:t>mark_point</a:t>
            </a:r>
            <a:r>
              <a:rPr lang="en-US" altLang="zh-TW" dirty="0" smtClean="0"/>
              <a:t>().encode(</a:t>
            </a:r>
          </a:p>
          <a:p>
            <a:r>
              <a:rPr lang="en-US" altLang="zh-TW" dirty="0" smtClean="0"/>
              <a:t>    x='Horsepower',</a:t>
            </a:r>
          </a:p>
          <a:p>
            <a:r>
              <a:rPr lang="en-US" altLang="zh-TW" dirty="0" smtClean="0"/>
              <a:t>    y='</a:t>
            </a:r>
            <a:r>
              <a:rPr lang="en-US" altLang="zh-TW" dirty="0" err="1" smtClean="0"/>
              <a:t>Miles_per_Gallon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   color='Origin',</a:t>
            </a:r>
          </a:p>
          <a:p>
            <a:r>
              <a:rPr lang="en-US" altLang="zh-TW" dirty="0" smtClean="0"/>
              <a:t>).interactive()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204" y="472710"/>
            <a:ext cx="8241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800" dirty="0" smtClean="0"/>
              <a:t>https://altair-viz.github.io/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看看資料視覺化成果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204" y="208838"/>
            <a:ext cx="4037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Altair: Declarative Visualization in Python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18919" t="18249" r="44325" b="46036"/>
          <a:stretch/>
        </p:blipFill>
        <p:spPr>
          <a:xfrm>
            <a:off x="3703667" y="949763"/>
            <a:ext cx="5045831" cy="2757893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8" y="3863807"/>
            <a:ext cx="4528370" cy="2993329"/>
          </a:xfrm>
        </p:spPr>
      </p:pic>
    </p:spTree>
    <p:extLst>
      <p:ext uri="{BB962C8B-B14F-4D97-AF65-F5344CB8AC3E}">
        <p14:creationId xmlns:p14="http://schemas.microsoft.com/office/powerpoint/2010/main" val="76751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6033" y="2528474"/>
            <a:ext cx="650588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924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2811" y="2142178"/>
            <a:ext cx="5741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藉助於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圖形化手段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r>
              <a:rPr lang="zh-TW" altLang="en-US" sz="3600" dirty="0" smtClean="0"/>
              <a:t>清晰</a:t>
            </a:r>
            <a:r>
              <a:rPr lang="zh-TW" altLang="en-US" sz="3600" dirty="0"/>
              <a:t>有效地傳達與溝通訊息</a:t>
            </a:r>
          </a:p>
        </p:txBody>
      </p:sp>
      <p:sp>
        <p:nvSpPr>
          <p:cNvPr id="3" name="矩形 2"/>
          <p:cNvSpPr/>
          <p:nvPr/>
        </p:nvSpPr>
        <p:spPr>
          <a:xfrm>
            <a:off x="127687" y="263781"/>
            <a:ext cx="2887362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</a:p>
        </p:txBody>
      </p:sp>
      <p:sp>
        <p:nvSpPr>
          <p:cNvPr id="4" name="矩形 3"/>
          <p:cNvSpPr/>
          <p:nvPr/>
        </p:nvSpPr>
        <p:spPr>
          <a:xfrm>
            <a:off x="1482810" y="4082131"/>
            <a:ext cx="6549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https://</a:t>
            </a:r>
            <a:r>
              <a:rPr lang="en-US" altLang="zh-TW" sz="2800" dirty="0" smtClean="0"/>
              <a:t>zh.wikipedia.org/wiki/</a:t>
            </a:r>
            <a:r>
              <a:rPr lang="zh-TW" altLang="zh-TW" sz="2800" dirty="0" smtClean="0"/>
              <a:t>資料視覺化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8018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6272" y="1454782"/>
            <a:ext cx="7886700" cy="1727285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有許多套件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請挑選你熟悉的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….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深入學習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6272" y="3234295"/>
            <a:ext cx="5335544" cy="3075889"/>
          </a:xfrm>
        </p:spPr>
        <p:txBody>
          <a:bodyPr>
            <a:norm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本課程使用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err="1" smtClean="0"/>
              <a:t>Seaborn</a:t>
            </a:r>
            <a:endParaRPr lang="en-US" altLang="zh-TW" dirty="0" smtClean="0"/>
          </a:p>
          <a:p>
            <a:r>
              <a:rPr lang="en-US" altLang="zh-TW" dirty="0" err="1" smtClean="0"/>
              <a:t>Ggplot</a:t>
            </a:r>
            <a:endParaRPr lang="en-US" altLang="zh-TW" dirty="0" smtClean="0"/>
          </a:p>
          <a:p>
            <a:r>
              <a:rPr lang="en-US" altLang="zh-TW" dirty="0" err="1" smtClean="0"/>
              <a:t>Bokeh</a:t>
            </a:r>
            <a:endParaRPr lang="en-US" altLang="zh-TW" dirty="0" smtClean="0"/>
          </a:p>
          <a:p>
            <a:r>
              <a:rPr lang="en-US" altLang="zh-TW" dirty="0" err="1" smtClean="0"/>
              <a:t>Pyga</a:t>
            </a:r>
            <a:endParaRPr lang="en-US" altLang="zh-TW" dirty="0" smtClean="0"/>
          </a:p>
          <a:p>
            <a:r>
              <a:rPr lang="en-US" altLang="zh-TW" dirty="0" err="1"/>
              <a:t>Plotly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23" y="3292009"/>
            <a:ext cx="4149297" cy="35659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7427" y="263951"/>
            <a:ext cx="5741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藉助於圖形化手段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r>
              <a:rPr lang="zh-TW" altLang="en-US" sz="3600" dirty="0" smtClean="0"/>
              <a:t>清晰</a:t>
            </a:r>
            <a:r>
              <a:rPr lang="zh-TW" altLang="en-US" sz="3600" dirty="0"/>
              <a:t>有效地傳達與溝通訊息</a:t>
            </a:r>
          </a:p>
        </p:txBody>
      </p:sp>
      <p:sp>
        <p:nvSpPr>
          <p:cNvPr id="6" name="矩形 5"/>
          <p:cNvSpPr/>
          <p:nvPr/>
        </p:nvSpPr>
        <p:spPr>
          <a:xfrm>
            <a:off x="127687" y="263781"/>
            <a:ext cx="2887362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383846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4466" y="584036"/>
            <a:ext cx="7886700" cy="67284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Charting in </a:t>
            </a:r>
            <a:r>
              <a:rPr lang="en-US" altLang="zh-TW" dirty="0" err="1"/>
              <a:t>Colaboratory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13" y="1736029"/>
            <a:ext cx="2937724" cy="20907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3213" y="1256878"/>
            <a:ext cx="604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73" y="1814168"/>
            <a:ext cx="2904610" cy="19988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3" y="3936607"/>
            <a:ext cx="4214861" cy="28696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097" y="3936607"/>
            <a:ext cx="4214861" cy="28696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213" y="289551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有許多範利可以提供你自我學習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37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317" y="3553038"/>
            <a:ext cx="2331208" cy="3141791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3859" y="254728"/>
            <a:ext cx="2544851" cy="31417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02" y="254727"/>
            <a:ext cx="2480692" cy="31417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06" y="254727"/>
            <a:ext cx="2511831" cy="31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5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學習的</a:t>
            </a:r>
            <a:r>
              <a:rPr lang="zh-TW" altLang="en-US" dirty="0" smtClean="0"/>
              <a:t>最好參考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://matplotlib.org/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0090" y="2166447"/>
            <a:ext cx="7886700" cy="43513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22687" y="1673228"/>
            <a:ext cx="695126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User‘s Guide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https</a:t>
            </a:r>
            <a:r>
              <a:rPr lang="en-US" altLang="zh-TW" sz="2400" dirty="0"/>
              <a:t>://matplotlib.org/users/index.html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018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10515</TotalTime>
  <Words>911</Words>
  <Application>Microsoft Office PowerPoint</Application>
  <PresentationFormat>如螢幕大小 (4:3)</PresentationFormat>
  <Paragraphs>185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Office 佈景主題</vt:lpstr>
      <vt:lpstr>人工智慧與資訊安全</vt:lpstr>
      <vt:lpstr>Agenda</vt:lpstr>
      <vt:lpstr>PowerPoint 簡報</vt:lpstr>
      <vt:lpstr>PowerPoint 簡報</vt:lpstr>
      <vt:lpstr>PowerPoint 簡報</vt:lpstr>
      <vt:lpstr>Data Visualization 資料視覺化の有許多套件 請挑選你熟悉的….深入學習</vt:lpstr>
      <vt:lpstr>Charting in Colaboratory</vt:lpstr>
      <vt:lpstr>PowerPoint 簡報</vt:lpstr>
      <vt:lpstr>學習的最好參考: https://matplotlib.org/</vt:lpstr>
      <vt:lpstr>PowerPoint 簡報</vt:lpstr>
      <vt:lpstr>PowerPoint 簡報</vt:lpstr>
      <vt:lpstr>執行成果</vt:lpstr>
      <vt:lpstr>執行成果解說</vt:lpstr>
      <vt:lpstr>plt.plot()</vt:lpstr>
      <vt:lpstr>PowerPoint 簡報</vt:lpstr>
      <vt:lpstr>plt.legend() </vt:lpstr>
      <vt:lpstr>我的測試 1:將說明放在中心處</vt:lpstr>
      <vt:lpstr>我的測試 2: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在Google Colab學習seaborn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從資料科學到人工智慧</dc:title>
  <dc:creator>BREAKALLCTF{Letmeseesee}</dc:creator>
  <cp:lastModifiedBy>I3301</cp:lastModifiedBy>
  <cp:revision>74</cp:revision>
  <dcterms:created xsi:type="dcterms:W3CDTF">2019-04-02T10:16:23Z</dcterms:created>
  <dcterms:modified xsi:type="dcterms:W3CDTF">2020-10-14T03:00:55Z</dcterms:modified>
</cp:coreProperties>
</file>