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3" r:id="rId5"/>
    <p:sldId id="264" r:id="rId6"/>
    <p:sldId id="260" r:id="rId7"/>
    <p:sldId id="273" r:id="rId8"/>
    <p:sldId id="274" r:id="rId9"/>
    <p:sldId id="275" r:id="rId10"/>
    <p:sldId id="276" r:id="rId11"/>
    <p:sldId id="277" r:id="rId12"/>
    <p:sldId id="278" r:id="rId13"/>
    <p:sldId id="279" r:id="rId14"/>
    <p:sldId id="280" r:id="rId15"/>
    <p:sldId id="281" r:id="rId16"/>
    <p:sldId id="286" r:id="rId17"/>
    <p:sldId id="282" r:id="rId18"/>
    <p:sldId id="283" r:id="rId19"/>
    <p:sldId id="284" r:id="rId20"/>
    <p:sldId id="285" r:id="rId21"/>
    <p:sldId id="288" r:id="rId22"/>
    <p:sldId id="261" r:id="rId23"/>
    <p:sldId id="289" r:id="rId24"/>
    <p:sldId id="290" r:id="rId25"/>
    <p:sldId id="291" r:id="rId26"/>
    <p:sldId id="292" r:id="rId27"/>
    <p:sldId id="293" r:id="rId28"/>
    <p:sldId id="294" r:id="rId29"/>
    <p:sldId id="295" r:id="rId30"/>
    <p:sldId id="296" r:id="rId31"/>
    <p:sldId id="297" r:id="rId32"/>
    <p:sldId id="298" r:id="rId33"/>
    <p:sldId id="299"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262" r:id="rId48"/>
    <p:sldId id="265" r:id="rId49"/>
    <p:sldId id="266" r:id="rId50"/>
    <p:sldId id="271" r:id="rId51"/>
    <p:sldId id="374" r:id="rId52"/>
    <p:sldId id="330" r:id="rId53"/>
    <p:sldId id="331" r:id="rId54"/>
    <p:sldId id="332" r:id="rId55"/>
    <p:sldId id="333" r:id="rId56"/>
    <p:sldId id="270" r:id="rId57"/>
    <p:sldId id="334" r:id="rId58"/>
    <p:sldId id="335" r:id="rId59"/>
    <p:sldId id="336" r:id="rId60"/>
    <p:sldId id="337" r:id="rId61"/>
    <p:sldId id="338" r:id="rId62"/>
    <p:sldId id="339" r:id="rId63"/>
    <p:sldId id="340" r:id="rId64"/>
    <p:sldId id="341" r:id="rId65"/>
    <p:sldId id="342" r:id="rId66"/>
    <p:sldId id="375" r:id="rId67"/>
    <p:sldId id="343" r:id="rId68"/>
    <p:sldId id="344" r:id="rId69"/>
    <p:sldId id="346" r:id="rId70"/>
    <p:sldId id="345" r:id="rId71"/>
    <p:sldId id="347" r:id="rId72"/>
    <p:sldId id="376" r:id="rId73"/>
    <p:sldId id="348" r:id="rId74"/>
    <p:sldId id="349" r:id="rId75"/>
    <p:sldId id="350" r:id="rId7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71BB74EF-1E1C-48AF-A120-E3635164E9BC}">
          <p14:sldIdLst>
            <p14:sldId id="256"/>
            <p14:sldId id="258"/>
            <p14:sldId id="259"/>
            <p14:sldId id="263"/>
            <p14:sldId id="264"/>
            <p14:sldId id="260"/>
            <p14:sldId id="273"/>
            <p14:sldId id="274"/>
            <p14:sldId id="275"/>
            <p14:sldId id="276"/>
            <p14:sldId id="277"/>
            <p14:sldId id="278"/>
            <p14:sldId id="279"/>
            <p14:sldId id="280"/>
            <p14:sldId id="281"/>
            <p14:sldId id="286"/>
            <p14:sldId id="282"/>
            <p14:sldId id="283"/>
            <p14:sldId id="284"/>
            <p14:sldId id="285"/>
            <p14:sldId id="288"/>
            <p14:sldId id="261"/>
            <p14:sldId id="289"/>
            <p14:sldId id="290"/>
            <p14:sldId id="291"/>
            <p14:sldId id="292"/>
            <p14:sldId id="293"/>
            <p14:sldId id="294"/>
            <p14:sldId id="295"/>
            <p14:sldId id="296"/>
            <p14:sldId id="297"/>
            <p14:sldId id="298"/>
            <p14:sldId id="299"/>
            <p14:sldId id="317"/>
            <p14:sldId id="318"/>
            <p14:sldId id="319"/>
            <p14:sldId id="320"/>
            <p14:sldId id="321"/>
            <p14:sldId id="322"/>
            <p14:sldId id="323"/>
            <p14:sldId id="324"/>
            <p14:sldId id="325"/>
            <p14:sldId id="326"/>
            <p14:sldId id="327"/>
            <p14:sldId id="328"/>
            <p14:sldId id="329"/>
            <p14:sldId id="262"/>
            <p14:sldId id="265"/>
            <p14:sldId id="266"/>
            <p14:sldId id="271"/>
            <p14:sldId id="374"/>
            <p14:sldId id="330"/>
            <p14:sldId id="331"/>
            <p14:sldId id="332"/>
            <p14:sldId id="333"/>
            <p14:sldId id="270"/>
            <p14:sldId id="334"/>
            <p14:sldId id="335"/>
            <p14:sldId id="336"/>
            <p14:sldId id="337"/>
            <p14:sldId id="338"/>
            <p14:sldId id="339"/>
            <p14:sldId id="340"/>
            <p14:sldId id="341"/>
            <p14:sldId id="342"/>
            <p14:sldId id="375"/>
            <p14:sldId id="343"/>
            <p14:sldId id="344"/>
            <p14:sldId id="346"/>
            <p14:sldId id="345"/>
            <p14:sldId id="347"/>
            <p14:sldId id="376"/>
            <p14:sldId id="348"/>
            <p14:sldId id="349"/>
            <p14:sldId id="35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1" clrIdx="0">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2" autoAdjust="0"/>
    <p:restoredTop sz="93264" autoAdjust="0"/>
  </p:normalViewPr>
  <p:slideViewPr>
    <p:cSldViewPr snapToGrid="0">
      <p:cViewPr varScale="1">
        <p:scale>
          <a:sx n="72" d="100"/>
          <a:sy n="72"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92151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265106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9409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367128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82238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46765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74486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218340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114867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35452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C9A5995-1FD0-4952-BF0B-4EAEA655B5C6}" type="datetimeFigureOut">
              <a:rPr lang="zh-TW" altLang="en-US" smtClean="0"/>
              <a:t>2020/11/11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69383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A5995-1FD0-4952-BF0B-4EAEA655B5C6}" type="datetimeFigureOut">
              <a:rPr lang="zh-TW" altLang="en-US" smtClean="0"/>
              <a:t>2020/11/11</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52181-1C16-474E-8D7C-7B4A16D416E0}" type="slidenum">
              <a:rPr lang="zh-TW" altLang="en-US" smtClean="0"/>
              <a:t>‹#›</a:t>
            </a:fld>
            <a:endParaRPr lang="zh-TW" altLang="en-US"/>
          </a:p>
        </p:txBody>
      </p:sp>
    </p:spTree>
    <p:extLst>
      <p:ext uri="{BB962C8B-B14F-4D97-AF65-F5344CB8AC3E}">
        <p14:creationId xmlns:p14="http://schemas.microsoft.com/office/powerpoint/2010/main" val="9322135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raw.githubusercontent.com/wesm/pydata-book/2nd-edition/datasets/fec/P00000001-ALL.csv"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13388" y="0"/>
            <a:ext cx="8965223" cy="1083286"/>
          </a:xfrm>
        </p:spPr>
        <p:txBody>
          <a:bodyPr/>
          <a:lstStyle/>
          <a:p>
            <a:r>
              <a:rPr lang="zh-TW" altLang="en-US" dirty="0" smtClean="0"/>
              <a:t>人工智慧與資訊安全</a:t>
            </a:r>
            <a:endParaRPr lang="zh-TW" altLang="en-US" dirty="0"/>
          </a:p>
        </p:txBody>
      </p:sp>
      <p:sp>
        <p:nvSpPr>
          <p:cNvPr id="3" name="副標題 2"/>
          <p:cNvSpPr>
            <a:spLocks noGrp="1"/>
          </p:cNvSpPr>
          <p:nvPr>
            <p:ph type="subTitle" idx="1"/>
          </p:nvPr>
        </p:nvSpPr>
        <p:spPr/>
        <p:txBody>
          <a:bodyPr/>
          <a:lstStyle/>
          <a:p>
            <a:pPr algn="l"/>
            <a:r>
              <a:rPr lang="zh-TW" altLang="en-US" dirty="0" smtClean="0"/>
              <a:t>學生</a:t>
            </a:r>
            <a:r>
              <a:rPr lang="en-US" altLang="zh-TW" dirty="0" smtClean="0"/>
              <a:t>:</a:t>
            </a:r>
            <a:r>
              <a:rPr lang="zh-TW" altLang="en-US" dirty="0" smtClean="0"/>
              <a:t>林佳翰</a:t>
            </a:r>
            <a:endParaRPr lang="en-US" altLang="zh-TW" dirty="0" smtClean="0"/>
          </a:p>
          <a:p>
            <a:pPr algn="l"/>
            <a:r>
              <a:rPr lang="zh-TW" altLang="en-US" dirty="0" smtClean="0"/>
              <a:t>指導教授</a:t>
            </a:r>
            <a:r>
              <a:rPr lang="en-US" altLang="zh-TW" dirty="0" smtClean="0"/>
              <a:t>:</a:t>
            </a:r>
            <a:r>
              <a:rPr lang="zh-TW" altLang="en-US" b="1" dirty="0"/>
              <a:t>偉大的恩師 </a:t>
            </a:r>
            <a:r>
              <a:rPr lang="zh-TW" altLang="en-US" b="1" dirty="0" smtClean="0"/>
              <a:t>龍大大</a:t>
            </a:r>
            <a:endParaRPr lang="zh-TW" altLang="en-US" dirty="0"/>
          </a:p>
        </p:txBody>
      </p:sp>
      <p:sp>
        <p:nvSpPr>
          <p:cNvPr id="5" name="文字方塊 4"/>
          <p:cNvSpPr txBox="1"/>
          <p:nvPr/>
        </p:nvSpPr>
        <p:spPr>
          <a:xfrm>
            <a:off x="1724706" y="1834830"/>
            <a:ext cx="8742586" cy="1015663"/>
          </a:xfrm>
          <a:prstGeom prst="rect">
            <a:avLst/>
          </a:prstGeom>
          <a:noFill/>
        </p:spPr>
        <p:txBody>
          <a:bodyPr wrap="none" rtlCol="0">
            <a:spAutoFit/>
          </a:bodyPr>
          <a:lstStyle/>
          <a:p>
            <a:r>
              <a:rPr lang="en-US" altLang="zh-TW" sz="6000" dirty="0" smtClean="0"/>
              <a:t>Pandas</a:t>
            </a:r>
            <a:r>
              <a:rPr lang="zh-TW" altLang="en-US" sz="6000" dirty="0" smtClean="0"/>
              <a:t>資料分析 學習報告</a:t>
            </a:r>
            <a:endParaRPr lang="zh-TW" altLang="en-US" sz="6000" dirty="0"/>
          </a:p>
        </p:txBody>
      </p:sp>
    </p:spTree>
    <p:extLst>
      <p:ext uri="{BB962C8B-B14F-4D97-AF65-F5344CB8AC3E}">
        <p14:creationId xmlns:p14="http://schemas.microsoft.com/office/powerpoint/2010/main" val="370871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659" y="215384"/>
            <a:ext cx="2941831" cy="369332"/>
          </a:xfrm>
          <a:prstGeom prst="rect">
            <a:avLst/>
          </a:prstGeom>
        </p:spPr>
        <p:txBody>
          <a:bodyPr wrap="none">
            <a:spAutoFit/>
          </a:bodyPr>
          <a:lstStyle/>
          <a:p>
            <a:r>
              <a:rPr lang="en-US" altLang="zh-TW" dirty="0" err="1">
                <a:solidFill>
                  <a:srgbClr val="000000"/>
                </a:solidFill>
                <a:latin typeface="Courier New" panose="02070309020205020404" pitchFamily="49" charset="0"/>
              </a:rPr>
              <a:t>data.loc</a:t>
            </a:r>
            <a:r>
              <a:rPr lang="en-US" altLang="zh-TW" dirty="0">
                <a:solidFill>
                  <a:srgbClr val="000000"/>
                </a:solidFill>
                <a:latin typeface="Courier New" panose="02070309020205020404" pitchFamily="49" charset="0"/>
              </a:rPr>
              <a:t>[[</a:t>
            </a:r>
            <a:r>
              <a:rPr lang="en-US" altLang="zh-TW" dirty="0">
                <a:solidFill>
                  <a:srgbClr val="A31515"/>
                </a:solidFill>
                <a:latin typeface="Courier New" panose="02070309020205020404" pitchFamily="49" charset="0"/>
              </a:rPr>
              <a:t>'b'</a:t>
            </a:r>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'd'</a:t>
            </a:r>
            <a:r>
              <a:rPr lang="en-US" altLang="zh-TW" dirty="0">
                <a:solidFill>
                  <a:srgbClr val="000000"/>
                </a:solidFill>
                <a:latin typeface="Courier New" panose="02070309020205020404" pitchFamily="49" charset="0"/>
              </a:rPr>
              <a:t>]]</a:t>
            </a:r>
            <a:endParaRPr lang="en-US" altLang="zh-TW" b="0" dirty="0">
              <a:solidFill>
                <a:srgbClr val="000000"/>
              </a:solidFill>
              <a:effectLst/>
              <a:latin typeface="Courier New" panose="02070309020205020404" pitchFamily="49" charset="0"/>
            </a:endParaRPr>
          </a:p>
        </p:txBody>
      </p:sp>
      <p:sp>
        <p:nvSpPr>
          <p:cNvPr id="5" name="文字方塊 4"/>
          <p:cNvSpPr txBox="1"/>
          <p:nvPr/>
        </p:nvSpPr>
        <p:spPr>
          <a:xfrm>
            <a:off x="400050" y="714375"/>
            <a:ext cx="2303836" cy="369332"/>
          </a:xfrm>
          <a:prstGeom prst="rect">
            <a:avLst/>
          </a:prstGeom>
          <a:noFill/>
        </p:spPr>
        <p:txBody>
          <a:bodyPr wrap="none" rtlCol="0">
            <a:spAutoFit/>
          </a:bodyPr>
          <a:lstStyle/>
          <a:p>
            <a:r>
              <a:rPr lang="zh-TW" altLang="en-US" dirty="0" smtClean="0"/>
              <a:t>利用</a:t>
            </a:r>
            <a:r>
              <a:rPr lang="en-US" altLang="zh-TW" dirty="0" err="1" smtClean="0"/>
              <a:t>loc</a:t>
            </a:r>
            <a:r>
              <a:rPr lang="zh-TW" altLang="en-US" dirty="0" smtClean="0"/>
              <a:t>函數取得答案</a:t>
            </a:r>
            <a:endParaRPr lang="zh-TW" altLang="en-US" dirty="0"/>
          </a:p>
        </p:txBody>
      </p:sp>
      <p:sp>
        <p:nvSpPr>
          <p:cNvPr id="6" name="矩形 5"/>
          <p:cNvSpPr/>
          <p:nvPr/>
        </p:nvSpPr>
        <p:spPr>
          <a:xfrm>
            <a:off x="81659" y="1083707"/>
            <a:ext cx="6096000" cy="1477328"/>
          </a:xfrm>
          <a:prstGeom prst="rect">
            <a:avLst/>
          </a:prstGeom>
        </p:spPr>
        <p:txBody>
          <a:bodyPr>
            <a:spAutoFit/>
          </a:bodyPr>
          <a:lstStyle/>
          <a:p>
            <a:r>
              <a:rPr lang="en-US" altLang="zh-TW" dirty="0"/>
              <a:t>b  1   -0.272592</a:t>
            </a:r>
          </a:p>
          <a:p>
            <a:r>
              <a:rPr lang="en-US" altLang="zh-TW" dirty="0"/>
              <a:t>   3   -0.787215</a:t>
            </a:r>
          </a:p>
          <a:p>
            <a:r>
              <a:rPr lang="en-US" altLang="zh-TW" dirty="0"/>
              <a:t>d  2    1.045305</a:t>
            </a:r>
          </a:p>
          <a:p>
            <a:r>
              <a:rPr lang="en-US" altLang="zh-TW" dirty="0"/>
              <a:t>   3    0.718353</a:t>
            </a:r>
          </a:p>
          <a:p>
            <a:r>
              <a:rPr lang="en-US" altLang="zh-TW" dirty="0" err="1"/>
              <a:t>dtype</a:t>
            </a:r>
            <a:r>
              <a:rPr lang="en-US" altLang="zh-TW" dirty="0"/>
              <a:t>: float64</a:t>
            </a:r>
            <a:endParaRPr lang="zh-TW" altLang="en-US" dirty="0"/>
          </a:p>
        </p:txBody>
      </p:sp>
      <p:sp>
        <p:nvSpPr>
          <p:cNvPr id="7" name="矩形 6"/>
          <p:cNvSpPr/>
          <p:nvPr/>
        </p:nvSpPr>
        <p:spPr>
          <a:xfrm>
            <a:off x="2703886" y="714375"/>
            <a:ext cx="8230814" cy="369332"/>
          </a:xfrm>
          <a:prstGeom prst="rect">
            <a:avLst/>
          </a:prstGeom>
        </p:spPr>
        <p:txBody>
          <a:bodyPr wrap="square">
            <a:spAutoFit/>
          </a:bodyPr>
          <a:lstStyle/>
          <a:p>
            <a:r>
              <a:rPr lang="en-US" altLang="zh-TW" dirty="0"/>
              <a:t>.</a:t>
            </a:r>
            <a:r>
              <a:rPr lang="en-US" altLang="zh-TW" dirty="0" err="1"/>
              <a:t>loc</a:t>
            </a:r>
            <a:r>
              <a:rPr lang="en-US" altLang="zh-TW" dirty="0"/>
              <a:t>[],</a:t>
            </a:r>
            <a:r>
              <a:rPr lang="zh-TW" altLang="en-US" dirty="0"/>
              <a:t>中括號裡面是先行後列，以逗號分割，行和列分別是行標籤和列標籤</a:t>
            </a:r>
          </a:p>
        </p:txBody>
      </p:sp>
      <p:sp>
        <p:nvSpPr>
          <p:cNvPr id="8" name="矩形 7"/>
          <p:cNvSpPr/>
          <p:nvPr/>
        </p:nvSpPr>
        <p:spPr>
          <a:xfrm>
            <a:off x="81659" y="2690694"/>
            <a:ext cx="1361142" cy="369332"/>
          </a:xfrm>
          <a:prstGeom prst="rect">
            <a:avLst/>
          </a:prstGeom>
        </p:spPr>
        <p:txBody>
          <a:bodyPr wrap="none">
            <a:spAutoFit/>
          </a:bodyPr>
          <a:lstStyle/>
          <a:p>
            <a:r>
              <a:rPr lang="en-US" altLang="zh-TW" dirty="0" err="1"/>
              <a:t>data.loc</a:t>
            </a:r>
            <a:r>
              <a:rPr lang="en-US" altLang="zh-TW" dirty="0"/>
              <a:t>[:, 2]</a:t>
            </a:r>
            <a:endParaRPr lang="zh-TW" altLang="en-US" dirty="0"/>
          </a:p>
        </p:txBody>
      </p:sp>
      <p:sp>
        <p:nvSpPr>
          <p:cNvPr id="9" name="矩形 8"/>
          <p:cNvSpPr/>
          <p:nvPr/>
        </p:nvSpPr>
        <p:spPr>
          <a:xfrm>
            <a:off x="81659" y="3189685"/>
            <a:ext cx="2303836" cy="369332"/>
          </a:xfrm>
          <a:prstGeom prst="rect">
            <a:avLst/>
          </a:prstGeom>
        </p:spPr>
        <p:txBody>
          <a:bodyPr wrap="none">
            <a:spAutoFit/>
          </a:bodyPr>
          <a:lstStyle/>
          <a:p>
            <a:r>
              <a:rPr lang="zh-TW" altLang="en-US" dirty="0"/>
              <a:t>利用</a:t>
            </a:r>
            <a:r>
              <a:rPr lang="en-US" altLang="zh-TW" dirty="0" err="1"/>
              <a:t>loc</a:t>
            </a:r>
            <a:r>
              <a:rPr lang="zh-TW" altLang="en-US" dirty="0"/>
              <a:t>函數取得</a:t>
            </a:r>
            <a:r>
              <a:rPr lang="zh-TW" altLang="en-US" dirty="0" smtClean="0"/>
              <a:t>答案</a:t>
            </a:r>
            <a:endParaRPr lang="en-US" altLang="zh-TW" dirty="0" smtClean="0"/>
          </a:p>
        </p:txBody>
      </p:sp>
      <p:sp>
        <p:nvSpPr>
          <p:cNvPr id="10" name="矩形 9"/>
          <p:cNvSpPr/>
          <p:nvPr/>
        </p:nvSpPr>
        <p:spPr>
          <a:xfrm>
            <a:off x="190500" y="3688676"/>
            <a:ext cx="6096000" cy="1200329"/>
          </a:xfrm>
          <a:prstGeom prst="rect">
            <a:avLst/>
          </a:prstGeom>
        </p:spPr>
        <p:txBody>
          <a:bodyPr>
            <a:spAutoFit/>
          </a:bodyPr>
          <a:lstStyle/>
          <a:p>
            <a:r>
              <a:rPr lang="en-US" altLang="zh-TW" dirty="0"/>
              <a:t>a    3.326702</a:t>
            </a:r>
          </a:p>
          <a:p>
            <a:r>
              <a:rPr lang="en-US" altLang="zh-TW" dirty="0"/>
              <a:t>c   -0.843197</a:t>
            </a:r>
          </a:p>
          <a:p>
            <a:r>
              <a:rPr lang="en-US" altLang="zh-TW" dirty="0"/>
              <a:t>d    1.045305</a:t>
            </a:r>
          </a:p>
          <a:p>
            <a:r>
              <a:rPr lang="en-US" altLang="zh-TW" dirty="0" err="1"/>
              <a:t>dtype</a:t>
            </a:r>
            <a:r>
              <a:rPr lang="en-US" altLang="zh-TW" dirty="0"/>
              <a:t>: float64</a:t>
            </a:r>
            <a:endParaRPr lang="zh-TW" altLang="en-US" dirty="0"/>
          </a:p>
        </p:txBody>
      </p:sp>
    </p:spTree>
    <p:extLst>
      <p:ext uri="{BB962C8B-B14F-4D97-AF65-F5344CB8AC3E}">
        <p14:creationId xmlns:p14="http://schemas.microsoft.com/office/powerpoint/2010/main" val="272388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747" y="91559"/>
            <a:ext cx="1516056" cy="369332"/>
          </a:xfrm>
          <a:prstGeom prst="rect">
            <a:avLst/>
          </a:prstGeom>
        </p:spPr>
        <p:txBody>
          <a:bodyPr wrap="none">
            <a:spAutoFit/>
          </a:bodyPr>
          <a:lstStyle/>
          <a:p>
            <a:r>
              <a:rPr lang="en-US" altLang="zh-TW" dirty="0" err="1"/>
              <a:t>data.unstack</a:t>
            </a:r>
            <a:r>
              <a:rPr lang="en-US" altLang="zh-TW" dirty="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 y="1033370"/>
            <a:ext cx="2238687" cy="1333686"/>
          </a:xfrm>
          <a:prstGeom prst="rect">
            <a:avLst/>
          </a:prstGeom>
        </p:spPr>
      </p:pic>
      <p:sp>
        <p:nvSpPr>
          <p:cNvPr id="7" name="文字方塊 6"/>
          <p:cNvSpPr txBox="1"/>
          <p:nvPr/>
        </p:nvSpPr>
        <p:spPr>
          <a:xfrm>
            <a:off x="180975" y="542925"/>
            <a:ext cx="2827954" cy="369332"/>
          </a:xfrm>
          <a:prstGeom prst="rect">
            <a:avLst/>
          </a:prstGeom>
          <a:noFill/>
        </p:spPr>
        <p:txBody>
          <a:bodyPr wrap="none" rtlCol="0">
            <a:spAutoFit/>
          </a:bodyPr>
          <a:lstStyle/>
          <a:p>
            <a:r>
              <a:rPr lang="zh-TW" altLang="en-US" dirty="0"/>
              <a:t>將</a:t>
            </a:r>
            <a:r>
              <a:rPr lang="en-US" altLang="zh-TW" dirty="0" err="1"/>
              <a:t>DataFrame</a:t>
            </a:r>
            <a:r>
              <a:rPr lang="zh-TW" altLang="en-US" dirty="0"/>
              <a:t>的行旋轉為列</a:t>
            </a:r>
          </a:p>
        </p:txBody>
      </p:sp>
      <p:sp>
        <p:nvSpPr>
          <p:cNvPr id="8" name="矩形 7"/>
          <p:cNvSpPr/>
          <p:nvPr/>
        </p:nvSpPr>
        <p:spPr>
          <a:xfrm>
            <a:off x="133719" y="2488169"/>
            <a:ext cx="2188741" cy="369332"/>
          </a:xfrm>
          <a:prstGeom prst="rect">
            <a:avLst/>
          </a:prstGeom>
        </p:spPr>
        <p:txBody>
          <a:bodyPr wrap="none">
            <a:spAutoFit/>
          </a:bodyPr>
          <a:lstStyle/>
          <a:p>
            <a:r>
              <a:rPr lang="en-US" altLang="zh-TW" dirty="0" err="1"/>
              <a:t>data.unstack</a:t>
            </a:r>
            <a:r>
              <a:rPr lang="en-US" altLang="zh-TW" dirty="0"/>
              <a:t>().stack()</a:t>
            </a:r>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 y="3157430"/>
            <a:ext cx="1228896" cy="1533739"/>
          </a:xfrm>
          <a:prstGeom prst="rect">
            <a:avLst/>
          </a:prstGeom>
        </p:spPr>
      </p:pic>
      <p:sp>
        <p:nvSpPr>
          <p:cNvPr id="3" name="文字方塊 2"/>
          <p:cNvSpPr txBox="1"/>
          <p:nvPr/>
        </p:nvSpPr>
        <p:spPr>
          <a:xfrm>
            <a:off x="4356847" y="542925"/>
            <a:ext cx="3241400" cy="923330"/>
          </a:xfrm>
          <a:prstGeom prst="rect">
            <a:avLst/>
          </a:prstGeom>
          <a:noFill/>
        </p:spPr>
        <p:txBody>
          <a:bodyPr wrap="none" rtlCol="0">
            <a:spAutoFit/>
          </a:bodyPr>
          <a:lstStyle/>
          <a:p>
            <a:r>
              <a:rPr lang="en-US" altLang="zh-TW" dirty="0" smtClean="0"/>
              <a:t>Stack:</a:t>
            </a:r>
            <a:r>
              <a:rPr lang="zh-TW" altLang="en-US" dirty="0" smtClean="0"/>
              <a:t>將資料的列旋轉為行</a:t>
            </a:r>
            <a:endParaRPr lang="en-US" altLang="zh-TW" dirty="0" smtClean="0"/>
          </a:p>
          <a:p>
            <a:r>
              <a:rPr lang="en-US" altLang="zh-TW" dirty="0" smtClean="0"/>
              <a:t>Unstack: </a:t>
            </a:r>
            <a:r>
              <a:rPr lang="zh-TW" altLang="en-US" dirty="0" smtClean="0"/>
              <a:t>將資料的行旋轉為列</a:t>
            </a:r>
            <a:endParaRPr lang="en-US" altLang="zh-TW" dirty="0" smtClean="0"/>
          </a:p>
          <a:p>
            <a:r>
              <a:rPr lang="en-US" altLang="zh-TW" dirty="0" smtClean="0"/>
              <a:t>Stack</a:t>
            </a:r>
            <a:r>
              <a:rPr lang="zh-TW" altLang="en-US" dirty="0" smtClean="0"/>
              <a:t>和</a:t>
            </a:r>
            <a:r>
              <a:rPr lang="en-US" altLang="zh-TW" dirty="0" smtClean="0"/>
              <a:t>unstack</a:t>
            </a:r>
            <a:r>
              <a:rPr lang="zh-TW" altLang="en-US" dirty="0" smtClean="0"/>
              <a:t>為一組逆向操作</a:t>
            </a:r>
            <a:endParaRPr lang="en-US" altLang="zh-TW" dirty="0" smtClean="0"/>
          </a:p>
        </p:txBody>
      </p:sp>
    </p:spTree>
    <p:extLst>
      <p:ext uri="{BB962C8B-B14F-4D97-AF65-F5344CB8AC3E}">
        <p14:creationId xmlns:p14="http://schemas.microsoft.com/office/powerpoint/2010/main" val="20825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6096000" cy="1477328"/>
          </a:xfrm>
          <a:prstGeom prst="rect">
            <a:avLst/>
          </a:prstGeom>
        </p:spPr>
        <p:txBody>
          <a:bodyPr>
            <a:spAutoFit/>
          </a:bodyPr>
          <a:lstStyle/>
          <a:p>
            <a:r>
              <a:rPr lang="en-US" altLang="zh-TW" dirty="0"/>
              <a:t>frame = </a:t>
            </a:r>
            <a:r>
              <a:rPr lang="en-US" altLang="zh-TW" dirty="0" err="1"/>
              <a:t>pd.DataFrame</a:t>
            </a:r>
            <a:r>
              <a:rPr lang="en-US" altLang="zh-TW" dirty="0"/>
              <a:t>(</a:t>
            </a:r>
            <a:r>
              <a:rPr lang="en-US" altLang="zh-TW" dirty="0" err="1"/>
              <a:t>np.arange</a:t>
            </a:r>
            <a:r>
              <a:rPr lang="en-US" altLang="zh-TW" dirty="0"/>
              <a:t>(12).reshape((4, 3)),</a:t>
            </a:r>
          </a:p>
          <a:p>
            <a:r>
              <a:rPr lang="en-US" altLang="zh-TW" dirty="0"/>
              <a:t>                     index=[['a', 'a', 'b', 'b'], [1, 2, 1, 2]],</a:t>
            </a:r>
          </a:p>
          <a:p>
            <a:r>
              <a:rPr lang="en-US" altLang="zh-TW" dirty="0"/>
              <a:t>                     columns=[['Ohio', 'Ohio', 'Colorado'],</a:t>
            </a:r>
          </a:p>
          <a:p>
            <a:r>
              <a:rPr lang="en-US" altLang="zh-TW" dirty="0"/>
              <a:t>                              ['Green', 'Red', 'Green']])</a:t>
            </a:r>
          </a:p>
          <a:p>
            <a:r>
              <a:rPr lang="en-US" altLang="zh-TW" dirty="0"/>
              <a:t>frame</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2023950"/>
            <a:ext cx="1952898" cy="1609950"/>
          </a:xfrm>
          <a:prstGeom prst="rect">
            <a:avLst/>
          </a:prstGeom>
        </p:spPr>
      </p:pic>
      <p:sp>
        <p:nvSpPr>
          <p:cNvPr id="7" name="文字方塊 6"/>
          <p:cNvSpPr txBox="1"/>
          <p:nvPr/>
        </p:nvSpPr>
        <p:spPr>
          <a:xfrm>
            <a:off x="238125" y="1477328"/>
            <a:ext cx="2827825" cy="369332"/>
          </a:xfrm>
          <a:prstGeom prst="rect">
            <a:avLst/>
          </a:prstGeom>
          <a:noFill/>
        </p:spPr>
        <p:txBody>
          <a:bodyPr wrap="none" rtlCol="0">
            <a:spAutoFit/>
          </a:bodyPr>
          <a:lstStyle/>
          <a:p>
            <a:r>
              <a:rPr lang="zh-TW" altLang="en-US" dirty="0" smtClean="0"/>
              <a:t>設定</a:t>
            </a:r>
            <a:r>
              <a:rPr lang="en-US" altLang="zh-TW" dirty="0" err="1" smtClean="0"/>
              <a:t>dateframe</a:t>
            </a:r>
            <a:r>
              <a:rPr lang="zh-TW" altLang="en-US" dirty="0" smtClean="0"/>
              <a:t>數值與函數</a:t>
            </a:r>
            <a:r>
              <a:rPr lang="en-US" altLang="zh-TW" dirty="0" smtClean="0"/>
              <a:t> </a:t>
            </a:r>
            <a:endParaRPr lang="zh-TW" altLang="en-US" dirty="0"/>
          </a:p>
        </p:txBody>
      </p:sp>
      <p:sp>
        <p:nvSpPr>
          <p:cNvPr id="8" name="矩形 7"/>
          <p:cNvSpPr/>
          <p:nvPr/>
        </p:nvSpPr>
        <p:spPr>
          <a:xfrm>
            <a:off x="85725" y="3811190"/>
            <a:ext cx="3528145" cy="369332"/>
          </a:xfrm>
          <a:prstGeom prst="rect">
            <a:avLst/>
          </a:prstGeom>
        </p:spPr>
        <p:txBody>
          <a:bodyPr wrap="none">
            <a:spAutoFit/>
          </a:bodyPr>
          <a:lstStyle/>
          <a:p>
            <a:r>
              <a:rPr lang="en-US" altLang="zh-TW" dirty="0" err="1"/>
              <a:t>frame.index.names</a:t>
            </a:r>
            <a:r>
              <a:rPr lang="en-US" altLang="zh-TW" dirty="0"/>
              <a:t> = ['key1', 'key2']</a:t>
            </a:r>
            <a:endParaRPr lang="zh-TW" altLang="en-US" dirty="0"/>
          </a:p>
        </p:txBody>
      </p:sp>
      <p:sp>
        <p:nvSpPr>
          <p:cNvPr id="9" name="矩形 8"/>
          <p:cNvSpPr/>
          <p:nvPr/>
        </p:nvSpPr>
        <p:spPr>
          <a:xfrm>
            <a:off x="100111" y="4180522"/>
            <a:ext cx="3877023" cy="369332"/>
          </a:xfrm>
          <a:prstGeom prst="rect">
            <a:avLst/>
          </a:prstGeom>
        </p:spPr>
        <p:txBody>
          <a:bodyPr wrap="none">
            <a:spAutoFit/>
          </a:bodyPr>
          <a:lstStyle/>
          <a:p>
            <a:r>
              <a:rPr lang="en-US" altLang="zh-TW" dirty="0" err="1"/>
              <a:t>frame.columns.names</a:t>
            </a:r>
            <a:r>
              <a:rPr lang="en-US" altLang="zh-TW" dirty="0"/>
              <a:t> = ['state', 'color']</a:t>
            </a:r>
            <a:endParaRPr lang="zh-TW" altLang="en-US" dirty="0"/>
          </a:p>
        </p:txBody>
      </p:sp>
      <p:sp>
        <p:nvSpPr>
          <p:cNvPr id="10" name="文字方塊 9"/>
          <p:cNvSpPr txBox="1"/>
          <p:nvPr/>
        </p:nvSpPr>
        <p:spPr>
          <a:xfrm>
            <a:off x="333375" y="4657725"/>
            <a:ext cx="1569660" cy="369332"/>
          </a:xfrm>
          <a:prstGeom prst="rect">
            <a:avLst/>
          </a:prstGeom>
          <a:noFill/>
        </p:spPr>
        <p:txBody>
          <a:bodyPr wrap="none" rtlCol="0">
            <a:spAutoFit/>
          </a:bodyPr>
          <a:lstStyle/>
          <a:p>
            <a:r>
              <a:rPr lang="zh-TW" altLang="en-US" dirty="0"/>
              <a:t>新增</a:t>
            </a:r>
            <a:r>
              <a:rPr lang="zh-TW" altLang="en-US" dirty="0" smtClean="0"/>
              <a:t>引索標籤</a:t>
            </a:r>
            <a:endParaRPr lang="en-US" altLang="zh-TW" dirty="0" smtClean="0"/>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5043708"/>
            <a:ext cx="2276793" cy="1848108"/>
          </a:xfrm>
          <a:prstGeom prst="rect">
            <a:avLst/>
          </a:prstGeom>
        </p:spPr>
      </p:pic>
    </p:spTree>
    <p:extLst>
      <p:ext uri="{BB962C8B-B14F-4D97-AF65-F5344CB8AC3E}">
        <p14:creationId xmlns:p14="http://schemas.microsoft.com/office/powerpoint/2010/main" val="214697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41" y="110609"/>
            <a:ext cx="1592167" cy="369332"/>
          </a:xfrm>
          <a:prstGeom prst="rect">
            <a:avLst/>
          </a:prstGeom>
        </p:spPr>
        <p:txBody>
          <a:bodyPr wrap="none">
            <a:spAutoFit/>
          </a:bodyPr>
          <a:lstStyle/>
          <a:p>
            <a:r>
              <a:rPr lang="en-US" altLang="zh-TW" dirty="0"/>
              <a:t>frame [ 'Ohio' ]</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1" y="1333385"/>
            <a:ext cx="1819529" cy="1648055"/>
          </a:xfrm>
          <a:prstGeom prst="rect">
            <a:avLst/>
          </a:prstGeom>
        </p:spPr>
      </p:pic>
      <p:sp>
        <p:nvSpPr>
          <p:cNvPr id="6" name="文字方塊 5"/>
          <p:cNvSpPr txBox="1"/>
          <p:nvPr/>
        </p:nvSpPr>
        <p:spPr>
          <a:xfrm>
            <a:off x="209550" y="581025"/>
            <a:ext cx="1787669" cy="369332"/>
          </a:xfrm>
          <a:prstGeom prst="rect">
            <a:avLst/>
          </a:prstGeom>
          <a:noFill/>
        </p:spPr>
        <p:txBody>
          <a:bodyPr wrap="none" rtlCol="0">
            <a:spAutoFit/>
          </a:bodyPr>
          <a:lstStyle/>
          <a:p>
            <a:r>
              <a:rPr lang="zh-TW" altLang="en-US" dirty="0" smtClean="0"/>
              <a:t>顯示</a:t>
            </a:r>
            <a:r>
              <a:rPr lang="en-US" altLang="zh-TW" dirty="0" smtClean="0"/>
              <a:t>Ohio</a:t>
            </a:r>
            <a:r>
              <a:rPr lang="zh-TW" altLang="en-US" dirty="0" smtClean="0"/>
              <a:t>的數值</a:t>
            </a:r>
            <a:endParaRPr lang="zh-TW" altLang="en-US" dirty="0"/>
          </a:p>
        </p:txBody>
      </p:sp>
      <p:sp>
        <p:nvSpPr>
          <p:cNvPr id="7" name="矩形 6"/>
          <p:cNvSpPr/>
          <p:nvPr/>
        </p:nvSpPr>
        <p:spPr>
          <a:xfrm>
            <a:off x="89741" y="3081635"/>
            <a:ext cx="6096000" cy="923330"/>
          </a:xfrm>
          <a:prstGeom prst="rect">
            <a:avLst/>
          </a:prstGeom>
        </p:spPr>
        <p:txBody>
          <a:bodyPr>
            <a:spAutoFit/>
          </a:bodyPr>
          <a:lstStyle/>
          <a:p>
            <a:r>
              <a:rPr lang="en-US" altLang="zh-TW" dirty="0" err="1"/>
              <a:t>pd</a:t>
            </a:r>
            <a:r>
              <a:rPr lang="en-US" altLang="zh-TW" dirty="0"/>
              <a:t> . </a:t>
            </a:r>
            <a:r>
              <a:rPr lang="en-US" altLang="zh-TW" dirty="0" err="1"/>
              <a:t>MultiIndex</a:t>
            </a:r>
            <a:r>
              <a:rPr lang="en-US" altLang="zh-TW" dirty="0"/>
              <a:t> . </a:t>
            </a:r>
            <a:r>
              <a:rPr lang="en-US" altLang="zh-TW" dirty="0" err="1"/>
              <a:t>from_arrays</a:t>
            </a:r>
            <a:r>
              <a:rPr lang="en-US" altLang="zh-TW" dirty="0"/>
              <a:t> ([[ 'Ohio' ,  'Ohio' ,  'Colorado' ],  [ 'Green' ,  'Red' ,  'Green' ]], </a:t>
            </a:r>
          </a:p>
          <a:p>
            <a:r>
              <a:rPr lang="en-US" altLang="zh-TW" dirty="0"/>
              <a:t>                      names = [ 'state' ,  'color' ])</a:t>
            </a:r>
            <a:endParaRPr lang="zh-TW" altLang="en-US" dirty="0"/>
          </a:p>
        </p:txBody>
      </p:sp>
      <p:sp>
        <p:nvSpPr>
          <p:cNvPr id="8" name="文字方塊 7"/>
          <p:cNvSpPr txBox="1"/>
          <p:nvPr/>
        </p:nvSpPr>
        <p:spPr>
          <a:xfrm>
            <a:off x="0" y="4105160"/>
            <a:ext cx="2774927" cy="646331"/>
          </a:xfrm>
          <a:prstGeom prst="rect">
            <a:avLst/>
          </a:prstGeom>
          <a:noFill/>
        </p:spPr>
        <p:txBody>
          <a:bodyPr wrap="none" rtlCol="0">
            <a:spAutoFit/>
          </a:bodyPr>
          <a:lstStyle/>
          <a:p>
            <a:r>
              <a:rPr lang="zh-TW" altLang="en-US" dirty="0" smtClean="0"/>
              <a:t>顯示</a:t>
            </a:r>
            <a:r>
              <a:rPr lang="en-US" altLang="zh-TW" dirty="0" err="1" smtClean="0"/>
              <a:t>dateframe</a:t>
            </a:r>
            <a:r>
              <a:rPr lang="zh-TW" altLang="en-US" dirty="0" smtClean="0"/>
              <a:t>的分層方式</a:t>
            </a:r>
            <a:endParaRPr lang="en-US" altLang="zh-TW" dirty="0" smtClean="0"/>
          </a:p>
          <a:p>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86" y="4854190"/>
            <a:ext cx="2315814" cy="784610"/>
          </a:xfrm>
          <a:prstGeom prst="rect">
            <a:avLst/>
          </a:prstGeom>
        </p:spPr>
      </p:pic>
    </p:spTree>
    <p:extLst>
      <p:ext uri="{BB962C8B-B14F-4D97-AF65-F5344CB8AC3E}">
        <p14:creationId xmlns:p14="http://schemas.microsoft.com/office/powerpoint/2010/main" val="124774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086" y="120134"/>
            <a:ext cx="3410677" cy="369332"/>
          </a:xfrm>
          <a:prstGeom prst="rect">
            <a:avLst/>
          </a:prstGeom>
        </p:spPr>
        <p:txBody>
          <a:bodyPr wrap="none">
            <a:spAutoFit/>
          </a:bodyPr>
          <a:lstStyle/>
          <a:p>
            <a:r>
              <a:rPr lang="en-US" altLang="zh-TW" dirty="0"/>
              <a:t>frame . </a:t>
            </a:r>
            <a:r>
              <a:rPr lang="en-US" altLang="zh-TW" dirty="0" err="1"/>
              <a:t>swaplevel</a:t>
            </a:r>
            <a:r>
              <a:rPr lang="en-US" altLang="zh-TW" dirty="0"/>
              <a:t> ( 'key1' ,  'key2' )</a:t>
            </a:r>
            <a:endParaRPr lang="zh-TW" altLang="en-US" dirty="0"/>
          </a:p>
        </p:txBody>
      </p:sp>
      <p:sp>
        <p:nvSpPr>
          <p:cNvPr id="5" name="文字方塊 4"/>
          <p:cNvSpPr txBox="1"/>
          <p:nvPr/>
        </p:nvSpPr>
        <p:spPr>
          <a:xfrm>
            <a:off x="295275" y="628650"/>
            <a:ext cx="2492990" cy="369332"/>
          </a:xfrm>
          <a:prstGeom prst="rect">
            <a:avLst/>
          </a:prstGeom>
          <a:noFill/>
        </p:spPr>
        <p:txBody>
          <a:bodyPr wrap="none" rtlCol="0">
            <a:spAutoFit/>
          </a:bodyPr>
          <a:lstStyle/>
          <a:p>
            <a:r>
              <a:rPr lang="zh-TW" altLang="en-US" dirty="0" smtClean="0"/>
              <a:t>設定</a:t>
            </a:r>
            <a:r>
              <a:rPr lang="en-US" altLang="zh-TW" dirty="0" smtClean="0"/>
              <a:t>KEY1</a:t>
            </a:r>
            <a:r>
              <a:rPr lang="zh-TW" altLang="en-US" dirty="0" smtClean="0"/>
              <a:t>跟</a:t>
            </a:r>
            <a:r>
              <a:rPr lang="en-US" altLang="zh-TW" dirty="0" smtClean="0"/>
              <a:t>KEY2</a:t>
            </a:r>
            <a:r>
              <a:rPr lang="zh-TW" altLang="en-US" dirty="0" smtClean="0"/>
              <a:t>的階級</a:t>
            </a:r>
            <a:endParaRPr lang="en-US" altLang="zh-TW" dirty="0" smtClean="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86" y="1137166"/>
            <a:ext cx="2438740" cy="1819529"/>
          </a:xfrm>
          <a:prstGeom prst="rect">
            <a:avLst/>
          </a:prstGeom>
        </p:spPr>
      </p:pic>
      <p:sp>
        <p:nvSpPr>
          <p:cNvPr id="7" name="矩形 6"/>
          <p:cNvSpPr/>
          <p:nvPr/>
        </p:nvSpPr>
        <p:spPr>
          <a:xfrm>
            <a:off x="171086" y="3095879"/>
            <a:ext cx="2971904" cy="369332"/>
          </a:xfrm>
          <a:prstGeom prst="rect">
            <a:avLst/>
          </a:prstGeom>
        </p:spPr>
        <p:txBody>
          <a:bodyPr wrap="none">
            <a:spAutoFit/>
          </a:bodyPr>
          <a:lstStyle/>
          <a:p>
            <a:r>
              <a:rPr lang="en-US" altLang="zh-TW" dirty="0"/>
              <a:t>frame . </a:t>
            </a:r>
            <a:r>
              <a:rPr lang="en-US" altLang="zh-TW" dirty="0" err="1"/>
              <a:t>sort_index</a:t>
            </a:r>
            <a:r>
              <a:rPr lang="en-US" altLang="zh-TW" dirty="0"/>
              <a:t> ( level = 1 )</a:t>
            </a:r>
            <a:endParaRPr lang="zh-TW" altLang="en-US" dirty="0"/>
          </a:p>
        </p:txBody>
      </p:sp>
      <p:sp>
        <p:nvSpPr>
          <p:cNvPr id="8" name="文字方塊 7"/>
          <p:cNvSpPr txBox="1"/>
          <p:nvPr/>
        </p:nvSpPr>
        <p:spPr>
          <a:xfrm>
            <a:off x="295275" y="3465211"/>
            <a:ext cx="1569660" cy="369332"/>
          </a:xfrm>
          <a:prstGeom prst="rect">
            <a:avLst/>
          </a:prstGeom>
          <a:noFill/>
        </p:spPr>
        <p:txBody>
          <a:bodyPr wrap="none" rtlCol="0">
            <a:spAutoFit/>
          </a:bodyPr>
          <a:lstStyle/>
          <a:p>
            <a:r>
              <a:rPr lang="zh-TW" altLang="en-US" dirty="0" smtClean="0"/>
              <a:t>設定層級排序</a:t>
            </a:r>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91" y="4367080"/>
            <a:ext cx="2400635" cy="1895740"/>
          </a:xfrm>
          <a:prstGeom prst="rect">
            <a:avLst/>
          </a:prstGeom>
        </p:spPr>
      </p:pic>
    </p:spTree>
    <p:extLst>
      <p:ext uri="{BB962C8B-B14F-4D97-AF65-F5344CB8AC3E}">
        <p14:creationId xmlns:p14="http://schemas.microsoft.com/office/powerpoint/2010/main" val="239393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442289" cy="369332"/>
          </a:xfrm>
          <a:prstGeom prst="rect">
            <a:avLst/>
          </a:prstGeom>
        </p:spPr>
        <p:txBody>
          <a:bodyPr wrap="none">
            <a:spAutoFit/>
          </a:bodyPr>
          <a:lstStyle/>
          <a:p>
            <a:r>
              <a:rPr lang="en-US" altLang="zh-TW" dirty="0"/>
              <a:t>frame . </a:t>
            </a:r>
            <a:r>
              <a:rPr lang="en-US" altLang="zh-TW" dirty="0" err="1"/>
              <a:t>sort_index</a:t>
            </a:r>
            <a:r>
              <a:rPr lang="en-US" altLang="zh-TW" dirty="0"/>
              <a:t> ( level = 'key2' ) </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23" y="728529"/>
            <a:ext cx="2534004" cy="1914792"/>
          </a:xfrm>
          <a:prstGeom prst="rect">
            <a:avLst/>
          </a:prstGeom>
        </p:spPr>
      </p:pic>
      <p:sp>
        <p:nvSpPr>
          <p:cNvPr id="6" name="矩形 5"/>
          <p:cNvSpPr/>
          <p:nvPr/>
        </p:nvSpPr>
        <p:spPr>
          <a:xfrm>
            <a:off x="0" y="2817852"/>
            <a:ext cx="4806637" cy="369332"/>
          </a:xfrm>
          <a:prstGeom prst="rect">
            <a:avLst/>
          </a:prstGeom>
        </p:spPr>
        <p:txBody>
          <a:bodyPr wrap="none">
            <a:spAutoFit/>
          </a:bodyPr>
          <a:lstStyle/>
          <a:p>
            <a:r>
              <a:rPr lang="en-US" altLang="zh-TW" dirty="0"/>
              <a:t>frame . </a:t>
            </a:r>
            <a:r>
              <a:rPr lang="en-US" altLang="zh-TW" dirty="0" err="1"/>
              <a:t>swaplevel</a:t>
            </a:r>
            <a:r>
              <a:rPr lang="en-US" altLang="zh-TW" dirty="0"/>
              <a:t> ( 0 ,  1 ) . </a:t>
            </a:r>
            <a:r>
              <a:rPr lang="en-US" altLang="zh-TW" dirty="0" err="1"/>
              <a:t>sort_index</a:t>
            </a:r>
            <a:r>
              <a:rPr lang="en-US" altLang="zh-TW" dirty="0"/>
              <a:t> ( level = 0 )</a:t>
            </a:r>
            <a:endParaRPr lang="zh-TW" altLang="en-US" dirty="0"/>
          </a:p>
        </p:txBody>
      </p:sp>
      <p:sp>
        <p:nvSpPr>
          <p:cNvPr id="7" name="文字方塊 6"/>
          <p:cNvSpPr txBox="1"/>
          <p:nvPr/>
        </p:nvSpPr>
        <p:spPr>
          <a:xfrm>
            <a:off x="0" y="3187184"/>
            <a:ext cx="1800493" cy="369332"/>
          </a:xfrm>
          <a:prstGeom prst="rect">
            <a:avLst/>
          </a:prstGeom>
          <a:noFill/>
        </p:spPr>
        <p:txBody>
          <a:bodyPr wrap="none" rtlCol="0">
            <a:spAutoFit/>
          </a:bodyPr>
          <a:lstStyle/>
          <a:p>
            <a:r>
              <a:rPr lang="zh-TW" altLang="en-US" dirty="0" smtClean="0"/>
              <a:t>以</a:t>
            </a:r>
            <a:r>
              <a:rPr lang="en-US" altLang="zh-TW" dirty="0" smtClean="0"/>
              <a:t>KEY2</a:t>
            </a:r>
            <a:r>
              <a:rPr lang="zh-TW" altLang="en-US" dirty="0" smtClean="0"/>
              <a:t>進行排序</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49" y="4091576"/>
            <a:ext cx="2333951" cy="2000529"/>
          </a:xfrm>
          <a:prstGeom prst="rect">
            <a:avLst/>
          </a:prstGeom>
        </p:spPr>
      </p:pic>
      <p:sp>
        <p:nvSpPr>
          <p:cNvPr id="3" name="文字方塊 2"/>
          <p:cNvSpPr txBox="1"/>
          <p:nvPr/>
        </p:nvSpPr>
        <p:spPr>
          <a:xfrm>
            <a:off x="214149" y="369332"/>
            <a:ext cx="3185487" cy="369332"/>
          </a:xfrm>
          <a:prstGeom prst="rect">
            <a:avLst/>
          </a:prstGeom>
          <a:noFill/>
        </p:spPr>
        <p:txBody>
          <a:bodyPr wrap="none" rtlCol="0">
            <a:spAutoFit/>
          </a:bodyPr>
          <a:lstStyle/>
          <a:p>
            <a:r>
              <a:rPr lang="zh-TW" altLang="en-US" dirty="0" smtClean="0"/>
              <a:t>與上列相同為設定索引的層級</a:t>
            </a:r>
            <a:endParaRPr lang="zh-TW" altLang="en-US" dirty="0"/>
          </a:p>
        </p:txBody>
      </p:sp>
    </p:spTree>
    <p:extLst>
      <p:ext uri="{BB962C8B-B14F-4D97-AF65-F5344CB8AC3E}">
        <p14:creationId xmlns:p14="http://schemas.microsoft.com/office/powerpoint/2010/main" val="297941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0604" y="160666"/>
            <a:ext cx="7272068" cy="1446550"/>
          </a:xfrm>
          <a:prstGeom prst="rect">
            <a:avLst/>
          </a:prstGeom>
        </p:spPr>
        <p:txBody>
          <a:bodyPr wrap="square">
            <a:spAutoFit/>
          </a:bodyPr>
          <a:lstStyle/>
          <a:p>
            <a:r>
              <a:rPr lang="en-US" altLang="zh-TW" sz="4400" dirty="0"/>
              <a:t>2 Summary Statistics by Level (</a:t>
            </a:r>
            <a:r>
              <a:rPr lang="zh-TW" altLang="en-US" sz="4400" dirty="0"/>
              <a:t>按層級來歸納統計數據</a:t>
            </a:r>
            <a:r>
              <a:rPr lang="en-US" altLang="zh-TW" sz="4400" dirty="0"/>
              <a:t>) </a:t>
            </a:r>
            <a:endParaRPr lang="zh-TW" altLang="en-US" sz="4400" dirty="0"/>
          </a:p>
        </p:txBody>
      </p:sp>
    </p:spTree>
    <p:extLst>
      <p:ext uri="{BB962C8B-B14F-4D97-AF65-F5344CB8AC3E}">
        <p14:creationId xmlns:p14="http://schemas.microsoft.com/office/powerpoint/2010/main" val="265076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1084"/>
            <a:ext cx="740972" cy="369332"/>
          </a:xfrm>
          <a:prstGeom prst="rect">
            <a:avLst/>
          </a:prstGeom>
        </p:spPr>
        <p:txBody>
          <a:bodyPr wrap="none">
            <a:spAutoFit/>
          </a:bodyPr>
          <a:lstStyle/>
          <a:p>
            <a:r>
              <a:rPr lang="en-US" altLang="zh-TW" dirty="0"/>
              <a:t>frame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916"/>
            <a:ext cx="2362530" cy="1886213"/>
          </a:xfrm>
          <a:prstGeom prst="rect">
            <a:avLst/>
          </a:prstGeom>
        </p:spPr>
      </p:pic>
      <p:sp>
        <p:nvSpPr>
          <p:cNvPr id="6" name="文字方塊 5"/>
          <p:cNvSpPr txBox="1"/>
          <p:nvPr/>
        </p:nvSpPr>
        <p:spPr>
          <a:xfrm>
            <a:off x="123825" y="571500"/>
            <a:ext cx="1107996" cy="369332"/>
          </a:xfrm>
          <a:prstGeom prst="rect">
            <a:avLst/>
          </a:prstGeom>
          <a:noFill/>
        </p:spPr>
        <p:txBody>
          <a:bodyPr wrap="none" rtlCol="0">
            <a:spAutoFit/>
          </a:bodyPr>
          <a:lstStyle/>
          <a:p>
            <a:r>
              <a:rPr lang="zh-TW" altLang="en-US" dirty="0" smtClean="0"/>
              <a:t>顯示檔案</a:t>
            </a:r>
            <a:endParaRPr lang="zh-TW" altLang="en-US" dirty="0"/>
          </a:p>
        </p:txBody>
      </p:sp>
      <p:sp>
        <p:nvSpPr>
          <p:cNvPr id="7" name="矩形 6"/>
          <p:cNvSpPr/>
          <p:nvPr/>
        </p:nvSpPr>
        <p:spPr>
          <a:xfrm>
            <a:off x="0" y="3234809"/>
            <a:ext cx="2793329" cy="369332"/>
          </a:xfrm>
          <a:prstGeom prst="rect">
            <a:avLst/>
          </a:prstGeom>
        </p:spPr>
        <p:txBody>
          <a:bodyPr wrap="none">
            <a:spAutoFit/>
          </a:bodyPr>
          <a:lstStyle/>
          <a:p>
            <a:r>
              <a:rPr lang="en-US" altLang="zh-TW" dirty="0"/>
              <a:t>frame . sum ( level = 'key2' )</a:t>
            </a:r>
            <a:endParaRPr lang="zh-TW" altLang="en-US" dirty="0"/>
          </a:p>
        </p:txBody>
      </p:sp>
      <p:sp>
        <p:nvSpPr>
          <p:cNvPr id="8" name="文字方塊 7"/>
          <p:cNvSpPr txBox="1"/>
          <p:nvPr/>
        </p:nvSpPr>
        <p:spPr>
          <a:xfrm>
            <a:off x="123825" y="3695700"/>
            <a:ext cx="1800493" cy="369332"/>
          </a:xfrm>
          <a:prstGeom prst="rect">
            <a:avLst/>
          </a:prstGeom>
          <a:noFill/>
        </p:spPr>
        <p:txBody>
          <a:bodyPr wrap="none" rtlCol="0">
            <a:spAutoFit/>
          </a:bodyPr>
          <a:lstStyle/>
          <a:p>
            <a:r>
              <a:rPr lang="zh-TW" altLang="en-US" dirty="0" smtClean="0"/>
              <a:t>按照</a:t>
            </a:r>
            <a:r>
              <a:rPr lang="en-US" altLang="zh-TW" dirty="0" smtClean="0"/>
              <a:t>KEY2</a:t>
            </a:r>
            <a:r>
              <a:rPr lang="zh-TW" altLang="en-US" dirty="0" smtClean="0"/>
              <a:t>來檢索</a:t>
            </a:r>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59" y="4700490"/>
            <a:ext cx="2124371" cy="1400370"/>
          </a:xfrm>
          <a:prstGeom prst="rect">
            <a:avLst/>
          </a:prstGeom>
        </p:spPr>
      </p:pic>
    </p:spTree>
    <p:extLst>
      <p:ext uri="{BB962C8B-B14F-4D97-AF65-F5344CB8AC3E}">
        <p14:creationId xmlns:p14="http://schemas.microsoft.com/office/powerpoint/2010/main" val="331045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8792" y="291584"/>
            <a:ext cx="3739165" cy="369332"/>
          </a:xfrm>
          <a:prstGeom prst="rect">
            <a:avLst/>
          </a:prstGeom>
        </p:spPr>
        <p:txBody>
          <a:bodyPr wrap="none">
            <a:spAutoFit/>
          </a:bodyPr>
          <a:lstStyle/>
          <a:p>
            <a:r>
              <a:rPr lang="en-US" altLang="zh-TW" dirty="0"/>
              <a:t>frame . sum ( level = 'color' ,  axis = 1 )</a:t>
            </a:r>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92" y="909542"/>
            <a:ext cx="2029108" cy="1352739"/>
          </a:xfrm>
          <a:prstGeom prst="rect">
            <a:avLst/>
          </a:prstGeom>
        </p:spPr>
      </p:pic>
    </p:spTree>
    <p:extLst>
      <p:ext uri="{BB962C8B-B14F-4D97-AF65-F5344CB8AC3E}">
        <p14:creationId xmlns:p14="http://schemas.microsoft.com/office/powerpoint/2010/main" val="68429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200" y="581710"/>
            <a:ext cx="10763250" cy="1200329"/>
          </a:xfrm>
          <a:prstGeom prst="rect">
            <a:avLst/>
          </a:prstGeom>
        </p:spPr>
        <p:txBody>
          <a:bodyPr wrap="square">
            <a:spAutoFit/>
          </a:bodyPr>
          <a:lstStyle/>
          <a:p>
            <a:r>
              <a:rPr lang="en-US" altLang="zh-TW" sz="3600" dirty="0"/>
              <a:t>3 Indexing with a </a:t>
            </a:r>
            <a:r>
              <a:rPr lang="en-US" altLang="zh-TW" sz="3600" dirty="0" err="1"/>
              <a:t>DataFrame's</a:t>
            </a:r>
            <a:r>
              <a:rPr lang="en-US" altLang="zh-TW" sz="3600" dirty="0"/>
              <a:t> columns</a:t>
            </a:r>
            <a:r>
              <a:rPr lang="zh-TW" altLang="en-US" sz="3600" dirty="0"/>
              <a:t>（利用</a:t>
            </a:r>
            <a:r>
              <a:rPr lang="en-US" altLang="zh-TW" sz="3600" dirty="0" err="1"/>
              <a:t>DataFrame</a:t>
            </a:r>
            <a:r>
              <a:rPr lang="zh-TW" altLang="en-US" sz="3600" dirty="0"/>
              <a:t>的列來索引）</a:t>
            </a:r>
          </a:p>
        </p:txBody>
      </p:sp>
    </p:spTree>
    <p:extLst>
      <p:ext uri="{BB962C8B-B14F-4D97-AF65-F5344CB8AC3E}">
        <p14:creationId xmlns:p14="http://schemas.microsoft.com/office/powerpoint/2010/main" val="333121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Agenda</a:t>
            </a:r>
            <a:endParaRPr lang="zh-TW" altLang="en-US" dirty="0"/>
          </a:p>
        </p:txBody>
      </p:sp>
      <p:sp>
        <p:nvSpPr>
          <p:cNvPr id="3" name="內容版面配置區 2"/>
          <p:cNvSpPr>
            <a:spLocks noGrp="1"/>
          </p:cNvSpPr>
          <p:nvPr>
            <p:ph idx="1"/>
          </p:nvPr>
        </p:nvSpPr>
        <p:spPr/>
        <p:txBody>
          <a:bodyPr/>
          <a:lstStyle/>
          <a:p>
            <a:r>
              <a:rPr lang="zh-TW" altLang="en-US" dirty="0" smtClean="0"/>
              <a:t>資料科學與</a:t>
            </a:r>
            <a:r>
              <a:rPr lang="en-US" altLang="zh-TW" dirty="0" smtClean="0"/>
              <a:t>Pandas</a:t>
            </a:r>
          </a:p>
          <a:p>
            <a:r>
              <a:rPr lang="en-US" altLang="zh-TW" dirty="0" smtClean="0"/>
              <a:t>Pandas</a:t>
            </a:r>
            <a:r>
              <a:rPr lang="zh-TW" altLang="en-US" dirty="0" smtClean="0"/>
              <a:t>資料分析技術</a:t>
            </a:r>
            <a:r>
              <a:rPr lang="en-US" altLang="zh-TW" dirty="0" smtClean="0">
                <a:sym typeface="Wingdings" panose="05000000000000000000" pitchFamily="2" charset="2"/>
              </a:rPr>
              <a:t>(1)</a:t>
            </a:r>
          </a:p>
          <a:p>
            <a:r>
              <a:rPr lang="en-US" altLang="zh-TW" dirty="0" smtClean="0"/>
              <a:t>Pandas</a:t>
            </a:r>
            <a:r>
              <a:rPr lang="zh-TW" altLang="en-US" dirty="0" smtClean="0"/>
              <a:t>資料分析技術</a:t>
            </a:r>
            <a:r>
              <a:rPr lang="en-US" altLang="zh-TW" dirty="0" smtClean="0">
                <a:sym typeface="Wingdings" panose="05000000000000000000" pitchFamily="2" charset="2"/>
              </a:rPr>
              <a:t>(2)</a:t>
            </a:r>
          </a:p>
          <a:p>
            <a:r>
              <a:rPr lang="en-US" altLang="zh-TW" dirty="0" smtClean="0">
                <a:sym typeface="Wingdings" panose="05000000000000000000" pitchFamily="2" charset="2"/>
              </a:rPr>
              <a:t>Pandas</a:t>
            </a:r>
            <a:r>
              <a:rPr lang="zh-TW" altLang="en-US" dirty="0" smtClean="0">
                <a:sym typeface="Wingdings" panose="05000000000000000000" pitchFamily="2" charset="2"/>
              </a:rPr>
              <a:t>資料專案分析</a:t>
            </a:r>
            <a:endParaRPr lang="zh-TW" altLang="en-US" dirty="0" smtClean="0"/>
          </a:p>
          <a:p>
            <a:endParaRPr lang="zh-TW" altLang="en-US" dirty="0"/>
          </a:p>
        </p:txBody>
      </p:sp>
    </p:spTree>
    <p:extLst>
      <p:ext uri="{BB962C8B-B14F-4D97-AF65-F5344CB8AC3E}">
        <p14:creationId xmlns:p14="http://schemas.microsoft.com/office/powerpoint/2010/main" val="300775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075" y="151537"/>
            <a:ext cx="6096000" cy="1754326"/>
          </a:xfrm>
          <a:prstGeom prst="rect">
            <a:avLst/>
          </a:prstGeom>
        </p:spPr>
        <p:txBody>
          <a:bodyPr>
            <a:spAutoFit/>
          </a:bodyPr>
          <a:lstStyle/>
          <a:p>
            <a:r>
              <a:rPr lang="en-US" altLang="zh-TW"/>
              <a:t>frame  =  </a:t>
            </a:r>
            <a:r>
              <a:rPr lang="en-US" altLang="zh-TW" dirty="0" err="1"/>
              <a:t>pd</a:t>
            </a:r>
            <a:r>
              <a:rPr lang="en-US" altLang="zh-TW" dirty="0"/>
              <a:t> . </a:t>
            </a:r>
            <a:r>
              <a:rPr lang="en-US" altLang="zh-TW" dirty="0" err="1"/>
              <a:t>DataFrame</a:t>
            </a:r>
            <a:r>
              <a:rPr lang="en-US" altLang="zh-TW" dirty="0"/>
              <a:t> ({ 'a' :  range ( 7 ),  'b' :  range ( 7 ,  0 ,  - 1 ), </a:t>
            </a:r>
          </a:p>
          <a:p>
            <a:r>
              <a:rPr lang="en-US" altLang="zh-TW" dirty="0"/>
              <a:t>                      'c' :  [ 'one' ,  'one' ,  'one' ,  'two' ,  'two' , </a:t>
            </a:r>
          </a:p>
          <a:p>
            <a:r>
              <a:rPr lang="en-US" altLang="zh-TW" dirty="0"/>
              <a:t>                            'two' ,  'two' ], </a:t>
            </a:r>
          </a:p>
          <a:p>
            <a:r>
              <a:rPr lang="en-US" altLang="zh-TW" dirty="0"/>
              <a:t>                      'd' :  [ 0 ,  1 ,  2 ,  0 ,  1 ,  2 , 3]}) </a:t>
            </a:r>
          </a:p>
          <a:p>
            <a:r>
              <a:rPr lang="en-US" altLang="zh-TW" dirty="0"/>
              <a:t>frame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2133451"/>
            <a:ext cx="1190791" cy="2133898"/>
          </a:xfrm>
          <a:prstGeom prst="rect">
            <a:avLst/>
          </a:prstGeom>
        </p:spPr>
      </p:pic>
      <p:sp>
        <p:nvSpPr>
          <p:cNvPr id="6" name="矩形 5"/>
          <p:cNvSpPr/>
          <p:nvPr/>
        </p:nvSpPr>
        <p:spPr>
          <a:xfrm>
            <a:off x="219075" y="4382185"/>
            <a:ext cx="6096000" cy="646331"/>
          </a:xfrm>
          <a:prstGeom prst="rect">
            <a:avLst/>
          </a:prstGeom>
        </p:spPr>
        <p:txBody>
          <a:bodyPr>
            <a:spAutoFit/>
          </a:bodyPr>
          <a:lstStyle/>
          <a:p>
            <a:r>
              <a:rPr lang="nn-NO" altLang="zh-TW" dirty="0"/>
              <a:t>frame2  =  frame . set_index ([ 'c' ,  'd' ]) </a:t>
            </a:r>
          </a:p>
          <a:p>
            <a:r>
              <a:rPr lang="nn-NO" altLang="zh-TW" dirty="0"/>
              <a:t>frame2</a:t>
            </a:r>
            <a:endParaRPr lang="zh-TW" altLang="en-US" dirty="0"/>
          </a:p>
        </p:txBody>
      </p:sp>
      <p:sp>
        <p:nvSpPr>
          <p:cNvPr id="7" name="文字方塊 6"/>
          <p:cNvSpPr txBox="1"/>
          <p:nvPr/>
        </p:nvSpPr>
        <p:spPr>
          <a:xfrm>
            <a:off x="390525" y="5028516"/>
            <a:ext cx="1569660" cy="369332"/>
          </a:xfrm>
          <a:prstGeom prst="rect">
            <a:avLst/>
          </a:prstGeom>
          <a:noFill/>
        </p:spPr>
        <p:txBody>
          <a:bodyPr wrap="none" rtlCol="0">
            <a:spAutoFit/>
          </a:bodyPr>
          <a:lstStyle/>
          <a:p>
            <a:r>
              <a:rPr lang="zh-TW" altLang="en-US" dirty="0" smtClean="0"/>
              <a:t>新增新的引索</a:t>
            </a:r>
            <a:endParaRPr lang="en-US" altLang="zh-TW" dirty="0" smtClean="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916" y="4342909"/>
            <a:ext cx="962159" cy="2448267"/>
          </a:xfrm>
          <a:prstGeom prst="rect">
            <a:avLst/>
          </a:prstGeom>
        </p:spPr>
      </p:pic>
    </p:spTree>
    <p:extLst>
      <p:ext uri="{BB962C8B-B14F-4D97-AF65-F5344CB8AC3E}">
        <p14:creationId xmlns:p14="http://schemas.microsoft.com/office/powerpoint/2010/main" val="213292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933" y="167759"/>
            <a:ext cx="4238533" cy="369332"/>
          </a:xfrm>
          <a:prstGeom prst="rect">
            <a:avLst/>
          </a:prstGeom>
        </p:spPr>
        <p:txBody>
          <a:bodyPr wrap="none">
            <a:spAutoFit/>
          </a:bodyPr>
          <a:lstStyle/>
          <a:p>
            <a:r>
              <a:rPr lang="da-DK" altLang="zh-TW" dirty="0"/>
              <a:t>frame . set_index ([ 'c' ,  'd' ],  drop = False )</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58" y="1419059"/>
            <a:ext cx="1752845" cy="2381582"/>
          </a:xfrm>
          <a:prstGeom prst="rect">
            <a:avLst/>
          </a:prstGeom>
        </p:spPr>
      </p:pic>
      <p:sp>
        <p:nvSpPr>
          <p:cNvPr id="6" name="文字方塊 5"/>
          <p:cNvSpPr txBox="1"/>
          <p:nvPr/>
        </p:nvSpPr>
        <p:spPr>
          <a:xfrm>
            <a:off x="400050" y="676275"/>
            <a:ext cx="1800493" cy="369332"/>
          </a:xfrm>
          <a:prstGeom prst="rect">
            <a:avLst/>
          </a:prstGeom>
          <a:noFill/>
        </p:spPr>
        <p:txBody>
          <a:bodyPr wrap="none" rtlCol="0">
            <a:spAutoFit/>
          </a:bodyPr>
          <a:lstStyle/>
          <a:p>
            <a:r>
              <a:rPr lang="zh-TW" altLang="en-US" dirty="0" smtClean="0"/>
              <a:t>保留原本的引索</a:t>
            </a:r>
            <a:endParaRPr lang="zh-TW" altLang="en-US" dirty="0"/>
          </a:p>
        </p:txBody>
      </p:sp>
      <p:sp>
        <p:nvSpPr>
          <p:cNvPr id="7" name="矩形 6"/>
          <p:cNvSpPr/>
          <p:nvPr/>
        </p:nvSpPr>
        <p:spPr>
          <a:xfrm>
            <a:off x="242933" y="3892034"/>
            <a:ext cx="2312236" cy="369332"/>
          </a:xfrm>
          <a:prstGeom prst="rect">
            <a:avLst/>
          </a:prstGeom>
        </p:spPr>
        <p:txBody>
          <a:bodyPr wrap="none">
            <a:spAutoFit/>
          </a:bodyPr>
          <a:lstStyle/>
          <a:p>
            <a:r>
              <a:rPr lang="en-US" altLang="zh-TW" dirty="0"/>
              <a:t>frame2 . </a:t>
            </a:r>
            <a:r>
              <a:rPr lang="en-US" altLang="zh-TW" dirty="0" err="1"/>
              <a:t>reset_index</a:t>
            </a:r>
            <a:r>
              <a:rPr lang="en-US" altLang="zh-TW" dirty="0"/>
              <a:t> ()</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58" y="4551276"/>
            <a:ext cx="1190791" cy="2095792"/>
          </a:xfrm>
          <a:prstGeom prst="rect">
            <a:avLst/>
          </a:prstGeom>
        </p:spPr>
      </p:pic>
      <p:sp>
        <p:nvSpPr>
          <p:cNvPr id="9" name="文字方塊 8"/>
          <p:cNvSpPr txBox="1"/>
          <p:nvPr/>
        </p:nvSpPr>
        <p:spPr>
          <a:xfrm>
            <a:off x="328658" y="4261366"/>
            <a:ext cx="1569660" cy="369332"/>
          </a:xfrm>
          <a:prstGeom prst="rect">
            <a:avLst/>
          </a:prstGeom>
          <a:noFill/>
        </p:spPr>
        <p:txBody>
          <a:bodyPr wrap="none" rtlCol="0">
            <a:spAutoFit/>
          </a:bodyPr>
          <a:lstStyle/>
          <a:p>
            <a:r>
              <a:rPr lang="zh-TW" altLang="en-US" dirty="0" smtClean="0"/>
              <a:t>重新設定引索</a:t>
            </a:r>
            <a:endParaRPr lang="en-US" altLang="zh-TW" dirty="0" smtClean="0"/>
          </a:p>
        </p:txBody>
      </p:sp>
    </p:spTree>
    <p:extLst>
      <p:ext uri="{BB962C8B-B14F-4D97-AF65-F5344CB8AC3E}">
        <p14:creationId xmlns:p14="http://schemas.microsoft.com/office/powerpoint/2010/main" val="303872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bg1">
                    <a:lumMod val="85000"/>
                  </a:schemeClr>
                </a:solidFill>
              </a:rPr>
              <a:t>Pandas</a:t>
            </a:r>
            <a:r>
              <a:rPr lang="zh-TW" altLang="en-US" dirty="0">
                <a:solidFill>
                  <a:schemeClr val="bg1">
                    <a:lumMod val="85000"/>
                  </a:schemeClr>
                </a:solidFill>
              </a:rPr>
              <a:t>資料分析技術</a:t>
            </a:r>
            <a:r>
              <a:rPr lang="en-US" altLang="zh-TW" dirty="0">
                <a:solidFill>
                  <a:schemeClr val="bg1">
                    <a:lumMod val="85000"/>
                  </a:schemeClr>
                </a:solidFill>
                <a:sym typeface="Wingdings" panose="05000000000000000000" pitchFamily="2" charset="2"/>
              </a:rPr>
              <a:t>(2)</a:t>
            </a:r>
            <a:br>
              <a:rPr lang="en-US" altLang="zh-TW" dirty="0">
                <a:solidFill>
                  <a:schemeClr val="bg1">
                    <a:lumMod val="85000"/>
                  </a:schemeClr>
                </a:solidFill>
                <a:sym typeface="Wingdings" panose="05000000000000000000" pitchFamily="2" charset="2"/>
              </a:rPr>
            </a:b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r>
              <a:rPr lang="zh-TW" altLang="en-US" dirty="0">
                <a:solidFill>
                  <a:schemeClr val="bg1"/>
                </a:solidFill>
              </a:rPr>
              <a:t>數據匯總和組操作</a:t>
            </a:r>
          </a:p>
        </p:txBody>
      </p:sp>
    </p:spTree>
    <p:extLst>
      <p:ext uri="{BB962C8B-B14F-4D97-AF65-F5344CB8AC3E}">
        <p14:creationId xmlns:p14="http://schemas.microsoft.com/office/powerpoint/2010/main" val="2667822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0782" y="686871"/>
            <a:ext cx="9318641" cy="830997"/>
          </a:xfrm>
          <a:prstGeom prst="rect">
            <a:avLst/>
          </a:prstGeom>
        </p:spPr>
        <p:txBody>
          <a:bodyPr wrap="none">
            <a:spAutoFit/>
          </a:bodyPr>
          <a:lstStyle/>
          <a:p>
            <a:r>
              <a:rPr lang="en-US" altLang="zh-TW" sz="4800" dirty="0"/>
              <a:t>1 </a:t>
            </a:r>
            <a:r>
              <a:rPr lang="en-US" altLang="zh-TW" sz="4800" dirty="0" err="1"/>
              <a:t>GroupBy</a:t>
            </a:r>
            <a:r>
              <a:rPr lang="en-US" altLang="zh-TW" sz="4800" dirty="0"/>
              <a:t> Mechanics</a:t>
            </a:r>
            <a:r>
              <a:rPr lang="zh-TW" altLang="en-US" sz="4800" dirty="0"/>
              <a:t>（分組機制）</a:t>
            </a:r>
          </a:p>
        </p:txBody>
      </p:sp>
    </p:spTree>
    <p:extLst>
      <p:ext uri="{BB962C8B-B14F-4D97-AF65-F5344CB8AC3E}">
        <p14:creationId xmlns:p14="http://schemas.microsoft.com/office/powerpoint/2010/main" val="195838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9087" y="105460"/>
            <a:ext cx="6096000" cy="646331"/>
          </a:xfrm>
          <a:prstGeom prst="rect">
            <a:avLst/>
          </a:prstGeom>
        </p:spPr>
        <p:txBody>
          <a:bodyPr>
            <a:spAutoFit/>
          </a:bodyPr>
          <a:lstStyle/>
          <a:p>
            <a:r>
              <a:rPr lang="en-US" altLang="zh-TW" dirty="0"/>
              <a:t>import  </a:t>
            </a:r>
            <a:r>
              <a:rPr lang="en-US" altLang="zh-TW" dirty="0" err="1"/>
              <a:t>numpy</a:t>
            </a:r>
            <a:r>
              <a:rPr lang="en-US" altLang="zh-TW" dirty="0"/>
              <a:t>  as  np </a:t>
            </a:r>
          </a:p>
          <a:p>
            <a:r>
              <a:rPr lang="en-US" altLang="zh-TW" dirty="0"/>
              <a:t>import  pandas  as  </a:t>
            </a:r>
            <a:r>
              <a:rPr lang="en-US" altLang="zh-TW" dirty="0" err="1"/>
              <a:t>pd</a:t>
            </a:r>
            <a:endParaRPr lang="zh-TW" altLang="en-US" dirty="0"/>
          </a:p>
        </p:txBody>
      </p:sp>
      <p:sp>
        <p:nvSpPr>
          <p:cNvPr id="6" name="矩形 5"/>
          <p:cNvSpPr/>
          <p:nvPr/>
        </p:nvSpPr>
        <p:spPr>
          <a:xfrm>
            <a:off x="319087" y="1118711"/>
            <a:ext cx="6096000" cy="1477328"/>
          </a:xfrm>
          <a:prstGeom prst="rect">
            <a:avLst/>
          </a:prstGeom>
        </p:spPr>
        <p:txBody>
          <a:bodyPr>
            <a:spAutoFit/>
          </a:bodyPr>
          <a:lstStyle/>
          <a:p>
            <a:r>
              <a:rPr lang="en-US" altLang="zh-TW" dirty="0" err="1"/>
              <a:t>df</a:t>
            </a:r>
            <a:r>
              <a:rPr lang="en-US" altLang="zh-TW" dirty="0"/>
              <a:t>  =  </a:t>
            </a:r>
            <a:r>
              <a:rPr lang="en-US" altLang="zh-TW" dirty="0" err="1"/>
              <a:t>pd</a:t>
            </a:r>
            <a:r>
              <a:rPr lang="en-US" altLang="zh-TW" dirty="0"/>
              <a:t> . </a:t>
            </a:r>
            <a:r>
              <a:rPr lang="en-US" altLang="zh-TW" dirty="0" err="1"/>
              <a:t>DataFrame</a:t>
            </a:r>
            <a:r>
              <a:rPr lang="en-US" altLang="zh-TW" dirty="0"/>
              <a:t> ({ 'key1'  :  [ 'a' ,  'a' ,  'b' ,  'b' ,  'a' ], </a:t>
            </a:r>
          </a:p>
          <a:p>
            <a:r>
              <a:rPr lang="en-US" altLang="zh-TW" dirty="0"/>
              <a:t>                   'key2'  :  [ 'one' ,  'two' ,  'one' ,  'two' ,  'one' ],  </a:t>
            </a:r>
          </a:p>
          <a:p>
            <a:r>
              <a:rPr lang="en-US" altLang="zh-TW" dirty="0"/>
              <a:t>                   'data1'  :  np . random . </a:t>
            </a:r>
            <a:r>
              <a:rPr lang="en-US" altLang="zh-TW" dirty="0" err="1"/>
              <a:t>randn</a:t>
            </a:r>
            <a:r>
              <a:rPr lang="en-US" altLang="zh-TW" dirty="0"/>
              <a:t> ( 5 ),  </a:t>
            </a:r>
          </a:p>
          <a:p>
            <a:r>
              <a:rPr lang="en-US" altLang="zh-TW" dirty="0"/>
              <a:t>                   'data2'  :  np . random .</a:t>
            </a:r>
            <a:r>
              <a:rPr lang="en-US" altLang="zh-TW" dirty="0" err="1"/>
              <a:t>randn</a:t>
            </a:r>
            <a:r>
              <a:rPr lang="en-US" altLang="zh-TW" dirty="0"/>
              <a:t> ( 5 )}) </a:t>
            </a:r>
          </a:p>
          <a:p>
            <a:r>
              <a:rPr lang="en-US" altLang="zh-TW" dirty="0" err="1"/>
              <a:t>df</a:t>
            </a:r>
            <a:endParaRPr lang="zh-TW" altLang="en-US" dirty="0"/>
          </a:p>
        </p:txBody>
      </p:sp>
      <p:sp>
        <p:nvSpPr>
          <p:cNvPr id="7" name="文字方塊 6"/>
          <p:cNvSpPr txBox="1"/>
          <p:nvPr/>
        </p:nvSpPr>
        <p:spPr>
          <a:xfrm>
            <a:off x="319087" y="2843213"/>
            <a:ext cx="1569660" cy="369332"/>
          </a:xfrm>
          <a:prstGeom prst="rect">
            <a:avLst/>
          </a:prstGeom>
          <a:noFill/>
        </p:spPr>
        <p:txBody>
          <a:bodyPr wrap="none" rtlCol="0">
            <a:spAutoFit/>
          </a:bodyPr>
          <a:lstStyle/>
          <a:p>
            <a:r>
              <a:rPr lang="zh-TW" altLang="en-US" dirty="0" smtClean="0"/>
              <a:t>載入參數資料</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91" y="3709874"/>
            <a:ext cx="3728981" cy="2490901"/>
          </a:xfrm>
          <a:prstGeom prst="rect">
            <a:avLst/>
          </a:prstGeom>
        </p:spPr>
      </p:pic>
    </p:spTree>
    <p:extLst>
      <p:ext uri="{BB962C8B-B14F-4D97-AF65-F5344CB8AC3E}">
        <p14:creationId xmlns:p14="http://schemas.microsoft.com/office/powerpoint/2010/main" val="324165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856" y="329684"/>
            <a:ext cx="4639412" cy="369332"/>
          </a:xfrm>
          <a:prstGeom prst="rect">
            <a:avLst/>
          </a:prstGeom>
        </p:spPr>
        <p:txBody>
          <a:bodyPr wrap="none">
            <a:spAutoFit/>
          </a:bodyPr>
          <a:lstStyle/>
          <a:p>
            <a:r>
              <a:rPr lang="en-US" altLang="zh-TW" dirty="0"/>
              <a:t>grouped  =  </a:t>
            </a:r>
            <a:r>
              <a:rPr lang="en-US" altLang="zh-TW" dirty="0" err="1"/>
              <a:t>df</a:t>
            </a:r>
            <a:r>
              <a:rPr lang="en-US" altLang="zh-TW" dirty="0"/>
              <a:t> [ 'data1' ] . </a:t>
            </a:r>
            <a:r>
              <a:rPr lang="en-US" altLang="zh-TW" dirty="0" err="1"/>
              <a:t>groupby</a:t>
            </a:r>
            <a:r>
              <a:rPr lang="en-US" altLang="zh-TW" dirty="0"/>
              <a:t> ( </a:t>
            </a:r>
            <a:r>
              <a:rPr lang="en-US" altLang="zh-TW" dirty="0" err="1"/>
              <a:t>df</a:t>
            </a:r>
            <a:r>
              <a:rPr lang="en-US" altLang="zh-TW" dirty="0"/>
              <a:t> [ 'key1' ])</a:t>
            </a:r>
            <a:endParaRPr lang="zh-TW" altLang="en-US" dirty="0"/>
          </a:p>
        </p:txBody>
      </p:sp>
      <p:sp>
        <p:nvSpPr>
          <p:cNvPr id="5" name="矩形 4"/>
          <p:cNvSpPr/>
          <p:nvPr/>
        </p:nvSpPr>
        <p:spPr>
          <a:xfrm>
            <a:off x="275856" y="844034"/>
            <a:ext cx="972830" cy="369332"/>
          </a:xfrm>
          <a:prstGeom prst="rect">
            <a:avLst/>
          </a:prstGeom>
        </p:spPr>
        <p:txBody>
          <a:bodyPr wrap="none">
            <a:spAutoFit/>
          </a:bodyPr>
          <a:lstStyle/>
          <a:p>
            <a:r>
              <a:rPr lang="en-US" altLang="zh-TW" dirty="0"/>
              <a:t>grouped</a:t>
            </a:r>
            <a:endParaRPr lang="zh-TW" altLang="en-US" dirty="0"/>
          </a:p>
        </p:txBody>
      </p:sp>
      <p:sp>
        <p:nvSpPr>
          <p:cNvPr id="6" name="矩形 5"/>
          <p:cNvSpPr/>
          <p:nvPr/>
        </p:nvSpPr>
        <p:spPr>
          <a:xfrm>
            <a:off x="275855" y="1358384"/>
            <a:ext cx="7139357" cy="369332"/>
          </a:xfrm>
          <a:prstGeom prst="rect">
            <a:avLst/>
          </a:prstGeom>
        </p:spPr>
        <p:txBody>
          <a:bodyPr wrap="square">
            <a:spAutoFit/>
          </a:bodyPr>
          <a:lstStyle/>
          <a:p>
            <a:r>
              <a:rPr lang="en-US" altLang="zh-TW" dirty="0"/>
              <a:t>&lt;</a:t>
            </a:r>
            <a:r>
              <a:rPr lang="en-US" altLang="zh-TW" dirty="0" err="1"/>
              <a:t>pandas.core.groupby.generic.SeriesGroupBy</a:t>
            </a:r>
            <a:r>
              <a:rPr lang="en-US" altLang="zh-TW" dirty="0"/>
              <a:t> object at 0x7fc9f32becf8&gt;</a:t>
            </a:r>
            <a:endParaRPr lang="zh-TW" altLang="en-US" dirty="0"/>
          </a:p>
        </p:txBody>
      </p:sp>
      <p:sp>
        <p:nvSpPr>
          <p:cNvPr id="9" name="矩形 8"/>
          <p:cNvSpPr/>
          <p:nvPr/>
        </p:nvSpPr>
        <p:spPr>
          <a:xfrm>
            <a:off x="405411" y="1925419"/>
            <a:ext cx="4380302" cy="369332"/>
          </a:xfrm>
          <a:prstGeom prst="rect">
            <a:avLst/>
          </a:prstGeom>
        </p:spPr>
        <p:txBody>
          <a:bodyPr wrap="none">
            <a:spAutoFit/>
          </a:bodyPr>
          <a:lstStyle/>
          <a:p>
            <a:r>
              <a:rPr lang="zh-TW" altLang="en-US" dirty="0" smtClean="0"/>
              <a:t>按</a:t>
            </a:r>
            <a:r>
              <a:rPr lang="en-US" altLang="zh-TW" dirty="0"/>
              <a:t>key1</a:t>
            </a:r>
            <a:r>
              <a:rPr lang="zh-TW" altLang="en-US" dirty="0"/>
              <a:t>來進行分組，但只保留</a:t>
            </a:r>
            <a:r>
              <a:rPr lang="en-US" altLang="zh-TW" dirty="0"/>
              <a:t>data1</a:t>
            </a:r>
            <a:r>
              <a:rPr lang="zh-TW" altLang="en-US" dirty="0"/>
              <a:t>這一列</a:t>
            </a:r>
          </a:p>
        </p:txBody>
      </p:sp>
      <p:sp>
        <p:nvSpPr>
          <p:cNvPr id="10" name="矩形 9"/>
          <p:cNvSpPr/>
          <p:nvPr/>
        </p:nvSpPr>
        <p:spPr>
          <a:xfrm>
            <a:off x="275855" y="2492454"/>
            <a:ext cx="1862498" cy="369332"/>
          </a:xfrm>
          <a:prstGeom prst="rect">
            <a:avLst/>
          </a:prstGeom>
        </p:spPr>
        <p:txBody>
          <a:bodyPr wrap="none">
            <a:spAutoFit/>
          </a:bodyPr>
          <a:lstStyle/>
          <a:p>
            <a:r>
              <a:rPr lang="en-US" altLang="zh-TW" dirty="0"/>
              <a:t>grouped . mean ()</a:t>
            </a:r>
            <a:endParaRPr lang="zh-TW" altLang="en-US" dirty="0"/>
          </a:p>
        </p:txBody>
      </p:sp>
      <p:sp>
        <p:nvSpPr>
          <p:cNvPr id="12" name="文字方塊 11"/>
          <p:cNvSpPr txBox="1"/>
          <p:nvPr/>
        </p:nvSpPr>
        <p:spPr>
          <a:xfrm>
            <a:off x="405411" y="3000375"/>
            <a:ext cx="1800493" cy="369332"/>
          </a:xfrm>
          <a:prstGeom prst="rect">
            <a:avLst/>
          </a:prstGeom>
          <a:noFill/>
        </p:spPr>
        <p:txBody>
          <a:bodyPr wrap="none" rtlCol="0">
            <a:spAutoFit/>
          </a:bodyPr>
          <a:lstStyle/>
          <a:p>
            <a:r>
              <a:rPr lang="zh-TW" altLang="en-US" dirty="0" smtClean="0"/>
              <a:t>查看已分組資料</a:t>
            </a:r>
            <a:endParaRPr lang="en-US" altLang="zh-TW" dirty="0" smtClean="0"/>
          </a:p>
        </p:txBody>
      </p:sp>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10" y="3580625"/>
            <a:ext cx="2839319" cy="1019949"/>
          </a:xfrm>
          <a:prstGeom prst="rect">
            <a:avLst/>
          </a:prstGeom>
        </p:spPr>
      </p:pic>
    </p:spTree>
    <p:extLst>
      <p:ext uri="{BB962C8B-B14F-4D97-AF65-F5344CB8AC3E}">
        <p14:creationId xmlns:p14="http://schemas.microsoft.com/office/powerpoint/2010/main" val="7349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35" y="269318"/>
            <a:ext cx="6096000" cy="923330"/>
          </a:xfrm>
          <a:prstGeom prst="rect">
            <a:avLst/>
          </a:prstGeom>
        </p:spPr>
        <p:txBody>
          <a:bodyPr>
            <a:spAutoFit/>
          </a:bodyPr>
          <a:lstStyle/>
          <a:p>
            <a:r>
              <a:rPr lang="en-US" altLang="zh-TW" dirty="0"/>
              <a:t>means  =  </a:t>
            </a:r>
            <a:r>
              <a:rPr lang="en-US" altLang="zh-TW" dirty="0" err="1"/>
              <a:t>df</a:t>
            </a:r>
            <a:r>
              <a:rPr lang="en-US" altLang="zh-TW" dirty="0"/>
              <a:t> [ 'data1' ] . </a:t>
            </a:r>
            <a:r>
              <a:rPr lang="en-US" altLang="zh-TW" dirty="0" err="1"/>
              <a:t>groupby</a:t>
            </a:r>
            <a:r>
              <a:rPr lang="en-US" altLang="zh-TW" dirty="0"/>
              <a:t> ([ </a:t>
            </a:r>
            <a:r>
              <a:rPr lang="en-US" altLang="zh-TW" dirty="0" err="1"/>
              <a:t>df</a:t>
            </a:r>
            <a:r>
              <a:rPr lang="en-US" altLang="zh-TW" dirty="0"/>
              <a:t> [ 'key1' ],  </a:t>
            </a:r>
            <a:r>
              <a:rPr lang="en-US" altLang="zh-TW" dirty="0" err="1"/>
              <a:t>df</a:t>
            </a:r>
            <a:r>
              <a:rPr lang="en-US" altLang="zh-TW" dirty="0"/>
              <a:t> [ 'key2' ]]) . mean () </a:t>
            </a:r>
          </a:p>
          <a:p>
            <a:r>
              <a:rPr lang="en-US" altLang="zh-TW" dirty="0"/>
              <a:t>means</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44" y="2281173"/>
            <a:ext cx="1867161" cy="924054"/>
          </a:xfrm>
          <a:prstGeom prst="rect">
            <a:avLst/>
          </a:prstGeom>
        </p:spPr>
      </p:pic>
      <p:sp>
        <p:nvSpPr>
          <p:cNvPr id="6" name="文字方塊 5"/>
          <p:cNvSpPr txBox="1"/>
          <p:nvPr/>
        </p:nvSpPr>
        <p:spPr>
          <a:xfrm>
            <a:off x="433386" y="1367578"/>
            <a:ext cx="4801314" cy="369332"/>
          </a:xfrm>
          <a:prstGeom prst="rect">
            <a:avLst/>
          </a:prstGeom>
          <a:noFill/>
        </p:spPr>
        <p:txBody>
          <a:bodyPr wrap="none" rtlCol="0">
            <a:spAutoFit/>
          </a:bodyPr>
          <a:lstStyle/>
          <a:p>
            <a:r>
              <a:rPr lang="zh-TW" altLang="en-US" dirty="0" smtClean="0"/>
              <a:t>如上述我們新增一個資料便會產生不同的答案</a:t>
            </a:r>
            <a:endParaRPr lang="zh-TW" altLang="en-US" dirty="0"/>
          </a:p>
        </p:txBody>
      </p:sp>
      <p:sp>
        <p:nvSpPr>
          <p:cNvPr id="7" name="矩形 6"/>
          <p:cNvSpPr/>
          <p:nvPr/>
        </p:nvSpPr>
        <p:spPr>
          <a:xfrm>
            <a:off x="262535" y="3384985"/>
            <a:ext cx="1881669" cy="369332"/>
          </a:xfrm>
          <a:prstGeom prst="rect">
            <a:avLst/>
          </a:prstGeom>
        </p:spPr>
        <p:txBody>
          <a:bodyPr wrap="none">
            <a:spAutoFit/>
          </a:bodyPr>
          <a:lstStyle/>
          <a:p>
            <a:r>
              <a:rPr lang="en-US" altLang="zh-TW" dirty="0"/>
              <a:t>means . unstack ()</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35" y="4067094"/>
            <a:ext cx="1905266" cy="1152686"/>
          </a:xfrm>
          <a:prstGeom prst="rect">
            <a:avLst/>
          </a:prstGeom>
        </p:spPr>
      </p:pic>
      <p:sp>
        <p:nvSpPr>
          <p:cNvPr id="9" name="文字方塊 8"/>
          <p:cNvSpPr txBox="1"/>
          <p:nvPr/>
        </p:nvSpPr>
        <p:spPr>
          <a:xfrm>
            <a:off x="447544" y="5486400"/>
            <a:ext cx="4364721" cy="369332"/>
          </a:xfrm>
          <a:prstGeom prst="rect">
            <a:avLst/>
          </a:prstGeom>
          <a:noFill/>
        </p:spPr>
        <p:txBody>
          <a:bodyPr wrap="none" rtlCol="0">
            <a:spAutoFit/>
          </a:bodyPr>
          <a:lstStyle/>
          <a:p>
            <a:r>
              <a:rPr lang="zh-TW" altLang="en-US" dirty="0" smtClean="0"/>
              <a:t>我們利用</a:t>
            </a:r>
            <a:r>
              <a:rPr lang="en-US" altLang="zh-TW" dirty="0" smtClean="0"/>
              <a:t>unstack</a:t>
            </a:r>
            <a:r>
              <a:rPr lang="zh-TW" altLang="en-US" dirty="0" smtClean="0"/>
              <a:t>這個函數去新增新的表格</a:t>
            </a:r>
            <a:endParaRPr lang="zh-TW" altLang="en-US" dirty="0"/>
          </a:p>
        </p:txBody>
      </p:sp>
    </p:spTree>
    <p:extLst>
      <p:ext uri="{BB962C8B-B14F-4D97-AF65-F5344CB8AC3E}">
        <p14:creationId xmlns:p14="http://schemas.microsoft.com/office/powerpoint/2010/main" val="2071751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787" y="319773"/>
            <a:ext cx="7496176" cy="369332"/>
          </a:xfrm>
          <a:prstGeom prst="rect">
            <a:avLst/>
          </a:prstGeom>
        </p:spPr>
        <p:txBody>
          <a:bodyPr wrap="square">
            <a:spAutoFit/>
          </a:bodyPr>
          <a:lstStyle/>
          <a:p>
            <a:r>
              <a:rPr lang="it-IT" altLang="zh-TW" dirty="0"/>
              <a:t>states  =  np . array ([ 'Ohio' ,  'California' ,  'California' ,  'Ohio' ,  'Ohio' ])</a:t>
            </a:r>
            <a:endParaRPr lang="zh-TW" altLang="en-US" dirty="0"/>
          </a:p>
        </p:txBody>
      </p:sp>
      <p:sp>
        <p:nvSpPr>
          <p:cNvPr id="6" name="矩形 5"/>
          <p:cNvSpPr/>
          <p:nvPr/>
        </p:nvSpPr>
        <p:spPr>
          <a:xfrm>
            <a:off x="204787" y="872609"/>
            <a:ext cx="5535683" cy="369332"/>
          </a:xfrm>
          <a:prstGeom prst="rect">
            <a:avLst/>
          </a:prstGeom>
        </p:spPr>
        <p:txBody>
          <a:bodyPr wrap="none">
            <a:spAutoFit/>
          </a:bodyPr>
          <a:lstStyle/>
          <a:p>
            <a:r>
              <a:rPr lang="en-US" altLang="zh-TW" smtClean="0"/>
              <a:t>years  =  np . array ([ 2005 ,  2005 ,  2006 ,  2005 ,  2006 ])</a:t>
            </a:r>
            <a:endParaRPr lang="zh-TW" altLang="en-US" dirty="0"/>
          </a:p>
        </p:txBody>
      </p:sp>
      <p:sp>
        <p:nvSpPr>
          <p:cNvPr id="9" name="矩形 8"/>
          <p:cNvSpPr/>
          <p:nvPr/>
        </p:nvSpPr>
        <p:spPr>
          <a:xfrm>
            <a:off x="204787" y="1425445"/>
            <a:ext cx="4840428" cy="369332"/>
          </a:xfrm>
          <a:prstGeom prst="rect">
            <a:avLst/>
          </a:prstGeom>
        </p:spPr>
        <p:txBody>
          <a:bodyPr wrap="none">
            <a:spAutoFit/>
          </a:bodyPr>
          <a:lstStyle/>
          <a:p>
            <a:r>
              <a:rPr lang="en-US" altLang="zh-TW" dirty="0" err="1"/>
              <a:t>df</a:t>
            </a:r>
            <a:r>
              <a:rPr lang="en-US" altLang="zh-TW" dirty="0"/>
              <a:t> [ 'data1' ] . </a:t>
            </a:r>
            <a:r>
              <a:rPr lang="en-US" altLang="zh-TW" dirty="0" err="1"/>
              <a:t>groupby</a:t>
            </a:r>
            <a:r>
              <a:rPr lang="en-US" altLang="zh-TW" dirty="0"/>
              <a:t> ([ states ,  years ]) . mean ()</a:t>
            </a:r>
            <a:endParaRPr lang="zh-TW" altLang="en-US" dirty="0"/>
          </a:p>
        </p:txBody>
      </p:sp>
      <p:sp>
        <p:nvSpPr>
          <p:cNvPr id="10" name="文字方塊 9"/>
          <p:cNvSpPr txBox="1"/>
          <p:nvPr/>
        </p:nvSpPr>
        <p:spPr>
          <a:xfrm>
            <a:off x="204787" y="1978281"/>
            <a:ext cx="1569660" cy="369332"/>
          </a:xfrm>
          <a:prstGeom prst="rect">
            <a:avLst/>
          </a:prstGeom>
          <a:noFill/>
        </p:spPr>
        <p:txBody>
          <a:bodyPr wrap="none" rtlCol="0">
            <a:spAutoFit/>
          </a:bodyPr>
          <a:lstStyle/>
          <a:p>
            <a:r>
              <a:rPr lang="zh-TW" altLang="en-US" dirty="0" smtClean="0"/>
              <a:t>新增新的數值</a:t>
            </a:r>
            <a:endParaRPr lang="zh-TW" altLang="en-US" dirty="0"/>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82" y="2781240"/>
            <a:ext cx="2105319" cy="866896"/>
          </a:xfrm>
          <a:prstGeom prst="rect">
            <a:avLst/>
          </a:prstGeom>
        </p:spPr>
      </p:pic>
      <p:sp>
        <p:nvSpPr>
          <p:cNvPr id="12" name="矩形 11"/>
          <p:cNvSpPr/>
          <p:nvPr/>
        </p:nvSpPr>
        <p:spPr>
          <a:xfrm>
            <a:off x="204787" y="4891772"/>
            <a:ext cx="7024688" cy="369332"/>
          </a:xfrm>
          <a:prstGeom prst="rect">
            <a:avLst/>
          </a:prstGeom>
        </p:spPr>
        <p:txBody>
          <a:bodyPr wrap="square">
            <a:spAutoFit/>
          </a:bodyPr>
          <a:lstStyle/>
          <a:p>
            <a:r>
              <a:rPr lang="en-US" altLang="zh-TW" dirty="0"/>
              <a:t>&lt;</a:t>
            </a:r>
            <a:r>
              <a:rPr lang="en-US" altLang="zh-TW" dirty="0" err="1"/>
              <a:t>pandas.core.groupby.generic.SeriesGroupBy</a:t>
            </a:r>
            <a:r>
              <a:rPr lang="en-US" altLang="zh-TW" dirty="0"/>
              <a:t> object at 0x7fc9f2a8a828&gt;</a:t>
            </a:r>
            <a:endParaRPr lang="zh-TW" altLang="en-US" dirty="0"/>
          </a:p>
        </p:txBody>
      </p:sp>
      <p:sp>
        <p:nvSpPr>
          <p:cNvPr id="13" name="矩形 12"/>
          <p:cNvSpPr/>
          <p:nvPr/>
        </p:nvSpPr>
        <p:spPr>
          <a:xfrm>
            <a:off x="519682" y="4081763"/>
            <a:ext cx="3950762" cy="369332"/>
          </a:xfrm>
          <a:prstGeom prst="rect">
            <a:avLst/>
          </a:prstGeom>
        </p:spPr>
        <p:txBody>
          <a:bodyPr wrap="none">
            <a:spAutoFit/>
          </a:bodyPr>
          <a:lstStyle/>
          <a:p>
            <a:r>
              <a:rPr lang="en-US" altLang="zh-TW" dirty="0" err="1"/>
              <a:t>df</a:t>
            </a:r>
            <a:r>
              <a:rPr lang="en-US" altLang="zh-TW" dirty="0"/>
              <a:t> [ 'data1' ] . </a:t>
            </a:r>
            <a:r>
              <a:rPr lang="en-US" altLang="zh-TW" dirty="0" err="1"/>
              <a:t>groupby</a:t>
            </a:r>
            <a:r>
              <a:rPr lang="en-US" altLang="zh-TW" dirty="0"/>
              <a:t> ([ states ,  years </a:t>
            </a:r>
            <a:r>
              <a:rPr lang="en-US" altLang="zh-TW" dirty="0" smtClean="0"/>
              <a:t>])</a:t>
            </a:r>
            <a:endParaRPr lang="zh-TW" altLang="en-US" dirty="0"/>
          </a:p>
        </p:txBody>
      </p:sp>
      <p:sp>
        <p:nvSpPr>
          <p:cNvPr id="14" name="矩形 13"/>
          <p:cNvSpPr/>
          <p:nvPr/>
        </p:nvSpPr>
        <p:spPr>
          <a:xfrm>
            <a:off x="519682" y="4526729"/>
            <a:ext cx="1800493" cy="369332"/>
          </a:xfrm>
          <a:prstGeom prst="rect">
            <a:avLst/>
          </a:prstGeom>
        </p:spPr>
        <p:txBody>
          <a:bodyPr wrap="none">
            <a:spAutoFit/>
          </a:bodyPr>
          <a:lstStyle/>
          <a:p>
            <a:r>
              <a:rPr lang="zh-TW" altLang="en-US" dirty="0" smtClean="0"/>
              <a:t>將資料進行分組</a:t>
            </a:r>
            <a:endParaRPr lang="zh-TW" altLang="en-US" dirty="0"/>
          </a:p>
        </p:txBody>
      </p:sp>
    </p:spTree>
    <p:extLst>
      <p:ext uri="{BB962C8B-B14F-4D97-AF65-F5344CB8AC3E}">
        <p14:creationId xmlns:p14="http://schemas.microsoft.com/office/powerpoint/2010/main" val="2780136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625" y="257175"/>
            <a:ext cx="3237000" cy="369332"/>
          </a:xfrm>
          <a:prstGeom prst="rect">
            <a:avLst/>
          </a:prstGeom>
        </p:spPr>
        <p:txBody>
          <a:bodyPr wrap="square">
            <a:spAutoFit/>
          </a:bodyPr>
          <a:lstStyle/>
          <a:p>
            <a:r>
              <a:rPr lang="en-US" altLang="zh-TW" dirty="0" err="1"/>
              <a:t>df</a:t>
            </a:r>
            <a:r>
              <a:rPr lang="en-US" altLang="zh-TW" dirty="0"/>
              <a:t> [ 'data1' ]</a:t>
            </a:r>
            <a:endParaRPr lang="zh-TW" altLang="en-US" dirty="0"/>
          </a:p>
        </p:txBody>
      </p:sp>
      <p:sp>
        <p:nvSpPr>
          <p:cNvPr id="5" name="矩形 4"/>
          <p:cNvSpPr/>
          <p:nvPr/>
        </p:nvSpPr>
        <p:spPr>
          <a:xfrm>
            <a:off x="428625" y="626507"/>
            <a:ext cx="2101857" cy="369332"/>
          </a:xfrm>
          <a:prstGeom prst="rect">
            <a:avLst/>
          </a:prstGeom>
        </p:spPr>
        <p:txBody>
          <a:bodyPr wrap="none">
            <a:spAutoFit/>
          </a:bodyPr>
          <a:lstStyle/>
          <a:p>
            <a:r>
              <a:rPr lang="zh-TW" altLang="en-US" dirty="0" smtClean="0"/>
              <a:t>確認新的分組資料</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6" y="1233420"/>
            <a:ext cx="1886213" cy="962159"/>
          </a:xfrm>
          <a:prstGeom prst="rect">
            <a:avLst/>
          </a:prstGeom>
        </p:spPr>
      </p:pic>
      <p:sp>
        <p:nvSpPr>
          <p:cNvPr id="7" name="矩形 6"/>
          <p:cNvSpPr/>
          <p:nvPr/>
        </p:nvSpPr>
        <p:spPr>
          <a:xfrm>
            <a:off x="428625" y="2433160"/>
            <a:ext cx="377026" cy="369332"/>
          </a:xfrm>
          <a:prstGeom prst="rect">
            <a:avLst/>
          </a:prstGeom>
        </p:spPr>
        <p:txBody>
          <a:bodyPr wrap="square">
            <a:spAutoFit/>
          </a:bodyPr>
          <a:lstStyle/>
          <a:p>
            <a:r>
              <a:rPr lang="en-US" altLang="zh-TW" dirty="0" err="1"/>
              <a:t>df</a:t>
            </a:r>
            <a:endParaRPr lang="zh-TW" altLang="en-US" dirty="0"/>
          </a:p>
        </p:txBody>
      </p:sp>
      <p:sp>
        <p:nvSpPr>
          <p:cNvPr id="8" name="矩形 7"/>
          <p:cNvSpPr/>
          <p:nvPr/>
        </p:nvSpPr>
        <p:spPr>
          <a:xfrm>
            <a:off x="428625" y="2855407"/>
            <a:ext cx="1107996" cy="369332"/>
          </a:xfrm>
          <a:prstGeom prst="rect">
            <a:avLst/>
          </a:prstGeom>
        </p:spPr>
        <p:txBody>
          <a:bodyPr wrap="none">
            <a:spAutoFit/>
          </a:bodyPr>
          <a:lstStyle/>
          <a:p>
            <a:r>
              <a:rPr lang="zh-TW" altLang="en-US" dirty="0" smtClean="0"/>
              <a:t>輸出資料</a:t>
            </a:r>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6" y="3632900"/>
            <a:ext cx="2495898" cy="1581371"/>
          </a:xfrm>
          <a:prstGeom prst="rect">
            <a:avLst/>
          </a:prstGeom>
        </p:spPr>
      </p:pic>
    </p:spTree>
    <p:extLst>
      <p:ext uri="{BB962C8B-B14F-4D97-AF65-F5344CB8AC3E}">
        <p14:creationId xmlns:p14="http://schemas.microsoft.com/office/powerpoint/2010/main" val="2651966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22" y="401121"/>
            <a:ext cx="3040256" cy="369332"/>
          </a:xfrm>
          <a:prstGeom prst="rect">
            <a:avLst/>
          </a:prstGeom>
        </p:spPr>
        <p:txBody>
          <a:bodyPr wrap="none">
            <a:spAutoFit/>
          </a:bodyPr>
          <a:lstStyle/>
          <a:p>
            <a:r>
              <a:rPr lang="en-US" altLang="zh-TW" dirty="0" err="1"/>
              <a:t>df</a:t>
            </a:r>
            <a:r>
              <a:rPr lang="en-US" altLang="zh-TW" dirty="0"/>
              <a:t> . </a:t>
            </a:r>
            <a:r>
              <a:rPr lang="en-US" altLang="zh-TW" dirty="0" err="1"/>
              <a:t>groupby</a:t>
            </a:r>
            <a:r>
              <a:rPr lang="en-US" altLang="zh-TW" dirty="0"/>
              <a:t> ( 'key1' ) . mean ()</a:t>
            </a:r>
          </a:p>
        </p:txBody>
      </p:sp>
      <p:sp>
        <p:nvSpPr>
          <p:cNvPr id="5" name="矩形 4"/>
          <p:cNvSpPr/>
          <p:nvPr/>
        </p:nvSpPr>
        <p:spPr>
          <a:xfrm>
            <a:off x="518222" y="1001196"/>
            <a:ext cx="2031325" cy="369332"/>
          </a:xfrm>
          <a:prstGeom prst="rect">
            <a:avLst/>
          </a:prstGeom>
        </p:spPr>
        <p:txBody>
          <a:bodyPr wrap="none">
            <a:spAutoFit/>
          </a:bodyPr>
          <a:lstStyle/>
          <a:p>
            <a:r>
              <a:rPr lang="zh-TW" altLang="en-US" dirty="0" smtClean="0"/>
              <a:t>查看分組</a:t>
            </a:r>
            <a:r>
              <a:rPr lang="en-US" altLang="zh-TW" dirty="0" smtClean="0"/>
              <a:t>KEY1</a:t>
            </a:r>
            <a:r>
              <a:rPr lang="zh-TW" altLang="en-US" dirty="0" smtClean="0"/>
              <a:t>資料</a:t>
            </a:r>
            <a:endParaRPr lang="en-US" altLang="zh-TW"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22" y="1601271"/>
            <a:ext cx="1752845" cy="1057423"/>
          </a:xfrm>
          <a:prstGeom prst="rect">
            <a:avLst/>
          </a:prstGeom>
        </p:spPr>
      </p:pic>
      <p:sp>
        <p:nvSpPr>
          <p:cNvPr id="7" name="矩形 6"/>
          <p:cNvSpPr/>
          <p:nvPr/>
        </p:nvSpPr>
        <p:spPr>
          <a:xfrm>
            <a:off x="518222" y="2889437"/>
            <a:ext cx="3932230" cy="369332"/>
          </a:xfrm>
          <a:prstGeom prst="rect">
            <a:avLst/>
          </a:prstGeom>
        </p:spPr>
        <p:txBody>
          <a:bodyPr wrap="none">
            <a:spAutoFit/>
          </a:bodyPr>
          <a:lstStyle/>
          <a:p>
            <a:r>
              <a:rPr lang="en-US" altLang="zh-TW" dirty="0" err="1"/>
              <a:t>df</a:t>
            </a:r>
            <a:r>
              <a:rPr lang="en-US" altLang="zh-TW" dirty="0"/>
              <a:t> . </a:t>
            </a:r>
            <a:r>
              <a:rPr lang="en-US" altLang="zh-TW" dirty="0" err="1"/>
              <a:t>groupby</a:t>
            </a:r>
            <a:r>
              <a:rPr lang="en-US" altLang="zh-TW" dirty="0"/>
              <a:t> ([ 'key1' ,  'key2' ]) . mean ()</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22" y="3982229"/>
            <a:ext cx="2286319" cy="1590897"/>
          </a:xfrm>
          <a:prstGeom prst="rect">
            <a:avLst/>
          </a:prstGeom>
        </p:spPr>
      </p:pic>
      <p:sp>
        <p:nvSpPr>
          <p:cNvPr id="9" name="矩形 8"/>
          <p:cNvSpPr/>
          <p:nvPr/>
        </p:nvSpPr>
        <p:spPr>
          <a:xfrm>
            <a:off x="518222" y="3505018"/>
            <a:ext cx="2723823" cy="369332"/>
          </a:xfrm>
          <a:prstGeom prst="rect">
            <a:avLst/>
          </a:prstGeom>
        </p:spPr>
        <p:txBody>
          <a:bodyPr wrap="none">
            <a:spAutoFit/>
          </a:bodyPr>
          <a:lstStyle/>
          <a:p>
            <a:r>
              <a:rPr lang="zh-TW" altLang="en-US" dirty="0"/>
              <a:t>查看分組</a:t>
            </a:r>
            <a:r>
              <a:rPr lang="en-US" altLang="zh-TW" dirty="0" smtClean="0"/>
              <a:t>KEY1</a:t>
            </a:r>
            <a:r>
              <a:rPr lang="zh-TW" altLang="en-US" dirty="0" smtClean="0"/>
              <a:t>和</a:t>
            </a:r>
            <a:r>
              <a:rPr lang="en-US" altLang="zh-TW" dirty="0" smtClean="0"/>
              <a:t>KEY2</a:t>
            </a:r>
            <a:r>
              <a:rPr lang="zh-TW" altLang="en-US" dirty="0" smtClean="0"/>
              <a:t>資料</a:t>
            </a:r>
            <a:endParaRPr lang="zh-TW" altLang="en-US" dirty="0"/>
          </a:p>
        </p:txBody>
      </p:sp>
    </p:spTree>
    <p:extLst>
      <p:ext uri="{BB962C8B-B14F-4D97-AF65-F5344CB8AC3E}">
        <p14:creationId xmlns:p14="http://schemas.microsoft.com/office/powerpoint/2010/main" val="371362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solidFill>
                  <a:schemeClr val="bg1">
                    <a:lumMod val="85000"/>
                  </a:schemeClr>
                </a:solidFill>
              </a:rPr>
              <a:t>資料科學與</a:t>
            </a:r>
            <a:r>
              <a:rPr lang="en-US" altLang="zh-TW" dirty="0">
                <a:solidFill>
                  <a:schemeClr val="bg1">
                    <a:lumMod val="85000"/>
                  </a:schemeClr>
                </a:solidFill>
              </a:rPr>
              <a:t>P</a:t>
            </a:r>
            <a:r>
              <a:rPr lang="en-US" altLang="zh-TW" dirty="0" smtClean="0">
                <a:solidFill>
                  <a:schemeClr val="bg1">
                    <a:lumMod val="85000"/>
                  </a:schemeClr>
                </a:solidFill>
              </a:rPr>
              <a:t>andas</a:t>
            </a: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563776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927" y="358259"/>
            <a:ext cx="3744295" cy="369332"/>
          </a:xfrm>
          <a:prstGeom prst="rect">
            <a:avLst/>
          </a:prstGeom>
        </p:spPr>
        <p:txBody>
          <a:bodyPr wrap="none">
            <a:spAutoFit/>
          </a:bodyPr>
          <a:lstStyle/>
          <a:p>
            <a:r>
              <a:rPr lang="en-US" altLang="zh-TW" dirty="0" err="1"/>
              <a:t>df</a:t>
            </a:r>
            <a:r>
              <a:rPr lang="en-US" altLang="zh-TW" dirty="0"/>
              <a:t> . </a:t>
            </a:r>
            <a:r>
              <a:rPr lang="en-US" altLang="zh-TW" dirty="0" err="1"/>
              <a:t>groupby</a:t>
            </a:r>
            <a:r>
              <a:rPr lang="en-US" altLang="zh-TW" dirty="0"/>
              <a:t> ([ 'key1' ,  'key2' ]) . size ()</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37" y="1333429"/>
            <a:ext cx="1257475" cy="1019317"/>
          </a:xfrm>
          <a:prstGeom prst="rect">
            <a:avLst/>
          </a:prstGeom>
        </p:spPr>
      </p:pic>
      <p:sp>
        <p:nvSpPr>
          <p:cNvPr id="7" name="文字方塊 6"/>
          <p:cNvSpPr txBox="1"/>
          <p:nvPr/>
        </p:nvSpPr>
        <p:spPr>
          <a:xfrm>
            <a:off x="466637" y="2571750"/>
            <a:ext cx="2031325" cy="369332"/>
          </a:xfrm>
          <a:prstGeom prst="rect">
            <a:avLst/>
          </a:prstGeom>
          <a:noFill/>
        </p:spPr>
        <p:txBody>
          <a:bodyPr wrap="none" rtlCol="0">
            <a:spAutoFit/>
          </a:bodyPr>
          <a:lstStyle/>
          <a:p>
            <a:r>
              <a:rPr lang="zh-TW" altLang="en-US" dirty="0" smtClean="0"/>
              <a:t>設定資料字體大小</a:t>
            </a:r>
            <a:endParaRPr lang="zh-TW" altLang="en-US" dirty="0"/>
          </a:p>
        </p:txBody>
      </p:sp>
    </p:spTree>
    <p:extLst>
      <p:ext uri="{BB962C8B-B14F-4D97-AF65-F5344CB8AC3E}">
        <p14:creationId xmlns:p14="http://schemas.microsoft.com/office/powerpoint/2010/main" val="312504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5694" y="158234"/>
            <a:ext cx="10062178" cy="769441"/>
          </a:xfrm>
          <a:prstGeom prst="rect">
            <a:avLst/>
          </a:prstGeom>
        </p:spPr>
        <p:txBody>
          <a:bodyPr wrap="none">
            <a:spAutoFit/>
          </a:bodyPr>
          <a:lstStyle/>
          <a:p>
            <a:r>
              <a:rPr lang="en-US" altLang="zh-TW" sz="4400" dirty="0" smtClean="0"/>
              <a:t>2 </a:t>
            </a:r>
            <a:r>
              <a:rPr lang="en-US" altLang="zh-TW" sz="4400" dirty="0"/>
              <a:t>Iterating Over Groups</a:t>
            </a:r>
            <a:r>
              <a:rPr lang="zh-TW" altLang="en-US" sz="4400" dirty="0"/>
              <a:t>（對組進行迭代）</a:t>
            </a:r>
          </a:p>
        </p:txBody>
      </p:sp>
    </p:spTree>
    <p:extLst>
      <p:ext uri="{BB962C8B-B14F-4D97-AF65-F5344CB8AC3E}">
        <p14:creationId xmlns:p14="http://schemas.microsoft.com/office/powerpoint/2010/main" val="2594136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825" y="181273"/>
            <a:ext cx="6096000" cy="923330"/>
          </a:xfrm>
          <a:prstGeom prst="rect">
            <a:avLst/>
          </a:prstGeom>
        </p:spPr>
        <p:txBody>
          <a:bodyPr>
            <a:spAutoFit/>
          </a:bodyPr>
          <a:lstStyle/>
          <a:p>
            <a:r>
              <a:rPr lang="en-US" altLang="zh-TW" dirty="0"/>
              <a:t>for  name ,  group  in  </a:t>
            </a:r>
            <a:r>
              <a:rPr lang="en-US" altLang="zh-TW" dirty="0" err="1"/>
              <a:t>df</a:t>
            </a:r>
            <a:r>
              <a:rPr lang="en-US" altLang="zh-TW" dirty="0"/>
              <a:t> . </a:t>
            </a:r>
            <a:r>
              <a:rPr lang="en-US" altLang="zh-TW" dirty="0" err="1"/>
              <a:t>groupby</a:t>
            </a:r>
            <a:r>
              <a:rPr lang="en-US" altLang="zh-TW" dirty="0"/>
              <a:t> ( 'key1' ): </a:t>
            </a:r>
          </a:p>
          <a:p>
            <a:r>
              <a:rPr lang="en-US" altLang="zh-TW" dirty="0"/>
              <a:t>    print ( name ) </a:t>
            </a:r>
          </a:p>
          <a:p>
            <a:r>
              <a:rPr lang="en-US" altLang="zh-TW" dirty="0"/>
              <a:t>    print ( </a:t>
            </a:r>
            <a:r>
              <a:rPr lang="en-US" altLang="zh-TW" dirty="0" smtClean="0"/>
              <a:t>group</a:t>
            </a:r>
            <a:r>
              <a:rPr lang="zh-TW" altLang="en-US" dirty="0" smtClean="0"/>
              <a:t> </a:t>
            </a:r>
            <a:r>
              <a:rPr lang="en-US" altLang="zh-TW" dirty="0" smtClean="0"/>
              <a:t>) </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 y="1300065"/>
            <a:ext cx="2257740" cy="1400370"/>
          </a:xfrm>
          <a:prstGeom prst="rect">
            <a:avLst/>
          </a:prstGeom>
        </p:spPr>
      </p:pic>
      <p:sp>
        <p:nvSpPr>
          <p:cNvPr id="4" name="矩形 3"/>
          <p:cNvSpPr/>
          <p:nvPr/>
        </p:nvSpPr>
        <p:spPr>
          <a:xfrm>
            <a:off x="333375" y="3081635"/>
            <a:ext cx="6096000" cy="923330"/>
          </a:xfrm>
          <a:prstGeom prst="rect">
            <a:avLst/>
          </a:prstGeom>
        </p:spPr>
        <p:txBody>
          <a:bodyPr>
            <a:spAutoFit/>
          </a:bodyPr>
          <a:lstStyle/>
          <a:p>
            <a:r>
              <a:rPr lang="en-US" altLang="zh-TW" dirty="0"/>
              <a:t>for  ( k1 ,  k2 ), </a:t>
            </a:r>
            <a:r>
              <a:rPr lang="en-US" altLang="zh-TW" dirty="0" smtClean="0"/>
              <a:t> group  in  </a:t>
            </a:r>
            <a:r>
              <a:rPr lang="en-US" altLang="zh-TW" dirty="0" err="1" smtClean="0"/>
              <a:t>df</a:t>
            </a:r>
            <a:r>
              <a:rPr lang="en-US" altLang="zh-TW" dirty="0" smtClean="0"/>
              <a:t> . </a:t>
            </a:r>
            <a:r>
              <a:rPr lang="en-US" altLang="zh-TW" dirty="0" err="1" smtClean="0"/>
              <a:t>groupby</a:t>
            </a:r>
            <a:r>
              <a:rPr lang="en-US" altLang="zh-TW" dirty="0" smtClean="0"/>
              <a:t> ([ 'key1' ,  'key2' ]): </a:t>
            </a:r>
          </a:p>
          <a:p>
            <a:r>
              <a:rPr lang="en-US" altLang="zh-TW" dirty="0" smtClean="0"/>
              <a:t>    print (( k1 ,  k2 )) </a:t>
            </a:r>
          </a:p>
          <a:p>
            <a:r>
              <a:rPr lang="en-US" altLang="zh-TW" dirty="0" smtClean="0"/>
              <a:t>    print ( group )</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056" y="4386165"/>
            <a:ext cx="2467319" cy="1933845"/>
          </a:xfrm>
          <a:prstGeom prst="rect">
            <a:avLst/>
          </a:prstGeom>
        </p:spPr>
      </p:pic>
      <p:sp>
        <p:nvSpPr>
          <p:cNvPr id="7" name="文字方塊 6"/>
          <p:cNvSpPr txBox="1"/>
          <p:nvPr/>
        </p:nvSpPr>
        <p:spPr>
          <a:xfrm>
            <a:off x="5342965" y="735271"/>
            <a:ext cx="1800493" cy="369332"/>
          </a:xfrm>
          <a:prstGeom prst="rect">
            <a:avLst/>
          </a:prstGeom>
          <a:noFill/>
        </p:spPr>
        <p:txBody>
          <a:bodyPr wrap="none" rtlCol="0">
            <a:spAutoFit/>
          </a:bodyPr>
          <a:lstStyle/>
          <a:p>
            <a:r>
              <a:rPr lang="zh-TW" altLang="en-US" b="1" dirty="0"/>
              <a:t>對分組進行</a:t>
            </a:r>
            <a:r>
              <a:rPr lang="zh-TW" altLang="en-US" b="1" dirty="0" smtClean="0"/>
              <a:t>迭代</a:t>
            </a:r>
            <a:endParaRPr lang="zh-TW" altLang="en-US" b="1" dirty="0"/>
          </a:p>
        </p:txBody>
      </p:sp>
      <p:sp>
        <p:nvSpPr>
          <p:cNvPr id="8" name="文字方塊 7"/>
          <p:cNvSpPr txBox="1"/>
          <p:nvPr/>
        </p:nvSpPr>
        <p:spPr>
          <a:xfrm>
            <a:off x="5342965" y="1183341"/>
            <a:ext cx="2210349" cy="646331"/>
          </a:xfrm>
          <a:prstGeom prst="rect">
            <a:avLst/>
          </a:prstGeom>
          <a:noFill/>
        </p:spPr>
        <p:txBody>
          <a:bodyPr wrap="none" rtlCol="0">
            <a:spAutoFit/>
          </a:bodyPr>
          <a:lstStyle/>
          <a:p>
            <a:r>
              <a:rPr lang="en-US" altLang="zh-TW" dirty="0" smtClean="0"/>
              <a:t>Name </a:t>
            </a:r>
            <a:r>
              <a:rPr lang="zh-TW" altLang="en-US" dirty="0" smtClean="0"/>
              <a:t>為</a:t>
            </a:r>
            <a:r>
              <a:rPr lang="en-US" altLang="zh-TW" dirty="0" smtClean="0"/>
              <a:t>key1</a:t>
            </a:r>
            <a:r>
              <a:rPr lang="zh-TW" altLang="en-US" dirty="0" smtClean="0"/>
              <a:t> 的值</a:t>
            </a:r>
            <a:endParaRPr lang="en-US" altLang="zh-TW" dirty="0" smtClean="0"/>
          </a:p>
          <a:p>
            <a:r>
              <a:rPr lang="en-US" altLang="zh-TW" dirty="0" smtClean="0"/>
              <a:t>Group </a:t>
            </a:r>
            <a:r>
              <a:rPr lang="zh-TW" altLang="en-US" dirty="0" smtClean="0"/>
              <a:t>為要輸出的值</a:t>
            </a:r>
            <a:endParaRPr lang="zh-TW" altLang="en-US" dirty="0"/>
          </a:p>
        </p:txBody>
      </p:sp>
      <p:sp>
        <p:nvSpPr>
          <p:cNvPr id="9" name="文字方塊 8"/>
          <p:cNvSpPr txBox="1"/>
          <p:nvPr/>
        </p:nvSpPr>
        <p:spPr>
          <a:xfrm>
            <a:off x="5540188" y="4294094"/>
            <a:ext cx="2262158" cy="646331"/>
          </a:xfrm>
          <a:prstGeom prst="rect">
            <a:avLst/>
          </a:prstGeom>
          <a:noFill/>
        </p:spPr>
        <p:txBody>
          <a:bodyPr wrap="none" rtlCol="0">
            <a:spAutoFit/>
          </a:bodyPr>
          <a:lstStyle/>
          <a:p>
            <a:r>
              <a:rPr lang="zh-TW" altLang="en-US" dirty="0"/>
              <a:t>同理對多組進行迭代</a:t>
            </a:r>
          </a:p>
          <a:p>
            <a:endParaRPr lang="zh-TW" altLang="en-US" dirty="0"/>
          </a:p>
        </p:txBody>
      </p:sp>
    </p:spTree>
    <p:extLst>
      <p:ext uri="{BB962C8B-B14F-4D97-AF65-F5344CB8AC3E}">
        <p14:creationId xmlns:p14="http://schemas.microsoft.com/office/powerpoint/2010/main" val="2004373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031" y="215384"/>
            <a:ext cx="4183838" cy="369332"/>
          </a:xfrm>
          <a:prstGeom prst="rect">
            <a:avLst/>
          </a:prstGeom>
        </p:spPr>
        <p:txBody>
          <a:bodyPr wrap="none">
            <a:spAutoFit/>
          </a:bodyPr>
          <a:lstStyle/>
          <a:p>
            <a:r>
              <a:rPr lang="en-US" altLang="zh-TW" dirty="0"/>
              <a:t>pieces  =  </a:t>
            </a:r>
            <a:r>
              <a:rPr lang="en-US" altLang="zh-TW" dirty="0" err="1"/>
              <a:t>dict</a:t>
            </a:r>
            <a:r>
              <a:rPr lang="en-US" altLang="zh-TW" dirty="0"/>
              <a:t> ( list ( </a:t>
            </a:r>
            <a:r>
              <a:rPr lang="en-US" altLang="zh-TW" dirty="0" err="1"/>
              <a:t>df</a:t>
            </a:r>
            <a:r>
              <a:rPr lang="en-US" altLang="zh-TW" dirty="0"/>
              <a:t> . </a:t>
            </a:r>
            <a:r>
              <a:rPr lang="en-US" altLang="zh-TW" dirty="0" err="1"/>
              <a:t>groupby</a:t>
            </a:r>
            <a:r>
              <a:rPr lang="en-US" altLang="zh-TW" dirty="0"/>
              <a:t> ( 'key1' )))</a:t>
            </a:r>
            <a:endParaRPr lang="zh-TW" altLang="en-US" dirty="0"/>
          </a:p>
        </p:txBody>
      </p:sp>
      <p:sp>
        <p:nvSpPr>
          <p:cNvPr id="3" name="矩形 2"/>
          <p:cNvSpPr/>
          <p:nvPr/>
        </p:nvSpPr>
        <p:spPr>
          <a:xfrm>
            <a:off x="175031" y="715447"/>
            <a:ext cx="777777" cy="369332"/>
          </a:xfrm>
          <a:prstGeom prst="rect">
            <a:avLst/>
          </a:prstGeom>
        </p:spPr>
        <p:txBody>
          <a:bodyPr wrap="none">
            <a:spAutoFit/>
          </a:bodyPr>
          <a:lstStyle/>
          <a:p>
            <a:r>
              <a:rPr lang="en-US" altLang="zh-TW" dirty="0"/>
              <a:t>pieces</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31" y="1890639"/>
            <a:ext cx="4858428" cy="1047896"/>
          </a:xfrm>
          <a:prstGeom prst="rect">
            <a:avLst/>
          </a:prstGeom>
        </p:spPr>
      </p:pic>
      <p:sp>
        <p:nvSpPr>
          <p:cNvPr id="5" name="矩形 4"/>
          <p:cNvSpPr/>
          <p:nvPr/>
        </p:nvSpPr>
        <p:spPr>
          <a:xfrm>
            <a:off x="175031" y="3559729"/>
            <a:ext cx="1301959" cy="369332"/>
          </a:xfrm>
          <a:prstGeom prst="rect">
            <a:avLst/>
          </a:prstGeom>
        </p:spPr>
        <p:txBody>
          <a:bodyPr wrap="none">
            <a:spAutoFit/>
          </a:bodyPr>
          <a:lstStyle/>
          <a:p>
            <a:r>
              <a:rPr lang="en-US" altLang="zh-TW" dirty="0"/>
              <a:t>pieces [ 'b' ]</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52" y="5010090"/>
            <a:ext cx="2457793" cy="866896"/>
          </a:xfrm>
          <a:prstGeom prst="rect">
            <a:avLst/>
          </a:prstGeom>
        </p:spPr>
      </p:pic>
      <p:sp>
        <p:nvSpPr>
          <p:cNvPr id="7" name="文字方塊 6"/>
          <p:cNvSpPr txBox="1"/>
          <p:nvPr/>
        </p:nvSpPr>
        <p:spPr>
          <a:xfrm>
            <a:off x="6122894" y="1013012"/>
            <a:ext cx="2723823" cy="369332"/>
          </a:xfrm>
          <a:prstGeom prst="rect">
            <a:avLst/>
          </a:prstGeom>
          <a:noFill/>
        </p:spPr>
        <p:txBody>
          <a:bodyPr wrap="none" rtlCol="0">
            <a:spAutoFit/>
          </a:bodyPr>
          <a:lstStyle/>
          <a:p>
            <a:r>
              <a:rPr lang="zh-TW" altLang="en-US" dirty="0" smtClean="0"/>
              <a:t>對分組過後資料進行整合</a:t>
            </a:r>
            <a:endParaRPr lang="zh-TW" altLang="en-US" dirty="0"/>
          </a:p>
        </p:txBody>
      </p:sp>
      <p:sp>
        <p:nvSpPr>
          <p:cNvPr id="8" name="文字方塊 7"/>
          <p:cNvSpPr txBox="1"/>
          <p:nvPr/>
        </p:nvSpPr>
        <p:spPr>
          <a:xfrm>
            <a:off x="6212541" y="3929061"/>
            <a:ext cx="2387192" cy="646331"/>
          </a:xfrm>
          <a:prstGeom prst="rect">
            <a:avLst/>
          </a:prstGeom>
          <a:noFill/>
        </p:spPr>
        <p:txBody>
          <a:bodyPr wrap="none" rtlCol="0">
            <a:spAutoFit/>
          </a:bodyPr>
          <a:lstStyle/>
          <a:p>
            <a:r>
              <a:rPr lang="zh-TW" altLang="en-US" dirty="0" smtClean="0"/>
              <a:t>顯示</a:t>
            </a:r>
            <a:r>
              <a:rPr lang="en-US" altLang="zh-TW" dirty="0" smtClean="0"/>
              <a:t>B</a:t>
            </a:r>
            <a:r>
              <a:rPr lang="zh-TW" altLang="en-US" dirty="0" smtClean="0"/>
              <a:t>的答案進行確認</a:t>
            </a:r>
            <a:endParaRPr lang="en-US" altLang="zh-TW" dirty="0" smtClean="0"/>
          </a:p>
          <a:p>
            <a:endParaRPr lang="zh-TW" altLang="en-US" dirty="0"/>
          </a:p>
        </p:txBody>
      </p:sp>
    </p:spTree>
    <p:extLst>
      <p:ext uri="{BB962C8B-B14F-4D97-AF65-F5344CB8AC3E}">
        <p14:creationId xmlns:p14="http://schemas.microsoft.com/office/powerpoint/2010/main" val="2794043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380" y="329684"/>
            <a:ext cx="1170513" cy="369332"/>
          </a:xfrm>
          <a:prstGeom prst="rect">
            <a:avLst/>
          </a:prstGeom>
        </p:spPr>
        <p:txBody>
          <a:bodyPr wrap="none">
            <a:spAutoFit/>
          </a:bodyPr>
          <a:lstStyle/>
          <a:p>
            <a:r>
              <a:rPr lang="en-US" altLang="zh-TW" dirty="0" err="1"/>
              <a:t>df</a:t>
            </a:r>
            <a:r>
              <a:rPr lang="en-US" altLang="zh-TW" dirty="0"/>
              <a:t> . </a:t>
            </a:r>
            <a:r>
              <a:rPr lang="en-US" altLang="zh-TW" dirty="0" err="1"/>
              <a:t>dtypes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80" y="1023878"/>
            <a:ext cx="1286054" cy="838317"/>
          </a:xfrm>
          <a:prstGeom prst="rect">
            <a:avLst/>
          </a:prstGeom>
        </p:spPr>
      </p:pic>
      <p:sp>
        <p:nvSpPr>
          <p:cNvPr id="4" name="矩形 3"/>
          <p:cNvSpPr/>
          <p:nvPr/>
        </p:nvSpPr>
        <p:spPr>
          <a:xfrm>
            <a:off x="0" y="2311984"/>
            <a:ext cx="4622291" cy="369332"/>
          </a:xfrm>
          <a:prstGeom prst="rect">
            <a:avLst/>
          </a:prstGeom>
        </p:spPr>
        <p:txBody>
          <a:bodyPr wrap="none">
            <a:spAutoFit/>
          </a:bodyPr>
          <a:lstStyle/>
          <a:p>
            <a:r>
              <a:rPr lang="en-US" altLang="zh-TW" dirty="0"/>
              <a:t>grouped  =  </a:t>
            </a:r>
            <a:r>
              <a:rPr lang="en-US" altLang="zh-TW" dirty="0" err="1"/>
              <a:t>df</a:t>
            </a:r>
            <a:r>
              <a:rPr lang="en-US" altLang="zh-TW" dirty="0"/>
              <a:t> . </a:t>
            </a:r>
            <a:r>
              <a:rPr lang="en-US" altLang="zh-TW" dirty="0" err="1"/>
              <a:t>groupby</a:t>
            </a:r>
            <a:r>
              <a:rPr lang="en-US" altLang="zh-TW" dirty="0"/>
              <a:t> ( </a:t>
            </a:r>
            <a:r>
              <a:rPr lang="en-US" altLang="zh-TW" dirty="0" err="1"/>
              <a:t>df</a:t>
            </a:r>
            <a:r>
              <a:rPr lang="en-US" altLang="zh-TW" dirty="0"/>
              <a:t> . </a:t>
            </a:r>
            <a:r>
              <a:rPr lang="en-US" altLang="zh-TW" dirty="0" err="1"/>
              <a:t>dtypes</a:t>
            </a:r>
            <a:r>
              <a:rPr lang="en-US" altLang="zh-TW" dirty="0"/>
              <a:t> ,  axis = 1 )</a:t>
            </a:r>
            <a:endParaRPr lang="zh-TW" altLang="en-US" dirty="0"/>
          </a:p>
        </p:txBody>
      </p:sp>
      <p:sp>
        <p:nvSpPr>
          <p:cNvPr id="5" name="矩形 4"/>
          <p:cNvSpPr/>
          <p:nvPr/>
        </p:nvSpPr>
        <p:spPr>
          <a:xfrm>
            <a:off x="0" y="2910454"/>
            <a:ext cx="6096000" cy="923330"/>
          </a:xfrm>
          <a:prstGeom prst="rect">
            <a:avLst/>
          </a:prstGeom>
        </p:spPr>
        <p:txBody>
          <a:bodyPr>
            <a:spAutoFit/>
          </a:bodyPr>
          <a:lstStyle/>
          <a:p>
            <a:r>
              <a:rPr lang="en-US" altLang="zh-TW" dirty="0"/>
              <a:t>for  </a:t>
            </a:r>
            <a:r>
              <a:rPr lang="en-US" altLang="zh-TW" dirty="0" err="1"/>
              <a:t>dtype</a:t>
            </a:r>
            <a:r>
              <a:rPr lang="en-US" altLang="zh-TW" dirty="0"/>
              <a:t> ,  group  in  grouped : </a:t>
            </a:r>
          </a:p>
          <a:p>
            <a:r>
              <a:rPr lang="en-US" altLang="zh-TW" dirty="0"/>
              <a:t>    print ( </a:t>
            </a:r>
            <a:r>
              <a:rPr lang="en-US" altLang="zh-TW" dirty="0" err="1"/>
              <a:t>dtype</a:t>
            </a:r>
            <a:r>
              <a:rPr lang="en-US" altLang="zh-TW" dirty="0"/>
              <a:t> ) </a:t>
            </a:r>
          </a:p>
          <a:p>
            <a:r>
              <a:rPr lang="en-US" altLang="zh-TW" dirty="0"/>
              <a:t>    print ( group )</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2905"/>
            <a:ext cx="1962424" cy="2048161"/>
          </a:xfrm>
          <a:prstGeom prst="rect">
            <a:avLst/>
          </a:prstGeom>
        </p:spPr>
      </p:pic>
      <p:sp>
        <p:nvSpPr>
          <p:cNvPr id="7" name="文字方塊 6"/>
          <p:cNvSpPr txBox="1"/>
          <p:nvPr/>
        </p:nvSpPr>
        <p:spPr>
          <a:xfrm>
            <a:off x="5898776" y="2910454"/>
            <a:ext cx="4108817" cy="646331"/>
          </a:xfrm>
          <a:prstGeom prst="rect">
            <a:avLst/>
          </a:prstGeom>
          <a:noFill/>
        </p:spPr>
        <p:txBody>
          <a:bodyPr wrap="none" rtlCol="0">
            <a:spAutoFit/>
          </a:bodyPr>
          <a:lstStyle/>
          <a:p>
            <a:r>
              <a:rPr lang="zh-TW" altLang="en-US" dirty="0" smtClean="0"/>
              <a:t>分組是在</a:t>
            </a:r>
            <a:r>
              <a:rPr lang="en-US" altLang="zh-TW" dirty="0" smtClean="0"/>
              <a:t>axis</a:t>
            </a:r>
            <a:r>
              <a:rPr lang="zh-TW" altLang="en-US" dirty="0" smtClean="0"/>
              <a:t>預設值為</a:t>
            </a:r>
            <a:r>
              <a:rPr lang="en-US" altLang="zh-TW" dirty="0" smtClean="0"/>
              <a:t>0</a:t>
            </a:r>
            <a:r>
              <a:rPr lang="zh-TW" altLang="en-US" dirty="0" smtClean="0"/>
              <a:t>進行分組 </a:t>
            </a:r>
            <a:endParaRPr lang="en-US" altLang="zh-TW" dirty="0" smtClean="0"/>
          </a:p>
          <a:p>
            <a:r>
              <a:rPr lang="zh-TW" altLang="en-US" dirty="0" smtClean="0"/>
              <a:t>也可以通過更改設定在其他軸進行分組</a:t>
            </a:r>
            <a:endParaRPr lang="zh-TW" altLang="en-US" dirty="0"/>
          </a:p>
        </p:txBody>
      </p:sp>
    </p:spTree>
    <p:extLst>
      <p:ext uri="{BB962C8B-B14F-4D97-AF65-F5344CB8AC3E}">
        <p14:creationId xmlns:p14="http://schemas.microsoft.com/office/powerpoint/2010/main" val="1861593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50" y="234047"/>
            <a:ext cx="10053638" cy="1446550"/>
          </a:xfrm>
          <a:prstGeom prst="rect">
            <a:avLst/>
          </a:prstGeom>
        </p:spPr>
        <p:txBody>
          <a:bodyPr wrap="square">
            <a:spAutoFit/>
          </a:bodyPr>
          <a:lstStyle/>
          <a:p>
            <a:r>
              <a:rPr lang="en-US" altLang="zh-TW" sz="4400" dirty="0" smtClean="0"/>
              <a:t>3 </a:t>
            </a:r>
            <a:r>
              <a:rPr lang="en-US" altLang="zh-TW" sz="4400" dirty="0"/>
              <a:t>Selecting a Column or Subset of Columns (</a:t>
            </a:r>
            <a:r>
              <a:rPr lang="zh-TW" altLang="en-US" sz="4400" dirty="0"/>
              <a:t>選中一列，或列的子集</a:t>
            </a:r>
            <a:r>
              <a:rPr lang="en-US" altLang="zh-TW" sz="4400" dirty="0"/>
              <a:t>)</a:t>
            </a:r>
            <a:endParaRPr lang="zh-TW" altLang="en-US" sz="4400" dirty="0"/>
          </a:p>
        </p:txBody>
      </p:sp>
    </p:spTree>
    <p:extLst>
      <p:ext uri="{BB962C8B-B14F-4D97-AF65-F5344CB8AC3E}">
        <p14:creationId xmlns:p14="http://schemas.microsoft.com/office/powerpoint/2010/main" val="1650766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12" y="143947"/>
            <a:ext cx="377026" cy="369332"/>
          </a:xfrm>
          <a:prstGeom prst="rect">
            <a:avLst/>
          </a:prstGeom>
        </p:spPr>
        <p:txBody>
          <a:bodyPr wrap="none">
            <a:spAutoFit/>
          </a:bodyPr>
          <a:lstStyle/>
          <a:p>
            <a:r>
              <a:rPr lang="en-US" altLang="zh-TW" dirty="0" err="1"/>
              <a:t>df</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880955"/>
            <a:ext cx="2486372" cy="1524213"/>
          </a:xfrm>
          <a:prstGeom prst="rect">
            <a:avLst/>
          </a:prstGeom>
        </p:spPr>
      </p:pic>
      <p:sp>
        <p:nvSpPr>
          <p:cNvPr id="4" name="矩形 3"/>
          <p:cNvSpPr/>
          <p:nvPr/>
        </p:nvSpPr>
        <p:spPr>
          <a:xfrm>
            <a:off x="278212" y="3116815"/>
            <a:ext cx="4954818" cy="369332"/>
          </a:xfrm>
          <a:prstGeom prst="rect">
            <a:avLst/>
          </a:prstGeom>
        </p:spPr>
        <p:txBody>
          <a:bodyPr wrap="none">
            <a:spAutoFit/>
          </a:bodyPr>
          <a:lstStyle/>
          <a:p>
            <a:r>
              <a:rPr lang="en-US" altLang="zh-TW" dirty="0" err="1"/>
              <a:t>df</a:t>
            </a:r>
            <a:r>
              <a:rPr lang="en-US" altLang="zh-TW" dirty="0"/>
              <a:t> . </a:t>
            </a:r>
            <a:r>
              <a:rPr lang="en-US" altLang="zh-TW" dirty="0" err="1"/>
              <a:t>groupby</a:t>
            </a:r>
            <a:r>
              <a:rPr lang="en-US" altLang="zh-TW" dirty="0"/>
              <a:t> ([ 'key1' ,  'key2' ])[[ 'data2' ]] . mean ()</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12" y="4733816"/>
            <a:ext cx="1638529" cy="1562318"/>
          </a:xfrm>
          <a:prstGeom prst="rect">
            <a:avLst/>
          </a:prstGeom>
        </p:spPr>
      </p:pic>
      <p:sp>
        <p:nvSpPr>
          <p:cNvPr id="5" name="文字方塊 4"/>
          <p:cNvSpPr txBox="1"/>
          <p:nvPr/>
        </p:nvSpPr>
        <p:spPr>
          <a:xfrm>
            <a:off x="5710518" y="3316941"/>
            <a:ext cx="4891788" cy="646331"/>
          </a:xfrm>
          <a:prstGeom prst="rect">
            <a:avLst/>
          </a:prstGeom>
          <a:noFill/>
        </p:spPr>
        <p:txBody>
          <a:bodyPr wrap="none" rtlCol="0">
            <a:spAutoFit/>
          </a:bodyPr>
          <a:lstStyle/>
          <a:p>
            <a:r>
              <a:rPr lang="zh-TW" altLang="en-US" dirty="0" smtClean="0"/>
              <a:t>對</a:t>
            </a:r>
            <a:r>
              <a:rPr lang="en-US" altLang="zh-TW" dirty="0" smtClean="0"/>
              <a:t>KEY1</a:t>
            </a:r>
            <a:r>
              <a:rPr lang="zh-TW" altLang="en-US" dirty="0" smtClean="0"/>
              <a:t> 與</a:t>
            </a:r>
            <a:r>
              <a:rPr lang="en-US" altLang="zh-TW" dirty="0" smtClean="0"/>
              <a:t>key2</a:t>
            </a:r>
            <a:r>
              <a:rPr lang="zh-TW" altLang="en-US" dirty="0" smtClean="0"/>
              <a:t> 中的資料進行聚合 產生出新的</a:t>
            </a:r>
            <a:r>
              <a:rPr lang="en-US" altLang="zh-TW" dirty="0" err="1" smtClean="0"/>
              <a:t>df</a:t>
            </a:r>
            <a:endParaRPr lang="en-US" altLang="zh-TW" dirty="0" smtClean="0"/>
          </a:p>
          <a:p>
            <a:endParaRPr lang="zh-TW" altLang="en-US" dirty="0"/>
          </a:p>
        </p:txBody>
      </p:sp>
    </p:spTree>
    <p:extLst>
      <p:ext uri="{BB962C8B-B14F-4D97-AF65-F5344CB8AC3E}">
        <p14:creationId xmlns:p14="http://schemas.microsoft.com/office/powerpoint/2010/main" val="112188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4198" y="2515672"/>
            <a:ext cx="2067682" cy="369332"/>
          </a:xfrm>
          <a:prstGeom prst="rect">
            <a:avLst/>
          </a:prstGeom>
        </p:spPr>
        <p:txBody>
          <a:bodyPr wrap="none">
            <a:spAutoFit/>
          </a:bodyPr>
          <a:lstStyle/>
          <a:p>
            <a:r>
              <a:rPr lang="en-US" altLang="zh-TW" dirty="0" err="1"/>
              <a:t>s_grouped</a:t>
            </a:r>
            <a:r>
              <a:rPr lang="en-US" altLang="zh-TW" dirty="0"/>
              <a:t> . mean ()</a:t>
            </a:r>
            <a:endParaRPr lang="zh-TW" altLang="en-US" dirty="0"/>
          </a:p>
        </p:txBody>
      </p:sp>
      <p:sp>
        <p:nvSpPr>
          <p:cNvPr id="4" name="矩形 3"/>
          <p:cNvSpPr/>
          <p:nvPr/>
        </p:nvSpPr>
        <p:spPr>
          <a:xfrm>
            <a:off x="190500" y="0"/>
            <a:ext cx="6096000" cy="1477328"/>
          </a:xfrm>
          <a:prstGeom prst="rect">
            <a:avLst/>
          </a:prstGeom>
        </p:spPr>
        <p:txBody>
          <a:bodyPr>
            <a:spAutoFit/>
          </a:bodyPr>
          <a:lstStyle/>
          <a:p>
            <a:endParaRPr lang="en-US" altLang="zh-TW" dirty="0"/>
          </a:p>
          <a:p>
            <a:r>
              <a:rPr lang="en-US" altLang="zh-TW" dirty="0" err="1"/>
              <a:t>s_grouped</a:t>
            </a:r>
            <a:r>
              <a:rPr lang="en-US" altLang="zh-TW" dirty="0"/>
              <a:t>  =  </a:t>
            </a:r>
            <a:r>
              <a:rPr lang="en-US" altLang="zh-TW" dirty="0" err="1"/>
              <a:t>df</a:t>
            </a:r>
            <a:r>
              <a:rPr lang="en-US" altLang="zh-TW" dirty="0"/>
              <a:t> . </a:t>
            </a:r>
            <a:r>
              <a:rPr lang="en-US" altLang="zh-TW" dirty="0" err="1"/>
              <a:t>groupby</a:t>
            </a:r>
            <a:r>
              <a:rPr lang="en-US" altLang="zh-TW" dirty="0"/>
              <a:t> ([ 'key1' ,  'key2' ])[ 'data2' ] </a:t>
            </a:r>
          </a:p>
          <a:p>
            <a:r>
              <a:rPr lang="en-US" altLang="zh-TW" dirty="0" err="1"/>
              <a:t>s_grouped</a:t>
            </a:r>
            <a:endParaRPr lang="en-US" altLang="zh-TW" dirty="0"/>
          </a:p>
          <a:p>
            <a:r>
              <a:rPr lang="en-US" altLang="zh-TW" dirty="0"/>
              <a:t>&lt;</a:t>
            </a:r>
            <a:r>
              <a:rPr lang="en-US" altLang="zh-TW" dirty="0" err="1"/>
              <a:t>pandas.core.groupby.generic.SeriesGroupBy</a:t>
            </a:r>
            <a:r>
              <a:rPr lang="en-US" altLang="zh-TW" dirty="0"/>
              <a:t> object at 0x7fc9f29d7780&gt;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45" y="3214615"/>
            <a:ext cx="2038635" cy="1028844"/>
          </a:xfrm>
          <a:prstGeom prst="rect">
            <a:avLst/>
          </a:prstGeom>
        </p:spPr>
      </p:pic>
      <p:sp>
        <p:nvSpPr>
          <p:cNvPr id="2" name="文字方塊 1"/>
          <p:cNvSpPr txBox="1"/>
          <p:nvPr/>
        </p:nvSpPr>
        <p:spPr>
          <a:xfrm>
            <a:off x="6606988" y="1066800"/>
            <a:ext cx="2332562" cy="369332"/>
          </a:xfrm>
          <a:prstGeom prst="rect">
            <a:avLst/>
          </a:prstGeom>
          <a:noFill/>
        </p:spPr>
        <p:txBody>
          <a:bodyPr wrap="none" rtlCol="0">
            <a:spAutoFit/>
          </a:bodyPr>
          <a:lstStyle/>
          <a:p>
            <a:r>
              <a:rPr lang="zh-TW" altLang="en-US" dirty="0" smtClean="0"/>
              <a:t>重設一個分組為</a:t>
            </a:r>
            <a:r>
              <a:rPr lang="en-US" altLang="zh-TW" dirty="0" smtClean="0"/>
              <a:t>data2</a:t>
            </a:r>
            <a:endParaRPr lang="zh-TW" altLang="en-US" dirty="0"/>
          </a:p>
        </p:txBody>
      </p:sp>
    </p:spTree>
    <p:extLst>
      <p:ext uri="{BB962C8B-B14F-4D97-AF65-F5344CB8AC3E}">
        <p14:creationId xmlns:p14="http://schemas.microsoft.com/office/powerpoint/2010/main" val="74566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647" y="261292"/>
            <a:ext cx="7819082" cy="1446550"/>
          </a:xfrm>
          <a:prstGeom prst="rect">
            <a:avLst/>
          </a:prstGeom>
        </p:spPr>
        <p:txBody>
          <a:bodyPr wrap="square">
            <a:spAutoFit/>
          </a:bodyPr>
          <a:lstStyle/>
          <a:p>
            <a:r>
              <a:rPr lang="en-US" altLang="zh-TW" sz="4400" dirty="0" smtClean="0"/>
              <a:t>4 </a:t>
            </a:r>
            <a:r>
              <a:rPr lang="en-US" altLang="zh-TW" sz="4400" dirty="0"/>
              <a:t>Grouping with </a:t>
            </a:r>
            <a:r>
              <a:rPr lang="en-US" altLang="zh-TW" sz="4400" dirty="0" err="1"/>
              <a:t>Dicts</a:t>
            </a:r>
            <a:r>
              <a:rPr lang="en-US" altLang="zh-TW" sz="4400" dirty="0"/>
              <a:t> and Series</a:t>
            </a:r>
            <a:r>
              <a:rPr lang="zh-TW" altLang="en-US" sz="4400" dirty="0"/>
              <a:t>（用</a:t>
            </a:r>
            <a:r>
              <a:rPr lang="en-US" altLang="zh-TW" sz="4400" dirty="0" err="1"/>
              <a:t>Dicts</a:t>
            </a:r>
            <a:r>
              <a:rPr lang="zh-TW" altLang="en-US" sz="4400" dirty="0"/>
              <a:t>與</a:t>
            </a:r>
            <a:r>
              <a:rPr lang="en-US" altLang="zh-TW" sz="4400" dirty="0"/>
              <a:t>Series</a:t>
            </a:r>
            <a:r>
              <a:rPr lang="zh-TW" altLang="en-US" sz="4400" dirty="0"/>
              <a:t>進行分組）</a:t>
            </a:r>
          </a:p>
        </p:txBody>
      </p:sp>
    </p:spTree>
    <p:extLst>
      <p:ext uri="{BB962C8B-B14F-4D97-AF65-F5344CB8AC3E}">
        <p14:creationId xmlns:p14="http://schemas.microsoft.com/office/powerpoint/2010/main" val="36419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9184"/>
            <a:ext cx="6096000" cy="923330"/>
          </a:xfrm>
          <a:prstGeom prst="rect">
            <a:avLst/>
          </a:prstGeom>
        </p:spPr>
        <p:txBody>
          <a:bodyPr>
            <a:spAutoFit/>
          </a:bodyPr>
          <a:lstStyle/>
          <a:p>
            <a:r>
              <a:rPr lang="en-US" altLang="zh-TW" dirty="0"/>
              <a:t>people  =  </a:t>
            </a:r>
            <a:r>
              <a:rPr lang="en-US" altLang="zh-TW" dirty="0" err="1"/>
              <a:t>pd</a:t>
            </a:r>
            <a:r>
              <a:rPr lang="en-US" altLang="zh-TW" dirty="0"/>
              <a:t> . </a:t>
            </a:r>
            <a:r>
              <a:rPr lang="en-US" altLang="zh-TW" dirty="0" err="1"/>
              <a:t>DataFrame</a:t>
            </a:r>
            <a:r>
              <a:rPr lang="en-US" altLang="zh-TW" dirty="0"/>
              <a:t> ( np . random . </a:t>
            </a:r>
            <a:r>
              <a:rPr lang="en-US" altLang="zh-TW" dirty="0" err="1"/>
              <a:t>randn</a:t>
            </a:r>
            <a:r>
              <a:rPr lang="en-US" altLang="zh-TW" dirty="0"/>
              <a:t> ( 5 ,  5 ), </a:t>
            </a:r>
          </a:p>
          <a:p>
            <a:r>
              <a:rPr lang="en-US" altLang="zh-TW" dirty="0"/>
              <a:t>                      columns = [ 'a' ,  'b' ,  'c' ,  'd' ,  'e' ], </a:t>
            </a:r>
          </a:p>
          <a:p>
            <a:r>
              <a:rPr lang="en-US" altLang="zh-TW" dirty="0"/>
              <a:t>                      index = [ 'Joe' ,  'Steve ' ,  'Wes' ,  'Jim' ,  'Travis' ])</a:t>
            </a:r>
            <a:endParaRPr lang="zh-TW" altLang="en-US" dirty="0"/>
          </a:p>
        </p:txBody>
      </p:sp>
      <p:sp>
        <p:nvSpPr>
          <p:cNvPr id="3" name="矩形 2"/>
          <p:cNvSpPr/>
          <p:nvPr/>
        </p:nvSpPr>
        <p:spPr>
          <a:xfrm>
            <a:off x="-1" y="1486898"/>
            <a:ext cx="6880485" cy="369332"/>
          </a:xfrm>
          <a:prstGeom prst="rect">
            <a:avLst/>
          </a:prstGeom>
        </p:spPr>
        <p:txBody>
          <a:bodyPr wrap="square">
            <a:spAutoFit/>
          </a:bodyPr>
          <a:lstStyle/>
          <a:p>
            <a:r>
              <a:rPr lang="en-US" altLang="zh-TW" dirty="0"/>
              <a:t>people . </a:t>
            </a:r>
            <a:r>
              <a:rPr lang="en-US" altLang="zh-TW" dirty="0" err="1"/>
              <a:t>iloc</a:t>
            </a:r>
            <a:r>
              <a:rPr lang="en-US" altLang="zh-TW" dirty="0"/>
              <a:t> [ 2 : 3 ,  [ 1 ,  2 ]]  =  np . nan  # Add a few NA values</a:t>
            </a:r>
            <a:endParaRPr lang="zh-TW" altLang="en-US" dirty="0"/>
          </a:p>
        </p:txBody>
      </p:sp>
      <p:sp>
        <p:nvSpPr>
          <p:cNvPr id="4" name="矩形 3"/>
          <p:cNvSpPr/>
          <p:nvPr/>
        </p:nvSpPr>
        <p:spPr>
          <a:xfrm>
            <a:off x="0" y="2449855"/>
            <a:ext cx="833883" cy="369332"/>
          </a:xfrm>
          <a:prstGeom prst="rect">
            <a:avLst/>
          </a:prstGeom>
        </p:spPr>
        <p:txBody>
          <a:bodyPr wrap="none">
            <a:spAutoFit/>
          </a:bodyPr>
          <a:lstStyle/>
          <a:p>
            <a:r>
              <a:rPr lang="en-US" altLang="zh-TW" dirty="0"/>
              <a:t>people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45" y="3165072"/>
            <a:ext cx="3886742" cy="1667108"/>
          </a:xfrm>
          <a:prstGeom prst="rect">
            <a:avLst/>
          </a:prstGeom>
        </p:spPr>
      </p:pic>
      <p:sp>
        <p:nvSpPr>
          <p:cNvPr id="6" name="文字方塊 5"/>
          <p:cNvSpPr txBox="1"/>
          <p:nvPr/>
        </p:nvSpPr>
        <p:spPr>
          <a:xfrm>
            <a:off x="7727576" y="1604682"/>
            <a:ext cx="1569660" cy="369332"/>
          </a:xfrm>
          <a:prstGeom prst="rect">
            <a:avLst/>
          </a:prstGeom>
          <a:noFill/>
        </p:spPr>
        <p:txBody>
          <a:bodyPr wrap="none" rtlCol="0">
            <a:spAutoFit/>
          </a:bodyPr>
          <a:lstStyle/>
          <a:p>
            <a:r>
              <a:rPr lang="zh-TW" altLang="en-US" dirty="0" smtClean="0"/>
              <a:t>設定參數資料</a:t>
            </a:r>
            <a:endParaRPr lang="zh-TW" altLang="en-US" dirty="0"/>
          </a:p>
        </p:txBody>
      </p:sp>
    </p:spTree>
    <p:extLst>
      <p:ext uri="{BB962C8B-B14F-4D97-AF65-F5344CB8AC3E}">
        <p14:creationId xmlns:p14="http://schemas.microsoft.com/office/powerpoint/2010/main" val="155100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資料科學</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033" y="2196718"/>
            <a:ext cx="1784349" cy="1701079"/>
          </a:xfrm>
        </p:spPr>
      </p:pic>
      <p:sp>
        <p:nvSpPr>
          <p:cNvPr id="5" name="文字方塊 4"/>
          <p:cNvSpPr txBox="1"/>
          <p:nvPr/>
        </p:nvSpPr>
        <p:spPr>
          <a:xfrm>
            <a:off x="838199" y="1496292"/>
            <a:ext cx="11159837" cy="584775"/>
          </a:xfrm>
          <a:prstGeom prst="rect">
            <a:avLst/>
          </a:prstGeom>
          <a:noFill/>
        </p:spPr>
        <p:txBody>
          <a:bodyPr wrap="square" rtlCol="0">
            <a:spAutoFit/>
          </a:bodyPr>
          <a:lstStyle/>
          <a:p>
            <a:r>
              <a:rPr lang="zh-TW" altLang="en-US" sz="1600" dirty="0" smtClean="0"/>
              <a:t>以一個科學、有系統的工作流程來從原始數據中獲取有用資訊，這種工作模式其實一直都存在。但實行這套工作流程的工具及技術卻在不斷改變。以下這張由數據科學家</a:t>
            </a:r>
            <a:r>
              <a:rPr lang="en-US" altLang="zh-TW" sz="1600" dirty="0" smtClean="0"/>
              <a:t>Drew Conway</a:t>
            </a:r>
            <a:r>
              <a:rPr lang="zh-TW" altLang="en-US" sz="1600" dirty="0" smtClean="0"/>
              <a:t>製作，用於定義數據科學的圖表</a:t>
            </a:r>
            <a:r>
              <a:rPr lang="en-US" altLang="zh-TW" sz="1600" dirty="0" smtClean="0"/>
              <a:t>:</a:t>
            </a:r>
            <a:endParaRPr lang="zh-TW" altLang="en-US" sz="1600" dirty="0"/>
          </a:p>
        </p:txBody>
      </p:sp>
      <p:sp>
        <p:nvSpPr>
          <p:cNvPr id="6" name="文字方塊 5"/>
          <p:cNvSpPr txBox="1"/>
          <p:nvPr/>
        </p:nvSpPr>
        <p:spPr>
          <a:xfrm>
            <a:off x="5449456" y="6633447"/>
            <a:ext cx="8911042" cy="230832"/>
          </a:xfrm>
          <a:prstGeom prst="rect">
            <a:avLst/>
          </a:prstGeom>
          <a:noFill/>
        </p:spPr>
        <p:txBody>
          <a:bodyPr wrap="square" rtlCol="0">
            <a:spAutoFit/>
          </a:bodyPr>
          <a:lstStyle/>
          <a:p>
            <a:r>
              <a:rPr lang="zh-TW" altLang="en-US" sz="900" dirty="0" smtClean="0"/>
              <a:t>資料引用  </a:t>
            </a:r>
            <a:r>
              <a:rPr lang="en-US" altLang="zh-TW" sz="900" dirty="0" smtClean="0"/>
              <a:t>http://skycatcheredu.com/%E4%BB%80%E9%BA%BC%E6%98%AF%E6%95%B8%E6%93%9A%E7%A7%91%E5%AD%B8-data-science/</a:t>
            </a:r>
            <a:endParaRPr lang="zh-TW" altLang="en-US" sz="900" dirty="0"/>
          </a:p>
        </p:txBody>
      </p:sp>
      <p:sp>
        <p:nvSpPr>
          <p:cNvPr id="8" name="文字方塊 7"/>
          <p:cNvSpPr txBox="1"/>
          <p:nvPr/>
        </p:nvSpPr>
        <p:spPr>
          <a:xfrm>
            <a:off x="838199" y="3940538"/>
            <a:ext cx="10854253" cy="2000548"/>
          </a:xfrm>
          <a:prstGeom prst="rect">
            <a:avLst/>
          </a:prstGeom>
          <a:noFill/>
        </p:spPr>
        <p:txBody>
          <a:bodyPr wrap="none" rtlCol="0">
            <a:spAutoFit/>
          </a:bodyPr>
          <a:lstStyle/>
          <a:p>
            <a:r>
              <a:rPr lang="zh-TW" altLang="en-US" sz="1600" dirty="0" smtClean="0"/>
              <a:t>圖中又分為三大部分</a:t>
            </a:r>
            <a:r>
              <a:rPr lang="en-US" altLang="zh-TW" sz="1600" dirty="0" smtClean="0"/>
              <a:t>:</a:t>
            </a:r>
            <a:r>
              <a:rPr lang="zh-TW" altLang="en-US" sz="1600" dirty="0" smtClean="0"/>
              <a:t>數據與統計</a:t>
            </a:r>
            <a:r>
              <a:rPr lang="en-US" altLang="zh-TW" sz="1600" dirty="0"/>
              <a:t>(Math &amp; Statistics Knowledge</a:t>
            </a:r>
            <a:r>
              <a:rPr lang="en-US" altLang="zh-TW" sz="1600" dirty="0" smtClean="0"/>
              <a:t>)</a:t>
            </a:r>
            <a:r>
              <a:rPr lang="zh-TW" altLang="en-US" sz="1600" dirty="0" smtClean="0"/>
              <a:t>、編程與電腦科學 </a:t>
            </a:r>
            <a:r>
              <a:rPr lang="en-US" altLang="zh-TW" sz="1600" dirty="0" smtClean="0"/>
              <a:t>(Hacking Skills) </a:t>
            </a:r>
            <a:r>
              <a:rPr lang="zh-TW" altLang="en-US" sz="1600" dirty="0" smtClean="0"/>
              <a:t>以及行業知識</a:t>
            </a:r>
            <a:endParaRPr lang="en-US" altLang="zh-TW" sz="1600" dirty="0" smtClean="0"/>
          </a:p>
          <a:p>
            <a:r>
              <a:rPr lang="zh-TW" altLang="en-US" sz="1600" dirty="0" smtClean="0"/>
              <a:t> </a:t>
            </a:r>
            <a:r>
              <a:rPr lang="en-US" altLang="zh-TW" sz="1600" dirty="0" smtClean="0"/>
              <a:t>(Substantive Expertise)</a:t>
            </a:r>
            <a:r>
              <a:rPr lang="zh-TW" altLang="en-US" sz="1600" dirty="0"/>
              <a:t>，</a:t>
            </a:r>
            <a:r>
              <a:rPr lang="zh-TW" altLang="en-US" sz="1600" dirty="0" smtClean="0"/>
              <a:t>從而產生資料科學。</a:t>
            </a:r>
            <a:endParaRPr lang="en-US" altLang="zh-TW" sz="1600" dirty="0" smtClean="0"/>
          </a:p>
          <a:p>
            <a:r>
              <a:rPr lang="zh-TW" altLang="en-US" sz="1600" dirty="0" smtClean="0"/>
              <a:t>近年又出現</a:t>
            </a:r>
            <a:r>
              <a:rPr lang="en-US" altLang="zh-TW" sz="1600" dirty="0" smtClean="0"/>
              <a:t>R</a:t>
            </a:r>
            <a:r>
              <a:rPr lang="zh-TW" altLang="en-US" sz="1600" dirty="0" smtClean="0"/>
              <a:t>與</a:t>
            </a:r>
            <a:r>
              <a:rPr lang="en-US" altLang="zh-TW" sz="1600" dirty="0" smtClean="0"/>
              <a:t>Python</a:t>
            </a:r>
            <a:r>
              <a:rPr lang="zh-TW" altLang="en-US" sz="1600" dirty="0" smtClean="0"/>
              <a:t>等應用工具的興起改變了舊有的數據分析，像</a:t>
            </a:r>
            <a:r>
              <a:rPr lang="en-US" altLang="zh-TW" sz="1600" dirty="0" smtClean="0"/>
              <a:t>Python</a:t>
            </a:r>
            <a:r>
              <a:rPr lang="zh-TW" altLang="en-US" sz="1600" dirty="0" smtClean="0"/>
              <a:t>和</a:t>
            </a:r>
            <a:r>
              <a:rPr lang="en-US" altLang="zh-TW" sz="1600" dirty="0" smtClean="0"/>
              <a:t>R</a:t>
            </a:r>
            <a:r>
              <a:rPr lang="zh-TW" altLang="en-US" sz="1600" dirty="0" smtClean="0"/>
              <a:t>這兩個用於數據分析的編程語言，</a:t>
            </a:r>
            <a:endParaRPr lang="en-US" altLang="zh-TW" sz="1600" dirty="0" smtClean="0"/>
          </a:p>
          <a:p>
            <a:r>
              <a:rPr lang="zh-TW" altLang="en-US" sz="1600" dirty="0" smtClean="0"/>
              <a:t>設計非常適合一個電腦科學或數學統計背景出身的人去學習並填補自己缺乏的那一門範疇。現今可收集數據的多元化，</a:t>
            </a:r>
            <a:endParaRPr lang="en-US" altLang="zh-TW" sz="1600" dirty="0" smtClean="0"/>
          </a:p>
          <a:p>
            <a:r>
              <a:rPr lang="zh-TW" altLang="en-US" sz="1600" dirty="0" smtClean="0"/>
              <a:t>加上分析工具的變遷，把電腦科學和數學統計拉在一起，提升了「從原始數據中獲取有用資訊」這個工作流程的效益。</a:t>
            </a:r>
            <a:endParaRPr lang="en-US" altLang="zh-TW" sz="1600" dirty="0" smtClean="0"/>
          </a:p>
          <a:p>
            <a:r>
              <a:rPr lang="zh-TW" altLang="en-US" sz="1600" dirty="0" smtClean="0"/>
              <a:t>總結 </a:t>
            </a:r>
            <a:r>
              <a:rPr lang="en-US" altLang="zh-TW" sz="1600" dirty="0" smtClean="0"/>
              <a:t>– Data Science </a:t>
            </a:r>
            <a:r>
              <a:rPr lang="zh-TW" altLang="en-US" sz="1600" dirty="0" smtClean="0"/>
              <a:t>就是 統計學 </a:t>
            </a:r>
            <a:r>
              <a:rPr lang="en-US" altLang="zh-TW" sz="1600" dirty="0" smtClean="0"/>
              <a:t>+ </a:t>
            </a:r>
            <a:r>
              <a:rPr lang="zh-TW" altLang="en-US" sz="1600" dirty="0" smtClean="0"/>
              <a:t>編程 的強化版</a:t>
            </a:r>
            <a:endParaRPr lang="en-US" altLang="zh-TW" sz="1600" dirty="0" smtClean="0"/>
          </a:p>
          <a:p>
            <a:endParaRPr lang="en-US" altLang="zh-TW" sz="1600" dirty="0" smtClean="0"/>
          </a:p>
          <a:p>
            <a:endParaRPr lang="zh-TW" altLang="en-US" sz="1200" dirty="0"/>
          </a:p>
        </p:txBody>
      </p:sp>
    </p:spTree>
    <p:extLst>
      <p:ext uri="{BB962C8B-B14F-4D97-AF65-F5344CB8AC3E}">
        <p14:creationId xmlns:p14="http://schemas.microsoft.com/office/powerpoint/2010/main" val="3750001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868" y="407605"/>
            <a:ext cx="7999751" cy="646331"/>
          </a:xfrm>
          <a:prstGeom prst="rect">
            <a:avLst/>
          </a:prstGeom>
        </p:spPr>
        <p:txBody>
          <a:bodyPr wrap="square">
            <a:spAutoFit/>
          </a:bodyPr>
          <a:lstStyle/>
          <a:p>
            <a:r>
              <a:rPr lang="en-US" altLang="zh-TW" dirty="0"/>
              <a:t>mapping  =  { 'a' :  'red' ,  'b' :  'red' ,  'c' :  'blue' , </a:t>
            </a:r>
          </a:p>
          <a:p>
            <a:r>
              <a:rPr lang="en-US" altLang="zh-TW" dirty="0"/>
              <a:t>           'd' :  'blue' ,  'e' :  'red' ,  'f' :  'orange' }</a:t>
            </a:r>
            <a:endParaRPr lang="zh-TW" altLang="en-US" dirty="0"/>
          </a:p>
        </p:txBody>
      </p:sp>
      <p:sp>
        <p:nvSpPr>
          <p:cNvPr id="3" name="矩形 2"/>
          <p:cNvSpPr/>
          <p:nvPr/>
        </p:nvSpPr>
        <p:spPr>
          <a:xfrm>
            <a:off x="199868" y="1280622"/>
            <a:ext cx="5166351" cy="369332"/>
          </a:xfrm>
          <a:prstGeom prst="rect">
            <a:avLst/>
          </a:prstGeom>
        </p:spPr>
        <p:txBody>
          <a:bodyPr wrap="none">
            <a:spAutoFit/>
          </a:bodyPr>
          <a:lstStyle/>
          <a:p>
            <a:r>
              <a:rPr lang="en-US" altLang="zh-TW" dirty="0" err="1"/>
              <a:t>by_column</a:t>
            </a:r>
            <a:r>
              <a:rPr lang="en-US" altLang="zh-TW" dirty="0"/>
              <a:t>  =  people . </a:t>
            </a:r>
            <a:r>
              <a:rPr lang="en-US" altLang="zh-TW" dirty="0" err="1"/>
              <a:t>groupby</a:t>
            </a:r>
            <a:r>
              <a:rPr lang="en-US" altLang="zh-TW" dirty="0"/>
              <a:t> ( mapping ,  axis = 1 )</a:t>
            </a:r>
            <a:endParaRPr lang="zh-TW" altLang="en-US" dirty="0"/>
          </a:p>
        </p:txBody>
      </p:sp>
      <p:sp>
        <p:nvSpPr>
          <p:cNvPr id="4" name="矩形 3"/>
          <p:cNvSpPr/>
          <p:nvPr/>
        </p:nvSpPr>
        <p:spPr>
          <a:xfrm>
            <a:off x="199868" y="1876640"/>
            <a:ext cx="1976951" cy="369332"/>
          </a:xfrm>
          <a:prstGeom prst="rect">
            <a:avLst/>
          </a:prstGeom>
        </p:spPr>
        <p:txBody>
          <a:bodyPr wrap="none">
            <a:spAutoFit/>
          </a:bodyPr>
          <a:lstStyle/>
          <a:p>
            <a:r>
              <a:rPr lang="en-US" altLang="zh-TW" dirty="0" err="1"/>
              <a:t>by_column</a:t>
            </a:r>
            <a:r>
              <a:rPr lang="en-US" altLang="zh-TW" dirty="0"/>
              <a:t> . sum ()</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69" y="3062802"/>
            <a:ext cx="1971950" cy="1571844"/>
          </a:xfrm>
          <a:prstGeom prst="rect">
            <a:avLst/>
          </a:prstGeom>
        </p:spPr>
      </p:pic>
      <p:sp>
        <p:nvSpPr>
          <p:cNvPr id="6" name="文字方塊 5"/>
          <p:cNvSpPr txBox="1"/>
          <p:nvPr/>
        </p:nvSpPr>
        <p:spPr>
          <a:xfrm>
            <a:off x="3854823" y="2423487"/>
            <a:ext cx="5161926" cy="369332"/>
          </a:xfrm>
          <a:prstGeom prst="rect">
            <a:avLst/>
          </a:prstGeom>
          <a:noFill/>
        </p:spPr>
        <p:txBody>
          <a:bodyPr wrap="none" rtlCol="0">
            <a:spAutoFit/>
          </a:bodyPr>
          <a:lstStyle/>
          <a:p>
            <a:r>
              <a:rPr lang="zh-TW" altLang="en-US" dirty="0" smtClean="0"/>
              <a:t>透過</a:t>
            </a:r>
            <a:r>
              <a:rPr lang="en-US" altLang="zh-TW" dirty="0" err="1" smtClean="0"/>
              <a:t>dict</a:t>
            </a:r>
            <a:r>
              <a:rPr lang="en-US" altLang="zh-TW" dirty="0" smtClean="0"/>
              <a:t> </a:t>
            </a:r>
            <a:r>
              <a:rPr lang="zh-TW" altLang="en-US" dirty="0" smtClean="0"/>
              <a:t>函數建構一組資料傳給</a:t>
            </a:r>
            <a:r>
              <a:rPr lang="en-US" altLang="zh-TW" dirty="0" smtClean="0"/>
              <a:t>group</a:t>
            </a:r>
            <a:r>
              <a:rPr lang="zh-TW" altLang="en-US" dirty="0" smtClean="0"/>
              <a:t> </a:t>
            </a:r>
            <a:r>
              <a:rPr lang="en-US" altLang="zh-TW" dirty="0" smtClean="0"/>
              <a:t>by</a:t>
            </a:r>
            <a:r>
              <a:rPr lang="zh-TW" altLang="en-US" dirty="0" smtClean="0"/>
              <a:t> 進行分組</a:t>
            </a:r>
            <a:endParaRPr lang="zh-TW" altLang="en-US" dirty="0"/>
          </a:p>
        </p:txBody>
      </p:sp>
    </p:spTree>
    <p:extLst>
      <p:ext uri="{BB962C8B-B14F-4D97-AF65-F5344CB8AC3E}">
        <p14:creationId xmlns:p14="http://schemas.microsoft.com/office/powerpoint/2010/main" val="4244895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25" y="276910"/>
            <a:ext cx="6096000" cy="646331"/>
          </a:xfrm>
          <a:prstGeom prst="rect">
            <a:avLst/>
          </a:prstGeom>
        </p:spPr>
        <p:txBody>
          <a:bodyPr>
            <a:spAutoFit/>
          </a:bodyPr>
          <a:lstStyle/>
          <a:p>
            <a:r>
              <a:rPr lang="en-US" altLang="zh-TW" dirty="0" err="1"/>
              <a:t>map_series</a:t>
            </a:r>
            <a:r>
              <a:rPr lang="en-US" altLang="zh-TW" dirty="0"/>
              <a:t>  =  </a:t>
            </a:r>
            <a:r>
              <a:rPr lang="en-US" altLang="zh-TW" dirty="0" err="1"/>
              <a:t>pd</a:t>
            </a:r>
            <a:r>
              <a:rPr lang="en-US" altLang="zh-TW" dirty="0"/>
              <a:t> . Series ( mapping ) </a:t>
            </a:r>
          </a:p>
          <a:p>
            <a:r>
              <a:rPr lang="en-US" altLang="zh-TW" dirty="0" err="1"/>
              <a:t>map_series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 y="1542971"/>
            <a:ext cx="1019317" cy="1114581"/>
          </a:xfrm>
          <a:prstGeom prst="rect">
            <a:avLst/>
          </a:prstGeom>
        </p:spPr>
      </p:pic>
      <p:sp>
        <p:nvSpPr>
          <p:cNvPr id="4" name="矩形 3"/>
          <p:cNvSpPr/>
          <p:nvPr/>
        </p:nvSpPr>
        <p:spPr>
          <a:xfrm>
            <a:off x="161925" y="3092616"/>
            <a:ext cx="4947380" cy="369332"/>
          </a:xfrm>
          <a:prstGeom prst="rect">
            <a:avLst/>
          </a:prstGeom>
        </p:spPr>
        <p:txBody>
          <a:bodyPr wrap="none">
            <a:spAutoFit/>
          </a:bodyPr>
          <a:lstStyle/>
          <a:p>
            <a:r>
              <a:rPr lang="en-US" altLang="zh-TW" dirty="0"/>
              <a:t>people . </a:t>
            </a:r>
            <a:r>
              <a:rPr lang="en-US" altLang="zh-TW" dirty="0" err="1"/>
              <a:t>groupby</a:t>
            </a:r>
            <a:r>
              <a:rPr lang="en-US" altLang="zh-TW" dirty="0"/>
              <a:t> ( </a:t>
            </a:r>
            <a:r>
              <a:rPr lang="en-US" altLang="zh-TW" dirty="0" err="1"/>
              <a:t>map_series</a:t>
            </a:r>
            <a:r>
              <a:rPr lang="en-US" altLang="zh-TW" dirty="0"/>
              <a:t> ,  axis = 1 ) . count ()</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 y="4873980"/>
            <a:ext cx="1295581" cy="1514686"/>
          </a:xfrm>
          <a:prstGeom prst="rect">
            <a:avLst/>
          </a:prstGeom>
        </p:spPr>
      </p:pic>
      <p:sp>
        <p:nvSpPr>
          <p:cNvPr id="6" name="文字方塊 5"/>
          <p:cNvSpPr txBox="1"/>
          <p:nvPr/>
        </p:nvSpPr>
        <p:spPr>
          <a:xfrm>
            <a:off x="5996811" y="1173639"/>
            <a:ext cx="2627642" cy="369332"/>
          </a:xfrm>
          <a:prstGeom prst="rect">
            <a:avLst/>
          </a:prstGeom>
          <a:noFill/>
        </p:spPr>
        <p:txBody>
          <a:bodyPr wrap="none" rtlCol="0">
            <a:spAutoFit/>
          </a:bodyPr>
          <a:lstStyle/>
          <a:p>
            <a:r>
              <a:rPr lang="zh-TW" altLang="en-US" dirty="0" smtClean="0"/>
              <a:t>透過</a:t>
            </a:r>
            <a:r>
              <a:rPr lang="en-US" altLang="zh-TW" dirty="0" smtClean="0"/>
              <a:t>series </a:t>
            </a:r>
            <a:r>
              <a:rPr lang="zh-TW" altLang="en-US" dirty="0" smtClean="0"/>
              <a:t>固定輸出範圍</a:t>
            </a:r>
            <a:endParaRPr lang="zh-TW" altLang="en-US" dirty="0"/>
          </a:p>
        </p:txBody>
      </p:sp>
    </p:spTree>
    <p:extLst>
      <p:ext uri="{BB962C8B-B14F-4D97-AF65-F5344CB8AC3E}">
        <p14:creationId xmlns:p14="http://schemas.microsoft.com/office/powerpoint/2010/main" val="1677526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467" y="343972"/>
            <a:ext cx="11306813" cy="769441"/>
          </a:xfrm>
          <a:prstGeom prst="rect">
            <a:avLst/>
          </a:prstGeom>
        </p:spPr>
        <p:txBody>
          <a:bodyPr wrap="none">
            <a:spAutoFit/>
          </a:bodyPr>
          <a:lstStyle/>
          <a:p>
            <a:r>
              <a:rPr lang="en-US" altLang="zh-TW" sz="4400" dirty="0" smtClean="0"/>
              <a:t>5 Grouping with Functions</a:t>
            </a:r>
            <a:r>
              <a:rPr lang="zh-TW" altLang="en-US" sz="4400" dirty="0"/>
              <a:t>（用函數進行分組）</a:t>
            </a:r>
          </a:p>
        </p:txBody>
      </p:sp>
    </p:spTree>
    <p:extLst>
      <p:ext uri="{BB962C8B-B14F-4D97-AF65-F5344CB8AC3E}">
        <p14:creationId xmlns:p14="http://schemas.microsoft.com/office/powerpoint/2010/main" val="1428609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7673" y="376923"/>
            <a:ext cx="8210551" cy="369332"/>
          </a:xfrm>
          <a:prstGeom prst="rect">
            <a:avLst/>
          </a:prstGeom>
        </p:spPr>
        <p:txBody>
          <a:bodyPr wrap="square">
            <a:spAutoFit/>
          </a:bodyPr>
          <a:lstStyle/>
          <a:p>
            <a:r>
              <a:rPr lang="en-US" altLang="zh-TW" dirty="0"/>
              <a:t>people . </a:t>
            </a:r>
            <a:r>
              <a:rPr lang="en-US" altLang="zh-TW" dirty="0" err="1"/>
              <a:t>groupby</a:t>
            </a:r>
            <a:r>
              <a:rPr lang="en-US" altLang="zh-TW" dirty="0"/>
              <a:t> ( </a:t>
            </a:r>
            <a:r>
              <a:rPr lang="en-US" altLang="zh-TW" dirty="0" err="1"/>
              <a:t>len</a:t>
            </a:r>
            <a:r>
              <a:rPr lang="en-US" altLang="zh-TW" dirty="0"/>
              <a:t> ) . sum </a:t>
            </a:r>
            <a:r>
              <a:rPr lang="en-US" altLang="zh-TW" dirty="0" smtClean="0"/>
              <a:t>()</a:t>
            </a:r>
            <a:r>
              <a:rPr lang="zh-TW" altLang="en-US" dirty="0" smtClean="0"/>
              <a:t> </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35" y="1028700"/>
            <a:ext cx="3600953" cy="857314"/>
          </a:xfrm>
          <a:prstGeom prst="rect">
            <a:avLst/>
          </a:prstGeom>
        </p:spPr>
      </p:pic>
      <p:sp>
        <p:nvSpPr>
          <p:cNvPr id="4" name="矩形 3"/>
          <p:cNvSpPr/>
          <p:nvPr/>
        </p:nvSpPr>
        <p:spPr>
          <a:xfrm>
            <a:off x="447673" y="2858571"/>
            <a:ext cx="4638129" cy="369332"/>
          </a:xfrm>
          <a:prstGeom prst="rect">
            <a:avLst/>
          </a:prstGeom>
        </p:spPr>
        <p:txBody>
          <a:bodyPr wrap="none">
            <a:spAutoFit/>
          </a:bodyPr>
          <a:lstStyle/>
          <a:p>
            <a:r>
              <a:rPr lang="en-US" altLang="zh-TW" dirty="0" err="1"/>
              <a:t>key_list</a:t>
            </a:r>
            <a:r>
              <a:rPr lang="en-US" altLang="zh-TW" dirty="0"/>
              <a:t>  =  [ 'one' ,  'one' ,  'one' ,  'two' ,  'two' ]</a:t>
            </a:r>
            <a:endParaRPr lang="zh-TW" altLang="en-US" dirty="0"/>
          </a:p>
        </p:txBody>
      </p:sp>
      <p:sp>
        <p:nvSpPr>
          <p:cNvPr id="5" name="矩形 4"/>
          <p:cNvSpPr/>
          <p:nvPr/>
        </p:nvSpPr>
        <p:spPr>
          <a:xfrm>
            <a:off x="447673" y="3487222"/>
            <a:ext cx="4137351" cy="369332"/>
          </a:xfrm>
          <a:prstGeom prst="rect">
            <a:avLst/>
          </a:prstGeom>
        </p:spPr>
        <p:txBody>
          <a:bodyPr wrap="none">
            <a:spAutoFit/>
          </a:bodyPr>
          <a:lstStyle/>
          <a:p>
            <a:r>
              <a:rPr lang="en-US" altLang="zh-TW" dirty="0"/>
              <a:t>people . </a:t>
            </a:r>
            <a:r>
              <a:rPr lang="en-US" altLang="zh-TW" dirty="0" err="1"/>
              <a:t>groupby</a:t>
            </a:r>
            <a:r>
              <a:rPr lang="en-US" altLang="zh-TW" dirty="0"/>
              <a:t> ([ </a:t>
            </a:r>
            <a:r>
              <a:rPr lang="en-US" altLang="zh-TW" dirty="0" err="1"/>
              <a:t>len</a:t>
            </a:r>
            <a:r>
              <a:rPr lang="en-US" altLang="zh-TW" dirty="0"/>
              <a:t> ,  </a:t>
            </a:r>
            <a:r>
              <a:rPr lang="en-US" altLang="zh-TW" dirty="0" err="1"/>
              <a:t>key_list</a:t>
            </a:r>
            <a:r>
              <a:rPr lang="en-US" altLang="zh-TW" dirty="0"/>
              <a:t> ]) . min ()</a:t>
            </a:r>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50" y="4952909"/>
            <a:ext cx="3915321" cy="1295581"/>
          </a:xfrm>
          <a:prstGeom prst="rect">
            <a:avLst/>
          </a:prstGeom>
        </p:spPr>
      </p:pic>
      <p:sp>
        <p:nvSpPr>
          <p:cNvPr id="7" name="文字方塊 6"/>
          <p:cNvSpPr txBox="1"/>
          <p:nvPr/>
        </p:nvSpPr>
        <p:spPr>
          <a:xfrm>
            <a:off x="5979459" y="1028700"/>
            <a:ext cx="4504759" cy="369332"/>
          </a:xfrm>
          <a:prstGeom prst="rect">
            <a:avLst/>
          </a:prstGeom>
          <a:noFill/>
        </p:spPr>
        <p:txBody>
          <a:bodyPr wrap="none" rtlCol="0">
            <a:spAutoFit/>
          </a:bodyPr>
          <a:lstStyle/>
          <a:p>
            <a:r>
              <a:rPr lang="zh-TW" altLang="en-US" dirty="0" smtClean="0"/>
              <a:t>按照 人名的長度進行分組 只需輸入</a:t>
            </a:r>
            <a:r>
              <a:rPr lang="en-US" altLang="zh-TW" dirty="0" err="1" smtClean="0"/>
              <a:t>len</a:t>
            </a:r>
            <a:r>
              <a:rPr lang="zh-TW" altLang="en-US" dirty="0" smtClean="0"/>
              <a:t>即可</a:t>
            </a:r>
            <a:endParaRPr lang="zh-TW" altLang="en-US" dirty="0"/>
          </a:p>
        </p:txBody>
      </p:sp>
      <p:sp>
        <p:nvSpPr>
          <p:cNvPr id="8" name="文字方塊 7"/>
          <p:cNvSpPr txBox="1"/>
          <p:nvPr/>
        </p:nvSpPr>
        <p:spPr>
          <a:xfrm>
            <a:off x="6840071" y="3227903"/>
            <a:ext cx="5325497" cy="646331"/>
          </a:xfrm>
          <a:prstGeom prst="rect">
            <a:avLst/>
          </a:prstGeom>
          <a:noFill/>
        </p:spPr>
        <p:txBody>
          <a:bodyPr wrap="none" rtlCol="0">
            <a:spAutoFit/>
          </a:bodyPr>
          <a:lstStyle/>
          <a:p>
            <a:r>
              <a:rPr lang="zh-TW" altLang="en-US" dirty="0" smtClean="0"/>
              <a:t>將函數 陣列 列表 字典 和</a:t>
            </a:r>
            <a:r>
              <a:rPr lang="en-US" altLang="zh-TW" dirty="0" smtClean="0"/>
              <a:t>series</a:t>
            </a:r>
            <a:r>
              <a:rPr lang="zh-TW" altLang="en-US" dirty="0" smtClean="0"/>
              <a:t>混合使用也沒有關係</a:t>
            </a:r>
            <a:endParaRPr lang="en-US" altLang="zh-TW" dirty="0" smtClean="0"/>
          </a:p>
          <a:p>
            <a:r>
              <a:rPr lang="zh-TW" altLang="en-US" dirty="0" smtClean="0"/>
              <a:t>最後都會把資料轉成陣列</a:t>
            </a:r>
            <a:endParaRPr lang="zh-TW" altLang="en-US" dirty="0"/>
          </a:p>
        </p:txBody>
      </p:sp>
    </p:spTree>
    <p:extLst>
      <p:ext uri="{BB962C8B-B14F-4D97-AF65-F5344CB8AC3E}">
        <p14:creationId xmlns:p14="http://schemas.microsoft.com/office/powerpoint/2010/main" val="3350072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622" y="201097"/>
            <a:ext cx="11949297" cy="769441"/>
          </a:xfrm>
          <a:prstGeom prst="rect">
            <a:avLst/>
          </a:prstGeom>
        </p:spPr>
        <p:txBody>
          <a:bodyPr wrap="none">
            <a:spAutoFit/>
          </a:bodyPr>
          <a:lstStyle/>
          <a:p>
            <a:r>
              <a:rPr lang="en-US" altLang="zh-TW" sz="4400" dirty="0"/>
              <a:t>6</a:t>
            </a:r>
            <a:r>
              <a:rPr lang="en-US" altLang="zh-TW" sz="4400" dirty="0" smtClean="0"/>
              <a:t> Grouping by Index Levels</a:t>
            </a:r>
            <a:r>
              <a:rPr lang="zh-TW" altLang="en-US" sz="4400" dirty="0"/>
              <a:t>（按索引層級來分組）</a:t>
            </a:r>
          </a:p>
        </p:txBody>
      </p:sp>
    </p:spTree>
    <p:extLst>
      <p:ext uri="{BB962C8B-B14F-4D97-AF65-F5344CB8AC3E}">
        <p14:creationId xmlns:p14="http://schemas.microsoft.com/office/powerpoint/2010/main" val="1901491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9113" y="347186"/>
            <a:ext cx="6096000" cy="1477328"/>
          </a:xfrm>
          <a:prstGeom prst="rect">
            <a:avLst/>
          </a:prstGeom>
        </p:spPr>
        <p:txBody>
          <a:bodyPr>
            <a:spAutoFit/>
          </a:bodyPr>
          <a:lstStyle/>
          <a:p>
            <a:r>
              <a:rPr lang="en-US" altLang="zh-TW" dirty="0"/>
              <a:t>columns  =  </a:t>
            </a:r>
            <a:r>
              <a:rPr lang="en-US" altLang="zh-TW" dirty="0" err="1"/>
              <a:t>pd</a:t>
            </a:r>
            <a:r>
              <a:rPr lang="en-US" altLang="zh-TW" dirty="0"/>
              <a:t> . </a:t>
            </a:r>
            <a:r>
              <a:rPr lang="en-US" altLang="zh-TW" dirty="0" err="1"/>
              <a:t>MultiIndex</a:t>
            </a:r>
            <a:r>
              <a:rPr lang="en-US" altLang="zh-TW" dirty="0"/>
              <a:t> . </a:t>
            </a:r>
            <a:r>
              <a:rPr lang="en-US" altLang="zh-TW" dirty="0" err="1"/>
              <a:t>from_arrays</a:t>
            </a:r>
            <a:r>
              <a:rPr lang="en-US" altLang="zh-TW" dirty="0"/>
              <a:t> ([[ 'US' ,  'US' ,  'US' ,  'JP' ,  'JP' ],  </a:t>
            </a:r>
          </a:p>
          <a:p>
            <a:r>
              <a:rPr lang="en-US" altLang="zh-TW" dirty="0"/>
              <a:t>                                     [ 1 ,  3 ,  5 ,  1 ,  3 ]],  </a:t>
            </a:r>
          </a:p>
          <a:p>
            <a:r>
              <a:rPr lang="en-US" altLang="zh-TW" dirty="0"/>
              <a:t>                                    names = [ '</a:t>
            </a:r>
            <a:r>
              <a:rPr lang="en-US" altLang="zh-TW" dirty="0" err="1"/>
              <a:t>cty</a:t>
            </a:r>
            <a:r>
              <a:rPr lang="en-US" altLang="zh-TW" dirty="0"/>
              <a:t>' ,  'tenor' ]) </a:t>
            </a:r>
          </a:p>
          <a:p>
            <a:r>
              <a:rPr lang="en-US" altLang="zh-TW" dirty="0"/>
              <a:t>columns</a:t>
            </a:r>
            <a:endParaRPr lang="zh-TW" altLang="en-US" dirty="0"/>
          </a:p>
        </p:txBody>
      </p:sp>
      <p:sp>
        <p:nvSpPr>
          <p:cNvPr id="3" name="矩形 2"/>
          <p:cNvSpPr/>
          <p:nvPr/>
        </p:nvSpPr>
        <p:spPr>
          <a:xfrm>
            <a:off x="519113" y="2208937"/>
            <a:ext cx="6096000" cy="1754326"/>
          </a:xfrm>
          <a:prstGeom prst="rect">
            <a:avLst/>
          </a:prstGeom>
        </p:spPr>
        <p:txBody>
          <a:bodyPr>
            <a:spAutoFit/>
          </a:bodyPr>
          <a:lstStyle/>
          <a:p>
            <a:r>
              <a:rPr lang="en-US" altLang="zh-TW" dirty="0" err="1"/>
              <a:t>MultiIndex</a:t>
            </a:r>
            <a:r>
              <a:rPr lang="en-US" altLang="zh-TW" dirty="0"/>
              <a:t>([('US', 1),</a:t>
            </a:r>
          </a:p>
          <a:p>
            <a:r>
              <a:rPr lang="en-US" altLang="zh-TW" dirty="0"/>
              <a:t>            ('US', 3),</a:t>
            </a:r>
          </a:p>
          <a:p>
            <a:r>
              <a:rPr lang="en-US" altLang="zh-TW" dirty="0"/>
              <a:t>            ('US', 5),</a:t>
            </a:r>
          </a:p>
          <a:p>
            <a:r>
              <a:rPr lang="en-US" altLang="zh-TW" dirty="0"/>
              <a:t>            ('JP', 1),</a:t>
            </a:r>
          </a:p>
          <a:p>
            <a:r>
              <a:rPr lang="en-US" altLang="zh-TW" dirty="0"/>
              <a:t>            ('JP', 3)],</a:t>
            </a:r>
          </a:p>
          <a:p>
            <a:r>
              <a:rPr lang="en-US" altLang="zh-TW" dirty="0"/>
              <a:t>           names=['</a:t>
            </a:r>
            <a:r>
              <a:rPr lang="en-US" altLang="zh-TW" dirty="0" err="1"/>
              <a:t>cty</a:t>
            </a:r>
            <a:r>
              <a:rPr lang="en-US" altLang="zh-TW" dirty="0"/>
              <a:t>', 'tenor'])</a:t>
            </a:r>
            <a:endParaRPr lang="zh-TW" altLang="en-US" dirty="0"/>
          </a:p>
        </p:txBody>
      </p:sp>
      <p:sp>
        <p:nvSpPr>
          <p:cNvPr id="4" name="文字方塊 3"/>
          <p:cNvSpPr txBox="1"/>
          <p:nvPr/>
        </p:nvSpPr>
        <p:spPr>
          <a:xfrm>
            <a:off x="1667436" y="4240306"/>
            <a:ext cx="1107996" cy="369332"/>
          </a:xfrm>
          <a:prstGeom prst="rect">
            <a:avLst/>
          </a:prstGeom>
          <a:noFill/>
        </p:spPr>
        <p:txBody>
          <a:bodyPr wrap="none" rtlCol="0">
            <a:spAutoFit/>
          </a:bodyPr>
          <a:lstStyle/>
          <a:p>
            <a:r>
              <a:rPr lang="zh-TW" altLang="en-US" dirty="0" smtClean="0"/>
              <a:t>設定</a:t>
            </a:r>
            <a:r>
              <a:rPr lang="zh-TW" altLang="en-US" dirty="0"/>
              <a:t>參數</a:t>
            </a:r>
          </a:p>
        </p:txBody>
      </p:sp>
    </p:spTree>
    <p:extLst>
      <p:ext uri="{BB962C8B-B14F-4D97-AF65-F5344CB8AC3E}">
        <p14:creationId xmlns:p14="http://schemas.microsoft.com/office/powerpoint/2010/main" val="1696277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6225" y="266997"/>
            <a:ext cx="6096000" cy="923330"/>
          </a:xfrm>
          <a:prstGeom prst="rect">
            <a:avLst/>
          </a:prstGeom>
        </p:spPr>
        <p:txBody>
          <a:bodyPr>
            <a:spAutoFit/>
          </a:bodyPr>
          <a:lstStyle/>
          <a:p>
            <a:r>
              <a:rPr lang="en-US" altLang="zh-TW" dirty="0" err="1" smtClean="0"/>
              <a:t>hier_df</a:t>
            </a:r>
            <a:r>
              <a:rPr lang="en-US" altLang="zh-TW" dirty="0" smtClean="0"/>
              <a:t>  =  </a:t>
            </a:r>
            <a:r>
              <a:rPr lang="en-US" altLang="zh-TW" dirty="0" err="1" smtClean="0"/>
              <a:t>pd</a:t>
            </a:r>
            <a:r>
              <a:rPr lang="en-US" altLang="zh-TW" dirty="0" smtClean="0"/>
              <a:t> . </a:t>
            </a:r>
            <a:r>
              <a:rPr lang="en-US" altLang="zh-TW" dirty="0" err="1" smtClean="0"/>
              <a:t>DataFrame</a:t>
            </a:r>
            <a:r>
              <a:rPr lang="en-US" altLang="zh-TW" dirty="0" smtClean="0"/>
              <a:t> ( np . random . </a:t>
            </a:r>
            <a:r>
              <a:rPr lang="en-US" altLang="zh-TW" dirty="0" err="1" smtClean="0"/>
              <a:t>randn</a:t>
            </a:r>
            <a:r>
              <a:rPr lang="en-US" altLang="zh-TW" dirty="0" smtClean="0"/>
              <a:t> ( 4 ,  5 ),  columns = columns ) </a:t>
            </a:r>
          </a:p>
          <a:p>
            <a:r>
              <a:rPr lang="en-US" altLang="zh-TW" dirty="0" err="1" smtClean="0"/>
              <a:t>hier_df</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1633428"/>
            <a:ext cx="4058216" cy="1562318"/>
          </a:xfrm>
          <a:prstGeom prst="rect">
            <a:avLst/>
          </a:prstGeom>
        </p:spPr>
      </p:pic>
      <p:sp>
        <p:nvSpPr>
          <p:cNvPr id="4" name="矩形 3"/>
          <p:cNvSpPr/>
          <p:nvPr/>
        </p:nvSpPr>
        <p:spPr>
          <a:xfrm>
            <a:off x="276225" y="3944421"/>
            <a:ext cx="4940776" cy="369332"/>
          </a:xfrm>
          <a:prstGeom prst="rect">
            <a:avLst/>
          </a:prstGeom>
        </p:spPr>
        <p:txBody>
          <a:bodyPr wrap="none">
            <a:spAutoFit/>
          </a:bodyPr>
          <a:lstStyle/>
          <a:p>
            <a:r>
              <a:rPr lang="en-US" altLang="zh-TW" dirty="0" err="1"/>
              <a:t>hier_df</a:t>
            </a:r>
            <a:r>
              <a:rPr lang="en-US" altLang="zh-TW" dirty="0"/>
              <a:t> . </a:t>
            </a:r>
            <a:r>
              <a:rPr lang="en-US" altLang="zh-TW" dirty="0" err="1"/>
              <a:t>groupby</a:t>
            </a:r>
            <a:r>
              <a:rPr lang="en-US" altLang="zh-TW" dirty="0"/>
              <a:t> ( level = '</a:t>
            </a:r>
            <a:r>
              <a:rPr lang="en-US" altLang="zh-TW" dirty="0" err="1"/>
              <a:t>cty</a:t>
            </a:r>
            <a:r>
              <a:rPr lang="en-US" altLang="zh-TW" dirty="0"/>
              <a:t>' ,  axis = 1 ) . count ()</a:t>
            </a:r>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27" y="4644733"/>
            <a:ext cx="1047896" cy="1305107"/>
          </a:xfrm>
          <a:prstGeom prst="rect">
            <a:avLst/>
          </a:prstGeom>
        </p:spPr>
      </p:pic>
      <p:sp>
        <p:nvSpPr>
          <p:cNvPr id="6" name="文字方塊 5"/>
          <p:cNvSpPr txBox="1"/>
          <p:nvPr/>
        </p:nvSpPr>
        <p:spPr>
          <a:xfrm>
            <a:off x="6372225" y="1407459"/>
            <a:ext cx="184731" cy="369332"/>
          </a:xfrm>
          <a:prstGeom prst="rect">
            <a:avLst/>
          </a:prstGeom>
          <a:noFill/>
        </p:spPr>
        <p:txBody>
          <a:bodyPr wrap="none" rtlCol="0">
            <a:spAutoFit/>
          </a:bodyPr>
          <a:lstStyle/>
          <a:p>
            <a:endParaRPr lang="zh-TW" altLang="en-US" dirty="0"/>
          </a:p>
        </p:txBody>
      </p:sp>
      <p:sp>
        <p:nvSpPr>
          <p:cNvPr id="7" name="文字方塊 6"/>
          <p:cNvSpPr txBox="1"/>
          <p:nvPr/>
        </p:nvSpPr>
        <p:spPr>
          <a:xfrm>
            <a:off x="7503459" y="2732257"/>
            <a:ext cx="2122504" cy="646331"/>
          </a:xfrm>
          <a:prstGeom prst="rect">
            <a:avLst/>
          </a:prstGeom>
          <a:noFill/>
        </p:spPr>
        <p:txBody>
          <a:bodyPr wrap="none" rtlCol="0">
            <a:spAutoFit/>
          </a:bodyPr>
          <a:lstStyle/>
          <a:p>
            <a:r>
              <a:rPr lang="zh-TW" altLang="en-US" dirty="0" smtClean="0"/>
              <a:t>根據引索等級分組</a:t>
            </a:r>
            <a:endParaRPr lang="en-US" altLang="zh-TW" dirty="0" smtClean="0"/>
          </a:p>
          <a:p>
            <a:r>
              <a:rPr lang="zh-TW" altLang="en-US" dirty="0" smtClean="0"/>
              <a:t>指定引數</a:t>
            </a:r>
            <a:r>
              <a:rPr lang="en-US" altLang="zh-TW" dirty="0" smtClean="0"/>
              <a:t>level=</a:t>
            </a:r>
            <a:r>
              <a:rPr lang="zh-TW" altLang="en-US" dirty="0" smtClean="0"/>
              <a:t>即可</a:t>
            </a:r>
            <a:endParaRPr lang="zh-TW" altLang="en-US" dirty="0"/>
          </a:p>
        </p:txBody>
      </p:sp>
    </p:spTree>
    <p:extLst>
      <p:ext uri="{BB962C8B-B14F-4D97-AF65-F5344CB8AC3E}">
        <p14:creationId xmlns:p14="http://schemas.microsoft.com/office/powerpoint/2010/main" val="1968876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bg1">
                    <a:lumMod val="85000"/>
                  </a:schemeClr>
                </a:solidFill>
                <a:sym typeface="Wingdings" panose="05000000000000000000" pitchFamily="2" charset="2"/>
              </a:rPr>
              <a:t>Pandas</a:t>
            </a:r>
            <a:r>
              <a:rPr lang="zh-TW" altLang="en-US" dirty="0">
                <a:solidFill>
                  <a:schemeClr val="bg1">
                    <a:lumMod val="85000"/>
                  </a:schemeClr>
                </a:solidFill>
                <a:sym typeface="Wingdings" panose="05000000000000000000" pitchFamily="2" charset="2"/>
              </a:rPr>
              <a:t>資料專案分析</a:t>
            </a:r>
            <a:r>
              <a:rPr lang="zh-TW" altLang="en-US" dirty="0">
                <a:solidFill>
                  <a:schemeClr val="bg1">
                    <a:lumMod val="85000"/>
                  </a:schemeClr>
                </a:solidFill>
              </a:rPr>
              <a:t/>
            </a:r>
            <a:br>
              <a:rPr lang="zh-TW" altLang="en-US" dirty="0">
                <a:solidFill>
                  <a:schemeClr val="bg1">
                    <a:lumMod val="85000"/>
                  </a:schemeClr>
                </a:solidFill>
              </a:rPr>
            </a:br>
            <a:endParaRPr lang="zh-TW" altLang="en-US" dirty="0">
              <a:solidFill>
                <a:schemeClr val="bg1">
                  <a:lumMod val="85000"/>
                </a:schemeClr>
              </a:solidFill>
            </a:endParaRPr>
          </a:p>
        </p:txBody>
      </p:sp>
      <p:sp>
        <p:nvSpPr>
          <p:cNvPr id="3" name="內容版面配置區 2"/>
          <p:cNvSpPr>
            <a:spLocks noGrp="1"/>
          </p:cNvSpPr>
          <p:nvPr>
            <p:ph idx="1"/>
          </p:nvPr>
        </p:nvSpPr>
        <p:spPr/>
        <p:txBody>
          <a:bodyPr/>
          <a:lstStyle/>
          <a:p>
            <a:r>
              <a:rPr lang="en-US" altLang="zh-TW" dirty="0">
                <a:solidFill>
                  <a:schemeClr val="bg1">
                    <a:lumMod val="85000"/>
                  </a:schemeClr>
                </a:solidFill>
              </a:rPr>
              <a:t> 2012 Federal Election Commission </a:t>
            </a:r>
            <a:r>
              <a:rPr lang="en-US" altLang="zh-TW" dirty="0" smtClean="0">
                <a:solidFill>
                  <a:schemeClr val="bg1">
                    <a:lumMod val="85000"/>
                  </a:schemeClr>
                </a:solidFill>
              </a:rPr>
              <a:t>Database</a:t>
            </a:r>
            <a:r>
              <a:rPr lang="zh-TW" altLang="en-US" dirty="0" smtClean="0">
                <a:solidFill>
                  <a:schemeClr val="bg1">
                    <a:lumMod val="85000"/>
                  </a:schemeClr>
                </a:solidFill>
              </a:rPr>
              <a:t> </a:t>
            </a:r>
            <a:r>
              <a:rPr lang="en-US" altLang="zh-TW" dirty="0" smtClean="0">
                <a:solidFill>
                  <a:schemeClr val="bg1">
                    <a:lumMod val="85000"/>
                  </a:schemeClr>
                </a:solidFill>
              </a:rPr>
              <a:t>(2012</a:t>
            </a:r>
            <a:r>
              <a:rPr lang="zh-TW" altLang="en-US" dirty="0" smtClean="0">
                <a:solidFill>
                  <a:schemeClr val="bg1">
                    <a:lumMod val="85000"/>
                  </a:schemeClr>
                </a:solidFill>
              </a:rPr>
              <a:t>聯邦選舉委員會數據庫</a:t>
            </a:r>
            <a:r>
              <a:rPr lang="en-US" altLang="zh-TW" dirty="0" smtClean="0">
                <a:solidFill>
                  <a:schemeClr val="bg1">
                    <a:lumMod val="85000"/>
                  </a:schemeClr>
                </a:solidFill>
              </a:rPr>
              <a:t>)</a:t>
            </a:r>
            <a:endParaRPr lang="zh-TW" altLang="en-US" dirty="0">
              <a:solidFill>
                <a:schemeClr val="bg1">
                  <a:lumMod val="85000"/>
                </a:schemeClr>
              </a:solidFill>
            </a:endParaRPr>
          </a:p>
        </p:txBody>
      </p:sp>
    </p:spTree>
    <p:extLst>
      <p:ext uri="{BB962C8B-B14F-4D97-AF65-F5344CB8AC3E}">
        <p14:creationId xmlns:p14="http://schemas.microsoft.com/office/powerpoint/2010/main" val="2951481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0" y="0"/>
            <a:ext cx="10336869" cy="3970318"/>
          </a:xfrm>
          <a:prstGeom prst="rect">
            <a:avLst/>
          </a:prstGeom>
          <a:noFill/>
        </p:spPr>
        <p:txBody>
          <a:bodyPr wrap="none" rtlCol="0">
            <a:spAutoFit/>
          </a:bodyPr>
          <a:lstStyle/>
          <a:p>
            <a:pPr lvl="0" eaLnBrk="0" fontAlgn="base" hangingPunct="0">
              <a:spcBef>
                <a:spcPct val="0"/>
              </a:spcBef>
              <a:spcAft>
                <a:spcPct val="0"/>
              </a:spcAft>
            </a:pPr>
            <a:r>
              <a:rPr lang="en-US" altLang="zh-TW" b="1" dirty="0">
                <a:latin typeface="Arial Unicode MS"/>
                <a:ea typeface="Courier New" panose="02070309020205020404" pitchFamily="49" charset="0"/>
              </a:rPr>
              <a:t>import </a:t>
            </a:r>
            <a:r>
              <a:rPr lang="en-US" altLang="zh-TW" b="1" dirty="0" err="1">
                <a:latin typeface="Arial Unicode MS"/>
                <a:ea typeface="Courier New" panose="02070309020205020404" pitchFamily="49" charset="0"/>
              </a:rPr>
              <a:t>numpy</a:t>
            </a:r>
            <a:r>
              <a:rPr lang="en-US" altLang="zh-TW" b="1" dirty="0">
                <a:latin typeface="Arial Unicode MS"/>
                <a:ea typeface="Courier New" panose="02070309020205020404" pitchFamily="49" charset="0"/>
              </a:rPr>
              <a:t> as np</a:t>
            </a:r>
          </a:p>
          <a:p>
            <a:pPr lvl="0" eaLnBrk="0" fontAlgn="base" hangingPunct="0">
              <a:spcBef>
                <a:spcPct val="0"/>
              </a:spcBef>
              <a:spcAft>
                <a:spcPct val="0"/>
              </a:spcAft>
            </a:pPr>
            <a:r>
              <a:rPr lang="en-US" altLang="zh-TW" b="1" dirty="0">
                <a:latin typeface="Arial Unicode MS"/>
                <a:ea typeface="Courier New" panose="02070309020205020404" pitchFamily="49" charset="0"/>
              </a:rPr>
              <a:t>import pandas as </a:t>
            </a:r>
            <a:r>
              <a:rPr lang="en-US" altLang="zh-TW" b="1" dirty="0" err="1">
                <a:latin typeface="Arial Unicode MS"/>
                <a:ea typeface="Courier New" panose="02070309020205020404" pitchFamily="49" charset="0"/>
              </a:rPr>
              <a:t>pd</a:t>
            </a:r>
            <a:endParaRPr lang="en-US" altLang="zh-TW" b="1" dirty="0">
              <a:latin typeface="Arial Unicode MS"/>
              <a:ea typeface="Courier New" panose="02070309020205020404" pitchFamily="49" charset="0"/>
            </a:endParaRPr>
          </a:p>
          <a:p>
            <a:pPr lvl="0" eaLnBrk="0" fontAlgn="base" hangingPunct="0">
              <a:spcBef>
                <a:spcPct val="0"/>
              </a:spcBef>
              <a:spcAft>
                <a:spcPct val="0"/>
              </a:spcAft>
            </a:pPr>
            <a:r>
              <a:rPr lang="zh-TW" altLang="en-US" dirty="0">
                <a:latin typeface="Arial" panose="020B0604020202020204" pitchFamily="34" charset="0"/>
              </a:rPr>
              <a:t>載入 </a:t>
            </a:r>
            <a:r>
              <a:rPr lang="en-US" altLang="zh-TW" dirty="0" err="1">
                <a:latin typeface="Arial" panose="020B0604020202020204" pitchFamily="34" charset="0"/>
              </a:rPr>
              <a:t>numpy</a:t>
            </a:r>
            <a:r>
              <a:rPr lang="en-US" altLang="zh-TW" dirty="0">
                <a:latin typeface="Arial" panose="020B0604020202020204" pitchFamily="34" charset="0"/>
              </a:rPr>
              <a:t> </a:t>
            </a:r>
            <a:r>
              <a:rPr lang="zh-TW" altLang="en-US" dirty="0">
                <a:latin typeface="Arial" panose="020B0604020202020204" pitchFamily="34" charset="0"/>
              </a:rPr>
              <a:t>與</a:t>
            </a:r>
            <a:r>
              <a:rPr lang="en-US" altLang="zh-TW" dirty="0">
                <a:latin typeface="Arial" panose="020B0604020202020204" pitchFamily="34" charset="0"/>
              </a:rPr>
              <a:t>pandas</a:t>
            </a:r>
            <a:r>
              <a:rPr lang="zh-TW" altLang="en-US" dirty="0">
                <a:latin typeface="Arial" panose="020B0604020202020204" pitchFamily="34" charset="0"/>
              </a:rPr>
              <a:t>套件</a:t>
            </a:r>
            <a:endParaRPr lang="en-US" altLang="zh-TW" dirty="0">
              <a:latin typeface="Arial" panose="020B0604020202020204" pitchFamily="34" charset="0"/>
            </a:endParaRPr>
          </a:p>
          <a:p>
            <a:pPr lvl="0" eaLnBrk="0" fontAlgn="base" hangingPunct="0">
              <a:spcBef>
                <a:spcPct val="0"/>
              </a:spcBef>
              <a:spcAft>
                <a:spcPct val="0"/>
              </a:spcAft>
            </a:pPr>
            <a:endParaRPr lang="en-US" altLang="zh-TW" dirty="0">
              <a:latin typeface="Arial" panose="020B0604020202020204" pitchFamily="34" charset="0"/>
            </a:endParaRPr>
          </a:p>
          <a:p>
            <a:pPr lvl="0" eaLnBrk="0" fontAlgn="base" hangingPunct="0">
              <a:spcBef>
                <a:spcPct val="0"/>
              </a:spcBef>
              <a:spcAft>
                <a:spcPct val="0"/>
              </a:spcAft>
            </a:pPr>
            <a:r>
              <a:rPr lang="en-US" altLang="zh-TW" dirty="0" err="1">
                <a:latin typeface="Arial" panose="020B0604020202020204" pitchFamily="34" charset="0"/>
              </a:rPr>
              <a:t>pd.options.display.max_rows</a:t>
            </a:r>
            <a:r>
              <a:rPr lang="en-US" altLang="zh-TW" dirty="0">
                <a:latin typeface="Arial" panose="020B0604020202020204" pitchFamily="34" charset="0"/>
              </a:rPr>
              <a:t> = 10</a:t>
            </a:r>
          </a:p>
          <a:p>
            <a:pPr lvl="0" eaLnBrk="0" fontAlgn="base" hangingPunct="0">
              <a:spcBef>
                <a:spcPct val="0"/>
              </a:spcBef>
              <a:spcAft>
                <a:spcPct val="0"/>
              </a:spcAft>
            </a:pPr>
            <a:r>
              <a:rPr lang="zh-TW" altLang="en-US" dirty="0">
                <a:latin typeface="Arial" panose="020B0604020202020204" pitchFamily="34" charset="0"/>
              </a:rPr>
              <a:t>設定字體大小</a:t>
            </a:r>
            <a:endParaRPr lang="en-US" altLang="zh-TW" dirty="0">
              <a:latin typeface="Arial" panose="020B0604020202020204" pitchFamily="34" charset="0"/>
            </a:endParaRPr>
          </a:p>
          <a:p>
            <a:pPr lvl="0" eaLnBrk="0" fontAlgn="base" hangingPunct="0">
              <a:spcBef>
                <a:spcPct val="0"/>
              </a:spcBef>
              <a:spcAft>
                <a:spcPct val="0"/>
              </a:spcAft>
            </a:pPr>
            <a:endParaRPr lang="en-US" altLang="zh-TW" dirty="0">
              <a:latin typeface="Arial" panose="020B0604020202020204" pitchFamily="34" charset="0"/>
            </a:endParaRPr>
          </a:p>
          <a:p>
            <a:pPr eaLnBrk="0" fontAlgn="base" hangingPunct="0">
              <a:spcBef>
                <a:spcPct val="0"/>
              </a:spcBef>
              <a:spcAft>
                <a:spcPct val="0"/>
              </a:spcAft>
            </a:pPr>
            <a:r>
              <a:rPr lang="en-US" altLang="zh-TW" dirty="0">
                <a:latin typeface="Arial" panose="020B0604020202020204" pitchFamily="34" charset="0"/>
              </a:rPr>
              <a:t>!</a:t>
            </a:r>
            <a:r>
              <a:rPr lang="en-US" altLang="zh-TW" dirty="0" err="1">
                <a:latin typeface="Arial" panose="020B0604020202020204" pitchFamily="34" charset="0"/>
              </a:rPr>
              <a:t>wget</a:t>
            </a:r>
            <a:r>
              <a:rPr lang="en-US" altLang="zh-TW" dirty="0">
                <a:latin typeface="Arial" panose="020B0604020202020204" pitchFamily="34" charset="0"/>
              </a:rPr>
              <a:t> </a:t>
            </a:r>
            <a:r>
              <a:rPr lang="en-US" altLang="zh-TW" dirty="0">
                <a:hlinkClick r:id="rId2"/>
              </a:rPr>
              <a:t>https://raw.githubusercontent.com/wesm/pydata-book/2nd-edition/datasets/fec/P00000001-ALL.csv</a:t>
            </a:r>
            <a:endParaRPr lang="en-US" altLang="zh-TW" dirty="0"/>
          </a:p>
          <a:p>
            <a:pPr eaLnBrk="0" fontAlgn="base" hangingPunct="0">
              <a:spcBef>
                <a:spcPct val="0"/>
              </a:spcBef>
              <a:spcAft>
                <a:spcPct val="0"/>
              </a:spcAft>
            </a:pPr>
            <a:r>
              <a:rPr lang="zh-TW" altLang="en-US" dirty="0"/>
              <a:t>載入所要的</a:t>
            </a:r>
            <a:r>
              <a:rPr lang="zh-TW" altLang="en-US" dirty="0" smtClean="0"/>
              <a:t>資料庫</a:t>
            </a:r>
            <a:endParaRPr lang="en-US" altLang="zh-TW" dirty="0" smtClean="0"/>
          </a:p>
          <a:p>
            <a:pPr eaLnBrk="0" fontAlgn="base" hangingPunct="0">
              <a:spcBef>
                <a:spcPct val="0"/>
              </a:spcBef>
              <a:spcAft>
                <a:spcPct val="0"/>
              </a:spcAft>
            </a:pPr>
            <a:endParaRPr lang="en-US" altLang="zh-TW" dirty="0"/>
          </a:p>
          <a:p>
            <a:r>
              <a:rPr lang="en-US" altLang="zh-TW" dirty="0" err="1" smtClean="0"/>
              <a:t>fec</a:t>
            </a:r>
            <a:r>
              <a:rPr lang="en-US" altLang="zh-TW" dirty="0" smtClean="0"/>
              <a:t> = </a:t>
            </a:r>
            <a:r>
              <a:rPr lang="en-US" altLang="zh-TW" dirty="0" err="1" smtClean="0"/>
              <a:t>pd.read_csv</a:t>
            </a:r>
            <a:r>
              <a:rPr lang="en-US" altLang="zh-TW" dirty="0" smtClean="0"/>
              <a:t>('P00000001-ALL.csv', </a:t>
            </a:r>
            <a:r>
              <a:rPr lang="en-US" altLang="zh-TW" dirty="0" err="1" smtClean="0"/>
              <a:t>low_memory</a:t>
            </a:r>
            <a:r>
              <a:rPr lang="en-US" altLang="zh-TW" dirty="0" smtClean="0"/>
              <a:t>=False)</a:t>
            </a:r>
          </a:p>
          <a:p>
            <a:r>
              <a:rPr lang="zh-TW" altLang="en-US" dirty="0" smtClean="0"/>
              <a:t>定義</a:t>
            </a:r>
            <a:r>
              <a:rPr lang="en-US" altLang="zh-TW" dirty="0" err="1" smtClean="0"/>
              <a:t>fec</a:t>
            </a:r>
            <a:r>
              <a:rPr lang="zh-TW" altLang="en-US" dirty="0" smtClean="0"/>
              <a:t>參數</a:t>
            </a:r>
            <a:endParaRPr lang="en-US" altLang="zh-TW" dirty="0" smtClean="0"/>
          </a:p>
          <a:p>
            <a:endParaRPr lang="en-US" altLang="zh-TW" dirty="0" smtClean="0"/>
          </a:p>
          <a:p>
            <a:endParaRPr lang="en-US" altLang="zh-TW" dirty="0"/>
          </a:p>
        </p:txBody>
      </p:sp>
    </p:spTree>
    <p:extLst>
      <p:ext uri="{BB962C8B-B14F-4D97-AF65-F5344CB8AC3E}">
        <p14:creationId xmlns:p14="http://schemas.microsoft.com/office/powerpoint/2010/main" val="2214440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38545" y="0"/>
            <a:ext cx="8275782" cy="6586418"/>
          </a:xfrm>
          <a:prstGeom prst="rect">
            <a:avLst/>
          </a:prstGeom>
          <a:noFill/>
        </p:spPr>
        <p:txBody>
          <a:bodyPr wrap="square" rtlCol="0">
            <a:spAutoFit/>
          </a:bodyPr>
          <a:lstStyle/>
          <a:p>
            <a:r>
              <a:rPr lang="en-US" altLang="zh-TW" dirty="0" smtClean="0"/>
              <a:t>fec.info()</a:t>
            </a:r>
          </a:p>
          <a:p>
            <a:r>
              <a:rPr lang="zh-TW" altLang="en-US" dirty="0" smtClean="0"/>
              <a:t>產生出資料的詳細資訊</a:t>
            </a:r>
            <a:endParaRPr lang="en-US" altLang="zh-TW" dirty="0" smtClean="0"/>
          </a:p>
          <a:p>
            <a:endParaRPr lang="en-US" altLang="zh-TW" b="1" dirty="0" smtClean="0"/>
          </a:p>
          <a:p>
            <a:r>
              <a:rPr lang="en-US" altLang="zh-TW" sz="1600" dirty="0" smtClean="0"/>
              <a:t>&lt;class '</a:t>
            </a:r>
            <a:r>
              <a:rPr lang="en-US" altLang="zh-TW" sz="1600" dirty="0" err="1" smtClean="0"/>
              <a:t>pandas.core.frame.DataFrame</a:t>
            </a:r>
            <a:r>
              <a:rPr lang="en-US" altLang="zh-TW" sz="1600" dirty="0" smtClean="0"/>
              <a:t>'&gt;</a:t>
            </a:r>
          </a:p>
          <a:p>
            <a:r>
              <a:rPr lang="en-US" altLang="zh-TW" sz="1600" dirty="0" err="1" smtClean="0"/>
              <a:t>RangeIndex</a:t>
            </a:r>
            <a:r>
              <a:rPr lang="en-US" altLang="zh-TW" sz="1600" dirty="0" smtClean="0"/>
              <a:t>: 1001731 entries, 0 to 1001730</a:t>
            </a:r>
          </a:p>
          <a:p>
            <a:r>
              <a:rPr lang="en-US" altLang="zh-TW" sz="1600" dirty="0" smtClean="0"/>
              <a:t>Data columns (total 16 columns):</a:t>
            </a:r>
          </a:p>
          <a:p>
            <a:r>
              <a:rPr lang="en-US" altLang="zh-TW" sz="1600" dirty="0" smtClean="0"/>
              <a:t> #   Column             Non-Null Count    </a:t>
            </a:r>
            <a:r>
              <a:rPr lang="en-US" altLang="zh-TW" sz="1600" dirty="0" err="1" smtClean="0"/>
              <a:t>Dtype</a:t>
            </a:r>
            <a:r>
              <a:rPr lang="en-US" altLang="zh-TW" sz="1600" dirty="0" smtClean="0"/>
              <a:t>  </a:t>
            </a:r>
          </a:p>
          <a:p>
            <a:r>
              <a:rPr lang="en-US" altLang="zh-TW" sz="1600" dirty="0" smtClean="0"/>
              <a:t>---  ------             --------------    -----  </a:t>
            </a:r>
          </a:p>
          <a:p>
            <a:r>
              <a:rPr lang="en-US" altLang="zh-TW" sz="1600" dirty="0" smtClean="0"/>
              <a:t> 0   </a:t>
            </a:r>
            <a:r>
              <a:rPr lang="en-US" altLang="zh-TW" sz="1600" dirty="0" err="1" smtClean="0"/>
              <a:t>cmte_id</a:t>
            </a:r>
            <a:r>
              <a:rPr lang="en-US" altLang="zh-TW" sz="1600" dirty="0" smtClean="0"/>
              <a:t>            1001731 non-null  object </a:t>
            </a:r>
          </a:p>
          <a:p>
            <a:r>
              <a:rPr lang="en-US" altLang="zh-TW" sz="1600" dirty="0" smtClean="0"/>
              <a:t> 1   </a:t>
            </a:r>
            <a:r>
              <a:rPr lang="en-US" altLang="zh-TW" sz="1600" dirty="0" err="1" smtClean="0"/>
              <a:t>cand_id</a:t>
            </a:r>
            <a:r>
              <a:rPr lang="en-US" altLang="zh-TW" sz="1600" dirty="0" smtClean="0"/>
              <a:t>            1001731 non-null  object </a:t>
            </a:r>
          </a:p>
          <a:p>
            <a:r>
              <a:rPr lang="en-US" altLang="zh-TW" sz="1600" dirty="0" smtClean="0"/>
              <a:t> 2   </a:t>
            </a:r>
            <a:r>
              <a:rPr lang="en-US" altLang="zh-TW" sz="1600" dirty="0" err="1" smtClean="0"/>
              <a:t>cand_nm</a:t>
            </a:r>
            <a:r>
              <a:rPr lang="en-US" altLang="zh-TW" sz="1600" dirty="0" smtClean="0"/>
              <a:t>            1001731 non-null  object </a:t>
            </a:r>
          </a:p>
          <a:p>
            <a:r>
              <a:rPr lang="en-US" altLang="zh-TW" sz="1600" dirty="0" smtClean="0"/>
              <a:t> 3   </a:t>
            </a:r>
            <a:r>
              <a:rPr lang="en-US" altLang="zh-TW" sz="1600" dirty="0" err="1" smtClean="0"/>
              <a:t>contbr_nm</a:t>
            </a:r>
            <a:r>
              <a:rPr lang="en-US" altLang="zh-TW" sz="1600" dirty="0" smtClean="0"/>
              <a:t>          1001731 non-null  object </a:t>
            </a:r>
          </a:p>
          <a:p>
            <a:r>
              <a:rPr lang="en-US" altLang="zh-TW" sz="1600" dirty="0" smtClean="0"/>
              <a:t> 4   </a:t>
            </a:r>
            <a:r>
              <a:rPr lang="en-US" altLang="zh-TW" sz="1600" dirty="0" err="1" smtClean="0"/>
              <a:t>contbr_city</a:t>
            </a:r>
            <a:r>
              <a:rPr lang="en-US" altLang="zh-TW" sz="1600" dirty="0" smtClean="0"/>
              <a:t>        1001712 non-null  object </a:t>
            </a:r>
          </a:p>
          <a:p>
            <a:r>
              <a:rPr lang="en-US" altLang="zh-TW" sz="1600" dirty="0" smtClean="0"/>
              <a:t> 5   </a:t>
            </a:r>
            <a:r>
              <a:rPr lang="en-US" altLang="zh-TW" sz="1600" dirty="0" err="1" smtClean="0"/>
              <a:t>contbr_st</a:t>
            </a:r>
            <a:r>
              <a:rPr lang="en-US" altLang="zh-TW" sz="1600" dirty="0" smtClean="0"/>
              <a:t>          1001727 non-null  object </a:t>
            </a:r>
          </a:p>
          <a:p>
            <a:r>
              <a:rPr lang="en-US" altLang="zh-TW" sz="1600" dirty="0" smtClean="0"/>
              <a:t> 6   </a:t>
            </a:r>
            <a:r>
              <a:rPr lang="en-US" altLang="zh-TW" sz="1600" dirty="0" err="1" smtClean="0"/>
              <a:t>contbr_zip</a:t>
            </a:r>
            <a:r>
              <a:rPr lang="en-US" altLang="zh-TW" sz="1600" dirty="0" smtClean="0"/>
              <a:t>         1001620 non-null  object </a:t>
            </a:r>
          </a:p>
          <a:p>
            <a:r>
              <a:rPr lang="en-US" altLang="zh-TW" sz="1600" dirty="0" smtClean="0"/>
              <a:t> 7   </a:t>
            </a:r>
            <a:r>
              <a:rPr lang="en-US" altLang="zh-TW" sz="1600" dirty="0" err="1" smtClean="0"/>
              <a:t>contbr_employer</a:t>
            </a:r>
            <a:r>
              <a:rPr lang="en-US" altLang="zh-TW" sz="1600" dirty="0" smtClean="0"/>
              <a:t>    988002 non-null   object </a:t>
            </a:r>
          </a:p>
          <a:p>
            <a:r>
              <a:rPr lang="en-US" altLang="zh-TW" sz="1600" dirty="0" smtClean="0"/>
              <a:t> 8   </a:t>
            </a:r>
            <a:r>
              <a:rPr lang="en-US" altLang="zh-TW" sz="1600" dirty="0" err="1" smtClean="0"/>
              <a:t>contbr_occupation</a:t>
            </a:r>
            <a:r>
              <a:rPr lang="en-US" altLang="zh-TW" sz="1600" dirty="0" smtClean="0"/>
              <a:t>  993301 non-null   object </a:t>
            </a:r>
          </a:p>
          <a:p>
            <a:r>
              <a:rPr lang="en-US" altLang="zh-TW" sz="1600" dirty="0" smtClean="0"/>
              <a:t> 9   </a:t>
            </a:r>
            <a:r>
              <a:rPr lang="en-US" altLang="zh-TW" sz="1600" dirty="0" err="1" smtClean="0"/>
              <a:t>contb_receipt_amt</a:t>
            </a:r>
            <a:r>
              <a:rPr lang="en-US" altLang="zh-TW" sz="1600" dirty="0" smtClean="0"/>
              <a:t>  1001731 non-null  float64</a:t>
            </a:r>
          </a:p>
          <a:p>
            <a:r>
              <a:rPr lang="en-US" altLang="zh-TW" sz="1600" dirty="0" smtClean="0"/>
              <a:t> 10  </a:t>
            </a:r>
            <a:r>
              <a:rPr lang="en-US" altLang="zh-TW" sz="1600" dirty="0" err="1" smtClean="0"/>
              <a:t>contb_receipt_dt</a:t>
            </a:r>
            <a:r>
              <a:rPr lang="en-US" altLang="zh-TW" sz="1600" dirty="0" smtClean="0"/>
              <a:t>   1001731 non-null  object </a:t>
            </a:r>
          </a:p>
          <a:p>
            <a:r>
              <a:rPr lang="en-US" altLang="zh-TW" sz="1600" dirty="0" smtClean="0"/>
              <a:t> 11  </a:t>
            </a:r>
            <a:r>
              <a:rPr lang="en-US" altLang="zh-TW" sz="1600" dirty="0" err="1" smtClean="0"/>
              <a:t>receipt_desc</a:t>
            </a:r>
            <a:r>
              <a:rPr lang="en-US" altLang="zh-TW" sz="1600" dirty="0" smtClean="0"/>
              <a:t>       14166 non-null    object </a:t>
            </a:r>
          </a:p>
          <a:p>
            <a:r>
              <a:rPr lang="en-US" altLang="zh-TW" sz="1600" dirty="0" smtClean="0"/>
              <a:t> 12  </a:t>
            </a:r>
            <a:r>
              <a:rPr lang="en-US" altLang="zh-TW" sz="1600" dirty="0" err="1" smtClean="0"/>
              <a:t>memo_cd</a:t>
            </a:r>
            <a:r>
              <a:rPr lang="en-US" altLang="zh-TW" sz="1600" dirty="0" smtClean="0"/>
              <a:t>            92482 non-null    object </a:t>
            </a:r>
          </a:p>
          <a:p>
            <a:r>
              <a:rPr lang="en-US" altLang="zh-TW" sz="1600" dirty="0" smtClean="0"/>
              <a:t> 13  </a:t>
            </a:r>
            <a:r>
              <a:rPr lang="en-US" altLang="zh-TW" sz="1600" dirty="0" err="1" smtClean="0"/>
              <a:t>memo_text</a:t>
            </a:r>
            <a:r>
              <a:rPr lang="en-US" altLang="zh-TW" sz="1600" dirty="0" smtClean="0"/>
              <a:t>          97770 non-null    object </a:t>
            </a:r>
          </a:p>
          <a:p>
            <a:r>
              <a:rPr lang="en-US" altLang="zh-TW" sz="1600" dirty="0" smtClean="0"/>
              <a:t> 14  </a:t>
            </a:r>
            <a:r>
              <a:rPr lang="en-US" altLang="zh-TW" sz="1600" dirty="0" err="1" smtClean="0"/>
              <a:t>form_tp</a:t>
            </a:r>
            <a:r>
              <a:rPr lang="en-US" altLang="zh-TW" sz="1600" dirty="0" smtClean="0"/>
              <a:t>            1001731 non-null  object </a:t>
            </a:r>
          </a:p>
          <a:p>
            <a:r>
              <a:rPr lang="en-US" altLang="zh-TW" sz="1600" dirty="0" smtClean="0"/>
              <a:t> 15  </a:t>
            </a:r>
            <a:r>
              <a:rPr lang="en-US" altLang="zh-TW" sz="1600" dirty="0" err="1" smtClean="0"/>
              <a:t>file_num</a:t>
            </a:r>
            <a:r>
              <a:rPr lang="en-US" altLang="zh-TW" sz="1600" dirty="0" smtClean="0"/>
              <a:t>           1001731 non-null  int64  </a:t>
            </a:r>
          </a:p>
          <a:p>
            <a:r>
              <a:rPr lang="en-US" altLang="zh-TW" sz="1600" dirty="0" err="1" smtClean="0"/>
              <a:t>dtypes</a:t>
            </a:r>
            <a:r>
              <a:rPr lang="en-US" altLang="zh-TW" sz="1600" dirty="0" smtClean="0"/>
              <a:t>: float64(1), int64(1), object(14)</a:t>
            </a:r>
          </a:p>
          <a:p>
            <a:r>
              <a:rPr lang="en-US" altLang="zh-TW" sz="1600" dirty="0" smtClean="0"/>
              <a:t>memory usage: 122.3+ MB</a:t>
            </a:r>
            <a:endParaRPr lang="zh-TW" altLang="en-US" sz="1600" dirty="0"/>
          </a:p>
        </p:txBody>
      </p:sp>
    </p:spTree>
    <p:extLst>
      <p:ext uri="{BB962C8B-B14F-4D97-AF65-F5344CB8AC3E}">
        <p14:creationId xmlns:p14="http://schemas.microsoft.com/office/powerpoint/2010/main" val="76118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Pandas </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1600" dirty="0" smtClean="0"/>
              <a:t>Pandas </a:t>
            </a:r>
            <a:r>
              <a:rPr lang="zh-TW" altLang="en-US" sz="1600" dirty="0" smtClean="0"/>
              <a:t>是</a:t>
            </a:r>
            <a:r>
              <a:rPr lang="en-US" altLang="zh-TW" sz="1600" dirty="0"/>
              <a:t>pandas</a:t>
            </a:r>
            <a:r>
              <a:rPr lang="zh-TW" altLang="en-US" sz="1600" dirty="0"/>
              <a:t>是基於</a:t>
            </a:r>
            <a:r>
              <a:rPr lang="en-US" altLang="zh-TW" sz="1600" dirty="0" err="1"/>
              <a:t>NumPy</a:t>
            </a:r>
            <a:r>
              <a:rPr lang="zh-TW" altLang="en-US" sz="1600" dirty="0"/>
              <a:t>的一種工具，該工具是為了解決數據分析任務而創建的。</a:t>
            </a:r>
            <a:r>
              <a:rPr lang="en-US" altLang="zh-TW" sz="1600" dirty="0"/>
              <a:t>Pandas</a:t>
            </a:r>
            <a:r>
              <a:rPr lang="zh-TW" altLang="en-US" sz="1600" dirty="0"/>
              <a:t>納入了大量庫和一些標準的數據模型，提供了高效地操作大型數據集所需的工具。</a:t>
            </a:r>
            <a:r>
              <a:rPr lang="en-US" altLang="zh-TW" sz="1600" dirty="0"/>
              <a:t>pandas</a:t>
            </a:r>
            <a:r>
              <a:rPr lang="zh-TW" altLang="en-US" sz="1600" dirty="0"/>
              <a:t>提供了大量能使我們快速便捷地處理數據的函數和方法。你很快就會發現，它是使</a:t>
            </a:r>
            <a:r>
              <a:rPr lang="en-US" altLang="zh-TW" sz="1600" dirty="0"/>
              <a:t>Python</a:t>
            </a:r>
            <a:r>
              <a:rPr lang="zh-TW" altLang="en-US" sz="1600" dirty="0"/>
              <a:t>成為強大而高效的數據分析環境的重要因素之一。</a:t>
            </a:r>
          </a:p>
          <a:p>
            <a:pPr marL="0" indent="0">
              <a:buNone/>
            </a:pPr>
            <a:r>
              <a:rPr lang="en-US" altLang="zh-TW" sz="1600" dirty="0" smtClean="0"/>
              <a:t>python</a:t>
            </a:r>
            <a:r>
              <a:rPr lang="zh-TW" altLang="en-US" sz="1600" dirty="0"/>
              <a:t>的一個數據分析包，最初由</a:t>
            </a:r>
            <a:r>
              <a:rPr lang="en-US" altLang="zh-TW" sz="1600" dirty="0"/>
              <a:t>AQR Capital Management</a:t>
            </a:r>
            <a:r>
              <a:rPr lang="zh-TW" altLang="en-US" sz="1600" dirty="0"/>
              <a:t>於</a:t>
            </a:r>
            <a:r>
              <a:rPr lang="en-US" altLang="zh-TW" sz="1600" dirty="0"/>
              <a:t>2008</a:t>
            </a:r>
            <a:r>
              <a:rPr lang="zh-TW" altLang="en-US" sz="1600" dirty="0"/>
              <a:t>年</a:t>
            </a:r>
            <a:r>
              <a:rPr lang="en-US" altLang="zh-TW" sz="1600" dirty="0"/>
              <a:t>4</a:t>
            </a:r>
            <a:r>
              <a:rPr lang="zh-TW" altLang="en-US" sz="1600" dirty="0"/>
              <a:t>月開發，並於</a:t>
            </a:r>
            <a:r>
              <a:rPr lang="en-US" altLang="zh-TW" sz="1600" dirty="0"/>
              <a:t>2009</a:t>
            </a:r>
            <a:r>
              <a:rPr lang="zh-TW" altLang="en-US" sz="1600" dirty="0"/>
              <a:t>年底開源出來，目前由專注於</a:t>
            </a:r>
            <a:r>
              <a:rPr lang="en-US" altLang="zh-TW" sz="1600" dirty="0"/>
              <a:t>Python</a:t>
            </a:r>
            <a:r>
              <a:rPr lang="zh-TW" altLang="en-US" sz="1600" dirty="0"/>
              <a:t>數據包開發的</a:t>
            </a:r>
            <a:r>
              <a:rPr lang="en-US" altLang="zh-TW" sz="1600" dirty="0" err="1"/>
              <a:t>PyData</a:t>
            </a:r>
            <a:r>
              <a:rPr lang="zh-TW" altLang="en-US" sz="1600" dirty="0"/>
              <a:t>開發</a:t>
            </a:r>
            <a:r>
              <a:rPr lang="en-US" altLang="zh-TW" sz="1600" dirty="0"/>
              <a:t>team</a:t>
            </a:r>
            <a:r>
              <a:rPr lang="zh-TW" altLang="en-US" sz="1600" dirty="0"/>
              <a:t>繼續開發和維護，屬於</a:t>
            </a:r>
            <a:r>
              <a:rPr lang="en-US" altLang="zh-TW" sz="1600" dirty="0" err="1"/>
              <a:t>PyData</a:t>
            </a:r>
            <a:r>
              <a:rPr lang="zh-TW" altLang="en-US" sz="1600" dirty="0"/>
              <a:t>項目的一部分。</a:t>
            </a:r>
            <a:r>
              <a:rPr lang="en-US" altLang="zh-TW" sz="1600" dirty="0"/>
              <a:t>Pandas</a:t>
            </a:r>
            <a:r>
              <a:rPr lang="zh-TW" altLang="en-US" sz="1600" dirty="0"/>
              <a:t>最初被作為金融數據分析工具而開發出來，因此，</a:t>
            </a:r>
            <a:r>
              <a:rPr lang="en-US" altLang="zh-TW" sz="1600" dirty="0"/>
              <a:t>pandas</a:t>
            </a:r>
            <a:r>
              <a:rPr lang="zh-TW" altLang="en-US" sz="1600" dirty="0"/>
              <a:t>為時間序列分析提供了很好的支持。</a:t>
            </a:r>
            <a:r>
              <a:rPr lang="en-US" altLang="zh-TW" sz="1600" dirty="0"/>
              <a:t>Pandas</a:t>
            </a:r>
            <a:r>
              <a:rPr lang="zh-TW" altLang="en-US" sz="1600" dirty="0"/>
              <a:t>的名稱來自於面板數據（</a:t>
            </a:r>
            <a:r>
              <a:rPr lang="en-US" altLang="zh-TW" sz="1600" dirty="0"/>
              <a:t>panel data</a:t>
            </a:r>
            <a:r>
              <a:rPr lang="zh-TW" altLang="en-US" sz="1600" dirty="0"/>
              <a:t>）和</a:t>
            </a:r>
            <a:r>
              <a:rPr lang="en-US" altLang="zh-TW" sz="1600" dirty="0"/>
              <a:t>python</a:t>
            </a:r>
            <a:r>
              <a:rPr lang="zh-TW" altLang="en-US" sz="1600" dirty="0"/>
              <a:t>數據分析（</a:t>
            </a:r>
            <a:r>
              <a:rPr lang="en-US" altLang="zh-TW" sz="1600" dirty="0"/>
              <a:t>data analysis</a:t>
            </a:r>
            <a:r>
              <a:rPr lang="zh-TW" altLang="en-US" sz="1600" dirty="0"/>
              <a:t>）。</a:t>
            </a:r>
            <a:r>
              <a:rPr lang="en-US" altLang="zh-TW" sz="1600" dirty="0"/>
              <a:t>panel data</a:t>
            </a:r>
            <a:r>
              <a:rPr lang="zh-TW" altLang="en-US" sz="1600" dirty="0"/>
              <a:t>是經濟學中關於多維數據集的一個術語，在</a:t>
            </a:r>
            <a:r>
              <a:rPr lang="en-US" altLang="zh-TW" sz="1600" dirty="0"/>
              <a:t>Pandas</a:t>
            </a:r>
            <a:r>
              <a:rPr lang="zh-TW" altLang="en-US" sz="1600" dirty="0"/>
              <a:t>中也提供了</a:t>
            </a:r>
            <a:r>
              <a:rPr lang="en-US" altLang="zh-TW" sz="1600" dirty="0"/>
              <a:t>panel</a:t>
            </a:r>
            <a:r>
              <a:rPr lang="zh-TW" altLang="en-US" sz="1600" dirty="0"/>
              <a:t>的數據類型</a:t>
            </a:r>
            <a:r>
              <a:rPr lang="zh-TW" altLang="en-US" sz="1600" dirty="0" smtClean="0"/>
              <a:t>。</a:t>
            </a:r>
            <a:endParaRPr lang="en-US" altLang="zh-TW" sz="1600" dirty="0" smtClean="0"/>
          </a:p>
          <a:p>
            <a:pPr marL="0" indent="0">
              <a:buNone/>
            </a:pPr>
            <a:r>
              <a:rPr lang="en-US" altLang="zh-TW" sz="1600" dirty="0"/>
              <a:t>Series</a:t>
            </a:r>
            <a:r>
              <a:rPr lang="zh-TW" altLang="en-US" sz="1600" dirty="0"/>
              <a:t>：一維數組，與</a:t>
            </a:r>
            <a:r>
              <a:rPr lang="en-US" altLang="zh-TW" sz="1600" dirty="0" err="1"/>
              <a:t>Numpy</a:t>
            </a:r>
            <a:r>
              <a:rPr lang="zh-TW" altLang="en-US" sz="1600" dirty="0"/>
              <a:t>中的一維</a:t>
            </a:r>
            <a:r>
              <a:rPr lang="en-US" altLang="zh-TW" sz="1600" dirty="0"/>
              <a:t>array</a:t>
            </a:r>
            <a:r>
              <a:rPr lang="zh-TW" altLang="en-US" sz="1600" dirty="0"/>
              <a:t>類似。二者與</a:t>
            </a:r>
            <a:r>
              <a:rPr lang="en-US" altLang="zh-TW" sz="1600" dirty="0"/>
              <a:t>Python</a:t>
            </a:r>
            <a:r>
              <a:rPr lang="zh-TW" altLang="en-US" sz="1600" dirty="0"/>
              <a:t>基本的數據結構</a:t>
            </a:r>
            <a:r>
              <a:rPr lang="en-US" altLang="zh-TW" sz="1600" dirty="0"/>
              <a:t>List</a:t>
            </a:r>
            <a:r>
              <a:rPr lang="zh-TW" altLang="en-US" sz="1600" dirty="0"/>
              <a:t>也很相近。</a:t>
            </a:r>
            <a:r>
              <a:rPr lang="en-US" altLang="zh-TW" sz="1600" dirty="0"/>
              <a:t>Series</a:t>
            </a:r>
            <a:r>
              <a:rPr lang="zh-TW" altLang="en-US" sz="1600" dirty="0"/>
              <a:t>如今能保存不同種數據類型，字符串、</a:t>
            </a:r>
            <a:r>
              <a:rPr lang="en-US" altLang="zh-TW" sz="1600" dirty="0" err="1"/>
              <a:t>boolean</a:t>
            </a:r>
            <a:r>
              <a:rPr lang="zh-TW" altLang="en-US" sz="1600" dirty="0"/>
              <a:t>值、數字等都能保存在</a:t>
            </a:r>
            <a:r>
              <a:rPr lang="en-US" altLang="zh-TW" sz="1600" dirty="0"/>
              <a:t>Series</a:t>
            </a:r>
            <a:r>
              <a:rPr lang="zh-TW" altLang="en-US" sz="1600" dirty="0"/>
              <a:t>中。</a:t>
            </a:r>
          </a:p>
          <a:p>
            <a:pPr marL="0" indent="0">
              <a:buNone/>
            </a:pPr>
            <a:r>
              <a:rPr lang="en-US" altLang="zh-TW" sz="1600" dirty="0"/>
              <a:t>Time- Series</a:t>
            </a:r>
            <a:r>
              <a:rPr lang="zh-TW" altLang="en-US" sz="1600" dirty="0"/>
              <a:t>：以時間為索引的</a:t>
            </a:r>
            <a:r>
              <a:rPr lang="en-US" altLang="zh-TW" sz="1600" dirty="0"/>
              <a:t>Series</a:t>
            </a:r>
            <a:r>
              <a:rPr lang="zh-TW" altLang="en-US" sz="1600" dirty="0"/>
              <a:t>。</a:t>
            </a:r>
          </a:p>
          <a:p>
            <a:pPr marL="0" indent="0">
              <a:buNone/>
            </a:pPr>
            <a:r>
              <a:rPr lang="en-US" altLang="zh-TW" sz="1600" dirty="0" err="1"/>
              <a:t>DataFrame</a:t>
            </a:r>
            <a:r>
              <a:rPr lang="zh-TW" altLang="en-US" sz="1600" dirty="0"/>
              <a:t>：二維的表格型數據結構。很多功能與</a:t>
            </a:r>
            <a:r>
              <a:rPr lang="en-US" altLang="zh-TW" sz="1600" dirty="0"/>
              <a:t>R</a:t>
            </a:r>
            <a:r>
              <a:rPr lang="zh-TW" altLang="en-US" sz="1600" dirty="0"/>
              <a:t>中的</a:t>
            </a:r>
            <a:r>
              <a:rPr lang="en-US" altLang="zh-TW" sz="1600" dirty="0" err="1"/>
              <a:t>data.frame</a:t>
            </a:r>
            <a:r>
              <a:rPr lang="zh-TW" altLang="en-US" sz="1600" dirty="0"/>
              <a:t>類似。可以將</a:t>
            </a:r>
            <a:r>
              <a:rPr lang="en-US" altLang="zh-TW" sz="1600" dirty="0" err="1"/>
              <a:t>DataFrame</a:t>
            </a:r>
            <a:r>
              <a:rPr lang="zh-TW" altLang="en-US" sz="1600" dirty="0"/>
              <a:t>理解為</a:t>
            </a:r>
            <a:r>
              <a:rPr lang="en-US" altLang="zh-TW" sz="1600" dirty="0"/>
              <a:t>Series</a:t>
            </a:r>
            <a:r>
              <a:rPr lang="zh-TW" altLang="en-US" sz="1600" dirty="0"/>
              <a:t>的容器。</a:t>
            </a:r>
          </a:p>
          <a:p>
            <a:pPr marL="0" indent="0">
              <a:buNone/>
            </a:pPr>
            <a:r>
              <a:rPr lang="en-US" altLang="zh-TW" sz="1600" dirty="0"/>
              <a:t>Panel </a:t>
            </a:r>
            <a:r>
              <a:rPr lang="zh-TW" altLang="en-US" sz="1600" dirty="0"/>
              <a:t>：三維的數組，可以理解為</a:t>
            </a:r>
            <a:r>
              <a:rPr lang="en-US" altLang="zh-TW" sz="1600" dirty="0" err="1"/>
              <a:t>DataFrame</a:t>
            </a:r>
            <a:r>
              <a:rPr lang="zh-TW" altLang="en-US" sz="1600" dirty="0"/>
              <a:t>的容器。</a:t>
            </a:r>
          </a:p>
          <a:p>
            <a:pPr marL="0" indent="0">
              <a:buNone/>
            </a:pPr>
            <a:r>
              <a:rPr lang="en-US" altLang="zh-TW" sz="1600" dirty="0"/>
              <a:t>Panel4D</a:t>
            </a:r>
            <a:r>
              <a:rPr lang="zh-TW" altLang="en-US" sz="1600" dirty="0"/>
              <a:t>：是像</a:t>
            </a:r>
            <a:r>
              <a:rPr lang="en-US" altLang="zh-TW" sz="1600" dirty="0"/>
              <a:t>Panel</a:t>
            </a:r>
            <a:r>
              <a:rPr lang="zh-TW" altLang="en-US" sz="1600" dirty="0"/>
              <a:t>一樣的</a:t>
            </a:r>
            <a:r>
              <a:rPr lang="en-US" altLang="zh-TW" sz="1600" dirty="0"/>
              <a:t>4</a:t>
            </a:r>
            <a:r>
              <a:rPr lang="zh-TW" altLang="en-US" sz="1600" dirty="0"/>
              <a:t>維數據容器。</a:t>
            </a:r>
          </a:p>
          <a:p>
            <a:pPr marL="0" indent="0">
              <a:buNone/>
            </a:pPr>
            <a:r>
              <a:rPr lang="en-US" altLang="zh-TW" sz="1600" dirty="0" err="1"/>
              <a:t>PanelND</a:t>
            </a:r>
            <a:r>
              <a:rPr lang="zh-TW" altLang="en-US" sz="1600" dirty="0"/>
              <a:t>：擁有</a:t>
            </a:r>
            <a:r>
              <a:rPr lang="en-US" altLang="zh-TW" sz="1600" dirty="0"/>
              <a:t>factory</a:t>
            </a:r>
            <a:r>
              <a:rPr lang="zh-TW" altLang="en-US" sz="1600" dirty="0"/>
              <a:t>集合，可以創建像</a:t>
            </a:r>
            <a:r>
              <a:rPr lang="en-US" altLang="zh-TW" sz="1600" dirty="0"/>
              <a:t>Panel4D</a:t>
            </a:r>
            <a:r>
              <a:rPr lang="zh-TW" altLang="en-US" sz="1600" dirty="0"/>
              <a:t>一樣</a:t>
            </a:r>
            <a:r>
              <a:rPr lang="en-US" altLang="zh-TW" sz="1600" dirty="0"/>
              <a:t>N</a:t>
            </a:r>
            <a:r>
              <a:rPr lang="zh-TW" altLang="en-US" sz="1600" dirty="0"/>
              <a:t>維命名容器的模塊。</a:t>
            </a:r>
          </a:p>
        </p:txBody>
      </p:sp>
    </p:spTree>
    <p:extLst>
      <p:ext uri="{BB962C8B-B14F-4D97-AF65-F5344CB8AC3E}">
        <p14:creationId xmlns:p14="http://schemas.microsoft.com/office/powerpoint/2010/main" val="1349034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3446" y="353774"/>
            <a:ext cx="1701107" cy="369332"/>
          </a:xfrm>
          <a:prstGeom prst="rect">
            <a:avLst/>
          </a:prstGeom>
        </p:spPr>
        <p:txBody>
          <a:bodyPr wrap="none">
            <a:spAutoFit/>
          </a:bodyPr>
          <a:lstStyle/>
          <a:p>
            <a:r>
              <a:rPr lang="en-US" altLang="zh-TW" dirty="0" err="1">
                <a:solidFill>
                  <a:srgbClr val="000000"/>
                </a:solidFill>
                <a:latin typeface="Courier New" panose="02070309020205020404" pitchFamily="49" charset="0"/>
              </a:rPr>
              <a:t>fec.head</a:t>
            </a:r>
            <a:r>
              <a:rPr lang="en-US" altLang="zh-TW" dirty="0">
                <a:solidFill>
                  <a:srgbClr val="000000"/>
                </a:solidFill>
                <a:latin typeface="Courier New" panose="02070309020205020404" pitchFamily="49" charset="0"/>
              </a:rPr>
              <a:t>(</a:t>
            </a:r>
            <a:r>
              <a:rPr lang="en-US" altLang="zh-TW" dirty="0">
                <a:solidFill>
                  <a:srgbClr val="09885A"/>
                </a:solidFill>
                <a:latin typeface="Courier New" panose="02070309020205020404" pitchFamily="49" charset="0"/>
              </a:rPr>
              <a:t>5</a:t>
            </a:r>
            <a:r>
              <a:rPr lang="en-US" altLang="zh-TW" dirty="0">
                <a:solidFill>
                  <a:srgbClr val="000000"/>
                </a:solidFill>
                <a:latin typeface="Courier New" panose="02070309020205020404" pitchFamily="49" charset="0"/>
              </a:rPr>
              <a:t>)</a:t>
            </a:r>
            <a:endParaRPr lang="en-US" altLang="zh-TW" b="0" dirty="0">
              <a:solidFill>
                <a:srgbClr val="000000"/>
              </a:solidFill>
              <a:effectLst/>
              <a:latin typeface="Courier New" panose="02070309020205020404" pitchFamily="49" charset="0"/>
            </a:endParaRPr>
          </a:p>
        </p:txBody>
      </p:sp>
      <p:sp>
        <p:nvSpPr>
          <p:cNvPr id="5" name="文字方塊 4"/>
          <p:cNvSpPr txBox="1"/>
          <p:nvPr/>
        </p:nvSpPr>
        <p:spPr>
          <a:xfrm>
            <a:off x="676275" y="914400"/>
            <a:ext cx="2379177" cy="369332"/>
          </a:xfrm>
          <a:prstGeom prst="rect">
            <a:avLst/>
          </a:prstGeom>
          <a:noFill/>
        </p:spPr>
        <p:txBody>
          <a:bodyPr wrap="none" rtlCol="0">
            <a:spAutoFit/>
          </a:bodyPr>
          <a:lstStyle/>
          <a:p>
            <a:r>
              <a:rPr lang="zh-TW" altLang="en-US" dirty="0" smtClean="0"/>
              <a:t>呼叫出前面</a:t>
            </a:r>
            <a:r>
              <a:rPr lang="en-US" altLang="zh-TW" dirty="0" smtClean="0"/>
              <a:t>5</a:t>
            </a:r>
            <a:r>
              <a:rPr lang="zh-TW" altLang="en-US" dirty="0" smtClean="0"/>
              <a:t>列的資料</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3760006077"/>
              </p:ext>
            </p:extLst>
          </p:nvPr>
        </p:nvGraphicFramePr>
        <p:xfrm>
          <a:off x="673436" y="1475026"/>
          <a:ext cx="11023272" cy="4351336"/>
        </p:xfrm>
        <a:graphic>
          <a:graphicData uri="http://schemas.openxmlformats.org/drawingml/2006/table">
            <a:tbl>
              <a:tblPr/>
              <a:tblGrid>
                <a:gridCol w="612404">
                  <a:extLst>
                    <a:ext uri="{9D8B030D-6E8A-4147-A177-3AD203B41FA5}">
                      <a16:colId xmlns:a16="http://schemas.microsoft.com/office/drawing/2014/main" val="931097924"/>
                    </a:ext>
                  </a:extLst>
                </a:gridCol>
                <a:gridCol w="612404">
                  <a:extLst>
                    <a:ext uri="{9D8B030D-6E8A-4147-A177-3AD203B41FA5}">
                      <a16:colId xmlns:a16="http://schemas.microsoft.com/office/drawing/2014/main" val="989613496"/>
                    </a:ext>
                  </a:extLst>
                </a:gridCol>
                <a:gridCol w="612404">
                  <a:extLst>
                    <a:ext uri="{9D8B030D-6E8A-4147-A177-3AD203B41FA5}">
                      <a16:colId xmlns:a16="http://schemas.microsoft.com/office/drawing/2014/main" val="737345796"/>
                    </a:ext>
                  </a:extLst>
                </a:gridCol>
                <a:gridCol w="612404">
                  <a:extLst>
                    <a:ext uri="{9D8B030D-6E8A-4147-A177-3AD203B41FA5}">
                      <a16:colId xmlns:a16="http://schemas.microsoft.com/office/drawing/2014/main" val="2972944477"/>
                    </a:ext>
                  </a:extLst>
                </a:gridCol>
                <a:gridCol w="612404">
                  <a:extLst>
                    <a:ext uri="{9D8B030D-6E8A-4147-A177-3AD203B41FA5}">
                      <a16:colId xmlns:a16="http://schemas.microsoft.com/office/drawing/2014/main" val="1670934156"/>
                    </a:ext>
                  </a:extLst>
                </a:gridCol>
                <a:gridCol w="612404">
                  <a:extLst>
                    <a:ext uri="{9D8B030D-6E8A-4147-A177-3AD203B41FA5}">
                      <a16:colId xmlns:a16="http://schemas.microsoft.com/office/drawing/2014/main" val="2942033077"/>
                    </a:ext>
                  </a:extLst>
                </a:gridCol>
                <a:gridCol w="612404">
                  <a:extLst>
                    <a:ext uri="{9D8B030D-6E8A-4147-A177-3AD203B41FA5}">
                      <a16:colId xmlns:a16="http://schemas.microsoft.com/office/drawing/2014/main" val="873438732"/>
                    </a:ext>
                  </a:extLst>
                </a:gridCol>
                <a:gridCol w="612404">
                  <a:extLst>
                    <a:ext uri="{9D8B030D-6E8A-4147-A177-3AD203B41FA5}">
                      <a16:colId xmlns:a16="http://schemas.microsoft.com/office/drawing/2014/main" val="2449610407"/>
                    </a:ext>
                  </a:extLst>
                </a:gridCol>
                <a:gridCol w="612404">
                  <a:extLst>
                    <a:ext uri="{9D8B030D-6E8A-4147-A177-3AD203B41FA5}">
                      <a16:colId xmlns:a16="http://schemas.microsoft.com/office/drawing/2014/main" val="3247041818"/>
                    </a:ext>
                  </a:extLst>
                </a:gridCol>
                <a:gridCol w="612404">
                  <a:extLst>
                    <a:ext uri="{9D8B030D-6E8A-4147-A177-3AD203B41FA5}">
                      <a16:colId xmlns:a16="http://schemas.microsoft.com/office/drawing/2014/main" val="1562997436"/>
                    </a:ext>
                  </a:extLst>
                </a:gridCol>
                <a:gridCol w="612404">
                  <a:extLst>
                    <a:ext uri="{9D8B030D-6E8A-4147-A177-3AD203B41FA5}">
                      <a16:colId xmlns:a16="http://schemas.microsoft.com/office/drawing/2014/main" val="1299912340"/>
                    </a:ext>
                  </a:extLst>
                </a:gridCol>
                <a:gridCol w="612404">
                  <a:extLst>
                    <a:ext uri="{9D8B030D-6E8A-4147-A177-3AD203B41FA5}">
                      <a16:colId xmlns:a16="http://schemas.microsoft.com/office/drawing/2014/main" val="341962177"/>
                    </a:ext>
                  </a:extLst>
                </a:gridCol>
                <a:gridCol w="612404">
                  <a:extLst>
                    <a:ext uri="{9D8B030D-6E8A-4147-A177-3AD203B41FA5}">
                      <a16:colId xmlns:a16="http://schemas.microsoft.com/office/drawing/2014/main" val="506874615"/>
                    </a:ext>
                  </a:extLst>
                </a:gridCol>
                <a:gridCol w="612404">
                  <a:extLst>
                    <a:ext uri="{9D8B030D-6E8A-4147-A177-3AD203B41FA5}">
                      <a16:colId xmlns:a16="http://schemas.microsoft.com/office/drawing/2014/main" val="269006476"/>
                    </a:ext>
                  </a:extLst>
                </a:gridCol>
                <a:gridCol w="612404">
                  <a:extLst>
                    <a:ext uri="{9D8B030D-6E8A-4147-A177-3AD203B41FA5}">
                      <a16:colId xmlns:a16="http://schemas.microsoft.com/office/drawing/2014/main" val="1264677382"/>
                    </a:ext>
                  </a:extLst>
                </a:gridCol>
                <a:gridCol w="612404">
                  <a:extLst>
                    <a:ext uri="{9D8B030D-6E8A-4147-A177-3AD203B41FA5}">
                      <a16:colId xmlns:a16="http://schemas.microsoft.com/office/drawing/2014/main" val="4254826498"/>
                    </a:ext>
                  </a:extLst>
                </a:gridCol>
                <a:gridCol w="612404">
                  <a:extLst>
                    <a:ext uri="{9D8B030D-6E8A-4147-A177-3AD203B41FA5}">
                      <a16:colId xmlns:a16="http://schemas.microsoft.com/office/drawing/2014/main" val="3883949970"/>
                    </a:ext>
                  </a:extLst>
                </a:gridCol>
                <a:gridCol w="612404">
                  <a:extLst>
                    <a:ext uri="{9D8B030D-6E8A-4147-A177-3AD203B41FA5}">
                      <a16:colId xmlns:a16="http://schemas.microsoft.com/office/drawing/2014/main" val="3542299380"/>
                    </a:ext>
                  </a:extLst>
                </a:gridCol>
              </a:tblGrid>
              <a:tr h="552551">
                <a:tc>
                  <a:txBody>
                    <a:bodyPr/>
                    <a:lstStyle/>
                    <a:p>
                      <a:pPr algn="r"/>
                      <a:r>
                        <a:rPr lang="en-US" sz="700" b="1">
                          <a:effectLst/>
                        </a:rPr>
                        <a:t>cmte_id</a:t>
                      </a:r>
                    </a:p>
                  </a:txBody>
                  <a:tcPr marL="34534" marR="34534" marT="17267" marB="17267" anchor="ctr">
                    <a:lnL>
                      <a:noFill/>
                    </a:lnL>
                    <a:lnR>
                      <a:noFill/>
                    </a:lnR>
                    <a:lnT>
                      <a:noFill/>
                    </a:lnT>
                    <a:lnB>
                      <a:noFill/>
                    </a:lnB>
                  </a:tcPr>
                </a:tc>
                <a:tc>
                  <a:txBody>
                    <a:bodyPr/>
                    <a:lstStyle/>
                    <a:p>
                      <a:pPr algn="r"/>
                      <a:r>
                        <a:rPr lang="en-US" sz="700" b="1">
                          <a:effectLst/>
                        </a:rPr>
                        <a:t>cand_id</a:t>
                      </a:r>
                    </a:p>
                  </a:txBody>
                  <a:tcPr marL="34534" marR="34534" marT="17267" marB="17267" anchor="ctr">
                    <a:lnL>
                      <a:noFill/>
                    </a:lnL>
                    <a:lnR>
                      <a:noFill/>
                    </a:lnR>
                    <a:lnT>
                      <a:noFill/>
                    </a:lnT>
                    <a:lnB>
                      <a:noFill/>
                    </a:lnB>
                  </a:tcPr>
                </a:tc>
                <a:tc>
                  <a:txBody>
                    <a:bodyPr/>
                    <a:lstStyle/>
                    <a:p>
                      <a:pPr algn="r"/>
                      <a:r>
                        <a:rPr lang="en-US" sz="700" b="1">
                          <a:effectLst/>
                        </a:rPr>
                        <a:t>cand_nm</a:t>
                      </a:r>
                    </a:p>
                  </a:txBody>
                  <a:tcPr marL="34534" marR="34534" marT="17267" marB="17267" anchor="ctr">
                    <a:lnL>
                      <a:noFill/>
                    </a:lnL>
                    <a:lnR>
                      <a:noFill/>
                    </a:lnR>
                    <a:lnT>
                      <a:noFill/>
                    </a:lnT>
                    <a:lnB>
                      <a:noFill/>
                    </a:lnB>
                  </a:tcPr>
                </a:tc>
                <a:tc>
                  <a:txBody>
                    <a:bodyPr/>
                    <a:lstStyle/>
                    <a:p>
                      <a:pPr algn="r"/>
                      <a:r>
                        <a:rPr lang="en-US" sz="700" b="1">
                          <a:effectLst/>
                        </a:rPr>
                        <a:t>contbr_nm</a:t>
                      </a:r>
                    </a:p>
                  </a:txBody>
                  <a:tcPr marL="34534" marR="34534" marT="17267" marB="17267" anchor="ctr">
                    <a:lnL>
                      <a:noFill/>
                    </a:lnL>
                    <a:lnR>
                      <a:noFill/>
                    </a:lnR>
                    <a:lnT>
                      <a:noFill/>
                    </a:lnT>
                    <a:lnB>
                      <a:noFill/>
                    </a:lnB>
                  </a:tcPr>
                </a:tc>
                <a:tc>
                  <a:txBody>
                    <a:bodyPr/>
                    <a:lstStyle/>
                    <a:p>
                      <a:pPr algn="r"/>
                      <a:r>
                        <a:rPr lang="en-US" sz="700" b="1">
                          <a:effectLst/>
                        </a:rPr>
                        <a:t>contbr_city</a:t>
                      </a:r>
                    </a:p>
                  </a:txBody>
                  <a:tcPr marL="34534" marR="34534" marT="17267" marB="17267" anchor="ctr">
                    <a:lnL>
                      <a:noFill/>
                    </a:lnL>
                    <a:lnR>
                      <a:noFill/>
                    </a:lnR>
                    <a:lnT>
                      <a:noFill/>
                    </a:lnT>
                    <a:lnB>
                      <a:noFill/>
                    </a:lnB>
                  </a:tcPr>
                </a:tc>
                <a:tc>
                  <a:txBody>
                    <a:bodyPr/>
                    <a:lstStyle/>
                    <a:p>
                      <a:pPr algn="r"/>
                      <a:r>
                        <a:rPr lang="en-US" sz="700" b="1">
                          <a:effectLst/>
                        </a:rPr>
                        <a:t>contbr_st</a:t>
                      </a:r>
                    </a:p>
                  </a:txBody>
                  <a:tcPr marL="34534" marR="34534" marT="17267" marB="17267" anchor="ctr">
                    <a:lnL>
                      <a:noFill/>
                    </a:lnL>
                    <a:lnR>
                      <a:noFill/>
                    </a:lnR>
                    <a:lnT>
                      <a:noFill/>
                    </a:lnT>
                    <a:lnB>
                      <a:noFill/>
                    </a:lnB>
                  </a:tcPr>
                </a:tc>
                <a:tc>
                  <a:txBody>
                    <a:bodyPr/>
                    <a:lstStyle/>
                    <a:p>
                      <a:pPr algn="r"/>
                      <a:r>
                        <a:rPr lang="en-US" sz="700" b="1">
                          <a:effectLst/>
                        </a:rPr>
                        <a:t>contbr_zip</a:t>
                      </a:r>
                    </a:p>
                  </a:txBody>
                  <a:tcPr marL="34534" marR="34534" marT="17267" marB="17267" anchor="ctr">
                    <a:lnL>
                      <a:noFill/>
                    </a:lnL>
                    <a:lnR>
                      <a:noFill/>
                    </a:lnR>
                    <a:lnT>
                      <a:noFill/>
                    </a:lnT>
                    <a:lnB>
                      <a:noFill/>
                    </a:lnB>
                  </a:tcPr>
                </a:tc>
                <a:tc>
                  <a:txBody>
                    <a:bodyPr/>
                    <a:lstStyle/>
                    <a:p>
                      <a:pPr algn="r"/>
                      <a:r>
                        <a:rPr lang="en-US" sz="700" b="1">
                          <a:effectLst/>
                        </a:rPr>
                        <a:t>contbr_employer</a:t>
                      </a:r>
                    </a:p>
                  </a:txBody>
                  <a:tcPr marL="34534" marR="34534" marT="17267" marB="17267" anchor="ctr">
                    <a:lnL>
                      <a:noFill/>
                    </a:lnL>
                    <a:lnR>
                      <a:noFill/>
                    </a:lnR>
                    <a:lnT>
                      <a:noFill/>
                    </a:lnT>
                    <a:lnB>
                      <a:noFill/>
                    </a:lnB>
                  </a:tcPr>
                </a:tc>
                <a:tc>
                  <a:txBody>
                    <a:bodyPr/>
                    <a:lstStyle/>
                    <a:p>
                      <a:pPr algn="r"/>
                      <a:r>
                        <a:rPr lang="en-US" sz="700" b="1">
                          <a:effectLst/>
                        </a:rPr>
                        <a:t>contbr_occupation</a:t>
                      </a:r>
                    </a:p>
                  </a:txBody>
                  <a:tcPr marL="34534" marR="34534" marT="17267" marB="17267" anchor="ctr">
                    <a:lnL>
                      <a:noFill/>
                    </a:lnL>
                    <a:lnR>
                      <a:noFill/>
                    </a:lnR>
                    <a:lnT>
                      <a:noFill/>
                    </a:lnT>
                    <a:lnB>
                      <a:noFill/>
                    </a:lnB>
                  </a:tcPr>
                </a:tc>
                <a:tc>
                  <a:txBody>
                    <a:bodyPr/>
                    <a:lstStyle/>
                    <a:p>
                      <a:pPr algn="r"/>
                      <a:r>
                        <a:rPr lang="en-US" sz="700" b="1">
                          <a:effectLst/>
                        </a:rPr>
                        <a:t>contb_receipt_amt</a:t>
                      </a:r>
                    </a:p>
                  </a:txBody>
                  <a:tcPr marL="34534" marR="34534" marT="17267" marB="17267" anchor="ctr">
                    <a:lnL>
                      <a:noFill/>
                    </a:lnL>
                    <a:lnR>
                      <a:noFill/>
                    </a:lnR>
                    <a:lnT>
                      <a:noFill/>
                    </a:lnT>
                    <a:lnB>
                      <a:noFill/>
                    </a:lnB>
                  </a:tcPr>
                </a:tc>
                <a:tc>
                  <a:txBody>
                    <a:bodyPr/>
                    <a:lstStyle/>
                    <a:p>
                      <a:pPr algn="r"/>
                      <a:r>
                        <a:rPr lang="en-US" sz="700" b="1">
                          <a:effectLst/>
                        </a:rPr>
                        <a:t>contb_receipt_dt</a:t>
                      </a:r>
                    </a:p>
                  </a:txBody>
                  <a:tcPr marL="34534" marR="34534" marT="17267" marB="17267" anchor="ctr">
                    <a:lnL>
                      <a:noFill/>
                    </a:lnL>
                    <a:lnR>
                      <a:noFill/>
                    </a:lnR>
                    <a:lnT>
                      <a:noFill/>
                    </a:lnT>
                    <a:lnB>
                      <a:noFill/>
                    </a:lnB>
                  </a:tcPr>
                </a:tc>
                <a:tc>
                  <a:txBody>
                    <a:bodyPr/>
                    <a:lstStyle/>
                    <a:p>
                      <a:pPr algn="r"/>
                      <a:r>
                        <a:rPr lang="en-US" sz="700" b="1">
                          <a:effectLst/>
                        </a:rPr>
                        <a:t>receipt_desc</a:t>
                      </a:r>
                    </a:p>
                  </a:txBody>
                  <a:tcPr marL="34534" marR="34534" marT="17267" marB="17267" anchor="ctr">
                    <a:lnL>
                      <a:noFill/>
                    </a:lnL>
                    <a:lnR>
                      <a:noFill/>
                    </a:lnR>
                    <a:lnT>
                      <a:noFill/>
                    </a:lnT>
                    <a:lnB>
                      <a:noFill/>
                    </a:lnB>
                  </a:tcPr>
                </a:tc>
                <a:tc>
                  <a:txBody>
                    <a:bodyPr/>
                    <a:lstStyle/>
                    <a:p>
                      <a:pPr algn="r"/>
                      <a:r>
                        <a:rPr lang="en-US" sz="700" b="1">
                          <a:effectLst/>
                        </a:rPr>
                        <a:t>memo_cd</a:t>
                      </a:r>
                    </a:p>
                  </a:txBody>
                  <a:tcPr marL="34534" marR="34534" marT="17267" marB="17267" anchor="ctr">
                    <a:lnL>
                      <a:noFill/>
                    </a:lnL>
                    <a:lnR>
                      <a:noFill/>
                    </a:lnR>
                    <a:lnT>
                      <a:noFill/>
                    </a:lnT>
                    <a:lnB>
                      <a:noFill/>
                    </a:lnB>
                  </a:tcPr>
                </a:tc>
                <a:tc>
                  <a:txBody>
                    <a:bodyPr/>
                    <a:lstStyle/>
                    <a:p>
                      <a:pPr algn="r"/>
                      <a:r>
                        <a:rPr lang="en-US" sz="700" b="1">
                          <a:effectLst/>
                        </a:rPr>
                        <a:t>memo_text</a:t>
                      </a:r>
                    </a:p>
                  </a:txBody>
                  <a:tcPr marL="34534" marR="34534" marT="17267" marB="17267" anchor="ctr">
                    <a:lnL>
                      <a:noFill/>
                    </a:lnL>
                    <a:lnR>
                      <a:noFill/>
                    </a:lnR>
                    <a:lnT>
                      <a:noFill/>
                    </a:lnT>
                    <a:lnB>
                      <a:noFill/>
                    </a:lnB>
                  </a:tcPr>
                </a:tc>
                <a:tc>
                  <a:txBody>
                    <a:bodyPr/>
                    <a:lstStyle/>
                    <a:p>
                      <a:pPr algn="r"/>
                      <a:r>
                        <a:rPr lang="en-US" sz="700" b="1">
                          <a:effectLst/>
                        </a:rPr>
                        <a:t>form_tp</a:t>
                      </a:r>
                    </a:p>
                  </a:txBody>
                  <a:tcPr marL="34534" marR="34534" marT="17267" marB="17267" anchor="ctr">
                    <a:lnL>
                      <a:noFill/>
                    </a:lnL>
                    <a:lnR>
                      <a:noFill/>
                    </a:lnR>
                    <a:lnT>
                      <a:noFill/>
                    </a:lnT>
                    <a:lnB>
                      <a:noFill/>
                    </a:lnB>
                  </a:tcPr>
                </a:tc>
                <a:tc>
                  <a:txBody>
                    <a:bodyPr/>
                    <a:lstStyle/>
                    <a:p>
                      <a:pPr algn="r"/>
                      <a:r>
                        <a:rPr lang="en-US" sz="700" b="1">
                          <a:effectLst/>
                        </a:rPr>
                        <a:t>file_num</a:t>
                      </a:r>
                    </a:p>
                  </a:txBody>
                  <a:tcPr marL="34534" marR="34534" marT="17267" marB="17267" anchor="ctr">
                    <a:lnL>
                      <a:noFill/>
                    </a:lnL>
                    <a:lnR>
                      <a:noFill/>
                    </a:lnR>
                    <a:lnT>
                      <a:noFill/>
                    </a:lnT>
                    <a:lnB>
                      <a:noFill/>
                    </a:lnB>
                  </a:tcPr>
                </a:tc>
                <a:tc>
                  <a:txBody>
                    <a:bodyPr/>
                    <a:lstStyle/>
                    <a:p>
                      <a:pPr algn="r"/>
                      <a:r>
                        <a:rPr lang="en-US" sz="700" b="1">
                          <a:effectLst/>
                        </a:rPr>
                        <a:t>party</a:t>
                      </a:r>
                    </a:p>
                  </a:txBody>
                  <a:tcPr marL="34534" marR="34534" marT="17267" marB="17267" anchor="ctr">
                    <a:lnL>
                      <a:noFill/>
                    </a:lnL>
                    <a:lnR>
                      <a:noFill/>
                    </a:lnR>
                    <a:lnT>
                      <a:noFill/>
                    </a:lnT>
                    <a:lnB>
                      <a:noFill/>
                    </a:lnB>
                  </a:tcPr>
                </a:tc>
                <a:tc>
                  <a:txBody>
                    <a:bodyPr/>
                    <a:lstStyle/>
                    <a:p>
                      <a:endParaRPr lang="zh-TW" altLang="en-US" sz="700"/>
                    </a:p>
                  </a:txBody>
                  <a:tcPr marL="34534" marR="34534" marT="17267" marB="17267">
                    <a:lnL>
                      <a:noFill/>
                    </a:lnL>
                  </a:tcPr>
                </a:tc>
                <a:extLst>
                  <a:ext uri="{0D108BD9-81ED-4DB2-BD59-A6C34878D82A}">
                    <a16:rowId xmlns:a16="http://schemas.microsoft.com/office/drawing/2014/main" val="1912279917"/>
                  </a:ext>
                </a:extLst>
              </a:tr>
              <a:tr h="759757">
                <a:tc>
                  <a:txBody>
                    <a:bodyPr/>
                    <a:lstStyle/>
                    <a:p>
                      <a:pPr fontAlgn="ctr"/>
                      <a:r>
                        <a:rPr lang="en-US" altLang="zh-TW" sz="700" b="1">
                          <a:effectLst/>
                        </a:rPr>
                        <a:t>0</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HARVEY, WILLIAM</a:t>
                      </a:r>
                    </a:p>
                  </a:txBody>
                  <a:tcPr marL="34534" marR="34534" marT="17267" marB="17267" anchor="ctr">
                    <a:lnL>
                      <a:noFill/>
                    </a:lnL>
                    <a:lnR>
                      <a:noFill/>
                    </a:lnR>
                    <a:lnT>
                      <a:noFill/>
                    </a:lnT>
                    <a:lnB>
                      <a:noFill/>
                    </a:lnB>
                  </a:tcPr>
                </a:tc>
                <a:tc>
                  <a:txBody>
                    <a:bodyPr/>
                    <a:lstStyle/>
                    <a:p>
                      <a:pPr algn="r"/>
                      <a:r>
                        <a:rPr lang="en-US" sz="700">
                          <a:effectLst/>
                        </a:rPr>
                        <a:t>MOBILE</a:t>
                      </a:r>
                    </a:p>
                  </a:txBody>
                  <a:tcPr marL="34534" marR="34534" marT="17267" marB="17267" anchor="ctr">
                    <a:lnL>
                      <a:noFill/>
                    </a:lnL>
                    <a:lnR>
                      <a:noFill/>
                    </a:lnR>
                    <a:lnT>
                      <a:noFill/>
                    </a:lnT>
                    <a:lnB>
                      <a:noFill/>
                    </a:lnB>
                  </a:tcPr>
                </a:tc>
                <a:tc>
                  <a:txBody>
                    <a:bodyPr/>
                    <a:lstStyle/>
                    <a:p>
                      <a:pPr algn="r"/>
                      <a:r>
                        <a:rPr lang="en-US" sz="700">
                          <a:effectLst/>
                        </a:rPr>
                        <a:t>AL</a:t>
                      </a:r>
                    </a:p>
                  </a:txBody>
                  <a:tcPr marL="34534" marR="34534" marT="17267" marB="17267" anchor="ctr">
                    <a:lnL>
                      <a:noFill/>
                    </a:lnL>
                    <a:lnR>
                      <a:noFill/>
                    </a:lnR>
                    <a:lnT>
                      <a:noFill/>
                    </a:lnT>
                    <a:lnB>
                      <a:noFill/>
                    </a:lnB>
                  </a:tcPr>
                </a:tc>
                <a:tc>
                  <a:txBody>
                    <a:bodyPr/>
                    <a:lstStyle/>
                    <a:p>
                      <a:pPr algn="r"/>
                      <a:r>
                        <a:rPr lang="en-US" altLang="zh-TW" sz="700">
                          <a:effectLst/>
                        </a:rPr>
                        <a:t>366010290</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altLang="zh-TW" sz="700">
                          <a:effectLst/>
                        </a:rPr>
                        <a:t>250.0</a:t>
                      </a:r>
                    </a:p>
                  </a:txBody>
                  <a:tcPr marL="34534" marR="34534" marT="17267" marB="17267" anchor="ctr">
                    <a:lnL>
                      <a:noFill/>
                    </a:lnL>
                    <a:lnR>
                      <a:noFill/>
                    </a:lnR>
                    <a:lnT>
                      <a:noFill/>
                    </a:lnT>
                    <a:lnB>
                      <a:noFill/>
                    </a:lnB>
                  </a:tcPr>
                </a:tc>
                <a:tc>
                  <a:txBody>
                    <a:bodyPr/>
                    <a:lstStyle/>
                    <a:p>
                      <a:pPr algn="r"/>
                      <a:r>
                        <a:rPr lang="en-US" sz="700">
                          <a:effectLst/>
                        </a:rPr>
                        <a:t>20-JUN-11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736166</a:t>
                      </a:r>
                    </a:p>
                  </a:txBody>
                  <a:tcPr marL="34534" marR="34534" marT="17267" marB="17267" anchor="ctr">
                    <a:lnL>
                      <a:noFill/>
                    </a:lnL>
                    <a:lnR>
                      <a:noFill/>
                    </a:lnR>
                    <a:lnT>
                      <a:noFill/>
                    </a:lnT>
                    <a:lnB>
                      <a:noFill/>
                    </a:lnB>
                  </a:tcPr>
                </a:tc>
                <a:tc>
                  <a:txBody>
                    <a:bodyPr/>
                    <a:lstStyle/>
                    <a:p>
                      <a:pPr algn="r"/>
                      <a:r>
                        <a:rPr lang="en-US" sz="700">
                          <a:effectLst/>
                        </a:rPr>
                        <a:t>Republican</a:t>
                      </a:r>
                    </a:p>
                  </a:txBody>
                  <a:tcPr marL="34534" marR="34534" marT="17267" marB="17267" anchor="ctr">
                    <a:lnL>
                      <a:noFill/>
                    </a:lnL>
                    <a:lnR>
                      <a:noFill/>
                    </a:lnR>
                    <a:lnB>
                      <a:noFill/>
                    </a:lnB>
                  </a:tcPr>
                </a:tc>
                <a:extLst>
                  <a:ext uri="{0D108BD9-81ED-4DB2-BD59-A6C34878D82A}">
                    <a16:rowId xmlns:a16="http://schemas.microsoft.com/office/drawing/2014/main" val="2049516619"/>
                  </a:ext>
                </a:extLst>
              </a:tr>
              <a:tr h="759757">
                <a:tc>
                  <a:txBody>
                    <a:bodyPr/>
                    <a:lstStyle/>
                    <a:p>
                      <a:pPr fontAlgn="ctr"/>
                      <a:r>
                        <a:rPr lang="en-US" altLang="zh-TW" sz="700" b="1">
                          <a:effectLst/>
                        </a:rPr>
                        <a:t>1</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HARVEY, WILLIAM</a:t>
                      </a:r>
                    </a:p>
                  </a:txBody>
                  <a:tcPr marL="34534" marR="34534" marT="17267" marB="17267" anchor="ctr">
                    <a:lnL>
                      <a:noFill/>
                    </a:lnL>
                    <a:lnR>
                      <a:noFill/>
                    </a:lnR>
                    <a:lnT>
                      <a:noFill/>
                    </a:lnT>
                    <a:lnB>
                      <a:noFill/>
                    </a:lnB>
                  </a:tcPr>
                </a:tc>
                <a:tc>
                  <a:txBody>
                    <a:bodyPr/>
                    <a:lstStyle/>
                    <a:p>
                      <a:pPr algn="r"/>
                      <a:r>
                        <a:rPr lang="en-US" sz="700">
                          <a:effectLst/>
                        </a:rPr>
                        <a:t>MOBILE</a:t>
                      </a:r>
                    </a:p>
                  </a:txBody>
                  <a:tcPr marL="34534" marR="34534" marT="17267" marB="17267" anchor="ctr">
                    <a:lnL>
                      <a:noFill/>
                    </a:lnL>
                    <a:lnR>
                      <a:noFill/>
                    </a:lnR>
                    <a:lnT>
                      <a:noFill/>
                    </a:lnT>
                    <a:lnB>
                      <a:noFill/>
                    </a:lnB>
                  </a:tcPr>
                </a:tc>
                <a:tc>
                  <a:txBody>
                    <a:bodyPr/>
                    <a:lstStyle/>
                    <a:p>
                      <a:pPr algn="r"/>
                      <a:r>
                        <a:rPr lang="en-US" sz="700">
                          <a:effectLst/>
                        </a:rPr>
                        <a:t>AL</a:t>
                      </a:r>
                    </a:p>
                  </a:txBody>
                  <a:tcPr marL="34534" marR="34534" marT="17267" marB="17267" anchor="ctr">
                    <a:lnL>
                      <a:noFill/>
                    </a:lnL>
                    <a:lnR>
                      <a:noFill/>
                    </a:lnR>
                    <a:lnT>
                      <a:noFill/>
                    </a:lnT>
                    <a:lnB>
                      <a:noFill/>
                    </a:lnB>
                  </a:tcPr>
                </a:tc>
                <a:tc>
                  <a:txBody>
                    <a:bodyPr/>
                    <a:lstStyle/>
                    <a:p>
                      <a:pPr algn="r"/>
                      <a:r>
                        <a:rPr lang="en-US" altLang="zh-TW" sz="700">
                          <a:effectLst/>
                        </a:rPr>
                        <a:t>366010290</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altLang="zh-TW" sz="700">
                          <a:effectLst/>
                        </a:rPr>
                        <a:t>50.0</a:t>
                      </a:r>
                    </a:p>
                  </a:txBody>
                  <a:tcPr marL="34534" marR="34534" marT="17267" marB="17267" anchor="ctr">
                    <a:lnL>
                      <a:noFill/>
                    </a:lnL>
                    <a:lnR>
                      <a:noFill/>
                    </a:lnR>
                    <a:lnT>
                      <a:noFill/>
                    </a:lnT>
                    <a:lnB>
                      <a:noFill/>
                    </a:lnB>
                  </a:tcPr>
                </a:tc>
                <a:tc>
                  <a:txBody>
                    <a:bodyPr/>
                    <a:lstStyle/>
                    <a:p>
                      <a:pPr algn="r"/>
                      <a:r>
                        <a:rPr lang="en-US" sz="700">
                          <a:effectLst/>
                        </a:rPr>
                        <a:t>23-JUN-11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736166</a:t>
                      </a:r>
                    </a:p>
                  </a:txBody>
                  <a:tcPr marL="34534" marR="34534" marT="17267" marB="17267" anchor="ctr">
                    <a:lnL>
                      <a:noFill/>
                    </a:lnL>
                    <a:lnR>
                      <a:noFill/>
                    </a:lnR>
                    <a:lnT>
                      <a:noFill/>
                    </a:lnT>
                    <a:lnB>
                      <a:noFill/>
                    </a:lnB>
                  </a:tcPr>
                </a:tc>
                <a:tc>
                  <a:txBody>
                    <a:bodyPr/>
                    <a:lstStyle/>
                    <a:p>
                      <a:pPr algn="r"/>
                      <a:r>
                        <a:rPr lang="en-US" sz="700">
                          <a:effectLst/>
                        </a:rPr>
                        <a:t>Republican</a:t>
                      </a:r>
                    </a:p>
                  </a:txBody>
                  <a:tcPr marL="34534" marR="34534" marT="17267" marB="17267" anchor="ctr">
                    <a:lnL>
                      <a:noFill/>
                    </a:lnL>
                    <a:lnR>
                      <a:noFill/>
                    </a:lnR>
                    <a:lnT>
                      <a:noFill/>
                    </a:lnT>
                    <a:lnB>
                      <a:noFill/>
                    </a:lnB>
                  </a:tcPr>
                </a:tc>
                <a:extLst>
                  <a:ext uri="{0D108BD9-81ED-4DB2-BD59-A6C34878D82A}">
                    <a16:rowId xmlns:a16="http://schemas.microsoft.com/office/drawing/2014/main" val="1746732529"/>
                  </a:ext>
                </a:extLst>
              </a:tr>
              <a:tr h="759757">
                <a:tc>
                  <a:txBody>
                    <a:bodyPr/>
                    <a:lstStyle/>
                    <a:p>
                      <a:pPr fontAlgn="ctr"/>
                      <a:r>
                        <a:rPr lang="en-US" altLang="zh-TW" sz="700" b="1">
                          <a:effectLst/>
                        </a:rPr>
                        <a:t>2</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SMITH, LANIER</a:t>
                      </a:r>
                    </a:p>
                  </a:txBody>
                  <a:tcPr marL="34534" marR="34534" marT="17267" marB="17267" anchor="ctr">
                    <a:lnL>
                      <a:noFill/>
                    </a:lnL>
                    <a:lnR>
                      <a:noFill/>
                    </a:lnR>
                    <a:lnT>
                      <a:noFill/>
                    </a:lnT>
                    <a:lnB>
                      <a:noFill/>
                    </a:lnB>
                  </a:tcPr>
                </a:tc>
                <a:tc>
                  <a:txBody>
                    <a:bodyPr/>
                    <a:lstStyle/>
                    <a:p>
                      <a:pPr algn="r"/>
                      <a:r>
                        <a:rPr lang="en-US" sz="700">
                          <a:effectLst/>
                        </a:rPr>
                        <a:t>LANETT</a:t>
                      </a:r>
                    </a:p>
                  </a:txBody>
                  <a:tcPr marL="34534" marR="34534" marT="17267" marB="17267" anchor="ctr">
                    <a:lnL>
                      <a:noFill/>
                    </a:lnL>
                    <a:lnR>
                      <a:noFill/>
                    </a:lnR>
                    <a:lnT>
                      <a:noFill/>
                    </a:lnT>
                    <a:lnB>
                      <a:noFill/>
                    </a:lnB>
                  </a:tcPr>
                </a:tc>
                <a:tc>
                  <a:txBody>
                    <a:bodyPr/>
                    <a:lstStyle/>
                    <a:p>
                      <a:pPr algn="r"/>
                      <a:r>
                        <a:rPr lang="en-US" sz="700">
                          <a:effectLst/>
                        </a:rPr>
                        <a:t>AL</a:t>
                      </a:r>
                    </a:p>
                  </a:txBody>
                  <a:tcPr marL="34534" marR="34534" marT="17267" marB="17267" anchor="ctr">
                    <a:lnL>
                      <a:noFill/>
                    </a:lnL>
                    <a:lnR>
                      <a:noFill/>
                    </a:lnR>
                    <a:lnT>
                      <a:noFill/>
                    </a:lnT>
                    <a:lnB>
                      <a:noFill/>
                    </a:lnB>
                  </a:tcPr>
                </a:tc>
                <a:tc>
                  <a:txBody>
                    <a:bodyPr/>
                    <a:lstStyle/>
                    <a:p>
                      <a:pPr algn="r"/>
                      <a:r>
                        <a:rPr lang="en-US" altLang="zh-TW" sz="700">
                          <a:effectLst/>
                        </a:rPr>
                        <a:t>368633403</a:t>
                      </a:r>
                    </a:p>
                  </a:txBody>
                  <a:tcPr marL="34534" marR="34534" marT="17267" marB="17267" anchor="ctr">
                    <a:lnL>
                      <a:noFill/>
                    </a:lnL>
                    <a:lnR>
                      <a:noFill/>
                    </a:lnR>
                    <a:lnT>
                      <a:noFill/>
                    </a:lnT>
                    <a:lnB>
                      <a:noFill/>
                    </a:lnB>
                  </a:tcPr>
                </a:tc>
                <a:tc>
                  <a:txBody>
                    <a:bodyPr/>
                    <a:lstStyle/>
                    <a:p>
                      <a:pPr algn="r"/>
                      <a:r>
                        <a:rPr lang="en-US" sz="700">
                          <a:effectLst/>
                        </a:rPr>
                        <a:t>NOT PROVIDED</a:t>
                      </a:r>
                    </a:p>
                  </a:txBody>
                  <a:tcPr marL="34534" marR="34534" marT="17267" marB="17267" anchor="ctr">
                    <a:lnL>
                      <a:noFill/>
                    </a:lnL>
                    <a:lnR>
                      <a:noFill/>
                    </a:lnR>
                    <a:lnT>
                      <a:noFill/>
                    </a:lnT>
                    <a:lnB>
                      <a:noFill/>
                    </a:lnB>
                  </a:tcPr>
                </a:tc>
                <a:tc>
                  <a:txBody>
                    <a:bodyPr/>
                    <a:lstStyle/>
                    <a:p>
                      <a:pPr algn="r"/>
                      <a:r>
                        <a:rPr lang="en-US" sz="700">
                          <a:effectLst/>
                        </a:rPr>
                        <a:t>NOT PROVIDED</a:t>
                      </a:r>
                    </a:p>
                  </a:txBody>
                  <a:tcPr marL="34534" marR="34534" marT="17267" marB="17267" anchor="ctr">
                    <a:lnL>
                      <a:noFill/>
                    </a:lnL>
                    <a:lnR>
                      <a:noFill/>
                    </a:lnR>
                    <a:lnT>
                      <a:noFill/>
                    </a:lnT>
                    <a:lnB>
                      <a:noFill/>
                    </a:lnB>
                  </a:tcPr>
                </a:tc>
                <a:tc>
                  <a:txBody>
                    <a:bodyPr/>
                    <a:lstStyle/>
                    <a:p>
                      <a:pPr algn="r"/>
                      <a:r>
                        <a:rPr lang="en-US" altLang="zh-TW" sz="700">
                          <a:effectLst/>
                        </a:rPr>
                        <a:t>250.0</a:t>
                      </a:r>
                    </a:p>
                  </a:txBody>
                  <a:tcPr marL="34534" marR="34534" marT="17267" marB="17267" anchor="ctr">
                    <a:lnL>
                      <a:noFill/>
                    </a:lnL>
                    <a:lnR>
                      <a:noFill/>
                    </a:lnR>
                    <a:lnT>
                      <a:noFill/>
                    </a:lnT>
                    <a:lnB>
                      <a:noFill/>
                    </a:lnB>
                  </a:tcPr>
                </a:tc>
                <a:tc>
                  <a:txBody>
                    <a:bodyPr/>
                    <a:lstStyle/>
                    <a:p>
                      <a:pPr algn="r"/>
                      <a:r>
                        <a:rPr lang="en-US" sz="700">
                          <a:effectLst/>
                        </a:rPr>
                        <a:t>05-JUL-11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749073</a:t>
                      </a:r>
                    </a:p>
                  </a:txBody>
                  <a:tcPr marL="34534" marR="34534" marT="17267" marB="17267" anchor="ctr">
                    <a:lnL>
                      <a:noFill/>
                    </a:lnL>
                    <a:lnR>
                      <a:noFill/>
                    </a:lnR>
                    <a:lnT>
                      <a:noFill/>
                    </a:lnT>
                    <a:lnB>
                      <a:noFill/>
                    </a:lnB>
                  </a:tcPr>
                </a:tc>
                <a:tc>
                  <a:txBody>
                    <a:bodyPr/>
                    <a:lstStyle/>
                    <a:p>
                      <a:pPr algn="r"/>
                      <a:r>
                        <a:rPr lang="en-US" sz="700">
                          <a:effectLst/>
                        </a:rPr>
                        <a:t>Republican</a:t>
                      </a:r>
                    </a:p>
                  </a:txBody>
                  <a:tcPr marL="34534" marR="34534" marT="17267" marB="17267" anchor="ctr">
                    <a:lnL>
                      <a:noFill/>
                    </a:lnL>
                    <a:lnR>
                      <a:noFill/>
                    </a:lnR>
                    <a:lnT>
                      <a:noFill/>
                    </a:lnT>
                    <a:lnB>
                      <a:noFill/>
                    </a:lnB>
                  </a:tcPr>
                </a:tc>
                <a:extLst>
                  <a:ext uri="{0D108BD9-81ED-4DB2-BD59-A6C34878D82A}">
                    <a16:rowId xmlns:a16="http://schemas.microsoft.com/office/drawing/2014/main" val="3077574125"/>
                  </a:ext>
                </a:extLst>
              </a:tr>
              <a:tr h="759757">
                <a:tc>
                  <a:txBody>
                    <a:bodyPr/>
                    <a:lstStyle/>
                    <a:p>
                      <a:pPr fontAlgn="ctr"/>
                      <a:r>
                        <a:rPr lang="en-US" altLang="zh-TW" sz="700" b="1">
                          <a:effectLst/>
                        </a:rPr>
                        <a:t>3</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BLEVINS, DARONDA</a:t>
                      </a:r>
                    </a:p>
                  </a:txBody>
                  <a:tcPr marL="34534" marR="34534" marT="17267" marB="17267" anchor="ctr">
                    <a:lnL>
                      <a:noFill/>
                    </a:lnL>
                    <a:lnR>
                      <a:noFill/>
                    </a:lnR>
                    <a:lnT>
                      <a:noFill/>
                    </a:lnT>
                    <a:lnB>
                      <a:noFill/>
                    </a:lnB>
                  </a:tcPr>
                </a:tc>
                <a:tc>
                  <a:txBody>
                    <a:bodyPr/>
                    <a:lstStyle/>
                    <a:p>
                      <a:pPr algn="r"/>
                      <a:r>
                        <a:rPr lang="en-US" sz="700">
                          <a:effectLst/>
                        </a:rPr>
                        <a:t>PIGGOTT</a:t>
                      </a:r>
                    </a:p>
                  </a:txBody>
                  <a:tcPr marL="34534" marR="34534" marT="17267" marB="17267" anchor="ctr">
                    <a:lnL>
                      <a:noFill/>
                    </a:lnL>
                    <a:lnR>
                      <a:noFill/>
                    </a:lnR>
                    <a:lnT>
                      <a:noFill/>
                    </a:lnT>
                    <a:lnB>
                      <a:noFill/>
                    </a:lnB>
                  </a:tcPr>
                </a:tc>
                <a:tc>
                  <a:txBody>
                    <a:bodyPr/>
                    <a:lstStyle/>
                    <a:p>
                      <a:pPr algn="r"/>
                      <a:r>
                        <a:rPr lang="en-US" sz="700">
                          <a:effectLst/>
                        </a:rPr>
                        <a:t>AR</a:t>
                      </a:r>
                    </a:p>
                  </a:txBody>
                  <a:tcPr marL="34534" marR="34534" marT="17267" marB="17267" anchor="ctr">
                    <a:lnL>
                      <a:noFill/>
                    </a:lnL>
                    <a:lnR>
                      <a:noFill/>
                    </a:lnR>
                    <a:lnT>
                      <a:noFill/>
                    </a:lnT>
                    <a:lnB>
                      <a:noFill/>
                    </a:lnB>
                  </a:tcPr>
                </a:tc>
                <a:tc>
                  <a:txBody>
                    <a:bodyPr/>
                    <a:lstStyle/>
                    <a:p>
                      <a:pPr algn="r"/>
                      <a:r>
                        <a:rPr lang="en-US" altLang="zh-TW" sz="700">
                          <a:effectLst/>
                        </a:rPr>
                        <a:t>724548253</a:t>
                      </a:r>
                    </a:p>
                  </a:txBody>
                  <a:tcPr marL="34534" marR="34534" marT="17267" marB="17267" anchor="ctr">
                    <a:lnL>
                      <a:noFill/>
                    </a:lnL>
                    <a:lnR>
                      <a:noFill/>
                    </a:lnR>
                    <a:lnT>
                      <a:noFill/>
                    </a:lnT>
                    <a:lnB>
                      <a:noFill/>
                    </a:lnB>
                  </a:tcPr>
                </a:tc>
                <a:tc>
                  <a:txBody>
                    <a:bodyPr/>
                    <a:lstStyle/>
                    <a:p>
                      <a:pPr algn="r"/>
                      <a:r>
                        <a:rPr lang="en-US" sz="700">
                          <a:effectLst/>
                        </a:rPr>
                        <a:t>NONE</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altLang="zh-TW" sz="700">
                          <a:effectLst/>
                        </a:rPr>
                        <a:t>250.0</a:t>
                      </a:r>
                    </a:p>
                  </a:txBody>
                  <a:tcPr marL="34534" marR="34534" marT="17267" marB="17267" anchor="ctr">
                    <a:lnL>
                      <a:noFill/>
                    </a:lnL>
                    <a:lnR>
                      <a:noFill/>
                    </a:lnR>
                    <a:lnT>
                      <a:noFill/>
                    </a:lnT>
                    <a:lnB>
                      <a:noFill/>
                    </a:lnB>
                  </a:tcPr>
                </a:tc>
                <a:tc>
                  <a:txBody>
                    <a:bodyPr/>
                    <a:lstStyle/>
                    <a:p>
                      <a:pPr algn="r"/>
                      <a:r>
                        <a:rPr lang="en-US" sz="700">
                          <a:effectLst/>
                        </a:rPr>
                        <a:t>01-AUG-11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749073</a:t>
                      </a:r>
                    </a:p>
                  </a:txBody>
                  <a:tcPr marL="34534" marR="34534" marT="17267" marB="17267" anchor="ctr">
                    <a:lnL>
                      <a:noFill/>
                    </a:lnL>
                    <a:lnR>
                      <a:noFill/>
                    </a:lnR>
                    <a:lnT>
                      <a:noFill/>
                    </a:lnT>
                    <a:lnB>
                      <a:noFill/>
                    </a:lnB>
                  </a:tcPr>
                </a:tc>
                <a:tc>
                  <a:txBody>
                    <a:bodyPr/>
                    <a:lstStyle/>
                    <a:p>
                      <a:pPr algn="r"/>
                      <a:r>
                        <a:rPr lang="en-US" sz="700">
                          <a:effectLst/>
                        </a:rPr>
                        <a:t>Republican</a:t>
                      </a:r>
                    </a:p>
                  </a:txBody>
                  <a:tcPr marL="34534" marR="34534" marT="17267" marB="17267" anchor="ctr">
                    <a:lnL>
                      <a:noFill/>
                    </a:lnL>
                    <a:lnR>
                      <a:noFill/>
                    </a:lnR>
                    <a:lnT>
                      <a:noFill/>
                    </a:lnT>
                    <a:lnB>
                      <a:noFill/>
                    </a:lnB>
                  </a:tcPr>
                </a:tc>
                <a:extLst>
                  <a:ext uri="{0D108BD9-81ED-4DB2-BD59-A6C34878D82A}">
                    <a16:rowId xmlns:a16="http://schemas.microsoft.com/office/drawing/2014/main" val="530551539"/>
                  </a:ext>
                </a:extLst>
              </a:tr>
              <a:tr h="759757">
                <a:tc>
                  <a:txBody>
                    <a:bodyPr/>
                    <a:lstStyle/>
                    <a:p>
                      <a:pPr fontAlgn="ctr"/>
                      <a:r>
                        <a:rPr lang="en-US" altLang="zh-TW" sz="700" b="1">
                          <a:effectLst/>
                        </a:rPr>
                        <a:t>4</a:t>
                      </a:r>
                    </a:p>
                  </a:txBody>
                  <a:tcPr marL="34534" marR="34534" marT="17267" marB="17267" anchor="ctr">
                    <a:lnL>
                      <a:noFill/>
                    </a:lnL>
                    <a:lnR>
                      <a:noFill/>
                    </a:lnR>
                    <a:lnT>
                      <a:noFill/>
                    </a:lnT>
                    <a:lnB>
                      <a:noFill/>
                    </a:lnB>
                  </a:tcPr>
                </a:tc>
                <a:tc>
                  <a:txBody>
                    <a:bodyPr/>
                    <a:lstStyle/>
                    <a:p>
                      <a:pPr algn="r"/>
                      <a:r>
                        <a:rPr lang="en-US" sz="700">
                          <a:effectLst/>
                        </a:rPr>
                        <a:t>C00410118</a:t>
                      </a:r>
                    </a:p>
                  </a:txBody>
                  <a:tcPr marL="34534" marR="34534" marT="17267" marB="17267" anchor="ctr">
                    <a:lnL>
                      <a:noFill/>
                    </a:lnL>
                    <a:lnR>
                      <a:noFill/>
                    </a:lnR>
                    <a:lnT>
                      <a:noFill/>
                    </a:lnT>
                    <a:lnB>
                      <a:noFill/>
                    </a:lnB>
                  </a:tcPr>
                </a:tc>
                <a:tc>
                  <a:txBody>
                    <a:bodyPr/>
                    <a:lstStyle/>
                    <a:p>
                      <a:pPr algn="r"/>
                      <a:r>
                        <a:rPr lang="en-US" sz="700">
                          <a:effectLst/>
                        </a:rPr>
                        <a:t>P20002978</a:t>
                      </a:r>
                    </a:p>
                  </a:txBody>
                  <a:tcPr marL="34534" marR="34534" marT="17267" marB="17267" anchor="ctr">
                    <a:lnL>
                      <a:noFill/>
                    </a:lnL>
                    <a:lnR>
                      <a:noFill/>
                    </a:lnR>
                    <a:lnT>
                      <a:noFill/>
                    </a:lnT>
                    <a:lnB>
                      <a:noFill/>
                    </a:lnB>
                  </a:tcPr>
                </a:tc>
                <a:tc>
                  <a:txBody>
                    <a:bodyPr/>
                    <a:lstStyle/>
                    <a:p>
                      <a:pPr algn="r"/>
                      <a:r>
                        <a:rPr lang="en-US" sz="700">
                          <a:effectLst/>
                        </a:rPr>
                        <a:t>Bachmann, Michelle</a:t>
                      </a:r>
                    </a:p>
                  </a:txBody>
                  <a:tcPr marL="34534" marR="34534" marT="17267" marB="17267" anchor="ctr">
                    <a:lnL>
                      <a:noFill/>
                    </a:lnL>
                    <a:lnR>
                      <a:noFill/>
                    </a:lnR>
                    <a:lnT>
                      <a:noFill/>
                    </a:lnT>
                    <a:lnB>
                      <a:noFill/>
                    </a:lnB>
                  </a:tcPr>
                </a:tc>
                <a:tc>
                  <a:txBody>
                    <a:bodyPr/>
                    <a:lstStyle/>
                    <a:p>
                      <a:pPr algn="r"/>
                      <a:r>
                        <a:rPr lang="en-US" sz="700">
                          <a:effectLst/>
                        </a:rPr>
                        <a:t>WARDENBURG, HAROLD</a:t>
                      </a:r>
                    </a:p>
                  </a:txBody>
                  <a:tcPr marL="34534" marR="34534" marT="17267" marB="17267" anchor="ctr">
                    <a:lnL>
                      <a:noFill/>
                    </a:lnL>
                    <a:lnR>
                      <a:noFill/>
                    </a:lnR>
                    <a:lnT>
                      <a:noFill/>
                    </a:lnT>
                    <a:lnB>
                      <a:noFill/>
                    </a:lnB>
                  </a:tcPr>
                </a:tc>
                <a:tc>
                  <a:txBody>
                    <a:bodyPr/>
                    <a:lstStyle/>
                    <a:p>
                      <a:pPr algn="r"/>
                      <a:r>
                        <a:rPr lang="en-US" sz="700">
                          <a:effectLst/>
                        </a:rPr>
                        <a:t>HOT SPRINGS NATION</a:t>
                      </a:r>
                    </a:p>
                  </a:txBody>
                  <a:tcPr marL="34534" marR="34534" marT="17267" marB="17267" anchor="ctr">
                    <a:lnL>
                      <a:noFill/>
                    </a:lnL>
                    <a:lnR>
                      <a:noFill/>
                    </a:lnR>
                    <a:lnT>
                      <a:noFill/>
                    </a:lnT>
                    <a:lnB>
                      <a:noFill/>
                    </a:lnB>
                  </a:tcPr>
                </a:tc>
                <a:tc>
                  <a:txBody>
                    <a:bodyPr/>
                    <a:lstStyle/>
                    <a:p>
                      <a:pPr algn="r"/>
                      <a:r>
                        <a:rPr lang="en-US" sz="700">
                          <a:effectLst/>
                        </a:rPr>
                        <a:t>AR</a:t>
                      </a:r>
                    </a:p>
                  </a:txBody>
                  <a:tcPr marL="34534" marR="34534" marT="17267" marB="17267" anchor="ctr">
                    <a:lnL>
                      <a:noFill/>
                    </a:lnL>
                    <a:lnR>
                      <a:noFill/>
                    </a:lnR>
                    <a:lnT>
                      <a:noFill/>
                    </a:lnT>
                    <a:lnB>
                      <a:noFill/>
                    </a:lnB>
                  </a:tcPr>
                </a:tc>
                <a:tc>
                  <a:txBody>
                    <a:bodyPr/>
                    <a:lstStyle/>
                    <a:p>
                      <a:pPr algn="r"/>
                      <a:r>
                        <a:rPr lang="en-US" altLang="zh-TW" sz="700">
                          <a:effectLst/>
                        </a:rPr>
                        <a:t>719016467</a:t>
                      </a:r>
                    </a:p>
                  </a:txBody>
                  <a:tcPr marL="34534" marR="34534" marT="17267" marB="17267" anchor="ctr">
                    <a:lnL>
                      <a:noFill/>
                    </a:lnL>
                    <a:lnR>
                      <a:noFill/>
                    </a:lnR>
                    <a:lnT>
                      <a:noFill/>
                    </a:lnT>
                    <a:lnB>
                      <a:noFill/>
                    </a:lnB>
                  </a:tcPr>
                </a:tc>
                <a:tc>
                  <a:txBody>
                    <a:bodyPr/>
                    <a:lstStyle/>
                    <a:p>
                      <a:pPr algn="r"/>
                      <a:r>
                        <a:rPr lang="en-US" sz="700">
                          <a:effectLst/>
                        </a:rPr>
                        <a:t>NONE</a:t>
                      </a:r>
                    </a:p>
                  </a:txBody>
                  <a:tcPr marL="34534" marR="34534" marT="17267" marB="17267" anchor="ctr">
                    <a:lnL>
                      <a:noFill/>
                    </a:lnL>
                    <a:lnR>
                      <a:noFill/>
                    </a:lnR>
                    <a:lnT>
                      <a:noFill/>
                    </a:lnT>
                    <a:lnB>
                      <a:noFill/>
                    </a:lnB>
                  </a:tcPr>
                </a:tc>
                <a:tc>
                  <a:txBody>
                    <a:bodyPr/>
                    <a:lstStyle/>
                    <a:p>
                      <a:pPr algn="r"/>
                      <a:r>
                        <a:rPr lang="en-US" sz="700">
                          <a:effectLst/>
                        </a:rPr>
                        <a:t>RETIRED</a:t>
                      </a:r>
                    </a:p>
                  </a:txBody>
                  <a:tcPr marL="34534" marR="34534" marT="17267" marB="17267" anchor="ctr">
                    <a:lnL>
                      <a:noFill/>
                    </a:lnL>
                    <a:lnR>
                      <a:noFill/>
                    </a:lnR>
                    <a:lnT>
                      <a:noFill/>
                    </a:lnT>
                    <a:lnB>
                      <a:noFill/>
                    </a:lnB>
                  </a:tcPr>
                </a:tc>
                <a:tc>
                  <a:txBody>
                    <a:bodyPr/>
                    <a:lstStyle/>
                    <a:p>
                      <a:pPr algn="r"/>
                      <a:r>
                        <a:rPr lang="en-US" altLang="zh-TW" sz="700">
                          <a:effectLst/>
                        </a:rPr>
                        <a:t>300.0</a:t>
                      </a:r>
                    </a:p>
                  </a:txBody>
                  <a:tcPr marL="34534" marR="34534" marT="17267" marB="17267" anchor="ctr">
                    <a:lnL>
                      <a:noFill/>
                    </a:lnL>
                    <a:lnR>
                      <a:noFill/>
                    </a:lnR>
                    <a:lnT>
                      <a:noFill/>
                    </a:lnT>
                    <a:lnB>
                      <a:noFill/>
                    </a:lnB>
                  </a:tcPr>
                </a:tc>
                <a:tc>
                  <a:txBody>
                    <a:bodyPr/>
                    <a:lstStyle/>
                    <a:p>
                      <a:pPr algn="r"/>
                      <a:r>
                        <a:rPr lang="en-US" sz="700">
                          <a:effectLst/>
                        </a:rPr>
                        <a:t>20-JUN-11</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NaN</a:t>
                      </a:r>
                    </a:p>
                  </a:txBody>
                  <a:tcPr marL="34534" marR="34534" marT="17267" marB="17267" anchor="ctr">
                    <a:lnL>
                      <a:noFill/>
                    </a:lnL>
                    <a:lnR>
                      <a:noFill/>
                    </a:lnR>
                    <a:lnT>
                      <a:noFill/>
                    </a:lnT>
                    <a:lnB>
                      <a:noFill/>
                    </a:lnB>
                  </a:tcPr>
                </a:tc>
                <a:tc>
                  <a:txBody>
                    <a:bodyPr/>
                    <a:lstStyle/>
                    <a:p>
                      <a:pPr algn="r"/>
                      <a:r>
                        <a:rPr lang="en-US" sz="700">
                          <a:effectLst/>
                        </a:rPr>
                        <a:t>SA17A</a:t>
                      </a:r>
                    </a:p>
                  </a:txBody>
                  <a:tcPr marL="34534" marR="34534" marT="17267" marB="17267" anchor="ctr">
                    <a:lnL>
                      <a:noFill/>
                    </a:lnL>
                    <a:lnR>
                      <a:noFill/>
                    </a:lnR>
                    <a:lnT>
                      <a:noFill/>
                    </a:lnT>
                    <a:lnB>
                      <a:noFill/>
                    </a:lnB>
                  </a:tcPr>
                </a:tc>
                <a:tc>
                  <a:txBody>
                    <a:bodyPr/>
                    <a:lstStyle/>
                    <a:p>
                      <a:pPr algn="r"/>
                      <a:r>
                        <a:rPr lang="en-US" altLang="zh-TW" sz="700">
                          <a:effectLst/>
                        </a:rPr>
                        <a:t>736166</a:t>
                      </a:r>
                    </a:p>
                  </a:txBody>
                  <a:tcPr marL="34534" marR="34534" marT="17267" marB="17267" anchor="ctr">
                    <a:lnL>
                      <a:noFill/>
                    </a:lnL>
                    <a:lnR>
                      <a:noFill/>
                    </a:lnR>
                    <a:lnT>
                      <a:noFill/>
                    </a:lnT>
                    <a:lnB>
                      <a:noFill/>
                    </a:lnB>
                  </a:tcPr>
                </a:tc>
                <a:tc>
                  <a:txBody>
                    <a:bodyPr/>
                    <a:lstStyle/>
                    <a:p>
                      <a:pPr algn="r"/>
                      <a:r>
                        <a:rPr lang="en-US" sz="700" dirty="0">
                          <a:effectLst/>
                        </a:rPr>
                        <a:t>Republican</a:t>
                      </a:r>
                    </a:p>
                  </a:txBody>
                  <a:tcPr marL="34534" marR="34534" marT="17267" marB="17267" anchor="ctr">
                    <a:lnL>
                      <a:noFill/>
                    </a:lnL>
                    <a:lnR>
                      <a:noFill/>
                    </a:lnR>
                    <a:lnT>
                      <a:noFill/>
                    </a:lnT>
                    <a:lnB>
                      <a:noFill/>
                    </a:lnB>
                  </a:tcPr>
                </a:tc>
                <a:extLst>
                  <a:ext uri="{0D108BD9-81ED-4DB2-BD59-A6C34878D82A}">
                    <a16:rowId xmlns:a16="http://schemas.microsoft.com/office/drawing/2014/main" val="1996530059"/>
                  </a:ext>
                </a:extLst>
              </a:tr>
            </a:tbl>
          </a:graphicData>
        </a:graphic>
      </p:graphicFrame>
    </p:spTree>
    <p:extLst>
      <p:ext uri="{BB962C8B-B14F-4D97-AF65-F5344CB8AC3E}">
        <p14:creationId xmlns:p14="http://schemas.microsoft.com/office/powerpoint/2010/main" val="601541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9392" y="205570"/>
            <a:ext cx="2282997" cy="830997"/>
          </a:xfrm>
          <a:prstGeom prst="rect">
            <a:avLst/>
          </a:prstGeom>
        </p:spPr>
        <p:txBody>
          <a:bodyPr wrap="none">
            <a:spAutoFit/>
          </a:bodyPr>
          <a:lstStyle/>
          <a:p>
            <a:r>
              <a:rPr lang="en-US" altLang="zh-TW" sz="1600" dirty="0" err="1" smtClean="0"/>
              <a:t>fec.iloc</a:t>
            </a:r>
            <a:r>
              <a:rPr lang="en-US" altLang="zh-TW" sz="1600" dirty="0" smtClean="0"/>
              <a:t>[123456]</a:t>
            </a:r>
          </a:p>
          <a:p>
            <a:r>
              <a:rPr lang="zh-TW" altLang="en-US" sz="1600" dirty="0" smtClean="0"/>
              <a:t>呼叫出我們所需的資料 </a:t>
            </a:r>
            <a:endParaRPr lang="en-US" altLang="zh-TW" sz="1600" dirty="0" smtClean="0"/>
          </a:p>
          <a:p>
            <a:endParaRPr lang="zh-TW" altLang="en-US" sz="1600" dirty="0"/>
          </a:p>
        </p:txBody>
      </p:sp>
      <p:sp>
        <p:nvSpPr>
          <p:cNvPr id="2" name="矩形 1"/>
          <p:cNvSpPr/>
          <p:nvPr/>
        </p:nvSpPr>
        <p:spPr>
          <a:xfrm>
            <a:off x="439392" y="1036567"/>
            <a:ext cx="6096000" cy="3416320"/>
          </a:xfrm>
          <a:prstGeom prst="rect">
            <a:avLst/>
          </a:prstGeom>
        </p:spPr>
        <p:txBody>
          <a:bodyPr>
            <a:spAutoFit/>
          </a:bodyPr>
          <a:lstStyle/>
          <a:p>
            <a:r>
              <a:rPr lang="en-US" altLang="zh-TW" dirty="0" err="1"/>
              <a:t>cmte_id</a:t>
            </a:r>
            <a:r>
              <a:rPr lang="en-US" altLang="zh-TW" dirty="0"/>
              <a:t>             C00431445</a:t>
            </a:r>
          </a:p>
          <a:p>
            <a:r>
              <a:rPr lang="en-US" altLang="zh-TW" dirty="0" err="1"/>
              <a:t>cand_id</a:t>
            </a:r>
            <a:r>
              <a:rPr lang="en-US" altLang="zh-TW" dirty="0"/>
              <a:t>             P80003338</a:t>
            </a:r>
          </a:p>
          <a:p>
            <a:r>
              <a:rPr lang="en-US" altLang="zh-TW" dirty="0" err="1"/>
              <a:t>cand_nm</a:t>
            </a:r>
            <a:r>
              <a:rPr lang="en-US" altLang="zh-TW" dirty="0"/>
              <a:t>         Obama, Barack</a:t>
            </a:r>
          </a:p>
          <a:p>
            <a:r>
              <a:rPr lang="en-US" altLang="zh-TW" dirty="0" err="1"/>
              <a:t>contbr_nm</a:t>
            </a:r>
            <a:r>
              <a:rPr lang="en-US" altLang="zh-TW" dirty="0"/>
              <a:t>         ELLMAN, IRA</a:t>
            </a:r>
          </a:p>
          <a:p>
            <a:r>
              <a:rPr lang="en-US" altLang="zh-TW" dirty="0" err="1"/>
              <a:t>contbr_city</a:t>
            </a:r>
            <a:r>
              <a:rPr lang="en-US" altLang="zh-TW" dirty="0"/>
              <a:t>             TEMPE</a:t>
            </a:r>
          </a:p>
          <a:p>
            <a:r>
              <a:rPr lang="en-US" altLang="zh-TW" dirty="0"/>
              <a:t>                    ...      </a:t>
            </a:r>
          </a:p>
          <a:p>
            <a:r>
              <a:rPr lang="en-US" altLang="zh-TW" dirty="0" err="1"/>
              <a:t>receipt_desc</a:t>
            </a:r>
            <a:r>
              <a:rPr lang="en-US" altLang="zh-TW" dirty="0"/>
              <a:t>              </a:t>
            </a:r>
            <a:r>
              <a:rPr lang="en-US" altLang="zh-TW" dirty="0" err="1"/>
              <a:t>NaN</a:t>
            </a:r>
            <a:endParaRPr lang="en-US" altLang="zh-TW" dirty="0"/>
          </a:p>
          <a:p>
            <a:r>
              <a:rPr lang="en-US" altLang="zh-TW" dirty="0" err="1"/>
              <a:t>memo_cd</a:t>
            </a:r>
            <a:r>
              <a:rPr lang="en-US" altLang="zh-TW" dirty="0"/>
              <a:t>                   </a:t>
            </a:r>
            <a:r>
              <a:rPr lang="en-US" altLang="zh-TW" dirty="0" err="1"/>
              <a:t>NaN</a:t>
            </a:r>
            <a:endParaRPr lang="en-US" altLang="zh-TW" dirty="0"/>
          </a:p>
          <a:p>
            <a:r>
              <a:rPr lang="en-US" altLang="zh-TW" dirty="0" err="1"/>
              <a:t>memo_text</a:t>
            </a:r>
            <a:r>
              <a:rPr lang="en-US" altLang="zh-TW" dirty="0"/>
              <a:t>                 </a:t>
            </a:r>
            <a:r>
              <a:rPr lang="en-US" altLang="zh-TW" dirty="0" err="1"/>
              <a:t>NaN</a:t>
            </a:r>
            <a:endParaRPr lang="en-US" altLang="zh-TW" dirty="0"/>
          </a:p>
          <a:p>
            <a:r>
              <a:rPr lang="en-US" altLang="zh-TW" dirty="0" err="1"/>
              <a:t>form_tp</a:t>
            </a:r>
            <a:r>
              <a:rPr lang="en-US" altLang="zh-TW" dirty="0"/>
              <a:t>                 SA17A</a:t>
            </a:r>
          </a:p>
          <a:p>
            <a:r>
              <a:rPr lang="en-US" altLang="zh-TW" dirty="0" err="1"/>
              <a:t>file_num</a:t>
            </a:r>
            <a:r>
              <a:rPr lang="en-US" altLang="zh-TW" dirty="0"/>
              <a:t>               772372</a:t>
            </a:r>
          </a:p>
          <a:p>
            <a:r>
              <a:rPr lang="en-US" altLang="zh-TW" dirty="0"/>
              <a:t>Name: 123456, Length: 16, </a:t>
            </a:r>
            <a:r>
              <a:rPr lang="en-US" altLang="zh-TW" dirty="0" err="1"/>
              <a:t>dtype</a:t>
            </a:r>
            <a:r>
              <a:rPr lang="en-US" altLang="zh-TW" dirty="0"/>
              <a:t>: object</a:t>
            </a:r>
            <a:endParaRPr lang="zh-TW" altLang="en-US" dirty="0"/>
          </a:p>
        </p:txBody>
      </p:sp>
    </p:spTree>
    <p:extLst>
      <p:ext uri="{BB962C8B-B14F-4D97-AF65-F5344CB8AC3E}">
        <p14:creationId xmlns:p14="http://schemas.microsoft.com/office/powerpoint/2010/main" val="3984430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0513" y="262623"/>
            <a:ext cx="6096000" cy="646331"/>
          </a:xfrm>
          <a:prstGeom prst="rect">
            <a:avLst/>
          </a:prstGeom>
        </p:spPr>
        <p:txBody>
          <a:bodyPr>
            <a:spAutoFit/>
          </a:bodyPr>
          <a:lstStyle/>
          <a:p>
            <a:r>
              <a:rPr lang="en-US" altLang="zh-TW" dirty="0" err="1"/>
              <a:t>unique_cands</a:t>
            </a:r>
            <a:r>
              <a:rPr lang="en-US" altLang="zh-TW" dirty="0"/>
              <a:t> = </a:t>
            </a:r>
            <a:r>
              <a:rPr lang="en-US" altLang="zh-TW" dirty="0" err="1"/>
              <a:t>fec.cand_nm.unique</a:t>
            </a:r>
            <a:r>
              <a:rPr lang="en-US" altLang="zh-TW" dirty="0"/>
              <a:t>()</a:t>
            </a:r>
          </a:p>
          <a:p>
            <a:r>
              <a:rPr lang="en-US" altLang="zh-TW" dirty="0" err="1"/>
              <a:t>unique_cands</a:t>
            </a:r>
            <a:endParaRPr lang="zh-TW" altLang="en-US" dirty="0"/>
          </a:p>
        </p:txBody>
      </p:sp>
      <p:sp>
        <p:nvSpPr>
          <p:cNvPr id="3" name="矩形 2"/>
          <p:cNvSpPr/>
          <p:nvPr/>
        </p:nvSpPr>
        <p:spPr>
          <a:xfrm>
            <a:off x="290513" y="1247299"/>
            <a:ext cx="6096000" cy="1477328"/>
          </a:xfrm>
          <a:prstGeom prst="rect">
            <a:avLst/>
          </a:prstGeom>
        </p:spPr>
        <p:txBody>
          <a:bodyPr>
            <a:spAutoFit/>
          </a:bodyPr>
          <a:lstStyle/>
          <a:p>
            <a:r>
              <a:rPr lang="en-US" altLang="zh-TW" dirty="0"/>
              <a:t>array(['Bachmann, Michelle', 'Romney, Mitt', 'Obama, Barack',</a:t>
            </a:r>
          </a:p>
          <a:p>
            <a:r>
              <a:rPr lang="en-US" altLang="zh-TW" dirty="0"/>
              <a:t>       "Roemer, Charles E. 'Buddy' III", 'Pawlenty, Timothy',</a:t>
            </a:r>
          </a:p>
          <a:p>
            <a:r>
              <a:rPr lang="en-US" altLang="zh-TW" dirty="0"/>
              <a:t>       'Johnson, Gary Earl', 'Paul, Ron', 'Santorum, Rick',</a:t>
            </a:r>
          </a:p>
          <a:p>
            <a:r>
              <a:rPr lang="en-US" altLang="zh-TW" dirty="0"/>
              <a:t>       'Cain, Herman', 'Gingrich, Newt', '</a:t>
            </a:r>
            <a:r>
              <a:rPr lang="en-US" altLang="zh-TW" dirty="0" err="1"/>
              <a:t>McCotter</a:t>
            </a:r>
            <a:r>
              <a:rPr lang="en-US" altLang="zh-TW" dirty="0"/>
              <a:t>, Thaddeus G',</a:t>
            </a:r>
          </a:p>
          <a:p>
            <a:r>
              <a:rPr lang="en-US" altLang="zh-TW" dirty="0"/>
              <a:t>       'Huntsman, Jon', 'Perry, Rick'], </a:t>
            </a:r>
            <a:r>
              <a:rPr lang="en-US" altLang="zh-TW" dirty="0" err="1"/>
              <a:t>dtype</a:t>
            </a:r>
            <a:r>
              <a:rPr lang="en-US" altLang="zh-TW" dirty="0"/>
              <a:t>=object)</a:t>
            </a:r>
            <a:endParaRPr lang="zh-TW" altLang="en-US" dirty="0"/>
          </a:p>
        </p:txBody>
      </p:sp>
      <p:sp>
        <p:nvSpPr>
          <p:cNvPr id="4" name="矩形 3"/>
          <p:cNvSpPr/>
          <p:nvPr/>
        </p:nvSpPr>
        <p:spPr>
          <a:xfrm>
            <a:off x="290513" y="3558660"/>
            <a:ext cx="1753685" cy="369332"/>
          </a:xfrm>
          <a:prstGeom prst="rect">
            <a:avLst/>
          </a:prstGeom>
        </p:spPr>
        <p:txBody>
          <a:bodyPr wrap="none">
            <a:spAutoFit/>
          </a:bodyPr>
          <a:lstStyle/>
          <a:p>
            <a:r>
              <a:rPr lang="en-US" altLang="zh-TW" dirty="0" err="1"/>
              <a:t>unique_cands</a:t>
            </a:r>
            <a:r>
              <a:rPr lang="en-US" altLang="zh-TW" dirty="0"/>
              <a:t>[2]</a:t>
            </a:r>
            <a:endParaRPr lang="zh-TW" altLang="en-US" dirty="0"/>
          </a:p>
        </p:txBody>
      </p:sp>
      <p:sp>
        <p:nvSpPr>
          <p:cNvPr id="5" name="矩形 4"/>
          <p:cNvSpPr/>
          <p:nvPr/>
        </p:nvSpPr>
        <p:spPr>
          <a:xfrm>
            <a:off x="290513" y="4115872"/>
            <a:ext cx="1598579" cy="369332"/>
          </a:xfrm>
          <a:prstGeom prst="rect">
            <a:avLst/>
          </a:prstGeom>
        </p:spPr>
        <p:txBody>
          <a:bodyPr wrap="none">
            <a:spAutoFit/>
          </a:bodyPr>
          <a:lstStyle/>
          <a:p>
            <a:r>
              <a:rPr lang="en-US" altLang="zh-TW" dirty="0"/>
              <a:t>Obama, Barack</a:t>
            </a:r>
            <a:endParaRPr lang="zh-TW" altLang="en-US" dirty="0"/>
          </a:p>
        </p:txBody>
      </p:sp>
      <p:sp>
        <p:nvSpPr>
          <p:cNvPr id="6" name="文字方塊 5"/>
          <p:cNvSpPr txBox="1"/>
          <p:nvPr/>
        </p:nvSpPr>
        <p:spPr>
          <a:xfrm>
            <a:off x="7037294" y="262623"/>
            <a:ext cx="1107996" cy="369332"/>
          </a:xfrm>
          <a:prstGeom prst="rect">
            <a:avLst/>
          </a:prstGeom>
          <a:noFill/>
        </p:spPr>
        <p:txBody>
          <a:bodyPr wrap="none" rtlCol="0">
            <a:spAutoFit/>
          </a:bodyPr>
          <a:lstStyle/>
          <a:p>
            <a:r>
              <a:rPr lang="zh-TW" altLang="en-US" dirty="0" smtClean="0"/>
              <a:t>加入黨派</a:t>
            </a:r>
            <a:endParaRPr lang="zh-TW" altLang="en-US" dirty="0"/>
          </a:p>
        </p:txBody>
      </p:sp>
      <p:sp>
        <p:nvSpPr>
          <p:cNvPr id="7" name="文字方塊 6"/>
          <p:cNvSpPr txBox="1"/>
          <p:nvPr/>
        </p:nvSpPr>
        <p:spPr>
          <a:xfrm>
            <a:off x="3254188" y="3729318"/>
            <a:ext cx="1107996" cy="646331"/>
          </a:xfrm>
          <a:prstGeom prst="rect">
            <a:avLst/>
          </a:prstGeom>
          <a:noFill/>
        </p:spPr>
        <p:txBody>
          <a:bodyPr wrap="none" rtlCol="0">
            <a:spAutoFit/>
          </a:bodyPr>
          <a:lstStyle/>
          <a:p>
            <a:r>
              <a:rPr lang="zh-TW" altLang="en-US" dirty="0" smtClean="0"/>
              <a:t>查看政黨</a:t>
            </a:r>
            <a:endParaRPr lang="en-US" altLang="zh-TW" dirty="0" smtClean="0"/>
          </a:p>
          <a:p>
            <a:endParaRPr lang="zh-TW" altLang="en-US" dirty="0"/>
          </a:p>
        </p:txBody>
      </p:sp>
    </p:spTree>
    <p:extLst>
      <p:ext uri="{BB962C8B-B14F-4D97-AF65-F5344CB8AC3E}">
        <p14:creationId xmlns:p14="http://schemas.microsoft.com/office/powerpoint/2010/main" val="729337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3388" y="125016"/>
            <a:ext cx="6096000" cy="3693319"/>
          </a:xfrm>
          <a:prstGeom prst="rect">
            <a:avLst/>
          </a:prstGeom>
        </p:spPr>
        <p:txBody>
          <a:bodyPr>
            <a:spAutoFit/>
          </a:bodyPr>
          <a:lstStyle/>
          <a:p>
            <a:r>
              <a:rPr lang="en-US" altLang="zh-TW" dirty="0"/>
              <a:t>parties = {'Bachmann, Michelle': 'Republican',</a:t>
            </a:r>
          </a:p>
          <a:p>
            <a:r>
              <a:rPr lang="en-US" altLang="zh-TW" dirty="0"/>
              <a:t>           'Cain, Herman': 'Republican', </a:t>
            </a:r>
          </a:p>
          <a:p>
            <a:r>
              <a:rPr lang="en-US" altLang="zh-TW" dirty="0"/>
              <a:t>           'Gingrich, Newt': 'Republican', </a:t>
            </a:r>
          </a:p>
          <a:p>
            <a:r>
              <a:rPr lang="en-US" altLang="zh-TW" dirty="0"/>
              <a:t>           'Huntsman, Jon': 'Republican', </a:t>
            </a:r>
          </a:p>
          <a:p>
            <a:r>
              <a:rPr lang="en-US" altLang="zh-TW" dirty="0"/>
              <a:t>           'Johnson, Gary Earl': 'Republican', </a:t>
            </a:r>
          </a:p>
          <a:p>
            <a:r>
              <a:rPr lang="en-US" altLang="zh-TW" dirty="0"/>
              <a:t>           '</a:t>
            </a:r>
            <a:r>
              <a:rPr lang="en-US" altLang="zh-TW" dirty="0" err="1"/>
              <a:t>McCotter</a:t>
            </a:r>
            <a:r>
              <a:rPr lang="en-US" altLang="zh-TW" dirty="0"/>
              <a:t>, Thaddeus G': 'Republican', </a:t>
            </a:r>
          </a:p>
          <a:p>
            <a:r>
              <a:rPr lang="en-US" altLang="zh-TW" dirty="0"/>
              <a:t>           'Obama, Barack': 'Democrat', </a:t>
            </a:r>
          </a:p>
          <a:p>
            <a:r>
              <a:rPr lang="en-US" altLang="zh-TW" dirty="0"/>
              <a:t>           'Paul, Ron': 'Republican', </a:t>
            </a:r>
          </a:p>
          <a:p>
            <a:r>
              <a:rPr lang="en-US" altLang="zh-TW" dirty="0"/>
              <a:t>           'Pawlenty, Timothy': 'Republican', </a:t>
            </a:r>
          </a:p>
          <a:p>
            <a:r>
              <a:rPr lang="en-US" altLang="zh-TW" dirty="0"/>
              <a:t>           'Perry, Rick': 'Republican', </a:t>
            </a:r>
          </a:p>
          <a:p>
            <a:r>
              <a:rPr lang="en-US" altLang="zh-TW" dirty="0"/>
              <a:t>           "Roemer, Charles E. 'Buddy' III": 'Republican', </a:t>
            </a:r>
          </a:p>
          <a:p>
            <a:r>
              <a:rPr lang="en-US" altLang="zh-TW" dirty="0"/>
              <a:t>           'Romney, Mitt': 'Republican', </a:t>
            </a:r>
          </a:p>
          <a:p>
            <a:r>
              <a:rPr lang="en-US" altLang="zh-TW" dirty="0"/>
              <a:t>           'Santorum, Rick': 'Republican'}</a:t>
            </a:r>
            <a:endParaRPr lang="zh-TW" altLang="en-US" dirty="0"/>
          </a:p>
        </p:txBody>
      </p:sp>
      <p:sp>
        <p:nvSpPr>
          <p:cNvPr id="3" name="矩形 2"/>
          <p:cNvSpPr/>
          <p:nvPr/>
        </p:nvSpPr>
        <p:spPr>
          <a:xfrm>
            <a:off x="433388" y="3818335"/>
            <a:ext cx="2999860" cy="369332"/>
          </a:xfrm>
          <a:prstGeom prst="rect">
            <a:avLst/>
          </a:prstGeom>
        </p:spPr>
        <p:txBody>
          <a:bodyPr wrap="none">
            <a:spAutoFit/>
          </a:bodyPr>
          <a:lstStyle/>
          <a:p>
            <a:r>
              <a:rPr lang="en-US" altLang="zh-TW" dirty="0" err="1"/>
              <a:t>fec.cand_nm</a:t>
            </a:r>
            <a:r>
              <a:rPr lang="en-US" altLang="zh-TW" dirty="0"/>
              <a:t>[123456:123461]</a:t>
            </a:r>
            <a:endParaRPr lang="zh-TW" altLang="en-US" dirty="0"/>
          </a:p>
        </p:txBody>
      </p:sp>
      <p:sp>
        <p:nvSpPr>
          <p:cNvPr id="4" name="矩形 3"/>
          <p:cNvSpPr/>
          <p:nvPr/>
        </p:nvSpPr>
        <p:spPr>
          <a:xfrm>
            <a:off x="433388" y="4580662"/>
            <a:ext cx="6096000" cy="1754326"/>
          </a:xfrm>
          <a:prstGeom prst="rect">
            <a:avLst/>
          </a:prstGeom>
        </p:spPr>
        <p:txBody>
          <a:bodyPr>
            <a:spAutoFit/>
          </a:bodyPr>
          <a:lstStyle/>
          <a:p>
            <a:r>
              <a:rPr lang="en-US" altLang="zh-TW" dirty="0"/>
              <a:t>123456    Obama, Barack</a:t>
            </a:r>
          </a:p>
          <a:p>
            <a:r>
              <a:rPr lang="en-US" altLang="zh-TW" dirty="0"/>
              <a:t>123457    Obama, Barack</a:t>
            </a:r>
          </a:p>
          <a:p>
            <a:r>
              <a:rPr lang="en-US" altLang="zh-TW" dirty="0"/>
              <a:t>123458    Obama, Barack</a:t>
            </a:r>
          </a:p>
          <a:p>
            <a:r>
              <a:rPr lang="en-US" altLang="zh-TW" dirty="0"/>
              <a:t>123459    Obama, Barack</a:t>
            </a:r>
          </a:p>
          <a:p>
            <a:r>
              <a:rPr lang="en-US" altLang="zh-TW" dirty="0"/>
              <a:t>123460    Obama, Barack</a:t>
            </a:r>
          </a:p>
          <a:p>
            <a:r>
              <a:rPr lang="en-US" altLang="zh-TW" dirty="0"/>
              <a:t>Name: </a:t>
            </a:r>
            <a:r>
              <a:rPr lang="en-US" altLang="zh-TW" dirty="0" err="1"/>
              <a:t>cand_nm</a:t>
            </a:r>
            <a:r>
              <a:rPr lang="en-US" altLang="zh-TW" dirty="0"/>
              <a:t>, </a:t>
            </a:r>
            <a:r>
              <a:rPr lang="en-US" altLang="zh-TW" dirty="0" err="1"/>
              <a:t>dtype</a:t>
            </a:r>
            <a:r>
              <a:rPr lang="en-US" altLang="zh-TW" dirty="0"/>
              <a:t>: object</a:t>
            </a:r>
            <a:endParaRPr lang="zh-TW" altLang="en-US" dirty="0"/>
          </a:p>
        </p:txBody>
      </p:sp>
      <p:sp>
        <p:nvSpPr>
          <p:cNvPr id="5" name="文字方塊 4"/>
          <p:cNvSpPr txBox="1"/>
          <p:nvPr/>
        </p:nvSpPr>
        <p:spPr>
          <a:xfrm>
            <a:off x="6529388" y="1102659"/>
            <a:ext cx="1160895" cy="369332"/>
          </a:xfrm>
          <a:prstGeom prst="rect">
            <a:avLst/>
          </a:prstGeom>
          <a:noFill/>
        </p:spPr>
        <p:txBody>
          <a:bodyPr wrap="none" rtlCol="0">
            <a:spAutoFit/>
          </a:bodyPr>
          <a:lstStyle/>
          <a:p>
            <a:r>
              <a:rPr lang="zh-TW" altLang="en-US" dirty="0" smtClean="0"/>
              <a:t>建立字典 </a:t>
            </a:r>
            <a:endParaRPr lang="zh-TW" altLang="en-US" dirty="0"/>
          </a:p>
        </p:txBody>
      </p:sp>
      <p:sp>
        <p:nvSpPr>
          <p:cNvPr id="6" name="文字方塊 5"/>
          <p:cNvSpPr txBox="1"/>
          <p:nvPr/>
        </p:nvSpPr>
        <p:spPr>
          <a:xfrm>
            <a:off x="7288306" y="4688541"/>
            <a:ext cx="1107996" cy="369332"/>
          </a:xfrm>
          <a:prstGeom prst="rect">
            <a:avLst/>
          </a:prstGeom>
          <a:noFill/>
        </p:spPr>
        <p:txBody>
          <a:bodyPr wrap="none" rtlCol="0">
            <a:spAutoFit/>
          </a:bodyPr>
          <a:lstStyle/>
          <a:p>
            <a:r>
              <a:rPr lang="zh-TW" altLang="en-US" dirty="0" smtClean="0"/>
              <a:t>查看資料</a:t>
            </a:r>
            <a:endParaRPr lang="zh-TW" altLang="en-US" dirty="0"/>
          </a:p>
        </p:txBody>
      </p:sp>
    </p:spTree>
    <p:extLst>
      <p:ext uri="{BB962C8B-B14F-4D97-AF65-F5344CB8AC3E}">
        <p14:creationId xmlns:p14="http://schemas.microsoft.com/office/powerpoint/2010/main" val="3189540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5487" y="229671"/>
            <a:ext cx="4263026" cy="369332"/>
          </a:xfrm>
          <a:prstGeom prst="rect">
            <a:avLst/>
          </a:prstGeom>
        </p:spPr>
        <p:txBody>
          <a:bodyPr wrap="none">
            <a:spAutoFit/>
          </a:bodyPr>
          <a:lstStyle/>
          <a:p>
            <a:r>
              <a:rPr lang="en-US" altLang="zh-TW"/>
              <a:t>fec.cand_nm</a:t>
            </a:r>
            <a:r>
              <a:rPr lang="en-US" altLang="zh-TW" dirty="0"/>
              <a:t>[123456:123461].map(parties)</a:t>
            </a:r>
            <a:endParaRPr lang="zh-TW" altLang="en-US" dirty="0"/>
          </a:p>
        </p:txBody>
      </p:sp>
      <p:sp>
        <p:nvSpPr>
          <p:cNvPr id="3" name="矩形 2"/>
          <p:cNvSpPr/>
          <p:nvPr/>
        </p:nvSpPr>
        <p:spPr>
          <a:xfrm>
            <a:off x="535487" y="923062"/>
            <a:ext cx="6096000" cy="1754326"/>
          </a:xfrm>
          <a:prstGeom prst="rect">
            <a:avLst/>
          </a:prstGeom>
        </p:spPr>
        <p:txBody>
          <a:bodyPr>
            <a:spAutoFit/>
          </a:bodyPr>
          <a:lstStyle/>
          <a:p>
            <a:r>
              <a:rPr lang="en-US" altLang="zh-TW" dirty="0"/>
              <a:t>123456    Democrat</a:t>
            </a:r>
          </a:p>
          <a:p>
            <a:r>
              <a:rPr lang="en-US" altLang="zh-TW" dirty="0"/>
              <a:t>123457    Democrat</a:t>
            </a:r>
          </a:p>
          <a:p>
            <a:r>
              <a:rPr lang="en-US" altLang="zh-TW" dirty="0"/>
              <a:t>123458    Democrat</a:t>
            </a:r>
          </a:p>
          <a:p>
            <a:r>
              <a:rPr lang="en-US" altLang="zh-TW" dirty="0"/>
              <a:t>123459    Democrat</a:t>
            </a:r>
          </a:p>
          <a:p>
            <a:r>
              <a:rPr lang="en-US" altLang="zh-TW" dirty="0"/>
              <a:t>123460    Democrat</a:t>
            </a:r>
          </a:p>
          <a:p>
            <a:r>
              <a:rPr lang="en-US" altLang="zh-TW" dirty="0"/>
              <a:t>Name: </a:t>
            </a:r>
            <a:r>
              <a:rPr lang="en-US" altLang="zh-TW" dirty="0" err="1"/>
              <a:t>cand_nm</a:t>
            </a:r>
            <a:r>
              <a:rPr lang="en-US" altLang="zh-TW" dirty="0"/>
              <a:t>, </a:t>
            </a:r>
            <a:r>
              <a:rPr lang="en-US" altLang="zh-TW" dirty="0" err="1"/>
              <a:t>dtype</a:t>
            </a:r>
            <a:r>
              <a:rPr lang="en-US" altLang="zh-TW" dirty="0"/>
              <a:t>: object</a:t>
            </a:r>
            <a:endParaRPr lang="zh-TW" altLang="en-US" dirty="0"/>
          </a:p>
        </p:txBody>
      </p:sp>
      <p:sp>
        <p:nvSpPr>
          <p:cNvPr id="4" name="矩形 3"/>
          <p:cNvSpPr/>
          <p:nvPr/>
        </p:nvSpPr>
        <p:spPr>
          <a:xfrm>
            <a:off x="535487" y="3134410"/>
            <a:ext cx="6096000" cy="369332"/>
          </a:xfrm>
          <a:prstGeom prst="rect">
            <a:avLst/>
          </a:prstGeom>
        </p:spPr>
        <p:txBody>
          <a:bodyPr>
            <a:spAutoFit/>
          </a:bodyPr>
          <a:lstStyle/>
          <a:p>
            <a:r>
              <a:rPr lang="en-US" altLang="zh-TW" dirty="0" err="1" smtClean="0"/>
              <a:t>fec</a:t>
            </a:r>
            <a:r>
              <a:rPr lang="en-US" altLang="zh-TW" dirty="0"/>
              <a:t>['party'] = </a:t>
            </a:r>
            <a:r>
              <a:rPr lang="en-US" altLang="zh-TW" dirty="0" err="1"/>
              <a:t>fec.cand_nm.map</a:t>
            </a:r>
            <a:r>
              <a:rPr lang="en-US" altLang="zh-TW" dirty="0"/>
              <a:t>(parties)</a:t>
            </a:r>
            <a:endParaRPr lang="zh-TW" altLang="en-US" dirty="0"/>
          </a:p>
        </p:txBody>
      </p:sp>
      <p:sp>
        <p:nvSpPr>
          <p:cNvPr id="5" name="矩形 4"/>
          <p:cNvSpPr/>
          <p:nvPr/>
        </p:nvSpPr>
        <p:spPr>
          <a:xfrm>
            <a:off x="535487" y="3868431"/>
            <a:ext cx="2633028" cy="369332"/>
          </a:xfrm>
          <a:prstGeom prst="rect">
            <a:avLst/>
          </a:prstGeom>
        </p:spPr>
        <p:txBody>
          <a:bodyPr wrap="none">
            <a:spAutoFit/>
          </a:bodyPr>
          <a:lstStyle/>
          <a:p>
            <a:r>
              <a:rPr lang="en-US" altLang="zh-TW" dirty="0" err="1"/>
              <a:t>fec</a:t>
            </a:r>
            <a:r>
              <a:rPr lang="en-US" altLang="zh-TW" dirty="0"/>
              <a:t>['party'].</a:t>
            </a:r>
            <a:r>
              <a:rPr lang="en-US" altLang="zh-TW" dirty="0" err="1"/>
              <a:t>value_counts</a:t>
            </a:r>
            <a:r>
              <a:rPr lang="en-US" altLang="zh-TW" dirty="0"/>
              <a:t>()</a:t>
            </a:r>
            <a:endParaRPr lang="zh-TW" altLang="en-US" dirty="0"/>
          </a:p>
        </p:txBody>
      </p:sp>
      <p:sp>
        <p:nvSpPr>
          <p:cNvPr id="6" name="矩形 5"/>
          <p:cNvSpPr/>
          <p:nvPr/>
        </p:nvSpPr>
        <p:spPr>
          <a:xfrm>
            <a:off x="535487" y="4967585"/>
            <a:ext cx="6096000" cy="923330"/>
          </a:xfrm>
          <a:prstGeom prst="rect">
            <a:avLst/>
          </a:prstGeom>
        </p:spPr>
        <p:txBody>
          <a:bodyPr>
            <a:spAutoFit/>
          </a:bodyPr>
          <a:lstStyle/>
          <a:p>
            <a:r>
              <a:rPr lang="en-US" altLang="zh-TW" dirty="0"/>
              <a:t>Democrat      593746</a:t>
            </a:r>
          </a:p>
          <a:p>
            <a:r>
              <a:rPr lang="en-US" altLang="zh-TW" dirty="0"/>
              <a:t>Republican    407985</a:t>
            </a:r>
          </a:p>
          <a:p>
            <a:r>
              <a:rPr lang="en-US" altLang="zh-TW" dirty="0"/>
              <a:t>Name: party, </a:t>
            </a:r>
            <a:r>
              <a:rPr lang="en-US" altLang="zh-TW" dirty="0" err="1"/>
              <a:t>dtype</a:t>
            </a:r>
            <a:r>
              <a:rPr lang="en-US" altLang="zh-TW" dirty="0"/>
              <a:t>: int64</a:t>
            </a:r>
            <a:endParaRPr lang="zh-TW" altLang="en-US" dirty="0"/>
          </a:p>
        </p:txBody>
      </p:sp>
      <p:sp>
        <p:nvSpPr>
          <p:cNvPr id="7" name="文字方塊 6"/>
          <p:cNvSpPr txBox="1"/>
          <p:nvPr/>
        </p:nvSpPr>
        <p:spPr>
          <a:xfrm>
            <a:off x="6024282" y="770965"/>
            <a:ext cx="1107996" cy="369332"/>
          </a:xfrm>
          <a:prstGeom prst="rect">
            <a:avLst/>
          </a:prstGeom>
          <a:noFill/>
        </p:spPr>
        <p:txBody>
          <a:bodyPr wrap="none" rtlCol="0">
            <a:spAutoFit/>
          </a:bodyPr>
          <a:lstStyle/>
          <a:p>
            <a:r>
              <a:rPr lang="zh-TW" altLang="en-US" dirty="0" smtClean="0"/>
              <a:t>合併資料</a:t>
            </a:r>
            <a:endParaRPr lang="zh-TW" altLang="en-US" dirty="0"/>
          </a:p>
        </p:txBody>
      </p:sp>
    </p:spTree>
    <p:extLst>
      <p:ext uri="{BB962C8B-B14F-4D97-AF65-F5344CB8AC3E}">
        <p14:creationId xmlns:p14="http://schemas.microsoft.com/office/powerpoint/2010/main" val="3575928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331" y="312875"/>
            <a:ext cx="4225837" cy="369332"/>
          </a:xfrm>
          <a:prstGeom prst="rect">
            <a:avLst/>
          </a:prstGeom>
        </p:spPr>
        <p:txBody>
          <a:bodyPr wrap="none">
            <a:spAutoFit/>
          </a:bodyPr>
          <a:lstStyle/>
          <a:p>
            <a:r>
              <a:rPr lang="en-US" altLang="zh-TW" dirty="0"/>
              <a:t>(</a:t>
            </a:r>
            <a:r>
              <a:rPr lang="en-US" altLang="zh-TW" dirty="0" err="1"/>
              <a:t>fec.contb_receipt_amt</a:t>
            </a:r>
            <a:r>
              <a:rPr lang="en-US" altLang="zh-TW" dirty="0"/>
              <a:t> &gt; 0).</a:t>
            </a:r>
            <a:r>
              <a:rPr lang="en-US" altLang="zh-TW" dirty="0" err="1"/>
              <a:t>value_counts</a:t>
            </a:r>
            <a:r>
              <a:rPr lang="en-US" altLang="zh-TW" dirty="0"/>
              <a:t>()</a:t>
            </a:r>
            <a:endParaRPr lang="zh-TW" altLang="en-US" dirty="0"/>
          </a:p>
        </p:txBody>
      </p:sp>
      <p:sp>
        <p:nvSpPr>
          <p:cNvPr id="3" name="矩形 2"/>
          <p:cNvSpPr/>
          <p:nvPr/>
        </p:nvSpPr>
        <p:spPr>
          <a:xfrm>
            <a:off x="268331" y="952798"/>
            <a:ext cx="6096000" cy="923330"/>
          </a:xfrm>
          <a:prstGeom prst="rect">
            <a:avLst/>
          </a:prstGeom>
        </p:spPr>
        <p:txBody>
          <a:bodyPr>
            <a:spAutoFit/>
          </a:bodyPr>
          <a:lstStyle/>
          <a:p>
            <a:r>
              <a:rPr lang="en-US" altLang="zh-TW" dirty="0"/>
              <a:t>True     991475</a:t>
            </a:r>
          </a:p>
          <a:p>
            <a:r>
              <a:rPr lang="en-US" altLang="zh-TW" dirty="0"/>
              <a:t>False     10256</a:t>
            </a:r>
          </a:p>
          <a:p>
            <a:r>
              <a:rPr lang="en-US" altLang="zh-TW" dirty="0"/>
              <a:t>Name: </a:t>
            </a:r>
            <a:r>
              <a:rPr lang="en-US" altLang="zh-TW" dirty="0" err="1"/>
              <a:t>contb_receipt_amt</a:t>
            </a:r>
            <a:r>
              <a:rPr lang="en-US" altLang="zh-TW" dirty="0"/>
              <a:t>, </a:t>
            </a:r>
            <a:r>
              <a:rPr lang="en-US" altLang="zh-TW" dirty="0" err="1"/>
              <a:t>dtype</a:t>
            </a:r>
            <a:r>
              <a:rPr lang="en-US" altLang="zh-TW" dirty="0"/>
              <a:t>: int64</a:t>
            </a:r>
            <a:endParaRPr lang="zh-TW" altLang="en-US" dirty="0"/>
          </a:p>
        </p:txBody>
      </p:sp>
      <p:sp>
        <p:nvSpPr>
          <p:cNvPr id="4" name="矩形 3"/>
          <p:cNvSpPr/>
          <p:nvPr/>
        </p:nvSpPr>
        <p:spPr>
          <a:xfrm>
            <a:off x="268331" y="2458522"/>
            <a:ext cx="3569952" cy="369332"/>
          </a:xfrm>
          <a:prstGeom prst="rect">
            <a:avLst/>
          </a:prstGeom>
        </p:spPr>
        <p:txBody>
          <a:bodyPr wrap="none">
            <a:spAutoFit/>
          </a:bodyPr>
          <a:lstStyle/>
          <a:p>
            <a:r>
              <a:rPr lang="en-US" altLang="zh-TW" dirty="0" err="1"/>
              <a:t>fec</a:t>
            </a:r>
            <a:r>
              <a:rPr lang="en-US" altLang="zh-TW" dirty="0"/>
              <a:t> = </a:t>
            </a:r>
            <a:r>
              <a:rPr lang="en-US" altLang="zh-TW" dirty="0" err="1"/>
              <a:t>fec</a:t>
            </a:r>
            <a:r>
              <a:rPr lang="en-US" altLang="zh-TW" dirty="0"/>
              <a:t>[</a:t>
            </a:r>
            <a:r>
              <a:rPr lang="en-US" altLang="zh-TW" dirty="0" err="1"/>
              <a:t>fec.contb_receipt_amt</a:t>
            </a:r>
            <a:r>
              <a:rPr lang="en-US" altLang="zh-TW" dirty="0"/>
              <a:t> &gt; 0]</a:t>
            </a:r>
            <a:endParaRPr lang="zh-TW" altLang="en-US" dirty="0"/>
          </a:p>
        </p:txBody>
      </p:sp>
      <p:sp>
        <p:nvSpPr>
          <p:cNvPr id="5" name="矩形 4"/>
          <p:cNvSpPr/>
          <p:nvPr/>
        </p:nvSpPr>
        <p:spPr>
          <a:xfrm>
            <a:off x="268331" y="3410248"/>
            <a:ext cx="6096000" cy="646331"/>
          </a:xfrm>
          <a:prstGeom prst="rect">
            <a:avLst/>
          </a:prstGeom>
        </p:spPr>
        <p:txBody>
          <a:bodyPr>
            <a:spAutoFit/>
          </a:bodyPr>
          <a:lstStyle/>
          <a:p>
            <a:r>
              <a:rPr lang="en-US" altLang="zh-TW" dirty="0" err="1"/>
              <a:t>fec_mrbo</a:t>
            </a:r>
            <a:r>
              <a:rPr lang="en-US" altLang="zh-TW" dirty="0"/>
              <a:t> = </a:t>
            </a:r>
            <a:r>
              <a:rPr lang="en-US" altLang="zh-TW" dirty="0" err="1"/>
              <a:t>fec</a:t>
            </a:r>
            <a:r>
              <a:rPr lang="en-US" altLang="zh-TW" dirty="0"/>
              <a:t>[</a:t>
            </a:r>
            <a:r>
              <a:rPr lang="en-US" altLang="zh-TW" dirty="0" err="1"/>
              <a:t>fec.cand_nm.isin</a:t>
            </a:r>
            <a:r>
              <a:rPr lang="en-US" altLang="zh-TW" dirty="0"/>
              <a:t>(['Obama, Barack', 'Romney, Mitt'])]</a:t>
            </a:r>
            <a:endParaRPr lang="zh-TW" altLang="en-US" dirty="0"/>
          </a:p>
        </p:txBody>
      </p:sp>
      <p:sp>
        <p:nvSpPr>
          <p:cNvPr id="6" name="文字方塊 5"/>
          <p:cNvSpPr txBox="1"/>
          <p:nvPr/>
        </p:nvSpPr>
        <p:spPr>
          <a:xfrm>
            <a:off x="7010400" y="815788"/>
            <a:ext cx="184731" cy="369332"/>
          </a:xfrm>
          <a:prstGeom prst="rect">
            <a:avLst/>
          </a:prstGeom>
          <a:noFill/>
        </p:spPr>
        <p:txBody>
          <a:bodyPr wrap="none" rtlCol="0">
            <a:spAutoFit/>
          </a:bodyPr>
          <a:lstStyle/>
          <a:p>
            <a:endParaRPr lang="zh-TW" altLang="en-US" dirty="0"/>
          </a:p>
        </p:txBody>
      </p:sp>
      <p:sp>
        <p:nvSpPr>
          <p:cNvPr id="7" name="矩形 6"/>
          <p:cNvSpPr/>
          <p:nvPr/>
        </p:nvSpPr>
        <p:spPr>
          <a:xfrm>
            <a:off x="421342" y="394447"/>
            <a:ext cx="2465294" cy="206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肘形接點 8"/>
          <p:cNvCxnSpPr>
            <a:stCxn id="7" idx="0"/>
          </p:cNvCxnSpPr>
          <p:nvPr/>
        </p:nvCxnSpPr>
        <p:spPr>
          <a:xfrm rot="5400000" flipH="1" flipV="1">
            <a:off x="3569305" y="-1684013"/>
            <a:ext cx="163144" cy="3993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5695095" y="128209"/>
            <a:ext cx="2262158" cy="369332"/>
          </a:xfrm>
          <a:prstGeom prst="rect">
            <a:avLst/>
          </a:prstGeom>
          <a:noFill/>
        </p:spPr>
        <p:txBody>
          <a:bodyPr wrap="none" rtlCol="0">
            <a:spAutoFit/>
          </a:bodyPr>
          <a:lstStyle/>
          <a:p>
            <a:r>
              <a:rPr lang="zh-TW" altLang="en-US" dirty="0" smtClean="0"/>
              <a:t>設定只呈現捐款資料</a:t>
            </a:r>
            <a:endParaRPr lang="zh-TW" altLang="en-US" dirty="0"/>
          </a:p>
        </p:txBody>
      </p:sp>
    </p:spTree>
    <p:extLst>
      <p:ext uri="{BB962C8B-B14F-4D97-AF65-F5344CB8AC3E}">
        <p14:creationId xmlns:p14="http://schemas.microsoft.com/office/powerpoint/2010/main" val="356155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92365"/>
            <a:ext cx="10515600" cy="1598324"/>
          </a:xfrm>
        </p:spPr>
        <p:txBody>
          <a:bodyPr>
            <a:normAutofit fontScale="90000"/>
          </a:bodyPr>
          <a:lstStyle/>
          <a:p>
            <a:r>
              <a:rPr lang="en-US" altLang="zh-TW" b="1" dirty="0"/>
              <a:t>1 Donation Statistics by Occupation and Employer</a:t>
            </a:r>
            <a:r>
              <a:rPr lang="zh-TW" altLang="en-US" b="1" dirty="0" smtClean="0"/>
              <a:t>（按照職業與雇主劃分的捐贈數據</a:t>
            </a:r>
            <a:r>
              <a:rPr lang="en-US" altLang="zh-TW" b="1" dirty="0" smtClean="0"/>
              <a:t>)</a:t>
            </a:r>
            <a:r>
              <a:rPr lang="zh-TW" altLang="en-US" b="1" dirty="0"/>
              <a:t/>
            </a:r>
            <a:br>
              <a:rPr lang="zh-TW" altLang="en-US" b="1" dirty="0"/>
            </a:b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793566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359" y="286821"/>
            <a:ext cx="4165756" cy="369332"/>
          </a:xfrm>
          <a:prstGeom prst="rect">
            <a:avLst/>
          </a:prstGeom>
        </p:spPr>
        <p:txBody>
          <a:bodyPr wrap="none">
            <a:spAutoFit/>
          </a:bodyPr>
          <a:lstStyle/>
          <a:p>
            <a:r>
              <a:rPr lang="en-US" altLang="zh-TW" dirty="0" err="1"/>
              <a:t>fec.contbr_occupation.value_counts</a:t>
            </a:r>
            <a:r>
              <a:rPr lang="en-US" altLang="zh-TW" dirty="0"/>
              <a:t>()[:10]</a:t>
            </a:r>
            <a:endParaRPr lang="zh-TW" altLang="en-US" dirty="0"/>
          </a:p>
        </p:txBody>
      </p:sp>
      <p:sp>
        <p:nvSpPr>
          <p:cNvPr id="3" name="矩形 2"/>
          <p:cNvSpPr/>
          <p:nvPr/>
        </p:nvSpPr>
        <p:spPr>
          <a:xfrm>
            <a:off x="198359" y="1087815"/>
            <a:ext cx="6096000" cy="3139321"/>
          </a:xfrm>
          <a:prstGeom prst="rect">
            <a:avLst/>
          </a:prstGeom>
        </p:spPr>
        <p:txBody>
          <a:bodyPr>
            <a:spAutoFit/>
          </a:bodyPr>
          <a:lstStyle/>
          <a:p>
            <a:r>
              <a:rPr lang="en-US" altLang="zh-TW" dirty="0"/>
              <a:t>RETIRED                                   233990</a:t>
            </a:r>
          </a:p>
          <a:p>
            <a:r>
              <a:rPr lang="en-US" altLang="zh-TW" dirty="0"/>
              <a:t>INFORMATION REQUESTED                      35107</a:t>
            </a:r>
          </a:p>
          <a:p>
            <a:r>
              <a:rPr lang="en-US" altLang="zh-TW" dirty="0"/>
              <a:t>ATTORNEY                                   34286</a:t>
            </a:r>
          </a:p>
          <a:p>
            <a:r>
              <a:rPr lang="en-US" altLang="zh-TW" dirty="0"/>
              <a:t>HOMEMAKER                                  29931</a:t>
            </a:r>
          </a:p>
          <a:p>
            <a:r>
              <a:rPr lang="en-US" altLang="zh-TW" dirty="0"/>
              <a:t>PHYSICIAN                                  23432</a:t>
            </a:r>
          </a:p>
          <a:p>
            <a:r>
              <a:rPr lang="en-US" altLang="zh-TW" dirty="0"/>
              <a:t>INFORMATION REQUESTED PER BEST EFFORTS     21138</a:t>
            </a:r>
          </a:p>
          <a:p>
            <a:r>
              <a:rPr lang="en-US" altLang="zh-TW" dirty="0"/>
              <a:t>ENGINEER                                   14334</a:t>
            </a:r>
          </a:p>
          <a:p>
            <a:r>
              <a:rPr lang="en-US" altLang="zh-TW" dirty="0"/>
              <a:t>TEACHER                                    13990</a:t>
            </a:r>
          </a:p>
          <a:p>
            <a:r>
              <a:rPr lang="en-US" altLang="zh-TW" dirty="0"/>
              <a:t>CONSULTANT                                 13273</a:t>
            </a:r>
          </a:p>
          <a:p>
            <a:r>
              <a:rPr lang="en-US" altLang="zh-TW" dirty="0"/>
              <a:t>PROFESSOR                                  12555</a:t>
            </a:r>
          </a:p>
          <a:p>
            <a:r>
              <a:rPr lang="en-US" altLang="zh-TW" dirty="0"/>
              <a:t>Name: </a:t>
            </a:r>
            <a:r>
              <a:rPr lang="en-US" altLang="zh-TW" dirty="0" err="1"/>
              <a:t>contbr_occupation</a:t>
            </a:r>
            <a:r>
              <a:rPr lang="en-US" altLang="zh-TW" dirty="0"/>
              <a:t>, </a:t>
            </a:r>
            <a:r>
              <a:rPr lang="en-US" altLang="zh-TW" dirty="0" err="1"/>
              <a:t>dtype</a:t>
            </a:r>
            <a:r>
              <a:rPr lang="en-US" altLang="zh-TW" dirty="0"/>
              <a:t>: int64</a:t>
            </a:r>
            <a:endParaRPr lang="zh-TW" altLang="en-US" dirty="0"/>
          </a:p>
        </p:txBody>
      </p:sp>
    </p:spTree>
    <p:extLst>
      <p:ext uri="{BB962C8B-B14F-4D97-AF65-F5344CB8AC3E}">
        <p14:creationId xmlns:p14="http://schemas.microsoft.com/office/powerpoint/2010/main" val="3233189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50" y="149215"/>
            <a:ext cx="6096000" cy="3416320"/>
          </a:xfrm>
          <a:prstGeom prst="rect">
            <a:avLst/>
          </a:prstGeom>
        </p:spPr>
        <p:txBody>
          <a:bodyPr>
            <a:spAutoFit/>
          </a:bodyPr>
          <a:lstStyle/>
          <a:p>
            <a:r>
              <a:rPr lang="en-US" altLang="zh-TW" dirty="0" err="1"/>
              <a:t>occ_mapping</a:t>
            </a:r>
            <a:r>
              <a:rPr lang="en-US" altLang="zh-TW" dirty="0"/>
              <a:t> = { </a:t>
            </a:r>
          </a:p>
          <a:p>
            <a:r>
              <a:rPr lang="en-US" altLang="zh-TW" dirty="0"/>
              <a:t>    'INFORMATION REQUESTED PER BEST EFFORTS' : 'NOT PROVIDED', </a:t>
            </a:r>
          </a:p>
          <a:p>
            <a:r>
              <a:rPr lang="en-US" altLang="zh-TW" dirty="0"/>
              <a:t>    'INFORMATION REQUESTED' : 'NOT PROVIDED', </a:t>
            </a:r>
          </a:p>
          <a:p>
            <a:r>
              <a:rPr lang="en-US" altLang="zh-TW" dirty="0"/>
              <a:t>    'INFORMATION REQUESTED (BEST EFFORTS)' : 'NOT PROVIDED', </a:t>
            </a:r>
          </a:p>
          <a:p>
            <a:r>
              <a:rPr lang="en-US" altLang="zh-TW" dirty="0"/>
              <a:t>    'C.E.O.': 'CEO' </a:t>
            </a:r>
          </a:p>
          <a:p>
            <a:r>
              <a:rPr lang="en-US" altLang="zh-TW" dirty="0"/>
              <a:t>}</a:t>
            </a:r>
          </a:p>
          <a:p>
            <a:endParaRPr lang="en-US" altLang="zh-TW" dirty="0"/>
          </a:p>
          <a:p>
            <a:r>
              <a:rPr lang="en-US" altLang="zh-TW" dirty="0"/>
              <a:t># If no mapping provided, return x </a:t>
            </a:r>
          </a:p>
          <a:p>
            <a:r>
              <a:rPr lang="en-US" altLang="zh-TW" dirty="0"/>
              <a:t>f = lambda x: </a:t>
            </a:r>
            <a:r>
              <a:rPr lang="en-US" altLang="zh-TW" dirty="0" err="1"/>
              <a:t>occ_mapping.get</a:t>
            </a:r>
            <a:r>
              <a:rPr lang="en-US" altLang="zh-TW" dirty="0"/>
              <a:t>(x, x) </a:t>
            </a:r>
          </a:p>
          <a:p>
            <a:r>
              <a:rPr lang="en-US" altLang="zh-TW" dirty="0" err="1"/>
              <a:t>fec.contbr_occupation</a:t>
            </a:r>
            <a:r>
              <a:rPr lang="en-US" altLang="zh-TW" dirty="0"/>
              <a:t> = </a:t>
            </a:r>
            <a:r>
              <a:rPr lang="en-US" altLang="zh-TW" dirty="0" err="1"/>
              <a:t>fec.contbr_occupation.map</a:t>
            </a:r>
            <a:r>
              <a:rPr lang="en-US" altLang="zh-TW" dirty="0"/>
              <a:t>(f)</a:t>
            </a:r>
            <a:endParaRPr lang="zh-TW" altLang="en-US" dirty="0"/>
          </a:p>
        </p:txBody>
      </p:sp>
    </p:spTree>
    <p:extLst>
      <p:ext uri="{BB962C8B-B14F-4D97-AF65-F5344CB8AC3E}">
        <p14:creationId xmlns:p14="http://schemas.microsoft.com/office/powerpoint/2010/main" val="4170549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087" y="262756"/>
            <a:ext cx="2295115" cy="369332"/>
          </a:xfrm>
          <a:prstGeom prst="rect">
            <a:avLst/>
          </a:prstGeom>
        </p:spPr>
        <p:txBody>
          <a:bodyPr wrap="none">
            <a:spAutoFit/>
          </a:bodyPr>
          <a:lstStyle/>
          <a:p>
            <a:r>
              <a:rPr lang="en-US" altLang="zh-TW" dirty="0" err="1" smtClean="0"/>
              <a:t>fec.contbr_occupation</a:t>
            </a:r>
            <a:endParaRPr lang="zh-TW" altLang="en-US" dirty="0"/>
          </a:p>
        </p:txBody>
      </p:sp>
      <p:sp>
        <p:nvSpPr>
          <p:cNvPr id="3" name="矩形 2"/>
          <p:cNvSpPr/>
          <p:nvPr/>
        </p:nvSpPr>
        <p:spPr>
          <a:xfrm>
            <a:off x="319087" y="915471"/>
            <a:ext cx="6096000" cy="3416320"/>
          </a:xfrm>
          <a:prstGeom prst="rect">
            <a:avLst/>
          </a:prstGeom>
        </p:spPr>
        <p:txBody>
          <a:bodyPr>
            <a:spAutoFit/>
          </a:bodyPr>
          <a:lstStyle/>
          <a:p>
            <a:r>
              <a:rPr lang="en-US" altLang="zh-TW" dirty="0"/>
              <a:t>0                               </a:t>
            </a:r>
            <a:r>
              <a:rPr lang="en-US" altLang="zh-TW" dirty="0" smtClean="0"/>
              <a:t>RETIRED</a:t>
            </a:r>
          </a:p>
          <a:p>
            <a:r>
              <a:rPr lang="en-US" altLang="zh-TW" dirty="0" smtClean="0"/>
              <a:t>1                               RETIRED</a:t>
            </a:r>
          </a:p>
          <a:p>
            <a:r>
              <a:rPr lang="en-US" altLang="zh-TW" dirty="0" smtClean="0"/>
              <a:t>2                          NOT PROVIDED</a:t>
            </a:r>
          </a:p>
          <a:p>
            <a:r>
              <a:rPr lang="en-US" altLang="zh-TW" dirty="0" smtClean="0"/>
              <a:t>3                               RETIRED</a:t>
            </a:r>
          </a:p>
          <a:p>
            <a:r>
              <a:rPr lang="en-US" altLang="zh-TW" dirty="0" smtClean="0"/>
              <a:t>4                               RETIRED</a:t>
            </a:r>
          </a:p>
          <a:p>
            <a:r>
              <a:rPr lang="en-US" altLang="zh-TW" dirty="0" smtClean="0"/>
              <a:t>                       ...             </a:t>
            </a:r>
          </a:p>
          <a:p>
            <a:r>
              <a:rPr lang="en-US" altLang="zh-TW" dirty="0" smtClean="0"/>
              <a:t>1001726                    NOT PROVIDED</a:t>
            </a:r>
          </a:p>
          <a:p>
            <a:r>
              <a:rPr lang="en-US" altLang="zh-TW" dirty="0" smtClean="0"/>
              <a:t>1001727                  BUSINESS OWNER</a:t>
            </a:r>
          </a:p>
          <a:p>
            <a:r>
              <a:rPr lang="en-US" altLang="zh-TW" dirty="0" smtClean="0"/>
              <a:t>1001728                    NOT PROVIDED</a:t>
            </a:r>
          </a:p>
          <a:p>
            <a:r>
              <a:rPr lang="en-US" altLang="zh-TW" dirty="0" smtClean="0"/>
              <a:t>1001729    </a:t>
            </a:r>
            <a:r>
              <a:rPr lang="en-US" altLang="zh-TW" dirty="0"/>
              <a:t>LONGWALL MAINTENANCE FOREMAN</a:t>
            </a:r>
          </a:p>
          <a:p>
            <a:r>
              <a:rPr lang="en-US" altLang="zh-TW" dirty="0"/>
              <a:t>1001730                    NOT PROVIDED</a:t>
            </a:r>
          </a:p>
          <a:p>
            <a:r>
              <a:rPr lang="en-US" altLang="zh-TW" dirty="0"/>
              <a:t>Name: </a:t>
            </a:r>
            <a:r>
              <a:rPr lang="en-US" altLang="zh-TW" dirty="0" err="1"/>
              <a:t>contbr_occupation</a:t>
            </a:r>
            <a:r>
              <a:rPr lang="en-US" altLang="zh-TW" dirty="0"/>
              <a:t>, Length: 991475, </a:t>
            </a:r>
            <a:r>
              <a:rPr lang="en-US" altLang="zh-TW" dirty="0" err="1"/>
              <a:t>dtype</a:t>
            </a:r>
            <a:r>
              <a:rPr lang="en-US" altLang="zh-TW" dirty="0"/>
              <a:t>: object</a:t>
            </a:r>
            <a:endParaRPr lang="zh-TW" altLang="en-US" dirty="0"/>
          </a:p>
        </p:txBody>
      </p:sp>
    </p:spTree>
    <p:extLst>
      <p:ext uri="{BB962C8B-B14F-4D97-AF65-F5344CB8AC3E}">
        <p14:creationId xmlns:p14="http://schemas.microsoft.com/office/powerpoint/2010/main" val="360590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solidFill>
                  <a:schemeClr val="bg1">
                    <a:lumMod val="85000"/>
                  </a:schemeClr>
                </a:solidFill>
              </a:rPr>
              <a:t>Pandas</a:t>
            </a:r>
            <a:r>
              <a:rPr lang="zh-TW" altLang="en-US" dirty="0">
                <a:solidFill>
                  <a:schemeClr val="bg1">
                    <a:lumMod val="85000"/>
                  </a:schemeClr>
                </a:solidFill>
              </a:rPr>
              <a:t>資料分析技術</a:t>
            </a:r>
            <a:r>
              <a:rPr lang="en-US" altLang="zh-TW" dirty="0">
                <a:solidFill>
                  <a:schemeClr val="bg1">
                    <a:lumMod val="85000"/>
                  </a:schemeClr>
                </a:solidFill>
                <a:sym typeface="Wingdings" panose="05000000000000000000" pitchFamily="2" charset="2"/>
              </a:rPr>
              <a:t>(1)</a:t>
            </a:r>
            <a:r>
              <a:rPr lang="en-US" altLang="zh-TW" dirty="0">
                <a:sym typeface="Wingdings" panose="05000000000000000000" pitchFamily="2" charset="2"/>
              </a:rPr>
              <a:t/>
            </a:r>
            <a:br>
              <a:rPr lang="en-US" altLang="zh-TW" dirty="0">
                <a:sym typeface="Wingdings" panose="05000000000000000000" pitchFamily="2" charset="2"/>
              </a:rPr>
            </a:b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solidFill>
                  <a:schemeClr val="bg1"/>
                </a:solidFill>
              </a:rPr>
              <a:t>分層索引</a:t>
            </a:r>
            <a:endParaRPr lang="en-US" altLang="zh-TW" dirty="0" smtClean="0">
              <a:solidFill>
                <a:schemeClr val="bg1"/>
              </a:solidFill>
            </a:endParaRPr>
          </a:p>
          <a:p>
            <a:pPr marL="0" indent="0">
              <a:buNone/>
            </a:pPr>
            <a:endParaRPr lang="zh-TW" altLang="en-US" dirty="0">
              <a:solidFill>
                <a:schemeClr val="bg1"/>
              </a:solidFill>
            </a:endParaRPr>
          </a:p>
        </p:txBody>
      </p:sp>
    </p:spTree>
    <p:extLst>
      <p:ext uri="{BB962C8B-B14F-4D97-AF65-F5344CB8AC3E}">
        <p14:creationId xmlns:p14="http://schemas.microsoft.com/office/powerpoint/2010/main" val="3946184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6263" y="296466"/>
            <a:ext cx="6096000" cy="3693319"/>
          </a:xfrm>
          <a:prstGeom prst="rect">
            <a:avLst/>
          </a:prstGeom>
        </p:spPr>
        <p:txBody>
          <a:bodyPr>
            <a:spAutoFit/>
          </a:bodyPr>
          <a:lstStyle/>
          <a:p>
            <a:r>
              <a:rPr lang="en-US" altLang="zh-TW" dirty="0" err="1">
                <a:solidFill>
                  <a:srgbClr val="000000"/>
                </a:solidFill>
                <a:latin typeface="Courier New" panose="02070309020205020404" pitchFamily="49" charset="0"/>
              </a:rPr>
              <a:t>emp_mapping</a:t>
            </a:r>
            <a:r>
              <a:rPr lang="en-US" altLang="zh-TW" dirty="0">
                <a:solidFill>
                  <a:srgbClr val="000000"/>
                </a:solidFill>
                <a:latin typeface="Courier New" panose="02070309020205020404" pitchFamily="49" charset="0"/>
              </a:rPr>
              <a:t> = { </a:t>
            </a:r>
          </a:p>
          <a:p>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'INFORMATION REQUESTED PER BEST EFFORTS'</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'NOT PROVIDED'</a:t>
            </a:r>
            <a:r>
              <a:rPr lang="en-US" altLang="zh-TW"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'INFORMATION REQUESTED'</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'NOT PROVIDED'</a:t>
            </a:r>
            <a:r>
              <a:rPr lang="en-US" altLang="zh-TW"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'SELF'</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'SELF-EMPLOYED'</a:t>
            </a:r>
            <a:r>
              <a:rPr lang="en-US" altLang="zh-TW"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    </a:t>
            </a:r>
            <a:r>
              <a:rPr lang="en-US" altLang="zh-TW" dirty="0">
                <a:solidFill>
                  <a:srgbClr val="A31515"/>
                </a:solidFill>
                <a:latin typeface="Courier New" panose="02070309020205020404" pitchFamily="49" charset="0"/>
              </a:rPr>
              <a:t>'SELF EMPLOYED'</a:t>
            </a:r>
            <a:r>
              <a:rPr lang="en-US" altLang="zh-TW" dirty="0">
                <a:solidFill>
                  <a:srgbClr val="000000"/>
                </a:solidFill>
                <a:latin typeface="Courier New" panose="02070309020205020404" pitchFamily="49" charset="0"/>
              </a:rPr>
              <a:t> : </a:t>
            </a:r>
            <a:r>
              <a:rPr lang="en-US" altLang="zh-TW" dirty="0">
                <a:solidFill>
                  <a:srgbClr val="A31515"/>
                </a:solidFill>
                <a:latin typeface="Courier New" panose="02070309020205020404" pitchFamily="49" charset="0"/>
              </a:rPr>
              <a:t>'SELF-EMPLOYED'</a:t>
            </a:r>
            <a:r>
              <a:rPr lang="en-US" altLang="zh-TW"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a:t>
            </a:r>
          </a:p>
          <a:p>
            <a:r>
              <a:rPr lang="en-US" altLang="zh-TW" dirty="0">
                <a:solidFill>
                  <a:srgbClr val="000000"/>
                </a:solidFill>
                <a:latin typeface="Courier New" panose="02070309020205020404" pitchFamily="49" charset="0"/>
              </a:rPr>
              <a:t/>
            </a:r>
            <a:br>
              <a:rPr lang="en-US" altLang="zh-TW" dirty="0">
                <a:solidFill>
                  <a:srgbClr val="000000"/>
                </a:solidFill>
                <a:latin typeface="Courier New" panose="02070309020205020404" pitchFamily="49" charset="0"/>
              </a:rPr>
            </a:br>
            <a:r>
              <a:rPr lang="en-US" altLang="zh-TW" dirty="0">
                <a:solidFill>
                  <a:srgbClr val="008000"/>
                </a:solidFill>
                <a:latin typeface="Courier New" panose="02070309020205020404" pitchFamily="49" charset="0"/>
              </a:rPr>
              <a:t># If no mapping provided, return x </a:t>
            </a:r>
            <a:endParaRPr lang="en-US" altLang="zh-TW" dirty="0">
              <a:solidFill>
                <a:srgbClr val="000000"/>
              </a:solidFill>
              <a:latin typeface="Courier New" panose="02070309020205020404" pitchFamily="49" charset="0"/>
            </a:endParaRPr>
          </a:p>
          <a:p>
            <a:r>
              <a:rPr lang="en-US" altLang="zh-TW" dirty="0">
                <a:solidFill>
                  <a:srgbClr val="000000"/>
                </a:solidFill>
                <a:latin typeface="Courier New" panose="02070309020205020404" pitchFamily="49" charset="0"/>
              </a:rPr>
              <a:t>f = </a:t>
            </a:r>
            <a:r>
              <a:rPr lang="en-US" altLang="zh-TW" dirty="0">
                <a:solidFill>
                  <a:srgbClr val="0000FF"/>
                </a:solidFill>
                <a:latin typeface="Courier New" panose="02070309020205020404" pitchFamily="49" charset="0"/>
              </a:rPr>
              <a:t>lambda</a:t>
            </a:r>
            <a:r>
              <a:rPr lang="en-US" altLang="zh-TW" dirty="0">
                <a:solidFill>
                  <a:srgbClr val="000000"/>
                </a:solidFill>
                <a:latin typeface="Courier New" panose="02070309020205020404" pitchFamily="49" charset="0"/>
              </a:rPr>
              <a:t> x: </a:t>
            </a:r>
            <a:r>
              <a:rPr lang="en-US" altLang="zh-TW" dirty="0" err="1">
                <a:solidFill>
                  <a:srgbClr val="000000"/>
                </a:solidFill>
                <a:latin typeface="Courier New" panose="02070309020205020404" pitchFamily="49" charset="0"/>
              </a:rPr>
              <a:t>emp_mapping.get</a:t>
            </a:r>
            <a:r>
              <a:rPr lang="en-US" altLang="zh-TW" dirty="0">
                <a:solidFill>
                  <a:srgbClr val="000000"/>
                </a:solidFill>
                <a:latin typeface="Courier New" panose="02070309020205020404" pitchFamily="49" charset="0"/>
              </a:rPr>
              <a:t>(x, x) </a:t>
            </a:r>
          </a:p>
          <a:p>
            <a:r>
              <a:rPr lang="en-US" altLang="zh-TW" dirty="0" err="1">
                <a:solidFill>
                  <a:srgbClr val="000000"/>
                </a:solidFill>
                <a:latin typeface="Courier New" panose="02070309020205020404" pitchFamily="49" charset="0"/>
              </a:rPr>
              <a:t>fec.contbr_employer</a:t>
            </a:r>
            <a:r>
              <a:rPr lang="en-US" altLang="zh-TW" dirty="0">
                <a:solidFill>
                  <a:srgbClr val="000000"/>
                </a:solidFill>
                <a:latin typeface="Courier New" panose="02070309020205020404" pitchFamily="49" charset="0"/>
              </a:rPr>
              <a:t> = </a:t>
            </a:r>
            <a:r>
              <a:rPr lang="en-US" altLang="zh-TW" dirty="0" err="1">
                <a:solidFill>
                  <a:srgbClr val="000000"/>
                </a:solidFill>
                <a:latin typeface="Courier New" panose="02070309020205020404" pitchFamily="49" charset="0"/>
              </a:rPr>
              <a:t>fec.contbr_employer.</a:t>
            </a:r>
            <a:r>
              <a:rPr lang="en-US" altLang="zh-TW" dirty="0" err="1">
                <a:solidFill>
                  <a:srgbClr val="795E26"/>
                </a:solidFill>
                <a:latin typeface="Courier New" panose="02070309020205020404" pitchFamily="49" charset="0"/>
              </a:rPr>
              <a:t>map</a:t>
            </a:r>
            <a:r>
              <a:rPr lang="en-US" altLang="zh-TW" dirty="0">
                <a:solidFill>
                  <a:srgbClr val="000000"/>
                </a:solidFill>
                <a:latin typeface="Courier New" panose="02070309020205020404" pitchFamily="49" charset="0"/>
              </a:rPr>
              <a:t>(f)</a:t>
            </a:r>
            <a:endParaRPr lang="en-US" altLang="zh-TW"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58435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738" y="115371"/>
            <a:ext cx="2803973" cy="369332"/>
          </a:xfrm>
          <a:prstGeom prst="rect">
            <a:avLst/>
          </a:prstGeom>
        </p:spPr>
        <p:txBody>
          <a:bodyPr wrap="none">
            <a:spAutoFit/>
          </a:bodyPr>
          <a:lstStyle/>
          <a:p>
            <a:r>
              <a:rPr lang="en-US" altLang="zh-TW" dirty="0" err="1">
                <a:solidFill>
                  <a:srgbClr val="000000"/>
                </a:solidFill>
                <a:latin typeface="Courier New" panose="02070309020205020404" pitchFamily="49" charset="0"/>
              </a:rPr>
              <a:t>fec.contbr_employer</a:t>
            </a:r>
            <a:endParaRPr lang="en-US" altLang="zh-TW" b="0" dirty="0">
              <a:solidFill>
                <a:srgbClr val="000000"/>
              </a:solidFill>
              <a:effectLst/>
              <a:latin typeface="Courier New" panose="02070309020205020404" pitchFamily="49" charset="0"/>
            </a:endParaRPr>
          </a:p>
        </p:txBody>
      </p:sp>
      <p:sp>
        <p:nvSpPr>
          <p:cNvPr id="5" name="矩形 4"/>
          <p:cNvSpPr/>
          <p:nvPr/>
        </p:nvSpPr>
        <p:spPr>
          <a:xfrm>
            <a:off x="207738" y="634990"/>
            <a:ext cx="6096000" cy="3416320"/>
          </a:xfrm>
          <a:prstGeom prst="rect">
            <a:avLst/>
          </a:prstGeom>
        </p:spPr>
        <p:txBody>
          <a:bodyPr>
            <a:spAutoFit/>
          </a:bodyPr>
          <a:lstStyle/>
          <a:p>
            <a:r>
              <a:rPr lang="en-US" altLang="zh-TW" dirty="0"/>
              <a:t>0                               RETIRED</a:t>
            </a:r>
          </a:p>
          <a:p>
            <a:r>
              <a:rPr lang="en-US" altLang="zh-TW" dirty="0"/>
              <a:t>1                               RETIRED</a:t>
            </a:r>
          </a:p>
          <a:p>
            <a:r>
              <a:rPr lang="en-US" altLang="zh-TW" dirty="0"/>
              <a:t>2                          NOT PROVIDED</a:t>
            </a:r>
          </a:p>
          <a:p>
            <a:r>
              <a:rPr lang="en-US" altLang="zh-TW" dirty="0"/>
              <a:t>3                                  NONE</a:t>
            </a:r>
          </a:p>
          <a:p>
            <a:r>
              <a:rPr lang="en-US" altLang="zh-TW" dirty="0"/>
              <a:t>4                                  NONE</a:t>
            </a:r>
          </a:p>
          <a:p>
            <a:r>
              <a:rPr lang="en-US" altLang="zh-TW" dirty="0"/>
              <a:t>                       ...             </a:t>
            </a:r>
          </a:p>
          <a:p>
            <a:r>
              <a:rPr lang="en-US" altLang="zh-TW" dirty="0"/>
              <a:t>1001726                    NOT PROVIDED</a:t>
            </a:r>
          </a:p>
          <a:p>
            <a:r>
              <a:rPr lang="en-US" altLang="zh-TW" dirty="0"/>
              <a:t>1001727    DUFFY EQUIPMENT COMPANY INC.</a:t>
            </a:r>
          </a:p>
          <a:p>
            <a:r>
              <a:rPr lang="en-US" altLang="zh-TW" dirty="0"/>
              <a:t>1001728                    NOT PROVIDED</a:t>
            </a:r>
          </a:p>
          <a:p>
            <a:r>
              <a:rPr lang="en-US" altLang="zh-TW" dirty="0"/>
              <a:t>1001729                        T.A.C.C.</a:t>
            </a:r>
          </a:p>
          <a:p>
            <a:r>
              <a:rPr lang="en-US" altLang="zh-TW" dirty="0"/>
              <a:t>1001730                    NOT PROVIDED</a:t>
            </a:r>
          </a:p>
          <a:p>
            <a:r>
              <a:rPr lang="en-US" altLang="zh-TW" dirty="0"/>
              <a:t>Name: </a:t>
            </a:r>
            <a:r>
              <a:rPr lang="en-US" altLang="zh-TW" dirty="0" err="1"/>
              <a:t>contbr_employer</a:t>
            </a:r>
            <a:r>
              <a:rPr lang="en-US" altLang="zh-TW" dirty="0"/>
              <a:t>, Length: 991475, </a:t>
            </a:r>
            <a:r>
              <a:rPr lang="en-US" altLang="zh-TW" dirty="0" err="1"/>
              <a:t>dtype</a:t>
            </a:r>
            <a:r>
              <a:rPr lang="en-US" altLang="zh-TW" dirty="0"/>
              <a:t>: object</a:t>
            </a:r>
            <a:endParaRPr lang="zh-TW" altLang="en-US" dirty="0"/>
          </a:p>
        </p:txBody>
      </p:sp>
    </p:spTree>
    <p:extLst>
      <p:ext uri="{BB962C8B-B14F-4D97-AF65-F5344CB8AC3E}">
        <p14:creationId xmlns:p14="http://schemas.microsoft.com/office/powerpoint/2010/main" val="2095138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0" y="185649"/>
            <a:ext cx="6096000" cy="1200329"/>
          </a:xfrm>
          <a:prstGeom prst="rect">
            <a:avLst/>
          </a:prstGeom>
        </p:spPr>
        <p:txBody>
          <a:bodyPr>
            <a:spAutoFit/>
          </a:bodyPr>
          <a:lstStyle/>
          <a:p>
            <a:r>
              <a:rPr lang="en-US" altLang="zh-TW" dirty="0" err="1"/>
              <a:t>by_occupation</a:t>
            </a:r>
            <a:r>
              <a:rPr lang="en-US" altLang="zh-TW" dirty="0"/>
              <a:t> = </a:t>
            </a:r>
            <a:r>
              <a:rPr lang="en-US" altLang="zh-TW" dirty="0" err="1"/>
              <a:t>fec.pivot_table</a:t>
            </a:r>
            <a:r>
              <a:rPr lang="en-US" altLang="zh-TW" dirty="0"/>
              <a:t>('</a:t>
            </a:r>
            <a:r>
              <a:rPr lang="en-US" altLang="zh-TW" dirty="0" err="1"/>
              <a:t>contb_receipt_amt</a:t>
            </a:r>
            <a:r>
              <a:rPr lang="en-US" altLang="zh-TW" dirty="0"/>
              <a:t>', </a:t>
            </a:r>
          </a:p>
          <a:p>
            <a:r>
              <a:rPr lang="en-US" altLang="zh-TW" dirty="0"/>
              <a:t>                                index='</a:t>
            </a:r>
            <a:r>
              <a:rPr lang="en-US" altLang="zh-TW" dirty="0" err="1"/>
              <a:t>contbr_occupation</a:t>
            </a:r>
            <a:r>
              <a:rPr lang="en-US" altLang="zh-TW" dirty="0"/>
              <a:t>',</a:t>
            </a:r>
          </a:p>
          <a:p>
            <a:r>
              <a:rPr lang="en-US" altLang="zh-TW" dirty="0"/>
              <a:t>                                columns='party',</a:t>
            </a:r>
          </a:p>
          <a:p>
            <a:r>
              <a:rPr lang="en-US" altLang="zh-TW" dirty="0"/>
              <a:t>                                </a:t>
            </a:r>
            <a:r>
              <a:rPr lang="en-US" altLang="zh-TW" dirty="0" err="1"/>
              <a:t>aggfunc</a:t>
            </a:r>
            <a:r>
              <a:rPr lang="en-US" altLang="zh-TW" dirty="0"/>
              <a:t>='sum')</a:t>
            </a:r>
            <a:endParaRPr lang="zh-TW" altLang="en-US" dirty="0"/>
          </a:p>
        </p:txBody>
      </p:sp>
      <p:sp>
        <p:nvSpPr>
          <p:cNvPr id="4" name="矩形 3"/>
          <p:cNvSpPr/>
          <p:nvPr/>
        </p:nvSpPr>
        <p:spPr>
          <a:xfrm>
            <a:off x="247650" y="1777097"/>
            <a:ext cx="6096000" cy="646331"/>
          </a:xfrm>
          <a:prstGeom prst="rect">
            <a:avLst/>
          </a:prstGeom>
        </p:spPr>
        <p:txBody>
          <a:bodyPr>
            <a:spAutoFit/>
          </a:bodyPr>
          <a:lstStyle/>
          <a:p>
            <a:r>
              <a:rPr lang="en-US" altLang="zh-TW" dirty="0"/>
              <a:t>over_2mm = </a:t>
            </a:r>
            <a:r>
              <a:rPr lang="en-US" altLang="zh-TW" dirty="0" err="1"/>
              <a:t>by_occupation</a:t>
            </a:r>
            <a:r>
              <a:rPr lang="en-US" altLang="zh-TW" dirty="0"/>
              <a:t>[</a:t>
            </a:r>
            <a:r>
              <a:rPr lang="en-US" altLang="zh-TW" dirty="0" err="1"/>
              <a:t>by_occupation.sum</a:t>
            </a:r>
            <a:r>
              <a:rPr lang="en-US" altLang="zh-TW" dirty="0"/>
              <a:t>(1) &gt; 2000000]</a:t>
            </a:r>
          </a:p>
          <a:p>
            <a:r>
              <a:rPr lang="en-US" altLang="zh-TW" dirty="0"/>
              <a:t>over_2mm</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2" y="2814547"/>
            <a:ext cx="3410426" cy="3658111"/>
          </a:xfrm>
          <a:prstGeom prst="rect">
            <a:avLst/>
          </a:prstGeom>
        </p:spPr>
      </p:pic>
    </p:spTree>
    <p:extLst>
      <p:ext uri="{BB962C8B-B14F-4D97-AF65-F5344CB8AC3E}">
        <p14:creationId xmlns:p14="http://schemas.microsoft.com/office/powerpoint/2010/main" val="3971062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00" y="262622"/>
            <a:ext cx="6096000" cy="646331"/>
          </a:xfrm>
          <a:prstGeom prst="rect">
            <a:avLst/>
          </a:prstGeom>
        </p:spPr>
        <p:txBody>
          <a:bodyPr>
            <a:spAutoFit/>
          </a:bodyPr>
          <a:lstStyle/>
          <a:p>
            <a:r>
              <a:rPr lang="en-US" altLang="zh-TW" dirty="0"/>
              <a:t>import </a:t>
            </a:r>
            <a:r>
              <a:rPr lang="en-US" altLang="zh-TW" dirty="0" err="1"/>
              <a:t>seaborn</a:t>
            </a:r>
            <a:r>
              <a:rPr lang="en-US" altLang="zh-TW" dirty="0"/>
              <a:t> as </a:t>
            </a:r>
            <a:r>
              <a:rPr lang="en-US" altLang="zh-TW" dirty="0" err="1"/>
              <a:t>sns</a:t>
            </a:r>
            <a:endParaRPr lang="en-US" altLang="zh-TW" dirty="0"/>
          </a:p>
          <a:p>
            <a:r>
              <a:rPr lang="en-US" altLang="zh-TW" dirty="0"/>
              <a:t>%</a:t>
            </a:r>
            <a:r>
              <a:rPr lang="en-US" altLang="zh-TW" dirty="0" err="1"/>
              <a:t>matplotlib</a:t>
            </a:r>
            <a:r>
              <a:rPr lang="en-US" altLang="zh-TW" dirty="0"/>
              <a:t> inline</a:t>
            </a:r>
            <a:endParaRPr lang="zh-TW" altLang="en-US" dirty="0"/>
          </a:p>
        </p:txBody>
      </p:sp>
      <p:sp>
        <p:nvSpPr>
          <p:cNvPr id="3" name="矩形 2"/>
          <p:cNvSpPr/>
          <p:nvPr/>
        </p:nvSpPr>
        <p:spPr>
          <a:xfrm>
            <a:off x="419100" y="1115497"/>
            <a:ext cx="4235006" cy="369332"/>
          </a:xfrm>
          <a:prstGeom prst="rect">
            <a:avLst/>
          </a:prstGeom>
        </p:spPr>
        <p:txBody>
          <a:bodyPr wrap="none">
            <a:spAutoFit/>
          </a:bodyPr>
          <a:lstStyle/>
          <a:p>
            <a:r>
              <a:rPr lang="en-US" altLang="zh-TW" dirty="0"/>
              <a:t>over_2mm.plot(kind='</a:t>
            </a:r>
            <a:r>
              <a:rPr lang="en-US" altLang="zh-TW" dirty="0" err="1"/>
              <a:t>barh</a:t>
            </a:r>
            <a:r>
              <a:rPr lang="en-US" altLang="zh-TW" dirty="0"/>
              <a:t>', </a:t>
            </a:r>
            <a:r>
              <a:rPr lang="en-US" altLang="zh-TW" dirty="0" err="1"/>
              <a:t>figsize</a:t>
            </a:r>
            <a:r>
              <a:rPr lang="en-US" altLang="zh-TW" dirty="0"/>
              <a:t>=(10, 8))</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2100263"/>
            <a:ext cx="5648191" cy="4014070"/>
          </a:xfrm>
          <a:prstGeom prst="rect">
            <a:avLst/>
          </a:prstGeom>
        </p:spPr>
      </p:pic>
    </p:spTree>
    <p:extLst>
      <p:ext uri="{BB962C8B-B14F-4D97-AF65-F5344CB8AC3E}">
        <p14:creationId xmlns:p14="http://schemas.microsoft.com/office/powerpoint/2010/main" val="26054320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638" y="281285"/>
            <a:ext cx="5895975" cy="923330"/>
          </a:xfrm>
          <a:prstGeom prst="rect">
            <a:avLst/>
          </a:prstGeom>
        </p:spPr>
        <p:txBody>
          <a:bodyPr wrap="square">
            <a:spAutoFit/>
          </a:bodyPr>
          <a:lstStyle/>
          <a:p>
            <a:r>
              <a:rPr lang="en-US" altLang="zh-TW" dirty="0" err="1"/>
              <a:t>def</a:t>
            </a:r>
            <a:r>
              <a:rPr lang="en-US" altLang="zh-TW" dirty="0"/>
              <a:t> </a:t>
            </a:r>
            <a:r>
              <a:rPr lang="en-US" altLang="zh-TW" dirty="0" err="1"/>
              <a:t>get_top_amounts</a:t>
            </a:r>
            <a:r>
              <a:rPr lang="en-US" altLang="zh-TW" dirty="0"/>
              <a:t>(group, key, n=5):</a:t>
            </a:r>
          </a:p>
          <a:p>
            <a:r>
              <a:rPr lang="en-US" altLang="zh-TW" dirty="0"/>
              <a:t>    totals = </a:t>
            </a:r>
            <a:r>
              <a:rPr lang="en-US" altLang="zh-TW" dirty="0" err="1"/>
              <a:t>group.groupby</a:t>
            </a:r>
            <a:r>
              <a:rPr lang="en-US" altLang="zh-TW" dirty="0"/>
              <a:t>(key)['</a:t>
            </a:r>
            <a:r>
              <a:rPr lang="en-US" altLang="zh-TW" dirty="0" err="1"/>
              <a:t>contb_receipt_amt</a:t>
            </a:r>
            <a:r>
              <a:rPr lang="en-US" altLang="zh-TW" dirty="0"/>
              <a:t>'].sum()</a:t>
            </a:r>
          </a:p>
          <a:p>
            <a:r>
              <a:rPr lang="en-US" altLang="zh-TW" dirty="0"/>
              <a:t>    return </a:t>
            </a:r>
            <a:r>
              <a:rPr lang="en-US" altLang="zh-TW" dirty="0" err="1"/>
              <a:t>totals.nlargest</a:t>
            </a:r>
            <a:r>
              <a:rPr lang="en-US" altLang="zh-TW" dirty="0"/>
              <a:t>(n)</a:t>
            </a:r>
            <a:endParaRPr lang="zh-TW" altLang="en-US" dirty="0"/>
          </a:p>
        </p:txBody>
      </p:sp>
      <p:sp>
        <p:nvSpPr>
          <p:cNvPr id="3" name="矩形 2"/>
          <p:cNvSpPr/>
          <p:nvPr/>
        </p:nvSpPr>
        <p:spPr>
          <a:xfrm>
            <a:off x="147638" y="1419910"/>
            <a:ext cx="6096000" cy="646331"/>
          </a:xfrm>
          <a:prstGeom prst="rect">
            <a:avLst/>
          </a:prstGeom>
        </p:spPr>
        <p:txBody>
          <a:bodyPr>
            <a:spAutoFit/>
          </a:bodyPr>
          <a:lstStyle/>
          <a:p>
            <a:r>
              <a:rPr lang="en-US" altLang="zh-TW" dirty="0"/>
              <a:t>grouped = </a:t>
            </a:r>
            <a:r>
              <a:rPr lang="en-US" altLang="zh-TW" dirty="0" err="1"/>
              <a:t>fec_mrbo.groupby</a:t>
            </a:r>
            <a:r>
              <a:rPr lang="en-US" altLang="zh-TW" dirty="0"/>
              <a:t>('</a:t>
            </a:r>
            <a:r>
              <a:rPr lang="en-US" altLang="zh-TW" dirty="0" err="1"/>
              <a:t>cand_nm</a:t>
            </a:r>
            <a:r>
              <a:rPr lang="en-US" altLang="zh-TW" dirty="0"/>
              <a:t>')</a:t>
            </a:r>
          </a:p>
          <a:p>
            <a:r>
              <a:rPr lang="en-US" altLang="zh-TW" dirty="0"/>
              <a:t>grouped</a:t>
            </a:r>
            <a:endParaRPr lang="zh-TW" altLang="en-US" dirty="0"/>
          </a:p>
        </p:txBody>
      </p:sp>
      <p:sp>
        <p:nvSpPr>
          <p:cNvPr id="4" name="矩形 3"/>
          <p:cNvSpPr/>
          <p:nvPr/>
        </p:nvSpPr>
        <p:spPr>
          <a:xfrm>
            <a:off x="147638" y="2281536"/>
            <a:ext cx="6096000" cy="646331"/>
          </a:xfrm>
          <a:prstGeom prst="rect">
            <a:avLst/>
          </a:prstGeom>
        </p:spPr>
        <p:txBody>
          <a:bodyPr>
            <a:spAutoFit/>
          </a:bodyPr>
          <a:lstStyle/>
          <a:p>
            <a:r>
              <a:rPr lang="en-US" altLang="zh-TW" dirty="0"/>
              <a:t>&lt;</a:t>
            </a:r>
            <a:r>
              <a:rPr lang="en-US" altLang="zh-TW" dirty="0" err="1"/>
              <a:t>pandas.core.groupby.generic.DataFrameGroupBy</a:t>
            </a:r>
            <a:r>
              <a:rPr lang="en-US" altLang="zh-TW" dirty="0"/>
              <a:t> object at 0x7f050434fe10&gt;</a:t>
            </a:r>
            <a:endParaRPr lang="zh-TW" altLang="en-US" dirty="0"/>
          </a:p>
        </p:txBody>
      </p:sp>
      <p:sp>
        <p:nvSpPr>
          <p:cNvPr id="5" name="矩形 4"/>
          <p:cNvSpPr/>
          <p:nvPr/>
        </p:nvSpPr>
        <p:spPr>
          <a:xfrm>
            <a:off x="190919" y="3387209"/>
            <a:ext cx="5809411" cy="369332"/>
          </a:xfrm>
          <a:prstGeom prst="rect">
            <a:avLst/>
          </a:prstGeom>
        </p:spPr>
        <p:txBody>
          <a:bodyPr wrap="none">
            <a:spAutoFit/>
          </a:bodyPr>
          <a:lstStyle/>
          <a:p>
            <a:r>
              <a:rPr lang="en-US" altLang="zh-TW" dirty="0" err="1"/>
              <a:t>grouped.apply</a:t>
            </a:r>
            <a:r>
              <a:rPr lang="en-US" altLang="zh-TW" dirty="0"/>
              <a:t>(</a:t>
            </a:r>
            <a:r>
              <a:rPr lang="en-US" altLang="zh-TW" dirty="0" err="1"/>
              <a:t>get_top_amounts</a:t>
            </a:r>
            <a:r>
              <a:rPr lang="en-US" altLang="zh-TW" dirty="0"/>
              <a:t>, '</a:t>
            </a:r>
            <a:r>
              <a:rPr lang="en-US" altLang="zh-TW" dirty="0" err="1"/>
              <a:t>contbr_occupation</a:t>
            </a:r>
            <a:r>
              <a:rPr lang="en-US" altLang="zh-TW" dirty="0"/>
              <a:t>', n=7)</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05" y="4215883"/>
            <a:ext cx="3696216" cy="2000529"/>
          </a:xfrm>
          <a:prstGeom prst="rect">
            <a:avLst/>
          </a:prstGeom>
        </p:spPr>
      </p:pic>
    </p:spTree>
    <p:extLst>
      <p:ext uri="{BB962C8B-B14F-4D97-AF65-F5344CB8AC3E}">
        <p14:creationId xmlns:p14="http://schemas.microsoft.com/office/powerpoint/2010/main" val="1810946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473" y="243959"/>
            <a:ext cx="5775427" cy="369332"/>
          </a:xfrm>
          <a:prstGeom prst="rect">
            <a:avLst/>
          </a:prstGeom>
        </p:spPr>
        <p:txBody>
          <a:bodyPr wrap="none">
            <a:spAutoFit/>
          </a:bodyPr>
          <a:lstStyle/>
          <a:p>
            <a:r>
              <a:rPr lang="en-US" altLang="zh-TW" dirty="0" err="1"/>
              <a:t>grouped.apply</a:t>
            </a:r>
            <a:r>
              <a:rPr lang="en-US" altLang="zh-TW" dirty="0"/>
              <a:t>(</a:t>
            </a:r>
            <a:r>
              <a:rPr lang="en-US" altLang="zh-TW" dirty="0" err="1"/>
              <a:t>get_top_amounts</a:t>
            </a:r>
            <a:r>
              <a:rPr lang="en-US" altLang="zh-TW" dirty="0"/>
              <a:t>, '</a:t>
            </a:r>
            <a:r>
              <a:rPr lang="en-US" altLang="zh-TW" dirty="0" err="1"/>
              <a:t>contbr_employer</a:t>
            </a:r>
            <a:r>
              <a:rPr lang="en-US" altLang="zh-TW" dirty="0"/>
              <a:t>', n=10)</a:t>
            </a:r>
            <a:endParaRPr lang="zh-TW" altLang="en-US" dirty="0"/>
          </a:p>
        </p:txBody>
      </p:sp>
      <p:sp>
        <p:nvSpPr>
          <p:cNvPr id="3" name="矩形 2"/>
          <p:cNvSpPr/>
          <p:nvPr/>
        </p:nvSpPr>
        <p:spPr>
          <a:xfrm>
            <a:off x="433387" y="1639491"/>
            <a:ext cx="6096000" cy="3693319"/>
          </a:xfrm>
          <a:prstGeom prst="rect">
            <a:avLst/>
          </a:prstGeom>
        </p:spPr>
        <p:txBody>
          <a:bodyPr>
            <a:spAutoFit/>
          </a:bodyPr>
          <a:lstStyle/>
          <a:p>
            <a:r>
              <a:rPr lang="en-US" altLang="zh-TW" dirty="0" err="1"/>
              <a:t>cand_nm</a:t>
            </a:r>
            <a:r>
              <a:rPr lang="en-US" altLang="zh-TW" dirty="0"/>
              <a:t>        </a:t>
            </a:r>
            <a:r>
              <a:rPr lang="en-US" altLang="zh-TW" dirty="0" err="1"/>
              <a:t>contbr_employer</a:t>
            </a:r>
            <a:r>
              <a:rPr lang="en-US" altLang="zh-TW" dirty="0"/>
              <a:t>      </a:t>
            </a:r>
          </a:p>
          <a:p>
            <a:r>
              <a:rPr lang="en-US" altLang="zh-TW" dirty="0"/>
              <a:t>Obama, Barack  RETIRED                  22694358.85</a:t>
            </a:r>
          </a:p>
          <a:p>
            <a:r>
              <a:rPr lang="en-US" altLang="zh-TW" dirty="0"/>
              <a:t>               SELF-EMPLOYED            17080985.96</a:t>
            </a:r>
          </a:p>
          <a:p>
            <a:r>
              <a:rPr lang="en-US" altLang="zh-TW" dirty="0"/>
              <a:t>               NOT EMPLOYED              8586308.70</a:t>
            </a:r>
          </a:p>
          <a:p>
            <a:r>
              <a:rPr lang="en-US" altLang="zh-TW" dirty="0"/>
              <a:t>               INFORMATION REQUESTED     5053480.37</a:t>
            </a:r>
          </a:p>
          <a:p>
            <a:r>
              <a:rPr lang="en-US" altLang="zh-TW" dirty="0"/>
              <a:t>               HOMEMAKER                 2605408.54</a:t>
            </a:r>
          </a:p>
          <a:p>
            <a:r>
              <a:rPr lang="en-US" altLang="zh-TW" dirty="0"/>
              <a:t>                                           ...     </a:t>
            </a:r>
          </a:p>
          <a:p>
            <a:r>
              <a:rPr lang="en-US" altLang="zh-TW" dirty="0"/>
              <a:t>Romney, Mitt   CREDIT SUISSE              281150.00</a:t>
            </a:r>
          </a:p>
          <a:p>
            <a:r>
              <a:rPr lang="en-US" altLang="zh-TW" dirty="0"/>
              <a:t>               MORGAN STANLEY             267266.00</a:t>
            </a:r>
          </a:p>
          <a:p>
            <a:r>
              <a:rPr lang="en-US" altLang="zh-TW" dirty="0"/>
              <a:t>               GOLDMAN SACH &amp; CO.         238250.00</a:t>
            </a:r>
          </a:p>
          <a:p>
            <a:r>
              <a:rPr lang="en-US" altLang="zh-TW" dirty="0"/>
              <a:t>               BARCLAYS CAPITAL           162750.00</a:t>
            </a:r>
          </a:p>
          <a:p>
            <a:r>
              <a:rPr lang="en-US" altLang="zh-TW" dirty="0"/>
              <a:t>               H.I.G. CAPITAL             139500.00</a:t>
            </a:r>
          </a:p>
          <a:p>
            <a:r>
              <a:rPr lang="en-US" altLang="zh-TW" dirty="0"/>
              <a:t>Name: </a:t>
            </a:r>
            <a:r>
              <a:rPr lang="en-US" altLang="zh-TW" dirty="0" err="1"/>
              <a:t>contb_receipt_amt</a:t>
            </a:r>
            <a:r>
              <a:rPr lang="en-US" altLang="zh-TW" dirty="0"/>
              <a:t>, Length: 20, </a:t>
            </a:r>
            <a:r>
              <a:rPr lang="en-US" altLang="zh-TW" dirty="0" err="1"/>
              <a:t>dtype</a:t>
            </a:r>
            <a:r>
              <a:rPr lang="en-US" altLang="zh-TW" dirty="0"/>
              <a:t>: float64</a:t>
            </a:r>
            <a:endParaRPr lang="zh-TW" altLang="en-US" dirty="0"/>
          </a:p>
        </p:txBody>
      </p:sp>
    </p:spTree>
    <p:extLst>
      <p:ext uri="{BB962C8B-B14F-4D97-AF65-F5344CB8AC3E}">
        <p14:creationId xmlns:p14="http://schemas.microsoft.com/office/powerpoint/2010/main" val="2387425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 Bucketing Donation Amounts</a:t>
            </a:r>
            <a:r>
              <a:rPr lang="zh-TW" altLang="en-US" b="1" dirty="0" smtClean="0"/>
              <a:t>（統捐贈額）</a:t>
            </a:r>
            <a:r>
              <a:rPr lang="zh-TW" altLang="en-US" b="1" dirty="0"/>
              <a:t/>
            </a:r>
            <a:br>
              <a:rPr lang="zh-TW" altLang="en-US" b="1" dirty="0"/>
            </a:b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93674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00" y="462648"/>
            <a:ext cx="6096000" cy="646331"/>
          </a:xfrm>
          <a:prstGeom prst="rect">
            <a:avLst/>
          </a:prstGeom>
        </p:spPr>
        <p:txBody>
          <a:bodyPr>
            <a:spAutoFit/>
          </a:bodyPr>
          <a:lstStyle/>
          <a:p>
            <a:r>
              <a:rPr lang="en-US" altLang="zh-TW" dirty="0"/>
              <a:t>bins = </a:t>
            </a:r>
            <a:r>
              <a:rPr lang="en-US" altLang="zh-TW" dirty="0" err="1"/>
              <a:t>np.array</a:t>
            </a:r>
            <a:r>
              <a:rPr lang="en-US" altLang="zh-TW" dirty="0"/>
              <a:t>([0, 1, 10, 100, 1000, 10000,</a:t>
            </a:r>
          </a:p>
          <a:p>
            <a:r>
              <a:rPr lang="en-US" altLang="zh-TW" dirty="0"/>
              <a:t>                 100000, 1000000, 10000000])</a:t>
            </a:r>
            <a:endParaRPr lang="zh-TW" altLang="en-US" dirty="0"/>
          </a:p>
        </p:txBody>
      </p:sp>
      <p:sp>
        <p:nvSpPr>
          <p:cNvPr id="3" name="矩形 2"/>
          <p:cNvSpPr/>
          <p:nvPr/>
        </p:nvSpPr>
        <p:spPr>
          <a:xfrm>
            <a:off x="419100" y="1155948"/>
            <a:ext cx="6096000" cy="646331"/>
          </a:xfrm>
          <a:prstGeom prst="rect">
            <a:avLst/>
          </a:prstGeom>
        </p:spPr>
        <p:txBody>
          <a:bodyPr>
            <a:spAutoFit/>
          </a:bodyPr>
          <a:lstStyle/>
          <a:p>
            <a:r>
              <a:rPr lang="en-US" altLang="zh-TW" dirty="0"/>
              <a:t>labels = </a:t>
            </a:r>
            <a:r>
              <a:rPr lang="en-US" altLang="zh-TW" dirty="0" err="1"/>
              <a:t>pd.cut</a:t>
            </a:r>
            <a:r>
              <a:rPr lang="en-US" altLang="zh-TW" dirty="0"/>
              <a:t>(</a:t>
            </a:r>
            <a:r>
              <a:rPr lang="en-US" altLang="zh-TW" dirty="0" err="1"/>
              <a:t>fec_mrbo.contb_receipt_amt</a:t>
            </a:r>
            <a:r>
              <a:rPr lang="en-US" altLang="zh-TW" dirty="0"/>
              <a:t>, bins)</a:t>
            </a:r>
          </a:p>
          <a:p>
            <a:r>
              <a:rPr lang="en-US" altLang="zh-TW" dirty="0"/>
              <a:t>labels</a:t>
            </a:r>
            <a:endParaRPr lang="zh-TW" altLang="en-US" dirty="0"/>
          </a:p>
        </p:txBody>
      </p:sp>
      <p:sp>
        <p:nvSpPr>
          <p:cNvPr id="4" name="矩形 3"/>
          <p:cNvSpPr/>
          <p:nvPr/>
        </p:nvSpPr>
        <p:spPr>
          <a:xfrm>
            <a:off x="419100" y="1981231"/>
            <a:ext cx="6096000" cy="4524315"/>
          </a:xfrm>
          <a:prstGeom prst="rect">
            <a:avLst/>
          </a:prstGeom>
        </p:spPr>
        <p:txBody>
          <a:bodyPr>
            <a:spAutoFit/>
          </a:bodyPr>
          <a:lstStyle/>
          <a:p>
            <a:r>
              <a:rPr lang="en-US" altLang="zh-TW" dirty="0"/>
              <a:t>411         (10, 100]</a:t>
            </a:r>
          </a:p>
          <a:p>
            <a:r>
              <a:rPr lang="en-US" altLang="zh-TW" dirty="0"/>
              <a:t>412       (100, 1000]</a:t>
            </a:r>
          </a:p>
          <a:p>
            <a:r>
              <a:rPr lang="en-US" altLang="zh-TW" dirty="0"/>
              <a:t>413       (100, 1000]</a:t>
            </a:r>
          </a:p>
          <a:p>
            <a:r>
              <a:rPr lang="en-US" altLang="zh-TW" dirty="0"/>
              <a:t>414         (10, 100]</a:t>
            </a:r>
          </a:p>
          <a:p>
            <a:r>
              <a:rPr lang="en-US" altLang="zh-TW" dirty="0"/>
              <a:t>415         (10, 100]</a:t>
            </a:r>
          </a:p>
          <a:p>
            <a:r>
              <a:rPr lang="en-US" altLang="zh-TW" dirty="0"/>
              <a:t>             ...     </a:t>
            </a:r>
          </a:p>
          <a:p>
            <a:r>
              <a:rPr lang="en-US" altLang="zh-TW" dirty="0"/>
              <a:t>701381      (10, 100]</a:t>
            </a:r>
          </a:p>
          <a:p>
            <a:r>
              <a:rPr lang="en-US" altLang="zh-TW" dirty="0"/>
              <a:t>701382    (100, 1000]</a:t>
            </a:r>
          </a:p>
          <a:p>
            <a:r>
              <a:rPr lang="en-US" altLang="zh-TW" dirty="0"/>
              <a:t>701383        (1, 10]</a:t>
            </a:r>
          </a:p>
          <a:p>
            <a:r>
              <a:rPr lang="en-US" altLang="zh-TW" dirty="0"/>
              <a:t>701384      (10, 100]</a:t>
            </a:r>
          </a:p>
          <a:p>
            <a:r>
              <a:rPr lang="en-US" altLang="zh-TW" dirty="0"/>
              <a:t>701385    (100, 1000]</a:t>
            </a:r>
          </a:p>
          <a:p>
            <a:r>
              <a:rPr lang="en-US" altLang="zh-TW" dirty="0"/>
              <a:t>Name: </a:t>
            </a:r>
            <a:r>
              <a:rPr lang="en-US" altLang="zh-TW" dirty="0" err="1"/>
              <a:t>contb_receipt_amt</a:t>
            </a:r>
            <a:r>
              <a:rPr lang="en-US" altLang="zh-TW" dirty="0"/>
              <a:t>, Length: 694282, </a:t>
            </a:r>
            <a:r>
              <a:rPr lang="en-US" altLang="zh-TW" dirty="0" err="1"/>
              <a:t>dtype</a:t>
            </a:r>
            <a:r>
              <a:rPr lang="en-US" altLang="zh-TW" dirty="0"/>
              <a:t>: category</a:t>
            </a:r>
          </a:p>
          <a:p>
            <a:r>
              <a:rPr lang="en-US" altLang="zh-TW" dirty="0"/>
              <a:t>Categories (8, interval[int64]): [(0, 1] &lt; (1, 10] &lt; (10, 100] &lt; (100, 1000] &lt; (1000, 10000] &lt;</a:t>
            </a:r>
          </a:p>
          <a:p>
            <a:r>
              <a:rPr lang="en-US" altLang="zh-TW" dirty="0"/>
              <a:t>                                  (10000, 100000] &lt; (100000, 1000000] &lt; (1000000, 10000000]]</a:t>
            </a:r>
            <a:endParaRPr lang="zh-TW" altLang="en-US" dirty="0"/>
          </a:p>
        </p:txBody>
      </p:sp>
    </p:spTree>
    <p:extLst>
      <p:ext uri="{BB962C8B-B14F-4D97-AF65-F5344CB8AC3E}">
        <p14:creationId xmlns:p14="http://schemas.microsoft.com/office/powerpoint/2010/main" val="551366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2161772"/>
            <a:ext cx="3372321" cy="2686425"/>
          </a:xfrm>
          <a:prstGeom prst="rect">
            <a:avLst/>
          </a:prstGeom>
        </p:spPr>
      </p:pic>
      <p:sp>
        <p:nvSpPr>
          <p:cNvPr id="3" name="矩形 2"/>
          <p:cNvSpPr/>
          <p:nvPr/>
        </p:nvSpPr>
        <p:spPr>
          <a:xfrm>
            <a:off x="447675" y="576948"/>
            <a:ext cx="6096000" cy="646331"/>
          </a:xfrm>
          <a:prstGeom prst="rect">
            <a:avLst/>
          </a:prstGeom>
        </p:spPr>
        <p:txBody>
          <a:bodyPr>
            <a:spAutoFit/>
          </a:bodyPr>
          <a:lstStyle/>
          <a:p>
            <a:r>
              <a:rPr lang="en-US" altLang="zh-TW" dirty="0"/>
              <a:t>grouped = </a:t>
            </a:r>
            <a:r>
              <a:rPr lang="en-US" altLang="zh-TW" dirty="0" err="1"/>
              <a:t>fec_mrbo.groupby</a:t>
            </a:r>
            <a:r>
              <a:rPr lang="en-US" altLang="zh-TW" dirty="0"/>
              <a:t>(['</a:t>
            </a:r>
            <a:r>
              <a:rPr lang="en-US" altLang="zh-TW" dirty="0" err="1"/>
              <a:t>cand_nm</a:t>
            </a:r>
            <a:r>
              <a:rPr lang="en-US" altLang="zh-TW" dirty="0"/>
              <a:t>', labels])</a:t>
            </a:r>
          </a:p>
          <a:p>
            <a:r>
              <a:rPr lang="en-US" altLang="zh-TW" dirty="0" err="1"/>
              <a:t>grouped.size</a:t>
            </a:r>
            <a:r>
              <a:rPr lang="en-US" altLang="zh-TW" dirty="0"/>
              <a:t>().unstack(0)</a:t>
            </a:r>
            <a:endParaRPr lang="zh-TW" altLang="en-US" dirty="0"/>
          </a:p>
        </p:txBody>
      </p:sp>
    </p:spTree>
    <p:extLst>
      <p:ext uri="{BB962C8B-B14F-4D97-AF65-F5344CB8AC3E}">
        <p14:creationId xmlns:p14="http://schemas.microsoft.com/office/powerpoint/2010/main" val="1525971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213" y="219760"/>
            <a:ext cx="6096000" cy="646331"/>
          </a:xfrm>
          <a:prstGeom prst="rect">
            <a:avLst/>
          </a:prstGeom>
        </p:spPr>
        <p:txBody>
          <a:bodyPr>
            <a:spAutoFit/>
          </a:bodyPr>
          <a:lstStyle/>
          <a:p>
            <a:r>
              <a:rPr lang="en-US" altLang="zh-TW"/>
              <a:t>bucket_sums</a:t>
            </a:r>
            <a:r>
              <a:rPr lang="en-US" altLang="zh-TW" dirty="0"/>
              <a:t> = </a:t>
            </a:r>
            <a:r>
              <a:rPr lang="en-US" altLang="zh-TW" dirty="0" err="1"/>
              <a:t>grouped.contb_receipt_amt.sum</a:t>
            </a:r>
            <a:r>
              <a:rPr lang="en-US" altLang="zh-TW" dirty="0"/>
              <a:t>().unstack(0)</a:t>
            </a:r>
          </a:p>
          <a:p>
            <a:r>
              <a:rPr lang="en-US" altLang="zh-TW" dirty="0" err="1"/>
              <a:t>bucket_sums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517" y="1642881"/>
            <a:ext cx="3686689" cy="2600688"/>
          </a:xfrm>
          <a:prstGeom prst="rect">
            <a:avLst/>
          </a:prstGeom>
        </p:spPr>
      </p:pic>
    </p:spTree>
    <p:extLst>
      <p:ext uri="{BB962C8B-B14F-4D97-AF65-F5344CB8AC3E}">
        <p14:creationId xmlns:p14="http://schemas.microsoft.com/office/powerpoint/2010/main" val="173734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04774" y="150167"/>
            <a:ext cx="1514475"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1" i="0" u="none" strike="noStrike" cap="none" normalizeH="0" baseline="0" dirty="0" smtClean="0">
                <a:ln>
                  <a:noFill/>
                </a:ln>
                <a:solidFill>
                  <a:srgbClr val="008000"/>
                </a:solidFill>
                <a:effectLst/>
                <a:latin typeface="Arial Unicode MS"/>
                <a:ea typeface="Courier New" panose="02070309020205020404" pitchFamily="49" charset="0"/>
              </a:rPr>
              <a:t>import</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00FF"/>
                </a:solidFill>
                <a:effectLst/>
                <a:latin typeface="Arial Unicode MS"/>
                <a:ea typeface="Courier New" panose="02070309020205020404" pitchFamily="49" charset="0"/>
              </a:rPr>
              <a:t>pandas</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8000"/>
                </a:solidFill>
                <a:effectLst/>
                <a:latin typeface="Arial Unicode MS"/>
                <a:ea typeface="Courier New" panose="02070309020205020404" pitchFamily="49" charset="0"/>
              </a:rPr>
              <a:t>as</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00FF"/>
                </a:solidFill>
                <a:effectLst/>
                <a:latin typeface="Arial Unicode MS"/>
                <a:ea typeface="Courier New" panose="02070309020205020404" pitchFamily="49" charset="0"/>
              </a:rPr>
              <a:t>pd</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8000"/>
                </a:solidFill>
                <a:effectLst/>
                <a:latin typeface="Arial Unicode MS"/>
                <a:ea typeface="Courier New" panose="02070309020205020404" pitchFamily="49" charset="0"/>
              </a:rPr>
              <a:t>import</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00FF"/>
                </a:solidFill>
                <a:effectLst/>
                <a:latin typeface="Arial Unicode MS"/>
                <a:ea typeface="Courier New" panose="02070309020205020404" pitchFamily="49" charset="0"/>
              </a:rPr>
              <a:t>numpy</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8000"/>
                </a:solidFill>
                <a:effectLst/>
                <a:latin typeface="Arial Unicode MS"/>
                <a:ea typeface="Courier New" panose="02070309020205020404" pitchFamily="49" charset="0"/>
              </a:rPr>
              <a:t>as</a:t>
            </a:r>
            <a:r>
              <a:rPr kumimoji="0" lang="zh-TW" altLang="zh-TW" sz="1000" b="0" i="0" u="none" strike="noStrike" cap="none" normalizeH="0" baseline="0" dirty="0" smtClean="0">
                <a:ln>
                  <a:noFill/>
                </a:ln>
                <a:solidFill>
                  <a:srgbClr val="333333"/>
                </a:solidFill>
                <a:effectLst/>
                <a:latin typeface="Arial Unicode MS"/>
                <a:ea typeface="Courier New" panose="02070309020205020404" pitchFamily="49" charset="0"/>
              </a:rPr>
              <a:t> </a:t>
            </a:r>
            <a:r>
              <a:rPr kumimoji="0" lang="zh-TW" altLang="zh-TW" sz="1000" b="1" i="0" u="none" strike="noStrike" cap="none" normalizeH="0" baseline="0" dirty="0" smtClean="0">
                <a:ln>
                  <a:noFill/>
                </a:ln>
                <a:solidFill>
                  <a:srgbClr val="0000FF"/>
                </a:solidFill>
                <a:effectLst/>
                <a:latin typeface="Arial Unicode MS"/>
                <a:ea typeface="Courier New" panose="02070309020205020404" pitchFamily="49" charset="0"/>
              </a:rPr>
              <a:t>np</a:t>
            </a:r>
            <a:r>
              <a:rPr kumimoji="0" lang="zh-TW" altLang="zh-TW" sz="900" b="0" i="0" u="none" strike="noStrike" cap="none" normalizeH="0" baseline="0" dirty="0" smtClean="0">
                <a:ln>
                  <a:noFill/>
                </a:ln>
                <a:solidFill>
                  <a:schemeClr val="tx1"/>
                </a:solidFill>
                <a:effectLst/>
              </a:rPr>
              <a:t> </a:t>
            </a: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5" name="文字方塊 4"/>
          <p:cNvSpPr txBox="1"/>
          <p:nvPr/>
        </p:nvSpPr>
        <p:spPr>
          <a:xfrm>
            <a:off x="0" y="457944"/>
            <a:ext cx="2610458" cy="369332"/>
          </a:xfrm>
          <a:prstGeom prst="rect">
            <a:avLst/>
          </a:prstGeom>
          <a:noFill/>
        </p:spPr>
        <p:txBody>
          <a:bodyPr wrap="none" rtlCol="0">
            <a:spAutoFit/>
          </a:bodyPr>
          <a:lstStyle/>
          <a:p>
            <a:r>
              <a:rPr lang="zh-TW" altLang="en-US" dirty="0" smtClean="0"/>
              <a:t>載入</a:t>
            </a:r>
            <a:r>
              <a:rPr lang="en-US" altLang="zh-TW" dirty="0" err="1" smtClean="0"/>
              <a:t>pands</a:t>
            </a:r>
            <a:r>
              <a:rPr lang="en-US" altLang="zh-TW" dirty="0" smtClean="0"/>
              <a:t> </a:t>
            </a:r>
            <a:r>
              <a:rPr lang="zh-TW" altLang="en-US" dirty="0" smtClean="0"/>
              <a:t>跟</a:t>
            </a:r>
            <a:r>
              <a:rPr lang="en-US" altLang="zh-TW" dirty="0" err="1" smtClean="0"/>
              <a:t>numpy</a:t>
            </a:r>
            <a:r>
              <a:rPr lang="zh-TW" altLang="en-US" dirty="0" smtClean="0"/>
              <a:t>函數</a:t>
            </a:r>
            <a:endParaRPr lang="en-US" altLang="zh-TW" dirty="0" smtClean="0"/>
          </a:p>
        </p:txBody>
      </p:sp>
      <p:sp>
        <p:nvSpPr>
          <p:cNvPr id="6" name="Rectangle 2"/>
          <p:cNvSpPr>
            <a:spLocks noChangeArrowheads="1"/>
          </p:cNvSpPr>
          <p:nvPr/>
        </p:nvSpPr>
        <p:spPr bwMode="auto">
          <a:xfrm>
            <a:off x="104773" y="894576"/>
            <a:ext cx="4476751" cy="7078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chemeClr val="tx1"/>
                </a:solidFill>
                <a:effectLst/>
                <a:latin typeface="Arial" panose="020B0604020202020204" pitchFamily="34" charset="0"/>
              </a:rPr>
              <a:t>data</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200" b="0" i="0" u="none" strike="noStrike" cap="none" normalizeH="0" baseline="0" dirty="0" smtClean="0">
                <a:ln>
                  <a:noFill/>
                </a:ln>
                <a:solidFill>
                  <a:schemeClr val="tx1"/>
                </a:solidFill>
                <a:effectLst/>
                <a:latin typeface="Arial" panose="020B0604020202020204" pitchFamily="34" charset="0"/>
              </a:rPr>
              <a:t>pd</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200" b="0" i="0" u="none" strike="noStrike" cap="none" normalizeH="0" baseline="0" dirty="0" smtClean="0">
                <a:ln>
                  <a:noFill/>
                </a:ln>
                <a:solidFill>
                  <a:schemeClr val="tx1"/>
                </a:solidFill>
                <a:effectLst/>
                <a:latin typeface="Arial" panose="020B0604020202020204" pitchFamily="34" charset="0"/>
              </a:rPr>
              <a:t>Series</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200" b="0" i="0" u="none" strike="noStrike" cap="none" normalizeH="0" baseline="0" dirty="0" smtClean="0">
                <a:ln>
                  <a:noFill/>
                </a:ln>
                <a:solidFill>
                  <a:schemeClr val="tx1"/>
                </a:solidFill>
                <a:effectLst/>
                <a:latin typeface="Arial" panose="020B0604020202020204" pitchFamily="34" charset="0"/>
              </a:rPr>
              <a:t>np</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200" b="0" i="0" u="none" strike="noStrike" cap="none" normalizeH="0" baseline="0" dirty="0" smtClean="0">
                <a:ln>
                  <a:noFill/>
                </a:ln>
                <a:solidFill>
                  <a:schemeClr val="tx1"/>
                </a:solidFill>
                <a:effectLst/>
                <a:latin typeface="Arial" panose="020B0604020202020204" pitchFamily="34" charset="0"/>
              </a:rPr>
              <a:t>random</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200" b="0" i="0" u="none" strike="noStrike" cap="none" normalizeH="0" baseline="0" dirty="0" smtClean="0">
                <a:ln>
                  <a:noFill/>
                </a:ln>
                <a:solidFill>
                  <a:schemeClr val="tx1"/>
                </a:solidFill>
                <a:effectLst/>
                <a:latin typeface="Arial" panose="020B0604020202020204" pitchFamily="34" charset="0"/>
              </a:rPr>
              <a:t>randn</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9</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endParaRPr kumimoji="0" lang="en-US"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200" b="0" i="0" u="none" strike="noStrike" cap="none" normalizeH="0" baseline="0" dirty="0" smtClean="0">
                <a:ln>
                  <a:noFill/>
                </a:ln>
                <a:solidFill>
                  <a:schemeClr val="tx1"/>
                </a:solidFill>
                <a:effectLst/>
                <a:latin typeface="Arial" panose="020B0604020202020204" pitchFamily="34" charset="0"/>
              </a:rPr>
              <a:t>index</a:t>
            </a:r>
            <a:r>
              <a:rPr kumimoji="0" lang="zh-TW" altLang="zh-TW" sz="1800" b="0" i="0" u="none" strike="noStrike" cap="none" normalizeH="0" baseline="0" dirty="0" smtClean="0">
                <a:ln>
                  <a:noFill/>
                </a:ln>
                <a:solidFill>
                  <a:srgbClr val="666666"/>
                </a:solidFill>
                <a:effectLst/>
                <a:latin typeface="Arial" panose="020B0604020202020204" pitchFamily="34" charset="0"/>
              </a:rPr>
              <a:t>=</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'a'</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'a'</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'a'</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'b'</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'b'</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'c'</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'c'</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'd'</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'd'</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endParaRPr kumimoji="0" lang="en-US"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1</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2</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3</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1</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3</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1</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2</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2</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TW" altLang="zh-TW" sz="10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3</a:t>
            </a:r>
            <a:r>
              <a:rPr kumimoji="0" lang="zh-TW" altLang="zh-TW" sz="1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TW" altLang="zh-TW" sz="9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7" name="文字方塊 6"/>
          <p:cNvSpPr txBox="1"/>
          <p:nvPr/>
        </p:nvSpPr>
        <p:spPr>
          <a:xfrm>
            <a:off x="219075" y="1676400"/>
            <a:ext cx="1338828" cy="369332"/>
          </a:xfrm>
          <a:prstGeom prst="rect">
            <a:avLst/>
          </a:prstGeom>
          <a:noFill/>
        </p:spPr>
        <p:txBody>
          <a:bodyPr wrap="none" rtlCol="0">
            <a:spAutoFit/>
          </a:bodyPr>
          <a:lstStyle/>
          <a:p>
            <a:r>
              <a:rPr lang="zh-TW" altLang="en-US" dirty="0" smtClean="0"/>
              <a:t>設定參數值</a:t>
            </a:r>
            <a:endParaRPr lang="zh-TW" altLang="en-US" dirty="0"/>
          </a:p>
        </p:txBody>
      </p:sp>
      <p:sp>
        <p:nvSpPr>
          <p:cNvPr id="8" name="矩形 7"/>
          <p:cNvSpPr/>
          <p:nvPr/>
        </p:nvSpPr>
        <p:spPr>
          <a:xfrm>
            <a:off x="219075" y="2466886"/>
            <a:ext cx="2028825" cy="3693319"/>
          </a:xfrm>
          <a:prstGeom prst="rect">
            <a:avLst/>
          </a:prstGeom>
        </p:spPr>
        <p:txBody>
          <a:bodyPr wrap="square">
            <a:spAutoFit/>
          </a:bodyPr>
          <a:lstStyle/>
          <a:p>
            <a:r>
              <a:rPr lang="en-US" altLang="zh-TW" dirty="0">
                <a:solidFill>
                  <a:srgbClr val="212121"/>
                </a:solidFill>
                <a:latin typeface="Courier New" panose="02070309020205020404" pitchFamily="49" charset="0"/>
              </a:rPr>
              <a:t>a 1 -0.959358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2 3.326702 </a:t>
            </a:r>
          </a:p>
          <a:p>
            <a:r>
              <a:rPr lang="en-US" altLang="zh-TW" dirty="0" smtClean="0">
                <a:solidFill>
                  <a:srgbClr val="212121"/>
                </a:solidFill>
                <a:latin typeface="Courier New" panose="02070309020205020404" pitchFamily="49" charset="0"/>
              </a:rPr>
              <a:t>3 </a:t>
            </a:r>
            <a:r>
              <a:rPr lang="en-US" altLang="zh-TW" dirty="0">
                <a:solidFill>
                  <a:srgbClr val="212121"/>
                </a:solidFill>
                <a:latin typeface="Courier New" panose="02070309020205020404" pitchFamily="49" charset="0"/>
              </a:rPr>
              <a:t>-0.730221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b</a:t>
            </a:r>
          </a:p>
          <a:p>
            <a:r>
              <a:rPr lang="en-US" altLang="zh-TW" dirty="0" smtClean="0">
                <a:solidFill>
                  <a:srgbClr val="212121"/>
                </a:solidFill>
                <a:latin typeface="Courier New" panose="02070309020205020404" pitchFamily="49" charset="0"/>
              </a:rPr>
              <a:t>1 </a:t>
            </a:r>
            <a:r>
              <a:rPr lang="en-US" altLang="zh-TW" dirty="0">
                <a:solidFill>
                  <a:srgbClr val="212121"/>
                </a:solidFill>
                <a:latin typeface="Courier New" panose="02070309020205020404" pitchFamily="49" charset="0"/>
              </a:rPr>
              <a:t>-0.272592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3 </a:t>
            </a:r>
            <a:r>
              <a:rPr lang="en-US" altLang="zh-TW" dirty="0">
                <a:solidFill>
                  <a:srgbClr val="212121"/>
                </a:solidFill>
                <a:latin typeface="Courier New" panose="02070309020205020404" pitchFamily="49" charset="0"/>
              </a:rPr>
              <a:t>-0.787215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c </a:t>
            </a:r>
          </a:p>
          <a:p>
            <a:r>
              <a:rPr lang="en-US" altLang="zh-TW" dirty="0" smtClean="0">
                <a:solidFill>
                  <a:srgbClr val="212121"/>
                </a:solidFill>
                <a:latin typeface="Courier New" panose="02070309020205020404" pitchFamily="49" charset="0"/>
              </a:rPr>
              <a:t>1 </a:t>
            </a:r>
            <a:r>
              <a:rPr lang="en-US" altLang="zh-TW" dirty="0">
                <a:solidFill>
                  <a:srgbClr val="212121"/>
                </a:solidFill>
                <a:latin typeface="Courier New" panose="02070309020205020404" pitchFamily="49" charset="0"/>
              </a:rPr>
              <a:t>-</a:t>
            </a:r>
            <a:r>
              <a:rPr lang="en-US" altLang="zh-TW" dirty="0" smtClean="0">
                <a:solidFill>
                  <a:srgbClr val="212121"/>
                </a:solidFill>
                <a:latin typeface="Courier New" panose="02070309020205020404" pitchFamily="49" charset="0"/>
              </a:rPr>
              <a:t>0.850178 </a:t>
            </a:r>
          </a:p>
          <a:p>
            <a:r>
              <a:rPr lang="en-US" altLang="zh-TW" dirty="0" smtClean="0">
                <a:solidFill>
                  <a:srgbClr val="212121"/>
                </a:solidFill>
                <a:latin typeface="Courier New" panose="02070309020205020404" pitchFamily="49" charset="0"/>
              </a:rPr>
              <a:t>2 </a:t>
            </a:r>
            <a:r>
              <a:rPr lang="en-US" altLang="zh-TW" dirty="0">
                <a:solidFill>
                  <a:srgbClr val="212121"/>
                </a:solidFill>
                <a:latin typeface="Courier New" panose="02070309020205020404" pitchFamily="49" charset="0"/>
              </a:rPr>
              <a:t>-0.843197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d </a:t>
            </a:r>
          </a:p>
          <a:p>
            <a:r>
              <a:rPr lang="en-US" altLang="zh-TW" dirty="0" smtClean="0">
                <a:solidFill>
                  <a:srgbClr val="212121"/>
                </a:solidFill>
                <a:latin typeface="Courier New" panose="02070309020205020404" pitchFamily="49" charset="0"/>
              </a:rPr>
              <a:t>2 </a:t>
            </a:r>
            <a:r>
              <a:rPr lang="en-US" altLang="zh-TW" dirty="0">
                <a:solidFill>
                  <a:srgbClr val="212121"/>
                </a:solidFill>
                <a:latin typeface="Courier New" panose="02070309020205020404" pitchFamily="49" charset="0"/>
              </a:rPr>
              <a:t>1.045305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3 </a:t>
            </a:r>
            <a:r>
              <a:rPr lang="en-US" altLang="zh-TW" dirty="0">
                <a:solidFill>
                  <a:srgbClr val="212121"/>
                </a:solidFill>
                <a:latin typeface="Courier New" panose="02070309020205020404" pitchFamily="49" charset="0"/>
              </a:rPr>
              <a:t>0.718353 </a:t>
            </a:r>
            <a:r>
              <a:rPr lang="en-US" altLang="zh-TW" dirty="0" smtClean="0">
                <a:solidFill>
                  <a:srgbClr val="212121"/>
                </a:solidFill>
                <a:latin typeface="Courier New" panose="02070309020205020404" pitchFamily="49" charset="0"/>
              </a:rPr>
              <a:t>dtype:float64</a:t>
            </a:r>
            <a:endParaRPr lang="zh-TW" altLang="en-US" dirty="0"/>
          </a:p>
        </p:txBody>
      </p:sp>
    </p:spTree>
    <p:extLst>
      <p:ext uri="{BB962C8B-B14F-4D97-AF65-F5344CB8AC3E}">
        <p14:creationId xmlns:p14="http://schemas.microsoft.com/office/powerpoint/2010/main" val="33950254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075" y="209847"/>
            <a:ext cx="6096000" cy="923330"/>
          </a:xfrm>
          <a:prstGeom prst="rect">
            <a:avLst/>
          </a:prstGeom>
        </p:spPr>
        <p:txBody>
          <a:bodyPr>
            <a:spAutoFit/>
          </a:bodyPr>
          <a:lstStyle/>
          <a:p>
            <a:r>
              <a:rPr lang="en-US" altLang="zh-TW"/>
              <a:t>normed_sums</a:t>
            </a:r>
            <a:r>
              <a:rPr lang="en-US" altLang="zh-TW" dirty="0"/>
              <a:t> = </a:t>
            </a:r>
            <a:r>
              <a:rPr lang="en-US" altLang="zh-TW" dirty="0" err="1"/>
              <a:t>bucket_sums.div</a:t>
            </a:r>
            <a:r>
              <a:rPr lang="en-US" altLang="zh-TW" dirty="0"/>
              <a:t>(</a:t>
            </a:r>
            <a:r>
              <a:rPr lang="en-US" altLang="zh-TW" dirty="0" err="1"/>
              <a:t>bucket_sums.sum</a:t>
            </a:r>
            <a:r>
              <a:rPr lang="en-US" altLang="zh-TW" dirty="0"/>
              <a:t>(axis=1), axis=0)</a:t>
            </a:r>
          </a:p>
          <a:p>
            <a:r>
              <a:rPr lang="en-US" altLang="zh-TW" dirty="0" err="1"/>
              <a:t>normed_sums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88" y="2309624"/>
            <a:ext cx="3581900" cy="2695951"/>
          </a:xfrm>
          <a:prstGeom prst="rect">
            <a:avLst/>
          </a:prstGeom>
        </p:spPr>
      </p:pic>
    </p:spTree>
    <p:extLst>
      <p:ext uri="{BB962C8B-B14F-4D97-AF65-F5344CB8AC3E}">
        <p14:creationId xmlns:p14="http://schemas.microsoft.com/office/powerpoint/2010/main" val="15192921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967" y="243959"/>
            <a:ext cx="4953215" cy="369332"/>
          </a:xfrm>
          <a:prstGeom prst="rect">
            <a:avLst/>
          </a:prstGeom>
        </p:spPr>
        <p:txBody>
          <a:bodyPr wrap="none">
            <a:spAutoFit/>
          </a:bodyPr>
          <a:lstStyle/>
          <a:p>
            <a:r>
              <a:rPr lang="en-US" altLang="zh-TW" dirty="0" err="1"/>
              <a:t>normed_sums</a:t>
            </a:r>
            <a:r>
              <a:rPr lang="en-US" altLang="zh-TW" dirty="0"/>
              <a:t>[:-2].plot(kind='</a:t>
            </a:r>
            <a:r>
              <a:rPr lang="en-US" altLang="zh-TW" dirty="0" err="1"/>
              <a:t>barh</a:t>
            </a:r>
            <a:r>
              <a:rPr lang="en-US" altLang="zh-TW" dirty="0"/>
              <a:t>', </a:t>
            </a:r>
            <a:r>
              <a:rPr lang="en-US" altLang="zh-TW" dirty="0" err="1"/>
              <a:t>figsize</a:t>
            </a:r>
            <a:r>
              <a:rPr lang="en-US" altLang="zh-TW" dirty="0"/>
              <a:t>=(10, 8))</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06" y="828675"/>
            <a:ext cx="8202194" cy="5645824"/>
          </a:xfrm>
          <a:prstGeom prst="rect">
            <a:avLst/>
          </a:prstGeom>
        </p:spPr>
      </p:pic>
    </p:spTree>
    <p:extLst>
      <p:ext uri="{BB962C8B-B14F-4D97-AF65-F5344CB8AC3E}">
        <p14:creationId xmlns:p14="http://schemas.microsoft.com/office/powerpoint/2010/main" val="3216794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 Donation Statistics by State</a:t>
            </a:r>
            <a:r>
              <a:rPr lang="zh-TW" altLang="en-US" dirty="0" smtClean="0"/>
              <a:t>（按州劃分的捐贈數據）</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5206507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754" y="272534"/>
            <a:ext cx="5297091" cy="369332"/>
          </a:xfrm>
          <a:prstGeom prst="rect">
            <a:avLst/>
          </a:prstGeom>
        </p:spPr>
        <p:txBody>
          <a:bodyPr wrap="none">
            <a:spAutoFit/>
          </a:bodyPr>
          <a:lstStyle/>
          <a:p>
            <a:r>
              <a:rPr lang="en-US" altLang="zh-TW" dirty="0"/>
              <a:t>grouped = </a:t>
            </a:r>
            <a:r>
              <a:rPr lang="en-US" altLang="zh-TW" dirty="0" err="1"/>
              <a:t>fec_mrbo.groupby</a:t>
            </a:r>
            <a:r>
              <a:rPr lang="en-US" altLang="zh-TW" dirty="0"/>
              <a:t>(['</a:t>
            </a:r>
            <a:r>
              <a:rPr lang="en-US" altLang="zh-TW" dirty="0" err="1"/>
              <a:t>cand_nm</a:t>
            </a:r>
            <a:r>
              <a:rPr lang="en-US" altLang="zh-TW" dirty="0"/>
              <a:t>', '</a:t>
            </a:r>
            <a:r>
              <a:rPr lang="en-US" altLang="zh-TW" dirty="0" err="1"/>
              <a:t>contbr_st</a:t>
            </a:r>
            <a:r>
              <a:rPr lang="en-US" altLang="zh-TW" dirty="0"/>
              <a:t>'])</a:t>
            </a:r>
            <a:endParaRPr lang="zh-TW" altLang="en-US" dirty="0"/>
          </a:p>
        </p:txBody>
      </p:sp>
      <p:sp>
        <p:nvSpPr>
          <p:cNvPr id="3" name="矩形 2"/>
          <p:cNvSpPr/>
          <p:nvPr/>
        </p:nvSpPr>
        <p:spPr>
          <a:xfrm>
            <a:off x="132754" y="791260"/>
            <a:ext cx="6096000" cy="646331"/>
          </a:xfrm>
          <a:prstGeom prst="rect">
            <a:avLst/>
          </a:prstGeom>
        </p:spPr>
        <p:txBody>
          <a:bodyPr>
            <a:spAutoFit/>
          </a:bodyPr>
          <a:lstStyle/>
          <a:p>
            <a:r>
              <a:rPr lang="en-US" altLang="zh-TW" dirty="0"/>
              <a:t>totals = </a:t>
            </a:r>
            <a:r>
              <a:rPr lang="en-US" altLang="zh-TW" dirty="0" err="1"/>
              <a:t>grouped.contb_receipt_amt.sum</a:t>
            </a:r>
            <a:r>
              <a:rPr lang="en-US" altLang="zh-TW" dirty="0"/>
              <a:t>().unstack(0).</a:t>
            </a:r>
            <a:r>
              <a:rPr lang="en-US" altLang="zh-TW" dirty="0" err="1"/>
              <a:t>fillna</a:t>
            </a:r>
            <a:r>
              <a:rPr lang="en-US" altLang="zh-TW" dirty="0"/>
              <a:t>(0)</a:t>
            </a:r>
          </a:p>
          <a:p>
            <a:r>
              <a:rPr lang="en-US" altLang="zh-TW" dirty="0"/>
              <a:t>totals</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66" y="1795214"/>
            <a:ext cx="2962688" cy="3553321"/>
          </a:xfrm>
          <a:prstGeom prst="rect">
            <a:avLst/>
          </a:prstGeom>
        </p:spPr>
      </p:pic>
    </p:spTree>
    <p:extLst>
      <p:ext uri="{BB962C8B-B14F-4D97-AF65-F5344CB8AC3E}">
        <p14:creationId xmlns:p14="http://schemas.microsoft.com/office/powerpoint/2010/main" val="6404464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088" y="291198"/>
            <a:ext cx="6096000" cy="646331"/>
          </a:xfrm>
          <a:prstGeom prst="rect">
            <a:avLst/>
          </a:prstGeom>
        </p:spPr>
        <p:txBody>
          <a:bodyPr>
            <a:spAutoFit/>
          </a:bodyPr>
          <a:lstStyle/>
          <a:p>
            <a:r>
              <a:rPr lang="en-US" altLang="zh-TW" dirty="0"/>
              <a:t>totals = totals[</a:t>
            </a:r>
            <a:r>
              <a:rPr lang="en-US" altLang="zh-TW" dirty="0" err="1"/>
              <a:t>totals.sum</a:t>
            </a:r>
            <a:r>
              <a:rPr lang="en-US" altLang="zh-TW" dirty="0"/>
              <a:t>(1) &gt; 100000]</a:t>
            </a:r>
          </a:p>
          <a:p>
            <a:r>
              <a:rPr lang="en-US" altLang="zh-TW" dirty="0"/>
              <a:t>totals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42" y="1885701"/>
            <a:ext cx="2838846" cy="3572374"/>
          </a:xfrm>
          <a:prstGeom prst="rect">
            <a:avLst/>
          </a:prstGeom>
        </p:spPr>
      </p:pic>
    </p:spTree>
    <p:extLst>
      <p:ext uri="{BB962C8B-B14F-4D97-AF65-F5344CB8AC3E}">
        <p14:creationId xmlns:p14="http://schemas.microsoft.com/office/powerpoint/2010/main" val="39937732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0" y="134035"/>
            <a:ext cx="6096000" cy="646331"/>
          </a:xfrm>
          <a:prstGeom prst="rect">
            <a:avLst/>
          </a:prstGeom>
        </p:spPr>
        <p:txBody>
          <a:bodyPr>
            <a:spAutoFit/>
          </a:bodyPr>
          <a:lstStyle/>
          <a:p>
            <a:r>
              <a:rPr lang="en-US" altLang="zh-TW" dirty="0"/>
              <a:t>percent = </a:t>
            </a:r>
            <a:r>
              <a:rPr lang="en-US" altLang="zh-TW" dirty="0" err="1"/>
              <a:t>totals.div</a:t>
            </a:r>
            <a:r>
              <a:rPr lang="en-US" altLang="zh-TW" dirty="0"/>
              <a:t>(</a:t>
            </a:r>
            <a:r>
              <a:rPr lang="en-US" altLang="zh-TW" dirty="0" err="1"/>
              <a:t>totals.sum</a:t>
            </a:r>
            <a:r>
              <a:rPr lang="en-US" altLang="zh-TW" dirty="0"/>
              <a:t>(1), axis=0)</a:t>
            </a:r>
          </a:p>
          <a:p>
            <a:r>
              <a:rPr lang="en-US" altLang="zh-TW" dirty="0"/>
              <a:t>percent[:10]</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04" y="1771430"/>
            <a:ext cx="3019846" cy="3143689"/>
          </a:xfrm>
          <a:prstGeom prst="rect">
            <a:avLst/>
          </a:prstGeom>
        </p:spPr>
      </p:pic>
    </p:spTree>
    <p:extLst>
      <p:ext uri="{BB962C8B-B14F-4D97-AF65-F5344CB8AC3E}">
        <p14:creationId xmlns:p14="http://schemas.microsoft.com/office/powerpoint/2010/main" val="315812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9451" y="215384"/>
            <a:ext cx="1563248" cy="369332"/>
          </a:xfrm>
          <a:prstGeom prst="rect">
            <a:avLst/>
          </a:prstGeom>
        </p:spPr>
        <p:txBody>
          <a:bodyPr wrap="none">
            <a:spAutoFit/>
          </a:bodyPr>
          <a:lstStyle/>
          <a:p>
            <a:r>
              <a:rPr lang="en-US" altLang="zh-TW" dirty="0" err="1">
                <a:solidFill>
                  <a:srgbClr val="000000"/>
                </a:solidFill>
                <a:latin typeface="Courier New" panose="02070309020205020404" pitchFamily="49" charset="0"/>
              </a:rPr>
              <a:t>data.index</a:t>
            </a:r>
            <a:endParaRPr lang="en-US" altLang="zh-TW" b="0" dirty="0">
              <a:solidFill>
                <a:srgbClr val="000000"/>
              </a:solidFill>
              <a:effectLst/>
              <a:latin typeface="Courier New" panose="02070309020205020404" pitchFamily="49" charset="0"/>
            </a:endParaRPr>
          </a:p>
        </p:txBody>
      </p:sp>
      <p:sp>
        <p:nvSpPr>
          <p:cNvPr id="6" name="文字方塊 5"/>
          <p:cNvSpPr txBox="1"/>
          <p:nvPr/>
        </p:nvSpPr>
        <p:spPr>
          <a:xfrm>
            <a:off x="352425" y="742950"/>
            <a:ext cx="1569660" cy="369332"/>
          </a:xfrm>
          <a:prstGeom prst="rect">
            <a:avLst/>
          </a:prstGeom>
          <a:noFill/>
        </p:spPr>
        <p:txBody>
          <a:bodyPr wrap="none" rtlCol="0">
            <a:spAutoFit/>
          </a:bodyPr>
          <a:lstStyle/>
          <a:p>
            <a:r>
              <a:rPr lang="zh-TW" altLang="en-US" dirty="0" smtClean="0"/>
              <a:t>進行分層索引</a:t>
            </a:r>
            <a:endParaRPr lang="en-US" altLang="zh-TW" dirty="0" smtClean="0"/>
          </a:p>
        </p:txBody>
      </p:sp>
      <p:sp>
        <p:nvSpPr>
          <p:cNvPr id="7" name="矩形 6"/>
          <p:cNvSpPr/>
          <p:nvPr/>
        </p:nvSpPr>
        <p:spPr>
          <a:xfrm>
            <a:off x="199451" y="1270515"/>
            <a:ext cx="1563248" cy="2862322"/>
          </a:xfrm>
          <a:prstGeom prst="rect">
            <a:avLst/>
          </a:prstGeom>
        </p:spPr>
        <p:txBody>
          <a:bodyPr wrap="square">
            <a:spAutoFit/>
          </a:bodyPr>
          <a:lstStyle/>
          <a:p>
            <a:r>
              <a:rPr lang="en-US" altLang="zh-TW" dirty="0" err="1">
                <a:solidFill>
                  <a:srgbClr val="212121"/>
                </a:solidFill>
                <a:latin typeface="Courier New" panose="02070309020205020404" pitchFamily="49" charset="0"/>
              </a:rPr>
              <a:t>MultiIndex</a:t>
            </a:r>
            <a:r>
              <a:rPr lang="en-US" altLang="zh-TW" dirty="0">
                <a:solidFill>
                  <a:srgbClr val="212121"/>
                </a:solidFill>
                <a:latin typeface="Courier New" panose="02070309020205020404" pitchFamily="49" charset="0"/>
              </a:rPr>
              <a:t>([('a', 1), ('a', 2), ('a', 3), ('b', 1), ('b', 3), ('c', 1), ('c', 2), ('d', 2), ('d</a:t>
            </a:r>
            <a:r>
              <a:rPr lang="en-US" altLang="zh-TW" dirty="0" smtClean="0">
                <a:solidFill>
                  <a:srgbClr val="212121"/>
                </a:solidFill>
                <a:latin typeface="Courier New" panose="02070309020205020404" pitchFamily="49" charset="0"/>
              </a:rPr>
              <a:t>',3</a:t>
            </a:r>
            <a:r>
              <a:rPr lang="en-US" altLang="zh-TW" dirty="0">
                <a:solidFill>
                  <a:srgbClr val="212121"/>
                </a:solidFill>
                <a:latin typeface="Courier New" panose="02070309020205020404" pitchFamily="49" charset="0"/>
              </a:rPr>
              <a:t>)], )</a:t>
            </a:r>
            <a:endParaRPr lang="zh-TW" altLang="en-US" dirty="0"/>
          </a:p>
        </p:txBody>
      </p:sp>
    </p:spTree>
    <p:extLst>
      <p:ext uri="{BB962C8B-B14F-4D97-AF65-F5344CB8AC3E}">
        <p14:creationId xmlns:p14="http://schemas.microsoft.com/office/powerpoint/2010/main" val="80436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6030" y="224909"/>
            <a:ext cx="1425390" cy="369332"/>
          </a:xfrm>
          <a:prstGeom prst="rect">
            <a:avLst/>
          </a:prstGeom>
        </p:spPr>
        <p:txBody>
          <a:bodyPr wrap="none">
            <a:spAutoFit/>
          </a:bodyPr>
          <a:lstStyle/>
          <a:p>
            <a:r>
              <a:rPr lang="en-US" altLang="zh-TW" dirty="0">
                <a:solidFill>
                  <a:srgbClr val="000000"/>
                </a:solidFill>
                <a:latin typeface="Courier New" panose="02070309020205020404" pitchFamily="49" charset="0"/>
              </a:rPr>
              <a:t>data[</a:t>
            </a:r>
            <a:r>
              <a:rPr lang="en-US" altLang="zh-TW" dirty="0">
                <a:solidFill>
                  <a:srgbClr val="A31515"/>
                </a:solidFill>
                <a:latin typeface="Courier New" panose="02070309020205020404" pitchFamily="49" charset="0"/>
              </a:rPr>
              <a:t>'b'</a:t>
            </a:r>
            <a:r>
              <a:rPr lang="en-US" altLang="zh-TW" dirty="0">
                <a:solidFill>
                  <a:srgbClr val="000000"/>
                </a:solidFill>
                <a:latin typeface="Courier New" panose="02070309020205020404" pitchFamily="49" charset="0"/>
              </a:rPr>
              <a:t>]</a:t>
            </a:r>
            <a:endParaRPr lang="en-US" altLang="zh-TW" b="0" dirty="0">
              <a:solidFill>
                <a:srgbClr val="000000"/>
              </a:solidFill>
              <a:effectLst/>
              <a:latin typeface="Courier New" panose="02070309020205020404" pitchFamily="49" charset="0"/>
            </a:endParaRPr>
          </a:p>
        </p:txBody>
      </p:sp>
      <p:sp>
        <p:nvSpPr>
          <p:cNvPr id="5" name="文字方塊 4"/>
          <p:cNvSpPr txBox="1"/>
          <p:nvPr/>
        </p:nvSpPr>
        <p:spPr>
          <a:xfrm>
            <a:off x="504825" y="742950"/>
            <a:ext cx="2440092" cy="369332"/>
          </a:xfrm>
          <a:prstGeom prst="rect">
            <a:avLst/>
          </a:prstGeom>
          <a:noFill/>
        </p:spPr>
        <p:txBody>
          <a:bodyPr wrap="none" rtlCol="0">
            <a:spAutoFit/>
          </a:bodyPr>
          <a:lstStyle/>
          <a:p>
            <a:r>
              <a:rPr lang="zh-TW" altLang="en-US" dirty="0" smtClean="0"/>
              <a:t>顯示 </a:t>
            </a:r>
            <a:r>
              <a:rPr lang="en-US" altLang="zh-TW" dirty="0" smtClean="0"/>
              <a:t>B</a:t>
            </a:r>
            <a:r>
              <a:rPr lang="zh-TW" altLang="en-US" dirty="0" smtClean="0"/>
              <a:t>序列裡面的資料</a:t>
            </a:r>
            <a:endParaRPr lang="zh-TW" altLang="en-US" dirty="0"/>
          </a:p>
        </p:txBody>
      </p:sp>
      <p:sp>
        <p:nvSpPr>
          <p:cNvPr id="6" name="矩形 5"/>
          <p:cNvSpPr/>
          <p:nvPr/>
        </p:nvSpPr>
        <p:spPr>
          <a:xfrm>
            <a:off x="431610" y="1339334"/>
            <a:ext cx="2114681" cy="923330"/>
          </a:xfrm>
          <a:prstGeom prst="rect">
            <a:avLst/>
          </a:prstGeom>
        </p:spPr>
        <p:txBody>
          <a:bodyPr wrap="none">
            <a:spAutoFit/>
          </a:bodyPr>
          <a:lstStyle/>
          <a:p>
            <a:r>
              <a:rPr lang="en-US" altLang="zh-TW" dirty="0">
                <a:solidFill>
                  <a:srgbClr val="212121"/>
                </a:solidFill>
                <a:latin typeface="Courier New" panose="02070309020205020404" pitchFamily="49" charset="0"/>
              </a:rPr>
              <a:t>1 -0.272592 </a:t>
            </a:r>
            <a:endParaRPr lang="en-US" altLang="zh-TW" dirty="0" smtClean="0">
              <a:solidFill>
                <a:srgbClr val="212121"/>
              </a:solidFill>
              <a:latin typeface="Courier New" panose="02070309020205020404" pitchFamily="49" charset="0"/>
            </a:endParaRPr>
          </a:p>
          <a:p>
            <a:r>
              <a:rPr lang="en-US" altLang="zh-TW" dirty="0" smtClean="0">
                <a:solidFill>
                  <a:srgbClr val="212121"/>
                </a:solidFill>
                <a:latin typeface="Courier New" panose="02070309020205020404" pitchFamily="49" charset="0"/>
              </a:rPr>
              <a:t>3 </a:t>
            </a:r>
            <a:r>
              <a:rPr lang="en-US" altLang="zh-TW" dirty="0">
                <a:solidFill>
                  <a:srgbClr val="212121"/>
                </a:solidFill>
                <a:latin typeface="Courier New" panose="02070309020205020404" pitchFamily="49" charset="0"/>
              </a:rPr>
              <a:t>-0.787215 </a:t>
            </a:r>
            <a:endParaRPr lang="en-US" altLang="zh-TW" dirty="0" smtClean="0">
              <a:solidFill>
                <a:srgbClr val="212121"/>
              </a:solidFill>
              <a:latin typeface="Courier New" panose="02070309020205020404" pitchFamily="49" charset="0"/>
            </a:endParaRPr>
          </a:p>
          <a:p>
            <a:r>
              <a:rPr lang="en-US" altLang="zh-TW" dirty="0" err="1" smtClean="0">
                <a:solidFill>
                  <a:srgbClr val="212121"/>
                </a:solidFill>
                <a:latin typeface="Courier New" panose="02070309020205020404" pitchFamily="49" charset="0"/>
              </a:rPr>
              <a:t>dtype</a:t>
            </a:r>
            <a:r>
              <a:rPr lang="en-US" altLang="zh-TW" dirty="0">
                <a:solidFill>
                  <a:srgbClr val="212121"/>
                </a:solidFill>
                <a:latin typeface="Courier New" panose="02070309020205020404" pitchFamily="49" charset="0"/>
              </a:rPr>
              <a:t>: float64</a:t>
            </a:r>
            <a:endParaRPr lang="zh-TW" altLang="en-US" dirty="0"/>
          </a:p>
        </p:txBody>
      </p:sp>
      <p:sp>
        <p:nvSpPr>
          <p:cNvPr id="7" name="矩形 6"/>
          <p:cNvSpPr/>
          <p:nvPr/>
        </p:nvSpPr>
        <p:spPr>
          <a:xfrm>
            <a:off x="431610" y="2489716"/>
            <a:ext cx="1280992" cy="369332"/>
          </a:xfrm>
          <a:prstGeom prst="rect">
            <a:avLst/>
          </a:prstGeom>
        </p:spPr>
        <p:txBody>
          <a:bodyPr wrap="none">
            <a:spAutoFit/>
          </a:bodyPr>
          <a:lstStyle/>
          <a:p>
            <a:r>
              <a:rPr lang="en-US" altLang="zh-TW" dirty="0"/>
              <a:t>data['b': 'c']</a:t>
            </a:r>
            <a:endParaRPr lang="zh-TW" altLang="en-US" dirty="0"/>
          </a:p>
        </p:txBody>
      </p:sp>
      <p:sp>
        <p:nvSpPr>
          <p:cNvPr id="8" name="文字方塊 7"/>
          <p:cNvSpPr txBox="1"/>
          <p:nvPr/>
        </p:nvSpPr>
        <p:spPr>
          <a:xfrm>
            <a:off x="516030" y="2933700"/>
            <a:ext cx="1871025" cy="369332"/>
          </a:xfrm>
          <a:prstGeom prst="rect">
            <a:avLst/>
          </a:prstGeom>
          <a:noFill/>
        </p:spPr>
        <p:txBody>
          <a:bodyPr wrap="none" rtlCol="0">
            <a:spAutoFit/>
          </a:bodyPr>
          <a:lstStyle/>
          <a:p>
            <a:r>
              <a:rPr lang="zh-TW" altLang="en-US" dirty="0" smtClean="0"/>
              <a:t>顯示</a:t>
            </a:r>
            <a:r>
              <a:rPr lang="en-US" altLang="zh-TW" dirty="0" smtClean="0"/>
              <a:t>B</a:t>
            </a:r>
            <a:r>
              <a:rPr lang="zh-TW" altLang="en-US" dirty="0" smtClean="0"/>
              <a:t> 跟</a:t>
            </a:r>
            <a:r>
              <a:rPr lang="en-US" altLang="zh-TW" dirty="0" smtClean="0"/>
              <a:t>C</a:t>
            </a:r>
            <a:r>
              <a:rPr lang="zh-TW" altLang="en-US" dirty="0" smtClean="0"/>
              <a:t>的資料</a:t>
            </a:r>
            <a:endParaRPr lang="zh-TW" altLang="en-US" dirty="0"/>
          </a:p>
        </p:txBody>
      </p:sp>
      <p:sp>
        <p:nvSpPr>
          <p:cNvPr id="9" name="文字方塊 8"/>
          <p:cNvSpPr txBox="1"/>
          <p:nvPr/>
        </p:nvSpPr>
        <p:spPr>
          <a:xfrm>
            <a:off x="504825" y="3438525"/>
            <a:ext cx="1582484" cy="1477328"/>
          </a:xfrm>
          <a:prstGeom prst="rect">
            <a:avLst/>
          </a:prstGeom>
          <a:noFill/>
        </p:spPr>
        <p:txBody>
          <a:bodyPr wrap="none" rtlCol="0">
            <a:spAutoFit/>
          </a:bodyPr>
          <a:lstStyle/>
          <a:p>
            <a:r>
              <a:rPr lang="en-US" altLang="zh-TW" dirty="0"/>
              <a:t>b </a:t>
            </a:r>
            <a:r>
              <a:rPr lang="zh-TW" altLang="en-US" dirty="0"/>
              <a:t> </a:t>
            </a:r>
            <a:r>
              <a:rPr lang="en-US" altLang="zh-TW" dirty="0" smtClean="0"/>
              <a:t>1 </a:t>
            </a:r>
            <a:r>
              <a:rPr lang="en-US" altLang="zh-TW" dirty="0"/>
              <a:t>-0.272592 </a:t>
            </a:r>
            <a:endParaRPr lang="en-US" altLang="zh-TW" dirty="0" smtClean="0"/>
          </a:p>
          <a:p>
            <a:r>
              <a:rPr lang="zh-TW" altLang="en-US" dirty="0" smtClean="0"/>
              <a:t>    </a:t>
            </a:r>
            <a:r>
              <a:rPr lang="en-US" altLang="zh-TW" dirty="0" smtClean="0"/>
              <a:t>3 </a:t>
            </a:r>
            <a:r>
              <a:rPr lang="en-US" altLang="zh-TW" dirty="0"/>
              <a:t>-0.787215 </a:t>
            </a:r>
            <a:endParaRPr lang="en-US" altLang="zh-TW" dirty="0" smtClean="0"/>
          </a:p>
          <a:p>
            <a:r>
              <a:rPr lang="en-US" altLang="zh-TW" dirty="0" smtClean="0"/>
              <a:t>c </a:t>
            </a:r>
            <a:r>
              <a:rPr lang="zh-TW" altLang="en-US" dirty="0" smtClean="0"/>
              <a:t> </a:t>
            </a:r>
            <a:r>
              <a:rPr lang="en-US" altLang="zh-TW" dirty="0" smtClean="0"/>
              <a:t>1 </a:t>
            </a:r>
            <a:r>
              <a:rPr lang="en-US" altLang="zh-TW" dirty="0"/>
              <a:t>-0.850178 </a:t>
            </a:r>
            <a:endParaRPr lang="en-US" altLang="zh-TW" dirty="0" smtClean="0"/>
          </a:p>
          <a:p>
            <a:r>
              <a:rPr lang="zh-TW" altLang="en-US" dirty="0" smtClean="0"/>
              <a:t>    </a:t>
            </a:r>
            <a:r>
              <a:rPr lang="en-US" altLang="zh-TW" dirty="0" smtClean="0"/>
              <a:t>2 </a:t>
            </a:r>
            <a:r>
              <a:rPr lang="en-US" altLang="zh-TW" dirty="0"/>
              <a:t>-0.843197 </a:t>
            </a:r>
            <a:endParaRPr lang="en-US" altLang="zh-TW" dirty="0" smtClean="0"/>
          </a:p>
          <a:p>
            <a:r>
              <a:rPr lang="en-US" altLang="zh-TW" dirty="0" err="1" smtClean="0"/>
              <a:t>dtype</a:t>
            </a:r>
            <a:r>
              <a:rPr lang="en-US" altLang="zh-TW" dirty="0"/>
              <a:t>: float64</a:t>
            </a:r>
            <a:endParaRPr lang="zh-TW" altLang="en-US" dirty="0"/>
          </a:p>
        </p:txBody>
      </p:sp>
    </p:spTree>
    <p:extLst>
      <p:ext uri="{BB962C8B-B14F-4D97-AF65-F5344CB8AC3E}">
        <p14:creationId xmlns:p14="http://schemas.microsoft.com/office/powerpoint/2010/main" val="60836310"/>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375</TotalTime>
  <Words>3563</Words>
  <Application>Microsoft Office PowerPoint</Application>
  <PresentationFormat>寬螢幕</PresentationFormat>
  <Paragraphs>574</Paragraphs>
  <Slides>75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75</vt:i4>
      </vt:variant>
    </vt:vector>
  </HeadingPairs>
  <TitlesOfParts>
    <vt:vector size="83" baseType="lpstr">
      <vt:lpstr>Arial Unicode MS</vt:lpstr>
      <vt:lpstr>新細明體</vt:lpstr>
      <vt:lpstr>Arial</vt:lpstr>
      <vt:lpstr>Calibri</vt:lpstr>
      <vt:lpstr>Calibri Light</vt:lpstr>
      <vt:lpstr>Courier New</vt:lpstr>
      <vt:lpstr>Wingdings</vt:lpstr>
      <vt:lpstr>Office Theme</vt:lpstr>
      <vt:lpstr>人工智慧與資訊安全</vt:lpstr>
      <vt:lpstr>Agenda</vt:lpstr>
      <vt:lpstr>資料科學與Pandas</vt:lpstr>
      <vt:lpstr>資料科學</vt:lpstr>
      <vt:lpstr>Pandas </vt:lpstr>
      <vt:lpstr>Pandas資料分析技術(1)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Pandas資料分析技術(2)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Pandas資料專案分析 </vt:lpstr>
      <vt:lpstr>PowerPoint 簡報</vt:lpstr>
      <vt:lpstr>PowerPoint 簡報</vt:lpstr>
      <vt:lpstr>PowerPoint 簡報</vt:lpstr>
      <vt:lpstr>PowerPoint 簡報</vt:lpstr>
      <vt:lpstr>PowerPoint 簡報</vt:lpstr>
      <vt:lpstr>PowerPoint 簡報</vt:lpstr>
      <vt:lpstr>PowerPoint 簡報</vt:lpstr>
      <vt:lpstr>PowerPoint 簡報</vt:lpstr>
      <vt:lpstr>1 Donation Statistics by Occupation and Employer（按照職業與雇主劃分的捐贈數據)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 Bucketing Donation Amounts（統捐贈額） </vt:lpstr>
      <vt:lpstr>PowerPoint 簡報</vt:lpstr>
      <vt:lpstr>PowerPoint 簡報</vt:lpstr>
      <vt:lpstr>PowerPoint 簡報</vt:lpstr>
      <vt:lpstr>PowerPoint 簡報</vt:lpstr>
      <vt:lpstr>PowerPoint 簡報</vt:lpstr>
      <vt:lpstr>3 Donation Statistics by State（按州劃分的捐贈數據）</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資料分析學習心得</dc:title>
  <dc:creator>owner</dc:creator>
  <cp:lastModifiedBy>owner</cp:lastModifiedBy>
  <cp:revision>35</cp:revision>
  <dcterms:created xsi:type="dcterms:W3CDTF">2020-11-04T01:43:36Z</dcterms:created>
  <dcterms:modified xsi:type="dcterms:W3CDTF">2020-11-11T03:39:49Z</dcterms:modified>
</cp:coreProperties>
</file>