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1" r:id="rId6"/>
    <p:sldId id="266" r:id="rId7"/>
    <p:sldId id="271" r:id="rId8"/>
    <p:sldId id="258" r:id="rId9"/>
    <p:sldId id="267" r:id="rId10"/>
    <p:sldId id="270" r:id="rId11"/>
    <p:sldId id="268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6" r:id="rId35"/>
    <p:sldId id="295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8" r:id="rId47"/>
    <p:sldId id="307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259" r:id="rId83"/>
    <p:sldId id="260" r:id="rId84"/>
    <p:sldId id="264" r:id="rId85"/>
    <p:sldId id="265" r:id="rId8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59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11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47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90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8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04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64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32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84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26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94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CA52-BCF1-4DAE-9175-0E62861E9E46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45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黃誌祥</a:t>
            </a:r>
            <a:r>
              <a:rPr lang="en-US" altLang="zh-TW" dirty="0" smtClean="0"/>
              <a:t>_pandas</a:t>
            </a:r>
            <a:r>
              <a:rPr lang="zh-TW" altLang="en-US" dirty="0" smtClean="0"/>
              <a:t>資料分析學習報告</a:t>
            </a:r>
            <a:r>
              <a:rPr lang="en-US" altLang="zh-TW" dirty="0" smtClean="0"/>
              <a:t>20201111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4060e059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663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4734" y="172528"/>
            <a:ext cx="11635598" cy="65388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如果直接輸入</a:t>
            </a:r>
            <a:r>
              <a:rPr lang="en-US" altLang="zh-TW" dirty="0" err="1" smtClean="0"/>
              <a:t>data+data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也</a:t>
            </a:r>
            <a:r>
              <a:rPr lang="zh-TW" altLang="en-US" dirty="0"/>
              <a:t>可以來看字的維度、</a:t>
            </a:r>
            <a:r>
              <a:rPr lang="zh-TW" altLang="en-US" dirty="0" smtClean="0"/>
              <a:t>長度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data.shape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data.dtype</a:t>
            </a:r>
            <a:r>
              <a:rPr lang="zh-TW" altLang="en-US" dirty="0" smtClean="0"/>
              <a:t>      數據類型                                         </a:t>
            </a:r>
            <a:r>
              <a:rPr lang="en-US" altLang="zh-TW" dirty="0" smtClean="0"/>
              <a:t>                                      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                                          雙</a:t>
            </a:r>
            <a:r>
              <a:rPr lang="zh-TW" altLang="en-US" dirty="0"/>
              <a:t>精度浮點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67170" r="70566" b="28050"/>
          <a:stretch/>
        </p:blipFill>
        <p:spPr bwMode="auto">
          <a:xfrm>
            <a:off x="336430" y="681486"/>
            <a:ext cx="6713866" cy="78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7" t="55597" r="90095" b="41258"/>
          <a:stretch/>
        </p:blipFill>
        <p:spPr bwMode="auto">
          <a:xfrm>
            <a:off x="336430" y="3246978"/>
            <a:ext cx="1552755" cy="77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4" t="65912" r="85637" b="31447"/>
          <a:stretch/>
        </p:blipFill>
        <p:spPr bwMode="auto">
          <a:xfrm>
            <a:off x="204769" y="5272462"/>
            <a:ext cx="3368832" cy="59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1787583" y="5360881"/>
            <a:ext cx="1483743" cy="4226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肘形接點 5"/>
          <p:cNvCxnSpPr>
            <a:stCxn id="4" idx="6"/>
          </p:cNvCxnSpPr>
          <p:nvPr/>
        </p:nvCxnSpPr>
        <p:spPr>
          <a:xfrm>
            <a:off x="3271326" y="5572229"/>
            <a:ext cx="819510" cy="12700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112807" y="4836160"/>
            <a:ext cx="873280" cy="357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7" idx="6"/>
          </p:cNvCxnSpPr>
          <p:nvPr/>
        </p:nvCxnSpPr>
        <p:spPr>
          <a:xfrm flipV="1">
            <a:off x="1986087" y="5014678"/>
            <a:ext cx="42183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/>
          <p:cNvSpPr/>
          <p:nvPr/>
        </p:nvSpPr>
        <p:spPr>
          <a:xfrm>
            <a:off x="1112807" y="2818015"/>
            <a:ext cx="873280" cy="307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 rot="19900805">
            <a:off x="2005810" y="2759827"/>
            <a:ext cx="382385" cy="1163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24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 </a:t>
            </a:r>
            <a:r>
              <a:rPr lang="en-US" altLang="zh-TW" b="1" dirty="0" smtClean="0"/>
              <a:t>1.Greating </a:t>
            </a:r>
            <a:r>
              <a:rPr lang="en-US" altLang="zh-TW" b="1" dirty="0" err="1" smtClean="0"/>
              <a:t>ndarrays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創建</a:t>
            </a:r>
            <a:r>
              <a:rPr lang="en-US" altLang="zh-TW" b="1" dirty="0" smtClean="0"/>
              <a:t>n</a:t>
            </a:r>
            <a:r>
              <a:rPr lang="zh-TW" altLang="en-US" b="1" dirty="0" smtClean="0"/>
              <a:t>維數組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413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500" dirty="0" smtClean="0"/>
              <a:t>使用</a:t>
            </a:r>
            <a:r>
              <a:rPr lang="en-US" altLang="zh-TW" sz="2500" dirty="0" smtClean="0"/>
              <a:t>array</a:t>
            </a:r>
            <a:r>
              <a:rPr lang="zh-TW" altLang="en-US" sz="2500" dirty="0" smtClean="0"/>
              <a:t>函數，輸入一個序列，</a:t>
            </a:r>
            <a:r>
              <a:rPr lang="en-US" altLang="zh-TW" sz="2500" dirty="0" smtClean="0"/>
              <a:t>list:</a:t>
            </a:r>
          </a:p>
          <a:p>
            <a:pPr marL="0" indent="0">
              <a:buNone/>
            </a:pPr>
            <a:r>
              <a:rPr lang="en-US" altLang="zh-TW" sz="2500" dirty="0" smtClean="0"/>
              <a:t>data1 = [6, 7.5, 8, 0, 1]</a:t>
            </a:r>
          </a:p>
          <a:p>
            <a:pPr marL="0" indent="0">
              <a:buNone/>
            </a:pPr>
            <a:r>
              <a:rPr lang="en-US" altLang="zh-TW" sz="2500" dirty="0" smtClean="0"/>
              <a:t>arr1 = </a:t>
            </a:r>
            <a:r>
              <a:rPr lang="en-US" altLang="zh-TW" sz="2500" dirty="0" err="1" smtClean="0"/>
              <a:t>np.array</a:t>
            </a:r>
            <a:r>
              <a:rPr lang="en-US" altLang="zh-TW" sz="2500" dirty="0" smtClean="0"/>
              <a:t>(data1)           </a:t>
            </a:r>
            <a:r>
              <a:rPr lang="zh-TW" altLang="en-US" sz="2500" dirty="0" smtClean="0"/>
              <a:t>轉換成數值型態的陣列</a:t>
            </a:r>
            <a:endParaRPr lang="en-US" altLang="zh-TW" sz="2500" dirty="0" smtClean="0"/>
          </a:p>
          <a:p>
            <a:pPr marL="0" indent="0">
              <a:buNone/>
            </a:pPr>
            <a:r>
              <a:rPr lang="en-US" altLang="zh-TW" sz="2500" dirty="0" smtClean="0"/>
              <a:t>arr1</a:t>
            </a:r>
          </a:p>
          <a:p>
            <a:pPr marL="0" indent="0">
              <a:buNone/>
            </a:pPr>
            <a:endParaRPr lang="en-US" altLang="zh-TW" sz="2500" dirty="0"/>
          </a:p>
          <a:p>
            <a:pPr marL="0" indent="0">
              <a:buNone/>
            </a:pPr>
            <a:r>
              <a:rPr lang="zh-TW" altLang="en-US" sz="2500" dirty="0" smtClean="0"/>
              <a:t>嵌套序列能被轉換為多維數組</a:t>
            </a:r>
            <a:r>
              <a:rPr lang="en-US" altLang="zh-TW" sz="2500" dirty="0" smtClean="0"/>
              <a:t>:</a:t>
            </a:r>
          </a:p>
          <a:p>
            <a:pPr marL="0" indent="0">
              <a:buNone/>
            </a:pPr>
            <a:r>
              <a:rPr lang="en-US" altLang="zh-TW" sz="2500" dirty="0" smtClean="0"/>
              <a:t>data2 = [[1, 2, 3, 4], [5, 6, 7, 8]]</a:t>
            </a:r>
          </a:p>
          <a:p>
            <a:pPr marL="0" indent="0">
              <a:buNone/>
            </a:pPr>
            <a:r>
              <a:rPr lang="en-US" altLang="zh-TW" sz="2500" dirty="0" smtClean="0"/>
              <a:t>arr2 = </a:t>
            </a:r>
            <a:r>
              <a:rPr lang="en-US" altLang="zh-TW" sz="2500" dirty="0" err="1" smtClean="0"/>
              <a:t>np.array</a:t>
            </a:r>
            <a:r>
              <a:rPr lang="en-US" altLang="zh-TW" sz="2500" dirty="0" smtClean="0"/>
              <a:t>(data2)</a:t>
            </a:r>
          </a:p>
          <a:p>
            <a:pPr marL="0" indent="0">
              <a:buNone/>
            </a:pPr>
            <a:r>
              <a:rPr lang="en-US" altLang="zh-TW" sz="2500" dirty="0"/>
              <a:t>a</a:t>
            </a:r>
            <a:r>
              <a:rPr lang="en-US" altLang="zh-TW" sz="2500" dirty="0" smtClean="0"/>
              <a:t>rr2</a:t>
            </a:r>
          </a:p>
          <a:p>
            <a:pPr marL="0" indent="0">
              <a:buNone/>
            </a:pPr>
            <a:endParaRPr lang="zh-TW" altLang="en-US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" t="71446" r="78348" b="25913"/>
          <a:stretch/>
        </p:blipFill>
        <p:spPr bwMode="auto">
          <a:xfrm>
            <a:off x="838199" y="2904441"/>
            <a:ext cx="4442604" cy="42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0" t="57926" r="82916" b="37185"/>
          <a:stretch/>
        </p:blipFill>
        <p:spPr bwMode="auto">
          <a:xfrm>
            <a:off x="914399" y="5171440"/>
            <a:ext cx="3859721" cy="102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2177143" y="2148114"/>
            <a:ext cx="682171" cy="290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860800" y="2249714"/>
            <a:ext cx="493486" cy="1886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22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9314" y="348342"/>
            <a:ext cx="11567886" cy="624114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np.zeros</a:t>
            </a:r>
            <a:r>
              <a:rPr lang="en-US" altLang="zh-TW" dirty="0" smtClean="0"/>
              <a:t>(10)</a:t>
            </a:r>
            <a:r>
              <a:rPr lang="zh-TW" altLang="en-US" dirty="0" smtClean="0"/>
              <a:t>          建立以</a:t>
            </a:r>
            <a:r>
              <a:rPr lang="en-US" altLang="zh-TW" dirty="0" smtClean="0"/>
              <a:t>0</a:t>
            </a:r>
            <a:r>
              <a:rPr lang="zh-TW" altLang="en-US" dirty="0" smtClean="0"/>
              <a:t>為元素的矩陣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np.zeros</a:t>
            </a:r>
            <a:r>
              <a:rPr lang="en-US" altLang="zh-TW" dirty="0"/>
              <a:t>((3, 6</a:t>
            </a:r>
            <a:r>
              <a:rPr lang="en-US" altLang="zh-TW" dirty="0" smtClean="0"/>
              <a:t>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np.empty</a:t>
            </a:r>
            <a:r>
              <a:rPr lang="en-US" altLang="zh-TW" dirty="0"/>
              <a:t>((2, 3, 2</a:t>
            </a:r>
            <a:r>
              <a:rPr lang="en-US" altLang="zh-TW" dirty="0" smtClean="0"/>
              <a:t>))</a:t>
            </a:r>
            <a:r>
              <a:rPr lang="zh-TW" altLang="en-US" dirty="0" smtClean="0"/>
              <a:t>              </a:t>
            </a:r>
            <a:r>
              <a:rPr lang="en-US" altLang="zh-TW" dirty="0" smtClean="0"/>
              <a:t>empty</a:t>
            </a:r>
            <a:r>
              <a:rPr lang="zh-TW" altLang="en-US" dirty="0" smtClean="0"/>
              <a:t>創建的數組中，包含的均是無意義的數值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5000" t="46014" r="77619" b="52010"/>
          <a:stretch/>
        </p:blipFill>
        <p:spPr>
          <a:xfrm>
            <a:off x="319314" y="783771"/>
            <a:ext cx="6811321" cy="435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3572" t="54339" r="82381" b="40723"/>
          <a:stretch/>
        </p:blipFill>
        <p:spPr>
          <a:xfrm>
            <a:off x="319314" y="1857826"/>
            <a:ext cx="5529943" cy="10934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3491" t="65485" r="86985" b="23368"/>
          <a:stretch/>
        </p:blipFill>
        <p:spPr>
          <a:xfrm>
            <a:off x="319314" y="3468913"/>
            <a:ext cx="4093029" cy="2694577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319314" y="348342"/>
            <a:ext cx="1306286" cy="435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2249715" y="522514"/>
            <a:ext cx="609600" cy="870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70857" y="2951317"/>
            <a:ext cx="943429" cy="372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238745" y="3026229"/>
            <a:ext cx="972457" cy="2467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01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0913" y="145143"/>
            <a:ext cx="11437257" cy="648788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np.arange</a:t>
            </a:r>
            <a:r>
              <a:rPr lang="en-US" altLang="zh-TW" dirty="0"/>
              <a:t>(15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          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開始算</a:t>
            </a:r>
            <a:r>
              <a:rPr lang="en-US" altLang="zh-TW" dirty="0" smtClean="0"/>
              <a:t>15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3000" dirty="0" smtClean="0"/>
              <a:t>###</a:t>
            </a:r>
            <a:r>
              <a:rPr lang="zh-TW" altLang="en-US" sz="3000" dirty="0" smtClean="0"/>
              <a:t>  </a:t>
            </a:r>
            <a:r>
              <a:rPr lang="en-US" altLang="zh-TW" sz="3000" dirty="0" smtClean="0"/>
              <a:t>Data </a:t>
            </a:r>
            <a:r>
              <a:rPr lang="en-US" altLang="zh-TW" sz="3000" dirty="0"/>
              <a:t>Types for </a:t>
            </a:r>
            <a:r>
              <a:rPr lang="en-US" altLang="zh-TW" sz="3000" dirty="0" err="1"/>
              <a:t>ndarrays</a:t>
            </a:r>
            <a:endParaRPr lang="en-US" altLang="zh-TW" sz="3000" dirty="0"/>
          </a:p>
          <a:p>
            <a:pPr marL="0" indent="0">
              <a:buNone/>
            </a:pPr>
            <a:r>
              <a:rPr lang="en-US" altLang="zh-TW" dirty="0"/>
              <a:t>arr1 = </a:t>
            </a:r>
            <a:r>
              <a:rPr lang="en-US" altLang="zh-TW" dirty="0" err="1"/>
              <a:t>np.array</a:t>
            </a:r>
            <a:r>
              <a:rPr lang="en-US" altLang="zh-TW" dirty="0"/>
              <a:t>([1, 2, 3], </a:t>
            </a:r>
            <a:r>
              <a:rPr lang="en-US" altLang="zh-TW" dirty="0" err="1"/>
              <a:t>dtype</a:t>
            </a:r>
            <a:r>
              <a:rPr lang="en-US" altLang="zh-TW" dirty="0"/>
              <a:t>=np.float64)</a:t>
            </a:r>
          </a:p>
          <a:p>
            <a:pPr marL="0" indent="0">
              <a:buNone/>
            </a:pPr>
            <a:r>
              <a:rPr lang="en-US" altLang="zh-TW" dirty="0"/>
              <a:t>arr2 = </a:t>
            </a:r>
            <a:r>
              <a:rPr lang="en-US" altLang="zh-TW" dirty="0" err="1"/>
              <a:t>np.array</a:t>
            </a:r>
            <a:r>
              <a:rPr lang="en-US" altLang="zh-TW" dirty="0"/>
              <a:t>([1, 2, 3], </a:t>
            </a:r>
            <a:r>
              <a:rPr lang="en-US" altLang="zh-TW" dirty="0" err="1"/>
              <a:t>dtype</a:t>
            </a:r>
            <a:r>
              <a:rPr lang="en-US" altLang="zh-TW" dirty="0"/>
              <a:t>=np.int32)</a:t>
            </a:r>
          </a:p>
          <a:p>
            <a:pPr marL="0" indent="0">
              <a:buNone/>
            </a:pPr>
            <a:r>
              <a:rPr lang="en-US" altLang="zh-TW" dirty="0"/>
              <a:t>arr1.dtype</a:t>
            </a:r>
          </a:p>
          <a:p>
            <a:pPr marL="0" indent="0">
              <a:buNone/>
            </a:pPr>
            <a:r>
              <a:rPr lang="en-US" altLang="zh-TW" dirty="0"/>
              <a:t>arr2.dtype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np.array</a:t>
            </a:r>
            <a:r>
              <a:rPr lang="en-US" altLang="zh-TW" dirty="0"/>
              <a:t>([1, 2, 3, 4, 5])</a:t>
            </a:r>
          </a:p>
          <a:p>
            <a:pPr marL="0" indent="0">
              <a:buNone/>
            </a:pPr>
            <a:r>
              <a:rPr lang="en-US" altLang="zh-TW" dirty="0" err="1" smtClean="0"/>
              <a:t>arr.dtype</a:t>
            </a:r>
            <a:r>
              <a:rPr lang="en-US" altLang="zh-TW" dirty="0" smtClean="0"/>
              <a:t>                         </a:t>
            </a:r>
            <a:r>
              <a:rPr lang="zh-TW" altLang="en-US" dirty="0" smtClean="0"/>
              <a:t>轉換資料型別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float_arr</a:t>
            </a:r>
            <a:r>
              <a:rPr lang="en-US" altLang="zh-TW" dirty="0"/>
              <a:t> = </a:t>
            </a:r>
            <a:r>
              <a:rPr lang="en-US" altLang="zh-TW" dirty="0" err="1"/>
              <a:t>arr.astype</a:t>
            </a:r>
            <a:r>
              <a:rPr lang="en-US" altLang="zh-TW" dirty="0"/>
              <a:t>(np.float64)</a:t>
            </a:r>
          </a:p>
          <a:p>
            <a:pPr marL="0" indent="0">
              <a:buNone/>
            </a:pPr>
            <a:r>
              <a:rPr lang="en-US" altLang="zh-TW" dirty="0" err="1"/>
              <a:t>float_arr.dtype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3" y="562429"/>
            <a:ext cx="8171544" cy="5425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13" y="3620860"/>
            <a:ext cx="2815773" cy="7631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541" y="5680755"/>
            <a:ext cx="3400594" cy="77810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540000" y="5370286"/>
            <a:ext cx="972457" cy="3104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肘形接點 8"/>
          <p:cNvCxnSpPr>
            <a:stCxn id="7" idx="0"/>
          </p:cNvCxnSpPr>
          <p:nvPr/>
        </p:nvCxnSpPr>
        <p:spPr>
          <a:xfrm rot="5400000" flipH="1" flipV="1">
            <a:off x="3182257" y="4836886"/>
            <a:ext cx="377372" cy="6894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972457" y="217714"/>
            <a:ext cx="1001486" cy="344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2656114" y="246742"/>
            <a:ext cx="870857" cy="2177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03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0913" y="261257"/>
            <a:ext cx="11495315" cy="653855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arr</a:t>
            </a:r>
            <a:r>
              <a:rPr lang="en-US" altLang="zh-TW" dirty="0" smtClean="0"/>
              <a:t> = 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([3.7, -1.2, -2.6, 0.5, 12.9, 10.1])</a:t>
            </a:r>
          </a:p>
          <a:p>
            <a:pPr marL="0" indent="0">
              <a:buNone/>
            </a:pPr>
            <a:r>
              <a:rPr lang="en-US" altLang="zh-TW" dirty="0" err="1" smtClean="0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arr.astype</a:t>
            </a:r>
            <a:r>
              <a:rPr lang="en-US" altLang="zh-TW" dirty="0"/>
              <a:t>(np.int32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numeric_strings</a:t>
            </a:r>
            <a:r>
              <a:rPr lang="en-US" altLang="zh-TW" dirty="0"/>
              <a:t> = </a:t>
            </a:r>
            <a:r>
              <a:rPr lang="en-US" altLang="zh-TW" dirty="0" err="1"/>
              <a:t>np.array</a:t>
            </a:r>
            <a:r>
              <a:rPr lang="en-US" altLang="zh-TW" dirty="0"/>
              <a:t>(['1.25', '-9.6', '42'], </a:t>
            </a:r>
            <a:r>
              <a:rPr lang="en-US" altLang="zh-TW" dirty="0" err="1"/>
              <a:t>dtype</a:t>
            </a:r>
            <a:r>
              <a:rPr lang="en-US" altLang="zh-TW" dirty="0"/>
              <a:t>=</a:t>
            </a:r>
            <a:r>
              <a:rPr lang="en-US" altLang="zh-TW" dirty="0" err="1"/>
              <a:t>np.string</a:t>
            </a:r>
            <a:r>
              <a:rPr lang="en-US" altLang="zh-TW" dirty="0"/>
              <a:t>_)</a:t>
            </a:r>
          </a:p>
          <a:p>
            <a:pPr marL="0" indent="0">
              <a:buNone/>
            </a:pPr>
            <a:r>
              <a:rPr lang="en-US" altLang="zh-TW" dirty="0" err="1"/>
              <a:t>numeric_strings.astype</a:t>
            </a:r>
            <a:r>
              <a:rPr lang="en-US" altLang="zh-TW" dirty="0"/>
              <a:t>(float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int_array</a:t>
            </a:r>
            <a:r>
              <a:rPr lang="en-US" altLang="zh-TW" dirty="0"/>
              <a:t> = </a:t>
            </a:r>
            <a:r>
              <a:rPr lang="en-US" altLang="zh-TW" dirty="0" err="1"/>
              <a:t>np.arange</a:t>
            </a:r>
            <a:r>
              <a:rPr lang="en-US" altLang="zh-TW" dirty="0"/>
              <a:t>(10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calibers = </a:t>
            </a:r>
            <a:r>
              <a:rPr lang="en-US" altLang="zh-TW" dirty="0" err="1"/>
              <a:t>np.array</a:t>
            </a:r>
            <a:r>
              <a:rPr lang="en-US" altLang="zh-TW" dirty="0"/>
              <a:t>([.22, .270, .357, .380, .44, .50], </a:t>
            </a:r>
            <a:r>
              <a:rPr lang="en-US" altLang="zh-TW" dirty="0" err="1"/>
              <a:t>dtype</a:t>
            </a:r>
            <a:r>
              <a:rPr lang="en-US" altLang="zh-TW" dirty="0"/>
              <a:t>=np.float64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int_array.astype</a:t>
            </a:r>
            <a:r>
              <a:rPr lang="en-US" altLang="zh-TW" dirty="0"/>
              <a:t>(</a:t>
            </a:r>
            <a:r>
              <a:rPr lang="en-US" altLang="zh-TW" dirty="0" err="1"/>
              <a:t>calibers.dtype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833562"/>
            <a:ext cx="5863773" cy="6104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13" y="4270649"/>
            <a:ext cx="5604589" cy="6167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1913" t="24453"/>
          <a:stretch/>
        </p:blipFill>
        <p:spPr>
          <a:xfrm>
            <a:off x="548640" y="6342611"/>
            <a:ext cx="654884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6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0286" y="261257"/>
            <a:ext cx="11611428" cy="63717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empty_uint32 = </a:t>
            </a:r>
            <a:r>
              <a:rPr lang="en-US" altLang="zh-TW" dirty="0" err="1"/>
              <a:t>np.empty</a:t>
            </a:r>
            <a:r>
              <a:rPr lang="en-US" altLang="zh-TW" dirty="0"/>
              <a:t>(8, </a:t>
            </a:r>
            <a:r>
              <a:rPr lang="en-US" altLang="zh-TW" dirty="0" err="1"/>
              <a:t>dtype</a:t>
            </a:r>
            <a:r>
              <a:rPr lang="en-US" altLang="zh-TW" dirty="0"/>
              <a:t>='u4')</a:t>
            </a:r>
          </a:p>
          <a:p>
            <a:pPr marL="0" indent="0">
              <a:buNone/>
            </a:pPr>
            <a:r>
              <a:rPr lang="en-US" altLang="zh-TW" dirty="0" smtClean="0"/>
              <a:t>empty_uint32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###</a:t>
            </a:r>
            <a:r>
              <a:rPr lang="zh-TW" altLang="en-US" dirty="0" smtClean="0"/>
              <a:t> </a:t>
            </a:r>
            <a:r>
              <a:rPr lang="en-US" altLang="zh-TW" dirty="0"/>
              <a:t>Arithmetic with </a:t>
            </a:r>
            <a:r>
              <a:rPr lang="en-US" altLang="zh-TW" dirty="0" err="1"/>
              <a:t>NumPy</a:t>
            </a:r>
            <a:r>
              <a:rPr lang="en-US" altLang="zh-TW" dirty="0"/>
              <a:t> Arrays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np.array</a:t>
            </a:r>
            <a:r>
              <a:rPr lang="en-US" altLang="zh-TW" dirty="0"/>
              <a:t>([[1., 2., 3.], [4., 5., 6.]])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* </a:t>
            </a: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- </a:t>
            </a: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6" y="1245961"/>
            <a:ext cx="8003968" cy="8150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85" y="4869316"/>
            <a:ext cx="5211133" cy="142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7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6657" y="214540"/>
            <a:ext cx="11629572" cy="63894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 / </a:t>
            </a: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** </a:t>
            </a:r>
            <a:r>
              <a:rPr lang="en-US" altLang="zh-TW" dirty="0" smtClean="0"/>
              <a:t>0.5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arr2 = </a:t>
            </a:r>
            <a:r>
              <a:rPr lang="en-US" altLang="zh-TW" dirty="0" err="1"/>
              <a:t>np.array</a:t>
            </a:r>
            <a:r>
              <a:rPr lang="en-US" altLang="zh-TW" dirty="0"/>
              <a:t>([[0., 4., 1.], [7., 2., 12.]])</a:t>
            </a:r>
          </a:p>
          <a:p>
            <a:pPr marL="0" indent="0">
              <a:buNone/>
            </a:pPr>
            <a:r>
              <a:rPr lang="en-US" altLang="zh-TW" dirty="0"/>
              <a:t>arr2</a:t>
            </a:r>
          </a:p>
          <a:p>
            <a:pPr marL="0" indent="0">
              <a:buNone/>
            </a:pPr>
            <a:r>
              <a:rPr lang="en-US" altLang="zh-TW" dirty="0"/>
              <a:t>arr2 &gt; </a:t>
            </a: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" y="1187676"/>
            <a:ext cx="6191570" cy="11781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7" y="4065813"/>
            <a:ext cx="6084979" cy="107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8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3829" y="304800"/>
            <a:ext cx="11596914" cy="634274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###</a:t>
            </a:r>
            <a:r>
              <a:rPr lang="zh-TW" altLang="en-US" dirty="0" smtClean="0"/>
              <a:t>  </a:t>
            </a:r>
            <a:r>
              <a:rPr lang="en-US" altLang="zh-TW" dirty="0" smtClean="0"/>
              <a:t>Basic </a:t>
            </a:r>
            <a:r>
              <a:rPr lang="en-US" altLang="zh-TW" dirty="0"/>
              <a:t>Indexing and Slicing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np.arange</a:t>
            </a:r>
            <a:r>
              <a:rPr lang="en-US" altLang="zh-TW" dirty="0"/>
              <a:t>(10)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[5]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[5:8]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[5:8] = 12</a:t>
            </a:r>
          </a:p>
          <a:p>
            <a:pPr marL="0" indent="0">
              <a:buNone/>
            </a:pPr>
            <a:r>
              <a:rPr lang="en-US" altLang="zh-TW" dirty="0" err="1" smtClean="0"/>
              <a:t>arr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arr_slice</a:t>
            </a:r>
            <a:r>
              <a:rPr lang="en-US" altLang="zh-TW" dirty="0"/>
              <a:t> = </a:t>
            </a:r>
            <a:r>
              <a:rPr lang="en-US" altLang="zh-TW" dirty="0" err="1"/>
              <a:t>arr</a:t>
            </a:r>
            <a:r>
              <a:rPr lang="en-US" altLang="zh-TW" dirty="0"/>
              <a:t>[5:8]</a:t>
            </a:r>
          </a:p>
          <a:p>
            <a:pPr marL="0" indent="0">
              <a:buNone/>
            </a:pPr>
            <a:r>
              <a:rPr lang="en-US" altLang="zh-TW" dirty="0" err="1"/>
              <a:t>arr_slice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9" y="3789362"/>
            <a:ext cx="8017138" cy="7245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9" y="5471205"/>
            <a:ext cx="4008225" cy="65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8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2143" y="243566"/>
            <a:ext cx="11542486" cy="636043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arr_slice</a:t>
            </a:r>
            <a:r>
              <a:rPr lang="en-US" altLang="zh-TW" dirty="0"/>
              <a:t>[1] = 12345</a:t>
            </a:r>
          </a:p>
          <a:p>
            <a:pPr marL="0" indent="0">
              <a:buNone/>
            </a:pPr>
            <a:r>
              <a:rPr lang="en-US" altLang="zh-TW" dirty="0" err="1" smtClean="0"/>
              <a:t>Arr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arr_slice</a:t>
            </a:r>
            <a:r>
              <a:rPr lang="en-US" altLang="zh-TW" dirty="0"/>
              <a:t>[:] = 64</a:t>
            </a:r>
          </a:p>
          <a:p>
            <a:pPr marL="0" indent="0">
              <a:buNone/>
            </a:pPr>
            <a:r>
              <a:rPr lang="en-US" altLang="zh-TW" dirty="0" err="1"/>
              <a:t>a</a:t>
            </a:r>
            <a:r>
              <a:rPr lang="en-US" altLang="zh-TW" dirty="0" err="1" smtClean="0"/>
              <a:t>rr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arr2d = </a:t>
            </a:r>
            <a:r>
              <a:rPr lang="en-US" altLang="zh-TW" dirty="0" err="1"/>
              <a:t>np.array</a:t>
            </a:r>
            <a:r>
              <a:rPr lang="en-US" altLang="zh-TW" dirty="0"/>
              <a:t>([[1, 2, 3], [4, 5, 6], [7, 8, 9]])</a:t>
            </a:r>
          </a:p>
          <a:p>
            <a:pPr marL="0" indent="0">
              <a:buNone/>
            </a:pPr>
            <a:r>
              <a:rPr lang="en-US" altLang="zh-TW" dirty="0"/>
              <a:t>arr2d[2]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1327830"/>
            <a:ext cx="7730222" cy="704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3" y="3276144"/>
            <a:ext cx="5896428" cy="53603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3" y="4761052"/>
            <a:ext cx="4045153" cy="9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5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0285" y="217714"/>
            <a:ext cx="11640457" cy="64733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arr2d[0][2]</a:t>
            </a:r>
          </a:p>
          <a:p>
            <a:pPr marL="0" indent="0">
              <a:buNone/>
            </a:pPr>
            <a:r>
              <a:rPr lang="en-US" altLang="zh-TW" dirty="0"/>
              <a:t>arr2d[0, 2]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arr3d = </a:t>
            </a:r>
            <a:r>
              <a:rPr lang="en-US" altLang="zh-TW" dirty="0" err="1"/>
              <a:t>np.array</a:t>
            </a:r>
            <a:r>
              <a:rPr lang="en-US" altLang="zh-TW" dirty="0"/>
              <a:t>([[[1, 2, 3], [4, 5, 6]], [[7, 8, 9], [10, 11, 12]]])</a:t>
            </a:r>
          </a:p>
          <a:p>
            <a:pPr marL="0" indent="0">
              <a:buNone/>
            </a:pPr>
            <a:r>
              <a:rPr lang="en-US" altLang="zh-TW" dirty="0"/>
              <a:t>a</a:t>
            </a:r>
            <a:r>
              <a:rPr lang="en-US" altLang="zh-TW" dirty="0" smtClean="0"/>
              <a:t>rr3d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arr3d[0]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52" y="1171121"/>
            <a:ext cx="743177" cy="5945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2" y="2719070"/>
            <a:ext cx="2938634" cy="16207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16" y="4874078"/>
            <a:ext cx="3123191" cy="10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629" y="2335242"/>
            <a:ext cx="10515600" cy="1325563"/>
          </a:xfrm>
        </p:spPr>
        <p:txBody>
          <a:bodyPr/>
          <a:lstStyle/>
          <a:p>
            <a:r>
              <a:rPr lang="en-US" altLang="zh-TW" b="1" dirty="0" smtClean="0"/>
              <a:t>Pandas </a:t>
            </a:r>
            <a:r>
              <a:rPr lang="zh-TW" altLang="en-US" b="1" dirty="0" smtClean="0"/>
              <a:t>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818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9228" y="345167"/>
            <a:ext cx="11411857" cy="61136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old_values</a:t>
            </a:r>
            <a:r>
              <a:rPr lang="en-US" altLang="zh-TW" dirty="0"/>
              <a:t> = arr3d[0].copy()</a:t>
            </a:r>
          </a:p>
          <a:p>
            <a:pPr marL="0" indent="0">
              <a:buNone/>
            </a:pPr>
            <a:r>
              <a:rPr lang="en-US" altLang="zh-TW" dirty="0"/>
              <a:t>arr3d[0] = 42</a:t>
            </a:r>
          </a:p>
          <a:p>
            <a:pPr marL="0" indent="0">
              <a:buNone/>
            </a:pPr>
            <a:r>
              <a:rPr lang="en-US" altLang="zh-TW" dirty="0"/>
              <a:t>arr3d</a:t>
            </a:r>
          </a:p>
          <a:p>
            <a:pPr marL="0" indent="0">
              <a:buNone/>
            </a:pPr>
            <a:r>
              <a:rPr lang="en-US" altLang="zh-TW" dirty="0"/>
              <a:t>arr3d[0] = </a:t>
            </a:r>
            <a:r>
              <a:rPr lang="en-US" altLang="zh-TW" dirty="0" err="1"/>
              <a:t>old_values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arr3d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4" y="2874508"/>
            <a:ext cx="4876977" cy="256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07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171" y="287109"/>
            <a:ext cx="11527972" cy="617174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arr3d[1, 0</a:t>
            </a:r>
            <a:r>
              <a:rPr lang="en-US" altLang="zh-TW" dirty="0" smtClean="0"/>
              <a:t>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x = arr3d[1]</a:t>
            </a:r>
          </a:p>
          <a:p>
            <a:pPr marL="0" indent="0">
              <a:buNone/>
            </a:pPr>
            <a:r>
              <a:rPr lang="en-US" altLang="zh-TW" dirty="0"/>
              <a:t>x</a:t>
            </a:r>
          </a:p>
          <a:p>
            <a:pPr marL="0" indent="0">
              <a:buNone/>
            </a:pPr>
            <a:r>
              <a:rPr lang="en-US" altLang="zh-TW" dirty="0"/>
              <a:t>x[0]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### </a:t>
            </a:r>
            <a:r>
              <a:rPr lang="en-US" altLang="zh-TW" dirty="0"/>
              <a:t>Indexing with slices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[1:6]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71" y="726393"/>
            <a:ext cx="3124200" cy="6508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71" y="2763383"/>
            <a:ext cx="3124200" cy="72718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71" y="4927363"/>
            <a:ext cx="4706722" cy="7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53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743" y="432254"/>
            <a:ext cx="11586028" cy="60846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arr2d</a:t>
            </a:r>
          </a:p>
          <a:p>
            <a:pPr marL="0" indent="0">
              <a:buNone/>
            </a:pPr>
            <a:r>
              <a:rPr lang="en-US" altLang="zh-TW" dirty="0"/>
              <a:t>arr2d[:2]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arr2d[:2, 1:]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arr2d[1, :2]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arr2d[:2, 2]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3" y="1409473"/>
            <a:ext cx="3395922" cy="8547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26" y="2879498"/>
            <a:ext cx="3321127" cy="10974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26" y="4382633"/>
            <a:ext cx="2444136" cy="53771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26" y="5613852"/>
            <a:ext cx="3073174" cy="65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74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3114" y="214539"/>
            <a:ext cx="11658600" cy="636043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arr2d[:, :1]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sv-SE" altLang="zh-TW" dirty="0"/>
              <a:t>arr2d[:2, 1:] = 0</a:t>
            </a:r>
          </a:p>
          <a:p>
            <a:pPr marL="0" indent="0">
              <a:buNone/>
            </a:pPr>
            <a:r>
              <a:rPr lang="sv-SE" altLang="zh-TW" dirty="0"/>
              <a:t>arr2d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4" y="680356"/>
            <a:ext cx="2383972" cy="130884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13" y="3123292"/>
            <a:ext cx="3064521" cy="130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6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8599" y="272595"/>
            <a:ext cx="11702143" cy="64039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### Boolean Indexing</a:t>
            </a:r>
          </a:p>
          <a:p>
            <a:pPr marL="0" indent="0">
              <a:buNone/>
            </a:pPr>
            <a:r>
              <a:rPr lang="en-US" altLang="zh-TW" dirty="0"/>
              <a:t>names = </a:t>
            </a:r>
            <a:r>
              <a:rPr lang="en-US" altLang="zh-TW" dirty="0" err="1"/>
              <a:t>np.array</a:t>
            </a:r>
            <a:r>
              <a:rPr lang="en-US" altLang="zh-TW" dirty="0"/>
              <a:t>(['Bob', 'Joe', 'Will', 'Bob', 'Will', 'Joe', 'Joe'])</a:t>
            </a:r>
          </a:p>
          <a:p>
            <a:pPr marL="0" indent="0">
              <a:buNone/>
            </a:pPr>
            <a:r>
              <a:rPr lang="en-US" altLang="zh-TW" dirty="0"/>
              <a:t>data = </a:t>
            </a:r>
            <a:r>
              <a:rPr lang="en-US" altLang="zh-TW" dirty="0" err="1"/>
              <a:t>np.random.randn</a:t>
            </a:r>
            <a:r>
              <a:rPr lang="en-US" altLang="zh-TW" dirty="0"/>
              <a:t>(7, 4)</a:t>
            </a:r>
          </a:p>
          <a:p>
            <a:pPr marL="0" indent="0">
              <a:buNone/>
            </a:pPr>
            <a:r>
              <a:rPr lang="en-US" altLang="zh-TW" dirty="0"/>
              <a:t>names</a:t>
            </a:r>
          </a:p>
          <a:p>
            <a:pPr marL="0" indent="0">
              <a:buNone/>
            </a:pPr>
            <a:r>
              <a:rPr lang="en-US" altLang="zh-TW" dirty="0"/>
              <a:t>data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884031"/>
            <a:ext cx="7505469" cy="28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27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543" y="316140"/>
            <a:ext cx="11774714" cy="640397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names == </a:t>
            </a:r>
            <a:r>
              <a:rPr lang="en-US" altLang="zh-TW" dirty="0" smtClean="0"/>
              <a:t>'Bob‘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data[names == 'Bob</a:t>
            </a:r>
            <a:r>
              <a:rPr lang="en-US" altLang="zh-TW" dirty="0" smtClean="0"/>
              <a:t>']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pt-BR" altLang="zh-TW" dirty="0" smtClean="0"/>
          </a:p>
          <a:p>
            <a:pPr marL="0" indent="0">
              <a:buNone/>
            </a:pPr>
            <a:r>
              <a:rPr lang="pt-BR" altLang="zh-TW" dirty="0" smtClean="0"/>
              <a:t>data[names</a:t>
            </a:r>
            <a:r>
              <a:rPr lang="pt-BR" altLang="zh-TW" dirty="0"/>
              <a:t> == 'Bob', 2:]</a:t>
            </a:r>
          </a:p>
          <a:p>
            <a:pPr marL="0" indent="0">
              <a:buNone/>
            </a:pPr>
            <a:r>
              <a:rPr lang="pt-BR" altLang="zh-TW" dirty="0"/>
              <a:t>data[names == 'Bob', 3]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2" y="794203"/>
            <a:ext cx="9264059" cy="5991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2" y="1758723"/>
            <a:ext cx="8001001" cy="11773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97" y="4378263"/>
            <a:ext cx="5333546" cy="8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4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571" y="272596"/>
            <a:ext cx="11818257" cy="644751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cond</a:t>
            </a:r>
            <a:r>
              <a:rPr lang="en-US" altLang="zh-TW" dirty="0"/>
              <a:t> = names == 'Bob'</a:t>
            </a:r>
          </a:p>
          <a:p>
            <a:pPr marL="0" indent="0">
              <a:buNone/>
            </a:pPr>
            <a:r>
              <a:rPr lang="en-US" altLang="zh-TW" dirty="0"/>
              <a:t>data[~</a:t>
            </a:r>
            <a:r>
              <a:rPr lang="en-US" altLang="zh-TW" dirty="0" err="1"/>
              <a:t>cond</a:t>
            </a:r>
            <a:r>
              <a:rPr lang="en-US" altLang="zh-TW" dirty="0" smtClean="0"/>
              <a:t>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mask = (names == 'Bob') | (names == 'Will')</a:t>
            </a:r>
          </a:p>
          <a:p>
            <a:pPr marL="0" indent="0">
              <a:buNone/>
            </a:pPr>
            <a:r>
              <a:rPr lang="en-US" altLang="zh-TW" dirty="0"/>
              <a:t>mask</a:t>
            </a:r>
          </a:p>
          <a:p>
            <a:pPr marL="0" indent="0">
              <a:buNone/>
            </a:pPr>
            <a:r>
              <a:rPr lang="en-US" altLang="zh-TW" dirty="0"/>
              <a:t>data[mask]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9" y="1471839"/>
            <a:ext cx="5050291" cy="14429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71" y="4295775"/>
            <a:ext cx="8033886" cy="182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68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256" y="330653"/>
            <a:ext cx="11513457" cy="63314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data[data &lt; 0] = 0</a:t>
            </a:r>
          </a:p>
          <a:p>
            <a:pPr marL="0" indent="0">
              <a:buNone/>
            </a:pPr>
            <a:r>
              <a:rPr lang="en-US" altLang="zh-TW" dirty="0"/>
              <a:t>data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data[names != 'Joe'] = 7</a:t>
            </a:r>
          </a:p>
          <a:p>
            <a:pPr marL="0" indent="0">
              <a:buNone/>
            </a:pPr>
            <a:r>
              <a:rPr lang="en-US" altLang="zh-TW" dirty="0"/>
              <a:t>data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6" y="1242105"/>
            <a:ext cx="5707744" cy="24406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109" y="3998929"/>
            <a:ext cx="5580062" cy="234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6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170" y="345167"/>
            <a:ext cx="11673115" cy="618626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### </a:t>
            </a:r>
            <a:r>
              <a:rPr lang="en-US" altLang="zh-TW" dirty="0"/>
              <a:t>Fancy Indexing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np.empty</a:t>
            </a:r>
            <a:r>
              <a:rPr lang="en-US" altLang="zh-TW" dirty="0"/>
              <a:t>((8, 4))</a:t>
            </a:r>
          </a:p>
          <a:p>
            <a:pPr marL="0" indent="0">
              <a:buNone/>
            </a:pPr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range(8):</a:t>
            </a:r>
          </a:p>
          <a:p>
            <a:pPr marL="0" indent="0">
              <a:buNone/>
            </a:pPr>
            <a:r>
              <a:rPr lang="en-US" altLang="zh-TW" dirty="0"/>
              <a:t>    </a:t>
            </a:r>
            <a:r>
              <a:rPr lang="en-US" altLang="zh-TW" dirty="0" err="1"/>
              <a:t>arr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 = 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342" y="2834366"/>
            <a:ext cx="4417262" cy="339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65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2143" y="345168"/>
            <a:ext cx="11644086" cy="614271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[[4, 3, 0, 6</a:t>
            </a:r>
            <a:r>
              <a:rPr lang="en-US" altLang="zh-TW" dirty="0" smtClean="0"/>
              <a:t>]]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[[-3, -5, -7]]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np.arange</a:t>
            </a:r>
            <a:r>
              <a:rPr lang="en-US" altLang="zh-TW" dirty="0"/>
              <a:t>(32).reshape((8, 4))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[[1, 5, 7, 2], [0, 3, 1, 2]]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69" y="345168"/>
            <a:ext cx="3735388" cy="1478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3" y="2375581"/>
            <a:ext cx="4315960" cy="13991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3" y="5438774"/>
            <a:ext cx="4140200" cy="6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9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895" y="581891"/>
            <a:ext cx="10638905" cy="55950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500" dirty="0" smtClean="0"/>
              <a:t>1.</a:t>
            </a:r>
            <a:r>
              <a:rPr lang="zh-TW" altLang="en-US" sz="2500" dirty="0"/>
              <a:t>在異質數據的讀取、轉換和處理上，都讓分析人員更容易</a:t>
            </a:r>
            <a:r>
              <a:rPr lang="zh-TW" altLang="en-US" sz="2500" dirty="0" smtClean="0"/>
              <a:t>處理。例如</a:t>
            </a:r>
            <a:r>
              <a:rPr lang="zh-TW" altLang="en-US" sz="2500" dirty="0"/>
              <a:t>：從列欄試算表中找到想要的值</a:t>
            </a:r>
            <a:r>
              <a:rPr lang="zh-TW" altLang="en-US" sz="2500" dirty="0" smtClean="0"/>
              <a:t>。</a:t>
            </a:r>
            <a:endParaRPr lang="en-US" altLang="zh-TW" sz="2500" dirty="0" smtClean="0"/>
          </a:p>
          <a:p>
            <a:pPr marL="0" indent="0">
              <a:buNone/>
            </a:pPr>
            <a:r>
              <a:rPr lang="en-US" altLang="zh-TW" sz="2500" dirty="0" smtClean="0"/>
              <a:t>2.</a:t>
            </a:r>
            <a:r>
              <a:rPr lang="zh-TW" altLang="en-US" sz="2500" dirty="0"/>
              <a:t> </a:t>
            </a:r>
            <a:r>
              <a:rPr lang="en-US" altLang="zh-TW" sz="2500" dirty="0"/>
              <a:t>Pandas </a:t>
            </a:r>
            <a:r>
              <a:rPr lang="zh-TW" altLang="en-US" sz="2500" dirty="0"/>
              <a:t>提供兩種主要的資料結構，</a:t>
            </a:r>
            <a:r>
              <a:rPr lang="en-US" altLang="zh-TW" sz="2500" dirty="0"/>
              <a:t>Series </a:t>
            </a:r>
            <a:r>
              <a:rPr lang="zh-TW" altLang="en-US" sz="2500" dirty="0"/>
              <a:t>與 </a:t>
            </a:r>
            <a:r>
              <a:rPr lang="en-US" altLang="zh-TW" sz="2500" dirty="0" err="1"/>
              <a:t>DataFrame</a:t>
            </a:r>
            <a:r>
              <a:rPr lang="zh-TW" altLang="en-US" sz="2500" dirty="0"/>
              <a:t>。</a:t>
            </a:r>
            <a:r>
              <a:rPr lang="en-US" altLang="zh-TW" sz="2500" dirty="0"/>
              <a:t>Series </a:t>
            </a:r>
            <a:r>
              <a:rPr lang="zh-TW" altLang="en-US" sz="2500" dirty="0"/>
              <a:t>顧名思義就是用來處理時間序列相關的資料</a:t>
            </a:r>
            <a:r>
              <a:rPr lang="en-US" altLang="zh-TW" sz="2500" dirty="0"/>
              <a:t>(</a:t>
            </a:r>
            <a:r>
              <a:rPr lang="zh-TW" altLang="en-US" sz="2500" dirty="0"/>
              <a:t>如感測器資料等</a:t>
            </a:r>
            <a:r>
              <a:rPr lang="en-US" altLang="zh-TW" sz="2500" dirty="0"/>
              <a:t>)</a:t>
            </a:r>
            <a:r>
              <a:rPr lang="zh-TW" altLang="en-US" sz="2500" dirty="0"/>
              <a:t>，主要為建立索引的一維陣列。</a:t>
            </a:r>
            <a:r>
              <a:rPr lang="en-US" altLang="zh-TW" sz="2500" dirty="0" err="1"/>
              <a:t>DataFrame</a:t>
            </a:r>
            <a:r>
              <a:rPr lang="en-US" altLang="zh-TW" sz="2500" dirty="0"/>
              <a:t> </a:t>
            </a:r>
            <a:r>
              <a:rPr lang="zh-TW" altLang="en-US" sz="2500" dirty="0"/>
              <a:t>則是用來處理結構化</a:t>
            </a:r>
            <a:r>
              <a:rPr lang="en-US" altLang="zh-TW" sz="2500" dirty="0"/>
              <a:t>(Table like)</a:t>
            </a:r>
            <a:r>
              <a:rPr lang="zh-TW" altLang="en-US" sz="2500" dirty="0"/>
              <a:t>的資料，有列索引與欄標籤的二維資料集，例如關聯式資料庫、</a:t>
            </a:r>
            <a:r>
              <a:rPr lang="en-US" altLang="zh-TW" sz="2500" dirty="0"/>
              <a:t>CSV </a:t>
            </a:r>
            <a:r>
              <a:rPr lang="zh-TW" altLang="en-US" sz="2500" dirty="0"/>
              <a:t>等等。</a:t>
            </a:r>
          </a:p>
          <a:p>
            <a:pPr marL="0" indent="0">
              <a:buNone/>
            </a:pPr>
            <a:r>
              <a:rPr lang="en-US" altLang="zh-TW" sz="2500" dirty="0" smtClean="0"/>
              <a:t>3.</a:t>
            </a:r>
            <a:r>
              <a:rPr lang="zh-TW" altLang="en-US" sz="2500" dirty="0"/>
              <a:t>透過載入至 </a:t>
            </a:r>
            <a:r>
              <a:rPr lang="en-US" altLang="zh-TW" sz="2500" dirty="0"/>
              <a:t>Pandas </a:t>
            </a:r>
            <a:r>
              <a:rPr lang="zh-TW" altLang="en-US" sz="2500" dirty="0"/>
              <a:t>的資料結構物件後，可以透過結構化物件所提供的方法，來快速地進行資料的前處理，如資料補值，空值去除或取代等。</a:t>
            </a:r>
          </a:p>
          <a:p>
            <a:pPr marL="0" indent="0">
              <a:buNone/>
            </a:pPr>
            <a:r>
              <a:rPr lang="en-US" altLang="zh-TW" sz="2500" dirty="0" smtClean="0"/>
              <a:t>4.</a:t>
            </a:r>
            <a:r>
              <a:rPr lang="zh-TW" altLang="en-US" sz="2500" dirty="0" smtClean="0"/>
              <a:t>更</a:t>
            </a:r>
            <a:r>
              <a:rPr lang="zh-TW" altLang="en-US" sz="2500" dirty="0"/>
              <a:t>多的輸入來源及輸出整合性，例如：可以從資料庫讀取資料進入 </a:t>
            </a:r>
            <a:r>
              <a:rPr lang="en-US" altLang="zh-TW" sz="2500" dirty="0" err="1"/>
              <a:t>Dataframe</a:t>
            </a:r>
            <a:r>
              <a:rPr lang="zh-TW" altLang="en-US" sz="2500" dirty="0"/>
              <a:t>，也可將處理完的資料存回資料庫</a:t>
            </a:r>
            <a:r>
              <a:rPr lang="zh-TW" altLang="en-US" sz="2500" dirty="0" smtClean="0"/>
              <a:t>。</a:t>
            </a:r>
            <a:endParaRPr lang="en-US" altLang="zh-TW" sz="25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b="1" dirty="0"/>
              <a:t>安裝 </a:t>
            </a:r>
            <a:r>
              <a:rPr lang="en-US" altLang="zh-TW" b="1" dirty="0" smtClean="0"/>
              <a:t>Pandas:  pip install pandas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 algn="r">
              <a:buNone/>
            </a:pPr>
            <a:r>
              <a:rPr lang="zh-TW" altLang="en-US" sz="800" b="1" dirty="0" smtClean="0"/>
              <a:t>參考資料</a:t>
            </a:r>
            <a:r>
              <a:rPr lang="en-US" altLang="zh-TW" sz="800" b="1" dirty="0" smtClean="0"/>
              <a:t>:https://oranwind.org/python-pandas-</a:t>
            </a:r>
            <a:r>
              <a:rPr lang="en-US" altLang="zh-TW" sz="800" b="1" dirty="0" err="1" smtClean="0"/>
              <a:t>ji</a:t>
            </a:r>
            <a:r>
              <a:rPr lang="en-US" altLang="zh-TW" sz="800" b="1" dirty="0" smtClean="0"/>
              <a:t>-</a:t>
            </a:r>
            <a:r>
              <a:rPr lang="en-US" altLang="zh-TW" sz="800" b="1" dirty="0" err="1" smtClean="0"/>
              <a:t>chu-jiao-xue</a:t>
            </a:r>
            <a:r>
              <a:rPr lang="en-US" altLang="zh-TW" sz="800" b="1" dirty="0" smtClean="0"/>
              <a:t>/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zh-TW" altLang="en-US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5060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2143" y="287110"/>
            <a:ext cx="11542486" cy="62007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[[1, 5, 7, 2]][:, [0, 3, 1, 2]]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### </a:t>
            </a:r>
            <a:r>
              <a:rPr lang="en-US" altLang="zh-TW" dirty="0"/>
              <a:t>Transposing Arrays and Swapping Axes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np.arange</a:t>
            </a:r>
            <a:r>
              <a:rPr lang="en-US" altLang="zh-TW" dirty="0"/>
              <a:t>(15).reshape((3, 5))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arr.T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773566"/>
            <a:ext cx="4561114" cy="18095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856" y="3387496"/>
            <a:ext cx="3635830" cy="26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91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571" y="301624"/>
            <a:ext cx="11629572" cy="61136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np.random.randn</a:t>
            </a:r>
            <a:r>
              <a:rPr lang="en-US" altLang="zh-TW" dirty="0"/>
              <a:t>(6, 3)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np.dot(</a:t>
            </a:r>
            <a:r>
              <a:rPr lang="en-US" altLang="zh-TW" dirty="0" err="1"/>
              <a:t>arr.T</a:t>
            </a:r>
            <a:r>
              <a:rPr lang="en-US" altLang="zh-TW" dirty="0"/>
              <a:t>, </a:t>
            </a:r>
            <a:r>
              <a:rPr lang="en-US" altLang="zh-TW" dirty="0" err="1"/>
              <a:t>arr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np.arange</a:t>
            </a:r>
            <a:r>
              <a:rPr lang="en-US" altLang="zh-TW" dirty="0"/>
              <a:t>(16).reshape((2, 2, 4))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arr.transpose</a:t>
            </a:r>
            <a:r>
              <a:rPr lang="en-US" altLang="zh-TW" dirty="0"/>
              <a:t>((1, 0, 2))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1" y="1769155"/>
            <a:ext cx="6323472" cy="14239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44" y="3985077"/>
            <a:ext cx="4082370" cy="17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3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085" y="258082"/>
            <a:ext cx="11615057" cy="634591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arr.swapaxes</a:t>
            </a:r>
            <a:r>
              <a:rPr lang="en-US" altLang="zh-TW" dirty="0"/>
              <a:t>(1, 2)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68" y="1704067"/>
            <a:ext cx="3637417" cy="41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96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085" y="243567"/>
            <a:ext cx="11615057" cy="633140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### </a:t>
            </a:r>
            <a:r>
              <a:rPr lang="en-US" altLang="zh-TW" dirty="0"/>
              <a:t>Universal Functions: Fast Element-Wise Array Functions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np.arange</a:t>
            </a:r>
            <a:r>
              <a:rPr lang="en-US" altLang="zh-TW" dirty="0"/>
              <a:t>(10)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np.sqrt</a:t>
            </a:r>
            <a:r>
              <a:rPr lang="en-US" altLang="zh-TW" dirty="0"/>
              <a:t>(</a:t>
            </a:r>
            <a:r>
              <a:rPr lang="en-US" altLang="zh-TW" dirty="0" err="1"/>
              <a:t>arr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np.exp</a:t>
            </a:r>
            <a:r>
              <a:rPr lang="en-US" altLang="zh-TW" dirty="0"/>
              <a:t>(</a:t>
            </a:r>
            <a:r>
              <a:rPr lang="en-US" altLang="zh-TW" dirty="0" err="1"/>
              <a:t>arr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x = </a:t>
            </a:r>
            <a:r>
              <a:rPr lang="en-US" altLang="zh-TW" dirty="0" err="1"/>
              <a:t>np.random.randn</a:t>
            </a:r>
            <a:r>
              <a:rPr lang="en-US" altLang="zh-TW" dirty="0"/>
              <a:t>(8)</a:t>
            </a:r>
          </a:p>
          <a:p>
            <a:pPr marL="0" indent="0">
              <a:buNone/>
            </a:pPr>
            <a:r>
              <a:rPr lang="en-US" altLang="zh-TW" dirty="0"/>
              <a:t>y = </a:t>
            </a:r>
            <a:r>
              <a:rPr lang="en-US" altLang="zh-TW" dirty="0" err="1"/>
              <a:t>np.random.randn</a:t>
            </a:r>
            <a:r>
              <a:rPr lang="en-US" altLang="zh-TW" dirty="0"/>
              <a:t>(8)</a:t>
            </a:r>
          </a:p>
          <a:p>
            <a:pPr marL="0" indent="0">
              <a:buNone/>
            </a:pPr>
            <a:r>
              <a:rPr lang="en-US" altLang="zh-TW" dirty="0"/>
              <a:t>x</a:t>
            </a:r>
          </a:p>
          <a:p>
            <a:pPr marL="0" indent="0">
              <a:buNone/>
            </a:pPr>
            <a:r>
              <a:rPr lang="en-US" altLang="zh-TW" dirty="0"/>
              <a:t>y</a:t>
            </a:r>
          </a:p>
          <a:p>
            <a:pPr marL="0" indent="0">
              <a:buNone/>
            </a:pPr>
            <a:r>
              <a:rPr lang="en-US" altLang="zh-TW" dirty="0" err="1"/>
              <a:t>np.maximum</a:t>
            </a:r>
            <a:r>
              <a:rPr lang="en-US" altLang="zh-TW" dirty="0"/>
              <a:t>(x, y)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5" y="2802844"/>
            <a:ext cx="8044544" cy="5802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060" y="5541734"/>
            <a:ext cx="7788873" cy="6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94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5057" y="359683"/>
            <a:ext cx="11745686" cy="62878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np.random.randn</a:t>
            </a:r>
            <a:r>
              <a:rPr lang="en-US" altLang="zh-TW" dirty="0"/>
              <a:t>(7) * 5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remainder, </a:t>
            </a:r>
            <a:r>
              <a:rPr lang="en-US" altLang="zh-TW" dirty="0" err="1"/>
              <a:t>whole_part</a:t>
            </a:r>
            <a:r>
              <a:rPr lang="en-US" altLang="zh-TW" dirty="0"/>
              <a:t> = </a:t>
            </a:r>
            <a:r>
              <a:rPr lang="en-US" altLang="zh-TW" dirty="0" err="1"/>
              <a:t>np.modf</a:t>
            </a:r>
            <a:r>
              <a:rPr lang="en-US" altLang="zh-TW" dirty="0"/>
              <a:t>(</a:t>
            </a:r>
            <a:r>
              <a:rPr lang="en-US" altLang="zh-TW" dirty="0" err="1"/>
              <a:t>arr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remainder</a:t>
            </a:r>
          </a:p>
          <a:p>
            <a:pPr marL="0" indent="0">
              <a:buNone/>
            </a:pPr>
            <a:r>
              <a:rPr lang="en-US" altLang="zh-TW" dirty="0" err="1"/>
              <a:t>whole_part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np.sqrt</a:t>
            </a:r>
            <a:r>
              <a:rPr lang="en-US" altLang="zh-TW" dirty="0"/>
              <a:t>(</a:t>
            </a:r>
            <a:r>
              <a:rPr lang="en-US" altLang="zh-TW" dirty="0" err="1"/>
              <a:t>arr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np.sqrt</a:t>
            </a:r>
            <a:r>
              <a:rPr lang="en-US" altLang="zh-TW" dirty="0"/>
              <a:t>(</a:t>
            </a:r>
            <a:r>
              <a:rPr lang="en-US" altLang="zh-TW" dirty="0" err="1"/>
              <a:t>arr</a:t>
            </a:r>
            <a:r>
              <a:rPr lang="en-US" altLang="zh-TW" dirty="0"/>
              <a:t>, </a:t>
            </a:r>
            <a:r>
              <a:rPr lang="en-US" altLang="zh-TW" dirty="0" err="1"/>
              <a:t>arr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" y="2859994"/>
            <a:ext cx="8554661" cy="7105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34" y="4740953"/>
            <a:ext cx="8335549" cy="13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22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6656" y="432253"/>
            <a:ext cx="11702143" cy="621529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### </a:t>
            </a:r>
            <a:r>
              <a:rPr lang="en-US" altLang="zh-TW" dirty="0"/>
              <a:t>Array-Oriented Programming with Arrays</a:t>
            </a:r>
          </a:p>
          <a:p>
            <a:pPr marL="0" indent="0">
              <a:buNone/>
            </a:pPr>
            <a:r>
              <a:rPr lang="en-US" altLang="zh-TW" dirty="0"/>
              <a:t>points = </a:t>
            </a:r>
            <a:r>
              <a:rPr lang="en-US" altLang="zh-TW" dirty="0" err="1"/>
              <a:t>np.arange</a:t>
            </a:r>
            <a:r>
              <a:rPr lang="en-US" altLang="zh-TW" dirty="0"/>
              <a:t>(-5, 5, 0.01) # 1000 equally spaced points</a:t>
            </a:r>
          </a:p>
          <a:p>
            <a:pPr marL="0" indent="0">
              <a:buNone/>
            </a:pPr>
            <a:r>
              <a:rPr lang="en-US" altLang="zh-TW" dirty="0" err="1"/>
              <a:t>xs</a:t>
            </a:r>
            <a:r>
              <a:rPr lang="en-US" altLang="zh-TW" dirty="0"/>
              <a:t>, </a:t>
            </a:r>
            <a:r>
              <a:rPr lang="en-US" altLang="zh-TW" dirty="0" err="1"/>
              <a:t>ys</a:t>
            </a:r>
            <a:r>
              <a:rPr lang="en-US" altLang="zh-TW" dirty="0"/>
              <a:t> = </a:t>
            </a:r>
            <a:r>
              <a:rPr lang="en-US" altLang="zh-TW" dirty="0" err="1"/>
              <a:t>np.meshgrid</a:t>
            </a:r>
            <a:r>
              <a:rPr lang="en-US" altLang="zh-TW" dirty="0"/>
              <a:t>(points, points)</a:t>
            </a:r>
          </a:p>
          <a:p>
            <a:pPr marL="0" indent="0">
              <a:buNone/>
            </a:pPr>
            <a:r>
              <a:rPr lang="en-US" altLang="zh-TW" dirty="0" err="1"/>
              <a:t>ys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52" y="2490334"/>
            <a:ext cx="8979873" cy="28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18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541" y="403224"/>
            <a:ext cx="11774715" cy="6113689"/>
          </a:xfrm>
        </p:spPr>
        <p:txBody>
          <a:bodyPr/>
          <a:lstStyle/>
          <a:p>
            <a:pPr marL="0" indent="0">
              <a:buNone/>
            </a:pPr>
            <a:r>
              <a:rPr lang="pl-PL" altLang="zh-TW" dirty="0"/>
              <a:t>z = np.sqrt(xs ** 2 + ys ** 2)</a:t>
            </a:r>
          </a:p>
          <a:p>
            <a:pPr marL="0" indent="0">
              <a:buNone/>
            </a:pPr>
            <a:r>
              <a:rPr lang="en-US" altLang="zh-TW" dirty="0"/>
              <a:t>z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pl-PL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83" y="2572657"/>
            <a:ext cx="10119461" cy="295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53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7629" y="330653"/>
            <a:ext cx="11397342" cy="6200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import </a:t>
            </a:r>
            <a:r>
              <a:rPr lang="en-US" altLang="zh-TW" dirty="0" err="1"/>
              <a:t>matplotlib.pyplot</a:t>
            </a:r>
            <a:r>
              <a:rPr lang="en-US" altLang="zh-TW" dirty="0"/>
              <a:t> as 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plt.imshow</a:t>
            </a:r>
            <a:r>
              <a:rPr lang="en-US" altLang="zh-TW" dirty="0"/>
              <a:t>(z, </a:t>
            </a:r>
            <a:r>
              <a:rPr lang="en-US" altLang="zh-TW" dirty="0" err="1"/>
              <a:t>cmap</a:t>
            </a:r>
            <a:r>
              <a:rPr lang="en-US" altLang="zh-TW" dirty="0"/>
              <a:t>=</a:t>
            </a:r>
            <a:r>
              <a:rPr lang="en-US" altLang="zh-TW" dirty="0" err="1"/>
              <a:t>plt.cm.gray</a:t>
            </a:r>
            <a:r>
              <a:rPr lang="en-US" altLang="zh-TW" dirty="0"/>
              <a:t>); </a:t>
            </a:r>
            <a:r>
              <a:rPr lang="en-US" altLang="zh-TW" dirty="0" err="1"/>
              <a:t>plt.colorbar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plt.title</a:t>
            </a:r>
            <a:r>
              <a:rPr lang="en-US" altLang="zh-TW" dirty="0"/>
              <a:t>("Image plot of $\</a:t>
            </a:r>
            <a:r>
              <a:rPr lang="en-US" altLang="zh-TW" dirty="0" err="1"/>
              <a:t>sqrt</a:t>
            </a:r>
            <a:r>
              <a:rPr lang="en-US" altLang="zh-TW" dirty="0"/>
              <a:t>{x^2 + y^2}$ for a grid of values")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405969"/>
            <a:ext cx="54102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6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9227" y="258081"/>
            <a:ext cx="11498943" cy="64039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plt.draw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plt.close</a:t>
            </a:r>
            <a:r>
              <a:rPr lang="en-US" altLang="zh-TW" dirty="0"/>
              <a:t>('all')</a:t>
            </a:r>
          </a:p>
          <a:p>
            <a:pPr marL="0" indent="0">
              <a:buNone/>
            </a:pPr>
            <a:r>
              <a:rPr lang="en-US" altLang="zh-TW" dirty="0" smtClean="0"/>
              <a:t>### </a:t>
            </a:r>
            <a:r>
              <a:rPr lang="en-US" altLang="zh-TW" dirty="0"/>
              <a:t>Expressing Conditional Logic as Array Operations</a:t>
            </a:r>
          </a:p>
          <a:p>
            <a:pPr marL="0" indent="0">
              <a:buNone/>
            </a:pPr>
            <a:r>
              <a:rPr lang="en-US" altLang="zh-TW" dirty="0" err="1"/>
              <a:t>xarr</a:t>
            </a:r>
            <a:r>
              <a:rPr lang="en-US" altLang="zh-TW" dirty="0"/>
              <a:t> = </a:t>
            </a:r>
            <a:r>
              <a:rPr lang="en-US" altLang="zh-TW" dirty="0" err="1"/>
              <a:t>np.array</a:t>
            </a:r>
            <a:r>
              <a:rPr lang="en-US" altLang="zh-TW" dirty="0"/>
              <a:t>([1.1, 1.2, 1.3, 1.4, 1.5])</a:t>
            </a:r>
          </a:p>
          <a:p>
            <a:pPr marL="0" indent="0">
              <a:buNone/>
            </a:pPr>
            <a:r>
              <a:rPr lang="en-US" altLang="zh-TW" dirty="0" err="1"/>
              <a:t>yarr</a:t>
            </a:r>
            <a:r>
              <a:rPr lang="en-US" altLang="zh-TW" dirty="0"/>
              <a:t> = </a:t>
            </a:r>
            <a:r>
              <a:rPr lang="en-US" altLang="zh-TW" dirty="0" err="1"/>
              <a:t>np.array</a:t>
            </a:r>
            <a:r>
              <a:rPr lang="en-US" altLang="zh-TW" dirty="0"/>
              <a:t>([2.1, 2.2, 2.3, 2.4, 2.5])</a:t>
            </a:r>
          </a:p>
          <a:p>
            <a:pPr marL="0" indent="0">
              <a:buNone/>
            </a:pPr>
            <a:r>
              <a:rPr lang="en-US" altLang="zh-TW" dirty="0" err="1" smtClean="0"/>
              <a:t>cond</a:t>
            </a:r>
            <a:r>
              <a:rPr lang="en-US" altLang="zh-TW" dirty="0" smtClean="0"/>
              <a:t> = </a:t>
            </a:r>
            <a:r>
              <a:rPr lang="en-US" altLang="zh-TW" dirty="0" err="1" smtClean="0"/>
              <a:t>np.array</a:t>
            </a:r>
            <a:r>
              <a:rPr lang="en-US" altLang="zh-TW" dirty="0" smtClean="0"/>
              <a:t>([True, False, True, True, False])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result = [(x if c else y)</a:t>
            </a:r>
          </a:p>
          <a:p>
            <a:pPr marL="0" indent="0">
              <a:buNone/>
            </a:pPr>
            <a:r>
              <a:rPr lang="en-US" altLang="zh-TW" dirty="0"/>
              <a:t>          for x, y, c in zip(</a:t>
            </a:r>
            <a:r>
              <a:rPr lang="en-US" altLang="zh-TW" dirty="0" err="1"/>
              <a:t>xarr</a:t>
            </a:r>
            <a:r>
              <a:rPr lang="en-US" altLang="zh-TW" dirty="0"/>
              <a:t>, </a:t>
            </a:r>
            <a:r>
              <a:rPr lang="en-US" altLang="zh-TW" dirty="0" err="1"/>
              <a:t>yarr</a:t>
            </a:r>
            <a:r>
              <a:rPr lang="en-US" altLang="zh-TW" dirty="0"/>
              <a:t>, </a:t>
            </a:r>
            <a:r>
              <a:rPr lang="en-US" altLang="zh-TW" dirty="0" err="1"/>
              <a:t>cond</a:t>
            </a:r>
            <a:r>
              <a:rPr lang="en-US" altLang="zh-TW" dirty="0"/>
              <a:t>)]</a:t>
            </a:r>
          </a:p>
          <a:p>
            <a:pPr marL="0" indent="0">
              <a:buNone/>
            </a:pPr>
            <a:r>
              <a:rPr lang="en-US" altLang="zh-TW" dirty="0"/>
              <a:t>result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7" y="750661"/>
            <a:ext cx="6014725" cy="5991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7" y="5767840"/>
            <a:ext cx="3939150" cy="5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2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172" y="374195"/>
            <a:ext cx="11498942" cy="618626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result = </a:t>
            </a:r>
            <a:r>
              <a:rPr lang="en-US" altLang="zh-TW" dirty="0" err="1"/>
              <a:t>np.where</a:t>
            </a:r>
            <a:r>
              <a:rPr lang="en-US" altLang="zh-TW" dirty="0"/>
              <a:t>(</a:t>
            </a:r>
            <a:r>
              <a:rPr lang="en-US" altLang="zh-TW" dirty="0" err="1"/>
              <a:t>cond</a:t>
            </a:r>
            <a:r>
              <a:rPr lang="en-US" altLang="zh-TW" dirty="0"/>
              <a:t>, </a:t>
            </a:r>
            <a:r>
              <a:rPr lang="en-US" altLang="zh-TW" dirty="0" err="1"/>
              <a:t>xarr</a:t>
            </a:r>
            <a:r>
              <a:rPr lang="en-US" altLang="zh-TW" dirty="0"/>
              <a:t>, </a:t>
            </a:r>
            <a:r>
              <a:rPr lang="en-US" altLang="zh-TW" dirty="0" err="1"/>
              <a:t>yarr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result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np.random.randn</a:t>
            </a:r>
            <a:r>
              <a:rPr lang="en-US" altLang="zh-TW" dirty="0"/>
              <a:t>(4, 4)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&gt; 0</a:t>
            </a:r>
          </a:p>
          <a:p>
            <a:pPr marL="0" indent="0">
              <a:buNone/>
            </a:pPr>
            <a:r>
              <a:rPr lang="en-US" altLang="zh-TW" dirty="0" err="1"/>
              <a:t>np.where</a:t>
            </a:r>
            <a:r>
              <a:rPr lang="en-US" altLang="zh-TW" dirty="0"/>
              <a:t>(</a:t>
            </a:r>
            <a:r>
              <a:rPr lang="en-US" altLang="zh-TW" dirty="0" err="1"/>
              <a:t>arr</a:t>
            </a:r>
            <a:r>
              <a:rPr lang="en-US" altLang="zh-TW" dirty="0"/>
              <a:t> &gt; 0, 2, -2)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72" y="1292678"/>
            <a:ext cx="6186745" cy="7248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" y="4440918"/>
            <a:ext cx="3837215" cy="15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9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5320" y="239343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資料科學介紹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796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2142" y="475796"/>
            <a:ext cx="11498943" cy="604111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np.where</a:t>
            </a:r>
            <a:r>
              <a:rPr lang="en-US" altLang="zh-TW" dirty="0"/>
              <a:t>(</a:t>
            </a:r>
            <a:r>
              <a:rPr lang="en-US" altLang="zh-TW" dirty="0" err="1"/>
              <a:t>arr</a:t>
            </a:r>
            <a:r>
              <a:rPr lang="en-US" altLang="zh-TW" dirty="0"/>
              <a:t> &gt; 0, 2, </a:t>
            </a:r>
            <a:r>
              <a:rPr lang="en-US" altLang="zh-TW" dirty="0" err="1"/>
              <a:t>arr</a:t>
            </a:r>
            <a:r>
              <a:rPr lang="en-US" altLang="zh-TW" dirty="0"/>
              <a:t>) # set only positive values to </a:t>
            </a:r>
            <a:r>
              <a:rPr lang="en-US" altLang="zh-TW" dirty="0" smtClean="0"/>
              <a:t>2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### </a:t>
            </a:r>
            <a:r>
              <a:rPr lang="en-US" altLang="zh-TW" dirty="0"/>
              <a:t>Mathematical and Statistical Methods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np.random.randn</a:t>
            </a:r>
            <a:r>
              <a:rPr lang="en-US" altLang="zh-TW" dirty="0"/>
              <a:t>(5, 4)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arr.mean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np.mean</a:t>
            </a:r>
            <a:r>
              <a:rPr lang="en-US" altLang="zh-TW" dirty="0"/>
              <a:t>(</a:t>
            </a:r>
            <a:r>
              <a:rPr lang="en-US" altLang="zh-TW" dirty="0" err="1"/>
              <a:t>arr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arr.sum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2" y="991506"/>
            <a:ext cx="5620790" cy="13307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59" y="5559877"/>
            <a:ext cx="2694441" cy="5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79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0542" y="345168"/>
            <a:ext cx="11702143" cy="624431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arr.mean</a:t>
            </a:r>
            <a:r>
              <a:rPr lang="en-US" altLang="zh-TW" dirty="0"/>
              <a:t>(axis=1)</a:t>
            </a:r>
          </a:p>
          <a:p>
            <a:pPr marL="0" indent="0">
              <a:buNone/>
            </a:pPr>
            <a:r>
              <a:rPr lang="en-US" altLang="zh-TW" dirty="0" err="1"/>
              <a:t>arr.sum</a:t>
            </a:r>
            <a:r>
              <a:rPr lang="en-US" altLang="zh-TW" dirty="0"/>
              <a:t>(axis=0)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np.array</a:t>
            </a:r>
            <a:r>
              <a:rPr lang="en-US" altLang="zh-TW" dirty="0"/>
              <a:t>([0, 1, 2, 3, 4, 5, 6, 7])</a:t>
            </a:r>
          </a:p>
          <a:p>
            <a:pPr marL="0" indent="0">
              <a:buNone/>
            </a:pPr>
            <a:r>
              <a:rPr lang="en-US" altLang="zh-TW" dirty="0" err="1"/>
              <a:t>arr.cumsum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np.array</a:t>
            </a:r>
            <a:r>
              <a:rPr lang="en-US" altLang="zh-TW" dirty="0"/>
              <a:t>([[0, 1, 2], [3, 4, 5], [6, 7, 8]])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arr.cumsum</a:t>
            </a:r>
            <a:r>
              <a:rPr lang="en-US" altLang="zh-TW" dirty="0"/>
              <a:t>(axis=0)</a:t>
            </a:r>
          </a:p>
          <a:p>
            <a:pPr marL="0" indent="0">
              <a:buNone/>
            </a:pPr>
            <a:r>
              <a:rPr lang="en-US" altLang="zh-TW" dirty="0" err="1"/>
              <a:t>arr.cumprod</a:t>
            </a:r>
            <a:r>
              <a:rPr lang="en-US" altLang="zh-TW" dirty="0"/>
              <a:t>(axis=1)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2" y="1321253"/>
            <a:ext cx="7969860" cy="5656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1" y="2919411"/>
            <a:ext cx="6200187" cy="4043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289" y="4461099"/>
            <a:ext cx="4106062" cy="127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47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5684" y="330654"/>
            <a:ext cx="11498943" cy="627334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### </a:t>
            </a:r>
            <a:r>
              <a:rPr lang="en-US" altLang="zh-TW" dirty="0"/>
              <a:t>Methods for Boolean Arrays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np.random.randn</a:t>
            </a:r>
            <a:r>
              <a:rPr lang="en-US" altLang="zh-TW" dirty="0"/>
              <a:t>(100)</a:t>
            </a:r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 err="1"/>
              <a:t>arr</a:t>
            </a:r>
            <a:r>
              <a:rPr lang="en-US" altLang="zh-TW" dirty="0"/>
              <a:t> &gt; 0).sum() # Number of positive values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bools = </a:t>
            </a:r>
            <a:r>
              <a:rPr lang="en-US" altLang="zh-TW" dirty="0" err="1"/>
              <a:t>np.array</a:t>
            </a:r>
            <a:r>
              <a:rPr lang="en-US" altLang="zh-TW" dirty="0"/>
              <a:t>([False, False, True, False])</a:t>
            </a:r>
          </a:p>
          <a:p>
            <a:pPr marL="0" indent="0">
              <a:buNone/>
            </a:pPr>
            <a:r>
              <a:rPr lang="en-US" altLang="zh-TW" dirty="0" err="1"/>
              <a:t>bools.any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bools.all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9503" t="28132" r="25339" b="19740"/>
          <a:stretch/>
        </p:blipFill>
        <p:spPr>
          <a:xfrm>
            <a:off x="315683" y="1785257"/>
            <a:ext cx="758373" cy="5055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6621" t="29610" r="7563" b="23650"/>
          <a:stretch/>
        </p:blipFill>
        <p:spPr>
          <a:xfrm>
            <a:off x="315682" y="3860799"/>
            <a:ext cx="1106717" cy="37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74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7629" y="316139"/>
            <a:ext cx="11557000" cy="61282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### Sorting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np.random.randn</a:t>
            </a:r>
            <a:r>
              <a:rPr lang="en-US" altLang="zh-TW" dirty="0"/>
              <a:t>(6)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arr.sort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np.random.randn</a:t>
            </a:r>
            <a:r>
              <a:rPr lang="en-US" altLang="zh-TW" dirty="0"/>
              <a:t>(5, 3)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arr.sort</a:t>
            </a:r>
            <a:r>
              <a:rPr lang="en-US" altLang="zh-TW" dirty="0"/>
              <a:t>(1)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29" y="2835501"/>
            <a:ext cx="7638142" cy="3653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580" y="4161291"/>
            <a:ext cx="4605174" cy="15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31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743" y="345167"/>
            <a:ext cx="11165114" cy="63168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large_arr</a:t>
            </a:r>
            <a:r>
              <a:rPr lang="en-US" altLang="zh-TW" dirty="0"/>
              <a:t> = </a:t>
            </a:r>
            <a:r>
              <a:rPr lang="en-US" altLang="zh-TW" dirty="0" err="1"/>
              <a:t>np.random.randn</a:t>
            </a:r>
            <a:r>
              <a:rPr lang="en-US" altLang="zh-TW" dirty="0"/>
              <a:t>(1000)</a:t>
            </a:r>
          </a:p>
          <a:p>
            <a:pPr marL="0" indent="0">
              <a:buNone/>
            </a:pPr>
            <a:r>
              <a:rPr lang="en-US" altLang="zh-TW" dirty="0" err="1"/>
              <a:t>large_arr.sort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large_arr</a:t>
            </a:r>
            <a:r>
              <a:rPr lang="en-US" altLang="zh-TW" dirty="0"/>
              <a:t>[</a:t>
            </a:r>
            <a:r>
              <a:rPr lang="en-US" altLang="zh-TW" dirty="0" err="1"/>
              <a:t>int</a:t>
            </a:r>
            <a:r>
              <a:rPr lang="en-US" altLang="zh-TW" dirty="0"/>
              <a:t>(0.05 * 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large_arr</a:t>
            </a:r>
            <a:r>
              <a:rPr lang="en-US" altLang="zh-TW" dirty="0"/>
              <a:t>))] # 5% quantile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### </a:t>
            </a:r>
            <a:r>
              <a:rPr lang="en-US" altLang="zh-TW" dirty="0"/>
              <a:t>Unique and Other Set Logic</a:t>
            </a:r>
          </a:p>
          <a:p>
            <a:pPr marL="0" indent="0">
              <a:buNone/>
            </a:pPr>
            <a:r>
              <a:rPr lang="en-US" altLang="zh-TW" dirty="0"/>
              <a:t>names = </a:t>
            </a:r>
            <a:r>
              <a:rPr lang="en-US" altLang="zh-TW" dirty="0" err="1"/>
              <a:t>np.array</a:t>
            </a:r>
            <a:r>
              <a:rPr lang="en-US" altLang="zh-TW" dirty="0"/>
              <a:t>(['Bob', 'Joe', 'Will', 'Bob', 'Will', 'Joe', 'Joe'])</a:t>
            </a:r>
          </a:p>
          <a:p>
            <a:pPr marL="0" indent="0">
              <a:buNone/>
            </a:pPr>
            <a:r>
              <a:rPr lang="en-US" altLang="zh-TW" dirty="0" err="1"/>
              <a:t>np.unique</a:t>
            </a:r>
            <a:r>
              <a:rPr lang="en-US" altLang="zh-TW" dirty="0"/>
              <a:t>(names)</a:t>
            </a:r>
          </a:p>
          <a:p>
            <a:pPr marL="0" indent="0">
              <a:buNone/>
            </a:pPr>
            <a:r>
              <a:rPr lang="en-US" altLang="zh-TW" dirty="0" err="1"/>
              <a:t>ints</a:t>
            </a:r>
            <a:r>
              <a:rPr lang="en-US" altLang="zh-TW" dirty="0"/>
              <a:t> = </a:t>
            </a:r>
            <a:r>
              <a:rPr lang="en-US" altLang="zh-TW" dirty="0" err="1"/>
              <a:t>np.array</a:t>
            </a:r>
            <a:r>
              <a:rPr lang="en-US" altLang="zh-TW" dirty="0"/>
              <a:t>([3, 3, 3, 2, 2, 1, 1, 4, 4])</a:t>
            </a:r>
          </a:p>
          <a:p>
            <a:pPr marL="0" indent="0">
              <a:buNone/>
            </a:pPr>
            <a:r>
              <a:rPr lang="en-US" altLang="zh-TW" dirty="0" err="1"/>
              <a:t>np.unique</a:t>
            </a:r>
            <a:r>
              <a:rPr lang="en-US" altLang="zh-TW" dirty="0"/>
              <a:t>(</a:t>
            </a:r>
            <a:r>
              <a:rPr lang="en-US" altLang="zh-TW" dirty="0" err="1"/>
              <a:t>ints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sorted(set(names))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3" y="1858509"/>
            <a:ext cx="2746828" cy="47359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3" y="4877026"/>
            <a:ext cx="3014231" cy="4061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29" y="5848801"/>
            <a:ext cx="3226734" cy="50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12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6657" y="287111"/>
            <a:ext cx="11527971" cy="63604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values = </a:t>
            </a:r>
            <a:r>
              <a:rPr lang="en-US" altLang="zh-TW" dirty="0" err="1"/>
              <a:t>np.array</a:t>
            </a:r>
            <a:r>
              <a:rPr lang="en-US" altLang="zh-TW" dirty="0"/>
              <a:t>([6, 0, 0, 3, 2, 5, 6])</a:t>
            </a:r>
          </a:p>
          <a:p>
            <a:pPr marL="0" indent="0">
              <a:buNone/>
            </a:pPr>
            <a:r>
              <a:rPr lang="en-US" altLang="zh-TW" dirty="0"/>
              <a:t>np.in1d(values, [2, 3, 6])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### </a:t>
            </a:r>
            <a:r>
              <a:rPr lang="en-US" altLang="zh-TW" dirty="0"/>
              <a:t>File Input and Output with Arrays</a:t>
            </a:r>
          </a:p>
          <a:p>
            <a:pPr marL="0" indent="0">
              <a:buNone/>
            </a:pPr>
            <a:r>
              <a:rPr lang="en-US" altLang="zh-TW" dirty="0" err="1"/>
              <a:t>arr</a:t>
            </a:r>
            <a:r>
              <a:rPr lang="en-US" altLang="zh-TW" dirty="0"/>
              <a:t> = </a:t>
            </a:r>
            <a:r>
              <a:rPr lang="en-US" altLang="zh-TW" dirty="0" err="1"/>
              <a:t>np.arange</a:t>
            </a:r>
            <a:r>
              <a:rPr lang="en-US" altLang="zh-TW" dirty="0"/>
              <a:t>(10)</a:t>
            </a:r>
          </a:p>
          <a:p>
            <a:pPr marL="0" indent="0">
              <a:buNone/>
            </a:pPr>
            <a:r>
              <a:rPr lang="en-US" altLang="zh-TW" dirty="0" err="1"/>
              <a:t>np.save</a:t>
            </a:r>
            <a:r>
              <a:rPr lang="en-US" altLang="zh-TW" dirty="0"/>
              <a:t>('</a:t>
            </a:r>
            <a:r>
              <a:rPr lang="en-US" altLang="zh-TW" dirty="0" err="1"/>
              <a:t>some_array</a:t>
            </a:r>
            <a:r>
              <a:rPr lang="en-US" altLang="zh-TW" dirty="0"/>
              <a:t>', </a:t>
            </a:r>
            <a:r>
              <a:rPr lang="en-US" altLang="zh-TW" dirty="0" err="1"/>
              <a:t>arr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np.load</a:t>
            </a:r>
            <a:r>
              <a:rPr lang="en-US" altLang="zh-TW" dirty="0"/>
              <a:t>('</a:t>
            </a:r>
            <a:r>
              <a:rPr lang="en-US" altLang="zh-TW" dirty="0" err="1"/>
              <a:t>some_array.npy</a:t>
            </a:r>
            <a:r>
              <a:rPr lang="en-US" altLang="zh-TW" dirty="0"/>
              <a:t>')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np.savez</a:t>
            </a:r>
            <a:r>
              <a:rPr lang="en-US" altLang="zh-TW" dirty="0"/>
              <a:t>('</a:t>
            </a:r>
            <a:r>
              <a:rPr lang="en-US" altLang="zh-TW" dirty="0" err="1"/>
              <a:t>array_archive.npz</a:t>
            </a:r>
            <a:r>
              <a:rPr lang="en-US" altLang="zh-TW" dirty="0"/>
              <a:t>', a=</a:t>
            </a:r>
            <a:r>
              <a:rPr lang="en-US" altLang="zh-TW" dirty="0" err="1"/>
              <a:t>arr</a:t>
            </a:r>
            <a:r>
              <a:rPr lang="en-US" altLang="zh-TW" dirty="0"/>
              <a:t>, b=</a:t>
            </a:r>
            <a:r>
              <a:rPr lang="en-US" altLang="zh-TW" dirty="0" err="1"/>
              <a:t>arr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arch = </a:t>
            </a:r>
            <a:r>
              <a:rPr lang="en-US" altLang="zh-TW" dirty="0" err="1"/>
              <a:t>np.load</a:t>
            </a:r>
            <a:r>
              <a:rPr lang="en-US" altLang="zh-TW" dirty="0"/>
              <a:t>('</a:t>
            </a:r>
            <a:r>
              <a:rPr lang="en-US" altLang="zh-TW" dirty="0" err="1"/>
              <a:t>array_archive.npz</a:t>
            </a:r>
            <a:r>
              <a:rPr lang="en-US" altLang="zh-TW" dirty="0"/>
              <a:t>')</a:t>
            </a:r>
          </a:p>
          <a:p>
            <a:pPr marL="0" indent="0">
              <a:buNone/>
            </a:pPr>
            <a:r>
              <a:rPr lang="en-US" altLang="zh-TW" dirty="0"/>
              <a:t>arch['b']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6" y="1219427"/>
            <a:ext cx="7557973" cy="3626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6" y="4102780"/>
            <a:ext cx="5357720" cy="3385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315" y="5975803"/>
            <a:ext cx="4256542" cy="4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78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6656" y="214539"/>
            <a:ext cx="11469915" cy="63023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np.savez_compressed</a:t>
            </a:r>
            <a:r>
              <a:rPr lang="en-US" altLang="zh-TW" dirty="0"/>
              <a:t>('</a:t>
            </a:r>
            <a:r>
              <a:rPr lang="en-US" altLang="zh-TW" dirty="0" err="1"/>
              <a:t>arrays_compressed.npz</a:t>
            </a:r>
            <a:r>
              <a:rPr lang="en-US" altLang="zh-TW" dirty="0"/>
              <a:t>', a=</a:t>
            </a:r>
            <a:r>
              <a:rPr lang="en-US" altLang="zh-TW" dirty="0" err="1"/>
              <a:t>arr</a:t>
            </a:r>
            <a:r>
              <a:rPr lang="en-US" altLang="zh-TW" dirty="0"/>
              <a:t>, b=</a:t>
            </a:r>
            <a:r>
              <a:rPr lang="en-US" altLang="zh-TW" dirty="0" err="1"/>
              <a:t>arr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!</a:t>
            </a:r>
            <a:r>
              <a:rPr lang="en-US" altLang="zh-TW" dirty="0" err="1"/>
              <a:t>rm</a:t>
            </a:r>
            <a:r>
              <a:rPr lang="en-US" altLang="zh-TW" dirty="0"/>
              <a:t> </a:t>
            </a:r>
            <a:r>
              <a:rPr lang="en-US" altLang="zh-TW" dirty="0" err="1"/>
              <a:t>some_array.npy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!</a:t>
            </a:r>
            <a:r>
              <a:rPr lang="en-US" altLang="zh-TW" dirty="0" err="1"/>
              <a:t>rm</a:t>
            </a:r>
            <a:r>
              <a:rPr lang="en-US" altLang="zh-TW" dirty="0"/>
              <a:t> </a:t>
            </a:r>
            <a:r>
              <a:rPr lang="en-US" altLang="zh-TW" dirty="0" err="1"/>
              <a:t>array_archive.npz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!</a:t>
            </a:r>
            <a:r>
              <a:rPr lang="en-US" altLang="zh-TW" dirty="0" err="1"/>
              <a:t>rm</a:t>
            </a:r>
            <a:r>
              <a:rPr lang="en-US" altLang="zh-TW" dirty="0"/>
              <a:t> </a:t>
            </a:r>
            <a:r>
              <a:rPr lang="en-US" altLang="zh-TW" dirty="0" err="1"/>
              <a:t>arrays_compressed.npz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### </a:t>
            </a:r>
            <a:r>
              <a:rPr lang="en-US" altLang="zh-TW" dirty="0"/>
              <a:t>Linear Algebra</a:t>
            </a:r>
          </a:p>
          <a:p>
            <a:pPr marL="0" indent="0">
              <a:buNone/>
            </a:pPr>
            <a:r>
              <a:rPr lang="es-ES" altLang="zh-TW" dirty="0"/>
              <a:t>x = np.array([[1., 2., 3.], [4., 5., 6.]])</a:t>
            </a:r>
          </a:p>
          <a:p>
            <a:pPr marL="0" indent="0">
              <a:buNone/>
            </a:pPr>
            <a:r>
              <a:rPr lang="es-ES" altLang="zh-TW" dirty="0"/>
              <a:t>y = np.array([[6., 23.], [-1, 7], [8, 9]])</a:t>
            </a:r>
          </a:p>
          <a:p>
            <a:pPr marL="0" indent="0">
              <a:buNone/>
            </a:pPr>
            <a:r>
              <a:rPr lang="es-ES" altLang="zh-TW" dirty="0"/>
              <a:t>x</a:t>
            </a:r>
          </a:p>
          <a:p>
            <a:pPr marL="0" indent="0">
              <a:buNone/>
            </a:pPr>
            <a:r>
              <a:rPr lang="es-ES" altLang="zh-TW" dirty="0" smtClean="0"/>
              <a:t>y</a:t>
            </a:r>
          </a:p>
          <a:p>
            <a:pPr marL="0" indent="0">
              <a:buNone/>
            </a:pPr>
            <a:r>
              <a:rPr lang="es-ES" altLang="zh-TW" dirty="0" smtClean="0"/>
              <a:t>x.dot(y</a:t>
            </a:r>
            <a:r>
              <a:rPr lang="es-E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28" y="5144407"/>
            <a:ext cx="3282448" cy="7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654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7285" y="446767"/>
            <a:ext cx="11310257" cy="60991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np.dot(x, y)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np.dot(x, </a:t>
            </a:r>
            <a:r>
              <a:rPr lang="en-US" altLang="zh-TW" dirty="0" err="1"/>
              <a:t>np.ones</a:t>
            </a:r>
            <a:r>
              <a:rPr lang="en-US" altLang="zh-TW" dirty="0"/>
              <a:t>(3))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x @ </a:t>
            </a:r>
            <a:r>
              <a:rPr lang="en-US" altLang="zh-TW" dirty="0" err="1"/>
              <a:t>np.ones</a:t>
            </a:r>
            <a:r>
              <a:rPr lang="en-US" altLang="zh-TW" dirty="0"/>
              <a:t>(3)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92" y="925965"/>
            <a:ext cx="3103825" cy="8157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91" y="2414360"/>
            <a:ext cx="3103825" cy="4579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91" y="3544947"/>
            <a:ext cx="2866075" cy="5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28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570" y="374195"/>
            <a:ext cx="11687629" cy="60991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from </a:t>
            </a:r>
            <a:r>
              <a:rPr lang="en-US" altLang="zh-TW" dirty="0" err="1"/>
              <a:t>numpy.linalg</a:t>
            </a:r>
            <a:r>
              <a:rPr lang="en-US" altLang="zh-TW" dirty="0"/>
              <a:t> import </a:t>
            </a:r>
            <a:r>
              <a:rPr lang="en-US" altLang="zh-TW" dirty="0" err="1"/>
              <a:t>inv</a:t>
            </a:r>
            <a:r>
              <a:rPr lang="en-US" altLang="zh-TW" dirty="0"/>
              <a:t>, </a:t>
            </a:r>
            <a:r>
              <a:rPr lang="en-US" altLang="zh-TW" dirty="0" err="1"/>
              <a:t>qr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X = </a:t>
            </a:r>
            <a:r>
              <a:rPr lang="en-US" altLang="zh-TW" dirty="0" err="1"/>
              <a:t>np.random.randn</a:t>
            </a:r>
            <a:r>
              <a:rPr lang="en-US" altLang="zh-TW" dirty="0"/>
              <a:t>(5, 5)</a:t>
            </a:r>
          </a:p>
          <a:p>
            <a:pPr marL="0" indent="0">
              <a:buNone/>
            </a:pPr>
            <a:r>
              <a:rPr lang="en-US" altLang="zh-TW" dirty="0"/>
              <a:t>mat = X.T.dot(X)</a:t>
            </a:r>
          </a:p>
          <a:p>
            <a:pPr marL="0" indent="0">
              <a:buNone/>
            </a:pPr>
            <a:r>
              <a:rPr lang="en-US" altLang="zh-TW" dirty="0" err="1"/>
              <a:t>inv</a:t>
            </a:r>
            <a:r>
              <a:rPr lang="en-US" altLang="zh-TW" dirty="0"/>
              <a:t>(mat)</a:t>
            </a:r>
          </a:p>
          <a:p>
            <a:pPr marL="0" indent="0">
              <a:buNone/>
            </a:pPr>
            <a:r>
              <a:rPr lang="en-US" altLang="zh-TW" dirty="0"/>
              <a:t>mat.dot(</a:t>
            </a:r>
            <a:r>
              <a:rPr lang="en-US" altLang="zh-TW" dirty="0" err="1"/>
              <a:t>inv</a:t>
            </a:r>
            <a:r>
              <a:rPr lang="en-US" altLang="zh-TW" dirty="0"/>
              <a:t>(mat))</a:t>
            </a:r>
          </a:p>
          <a:p>
            <a:pPr marL="0" indent="0">
              <a:buNone/>
            </a:pPr>
            <a:r>
              <a:rPr lang="en-US" altLang="zh-TW" dirty="0"/>
              <a:t>q, r = </a:t>
            </a:r>
            <a:r>
              <a:rPr lang="en-US" altLang="zh-TW" dirty="0" err="1"/>
              <a:t>qr</a:t>
            </a:r>
            <a:r>
              <a:rPr lang="en-US" altLang="zh-TW" dirty="0"/>
              <a:t>(mat)</a:t>
            </a:r>
          </a:p>
          <a:p>
            <a:pPr marL="0" indent="0">
              <a:buNone/>
            </a:pPr>
            <a:r>
              <a:rPr lang="en-US" altLang="zh-TW" dirty="0"/>
              <a:t>r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48" y="3648074"/>
            <a:ext cx="8043986" cy="17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42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742" y="374196"/>
            <a:ext cx="11411857" cy="621529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### </a:t>
            </a:r>
            <a:r>
              <a:rPr lang="en-US" altLang="zh-TW" dirty="0"/>
              <a:t>Pseudorandom Number Generation</a:t>
            </a:r>
          </a:p>
          <a:p>
            <a:pPr marL="0" indent="0">
              <a:buNone/>
            </a:pPr>
            <a:r>
              <a:rPr lang="en-US" altLang="zh-TW" dirty="0"/>
              <a:t>samples = </a:t>
            </a:r>
            <a:r>
              <a:rPr lang="en-US" altLang="zh-TW" dirty="0" err="1"/>
              <a:t>np.random.normal</a:t>
            </a:r>
            <a:r>
              <a:rPr lang="en-US" altLang="zh-TW" dirty="0"/>
              <a:t>(size=(4, 4))</a:t>
            </a:r>
          </a:p>
          <a:p>
            <a:pPr marL="0" indent="0">
              <a:buNone/>
            </a:pPr>
            <a:r>
              <a:rPr lang="en-US" altLang="zh-TW" dirty="0"/>
              <a:t>samples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from</a:t>
            </a:r>
            <a:r>
              <a:rPr lang="en-US" altLang="zh-TW" dirty="0"/>
              <a:t> random import </a:t>
            </a:r>
            <a:r>
              <a:rPr lang="en-US" altLang="zh-TW" dirty="0" err="1"/>
              <a:t>normalvariate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 = 1000000</a:t>
            </a:r>
          </a:p>
          <a:p>
            <a:pPr marL="0" indent="0">
              <a:buNone/>
            </a:pPr>
            <a:r>
              <a:rPr lang="en-US" altLang="zh-TW" dirty="0"/>
              <a:t>%</a:t>
            </a:r>
            <a:r>
              <a:rPr lang="en-US" altLang="zh-TW" dirty="0" err="1"/>
              <a:t>timeit</a:t>
            </a:r>
            <a:r>
              <a:rPr lang="en-US" altLang="zh-TW" dirty="0"/>
              <a:t> samples = [</a:t>
            </a:r>
            <a:r>
              <a:rPr lang="en-US" altLang="zh-TW" dirty="0" err="1"/>
              <a:t>normalvariate</a:t>
            </a:r>
            <a:r>
              <a:rPr lang="en-US" altLang="zh-TW" dirty="0"/>
              <a:t>(0, 1) for _ in range(N)]</a:t>
            </a:r>
          </a:p>
          <a:p>
            <a:pPr marL="0" indent="0">
              <a:buNone/>
            </a:pPr>
            <a:r>
              <a:rPr lang="en-US" altLang="zh-TW" dirty="0"/>
              <a:t>%</a:t>
            </a:r>
            <a:r>
              <a:rPr lang="en-US" altLang="zh-TW" dirty="0" err="1"/>
              <a:t>timeit</a:t>
            </a:r>
            <a:r>
              <a:rPr lang="en-US" altLang="zh-TW" dirty="0"/>
              <a:t> </a:t>
            </a:r>
            <a:r>
              <a:rPr lang="en-US" altLang="zh-TW" dirty="0" err="1"/>
              <a:t>np.random.normal</a:t>
            </a:r>
            <a:r>
              <a:rPr lang="en-US" altLang="zh-TW" dirty="0"/>
              <a:t>(size=N)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2" y="1920421"/>
            <a:ext cx="5463925" cy="1301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2" y="5396366"/>
            <a:ext cx="4301686" cy="6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2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3880" y="404148"/>
            <a:ext cx="10907684" cy="5905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     是</a:t>
            </a:r>
            <a:r>
              <a:rPr lang="zh-TW" altLang="en-US" dirty="0"/>
              <a:t>一門利用資料學習</a:t>
            </a:r>
            <a:r>
              <a:rPr lang="zh-TW" altLang="en-US" dirty="0" smtClean="0"/>
              <a:t>知識，並且從資料</a:t>
            </a:r>
            <a:r>
              <a:rPr lang="zh-TW" altLang="en-US" dirty="0"/>
              <a:t>中提取出有價值的部分來生產資料</a:t>
            </a:r>
            <a:r>
              <a:rPr lang="zh-TW" altLang="en-US" dirty="0" smtClean="0"/>
              <a:t>產品。結合</a:t>
            </a:r>
            <a:r>
              <a:rPr lang="zh-TW" altLang="en-US" dirty="0"/>
              <a:t>了諸多領域中的理論和技術，</a:t>
            </a:r>
            <a:r>
              <a:rPr lang="zh-TW" altLang="en-US" dirty="0" smtClean="0"/>
              <a:t>包括</a:t>
            </a:r>
            <a:r>
              <a:rPr lang="zh-TW" altLang="en-US" dirty="0" smtClean="0">
                <a:solidFill>
                  <a:srgbClr val="FF0000"/>
                </a:solidFill>
              </a:rPr>
              <a:t>應用數學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統計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圖形識別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機器學習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資料視覺化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資料倉儲</a:t>
            </a:r>
            <a:r>
              <a:rPr lang="zh-TW" altLang="en-US" dirty="0" smtClean="0"/>
              <a:t>以及</a:t>
            </a:r>
            <a:r>
              <a:rPr lang="zh-TW" altLang="en-US" dirty="0" smtClean="0">
                <a:solidFill>
                  <a:srgbClr val="FF0000"/>
                </a:solidFill>
              </a:rPr>
              <a:t>高效能計算</a:t>
            </a:r>
            <a:r>
              <a:rPr lang="zh-TW" altLang="en-US" dirty="0" smtClean="0"/>
              <a:t>。</a:t>
            </a:r>
            <a:r>
              <a:rPr lang="zh-TW" altLang="en-US" dirty="0"/>
              <a:t>資料科學通過運用各種相關的資料來幫助非專業人士理解問題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</a:t>
            </a:r>
            <a:r>
              <a:rPr lang="zh-TW" altLang="en-US" dirty="0"/>
              <a:t>資料科學技術可以幫助我們如何正確的處理資料並協助我們</a:t>
            </a:r>
            <a:r>
              <a:rPr lang="zh-TW" altLang="en-US" dirty="0" smtClean="0"/>
              <a:t>在</a:t>
            </a:r>
            <a:r>
              <a:rPr lang="zh-TW" altLang="en-US" dirty="0" smtClean="0">
                <a:solidFill>
                  <a:srgbClr val="FF0000"/>
                </a:solidFill>
              </a:rPr>
              <a:t>生物學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社會科學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人類學</a:t>
            </a:r>
            <a:r>
              <a:rPr lang="zh-TW" altLang="en-US" dirty="0" smtClean="0"/>
              <a:t>等</a:t>
            </a:r>
            <a:r>
              <a:rPr lang="zh-TW" altLang="en-US" dirty="0"/>
              <a:t>領域進行研究調研。此外，資料科學也對商業競爭有極大的</a:t>
            </a:r>
            <a:r>
              <a:rPr lang="zh-TW" altLang="en-US" dirty="0" smtClean="0"/>
              <a:t>幫助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 algn="r">
              <a:buNone/>
            </a:pPr>
            <a:r>
              <a:rPr lang="zh-TW" altLang="en-US" sz="900" dirty="0" smtClean="0"/>
              <a:t>參考資</a:t>
            </a:r>
            <a:r>
              <a:rPr lang="zh-TW" altLang="en-US" sz="900" dirty="0"/>
              <a:t>料</a:t>
            </a:r>
            <a:r>
              <a:rPr lang="en-US" altLang="zh-TW" sz="900" dirty="0" smtClean="0"/>
              <a:t>:https://zh.Wikipedia.org/wiki/%E6%95%B0%E6%8D%AE%E7%A7%91%E5%AD%A6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40923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172" y="359682"/>
            <a:ext cx="11498942" cy="624431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np.random.seed</a:t>
            </a:r>
            <a:r>
              <a:rPr lang="en-US" altLang="zh-TW" dirty="0" smtClean="0"/>
              <a:t>(1234)</a:t>
            </a:r>
          </a:p>
          <a:p>
            <a:pPr marL="0" indent="0">
              <a:buNone/>
            </a:pPr>
            <a:r>
              <a:rPr lang="en-US" altLang="zh-TW" dirty="0" err="1"/>
              <a:t>rng</a:t>
            </a:r>
            <a:r>
              <a:rPr lang="en-US" altLang="zh-TW" dirty="0"/>
              <a:t> = </a:t>
            </a:r>
            <a:r>
              <a:rPr lang="en-US" altLang="zh-TW" dirty="0" err="1"/>
              <a:t>np.random.RandomState</a:t>
            </a:r>
            <a:r>
              <a:rPr lang="en-US" altLang="zh-TW" dirty="0"/>
              <a:t>(1234)</a:t>
            </a:r>
          </a:p>
          <a:p>
            <a:pPr marL="0" indent="0">
              <a:buNone/>
            </a:pPr>
            <a:r>
              <a:rPr lang="en-US" altLang="zh-TW" dirty="0" err="1"/>
              <a:t>rng.randn</a:t>
            </a:r>
            <a:r>
              <a:rPr lang="en-US" altLang="zh-TW" dirty="0"/>
              <a:t>(10)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86" y="3334883"/>
            <a:ext cx="7816797" cy="55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32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7628" y="374197"/>
            <a:ext cx="11542485" cy="630237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### Example: Random Walks</a:t>
            </a:r>
          </a:p>
          <a:p>
            <a:pPr marL="0" indent="0">
              <a:buNone/>
            </a:pPr>
            <a:r>
              <a:rPr lang="en-US" altLang="zh-TW" dirty="0"/>
              <a:t>import random</a:t>
            </a:r>
          </a:p>
          <a:p>
            <a:pPr marL="0" indent="0">
              <a:buNone/>
            </a:pPr>
            <a:r>
              <a:rPr lang="en-US" altLang="zh-TW" dirty="0"/>
              <a:t>position = 0</a:t>
            </a:r>
          </a:p>
          <a:p>
            <a:pPr marL="0" indent="0">
              <a:buNone/>
            </a:pPr>
            <a:r>
              <a:rPr lang="en-US" altLang="zh-TW" dirty="0"/>
              <a:t>walk = [position]</a:t>
            </a:r>
          </a:p>
          <a:p>
            <a:pPr marL="0" indent="0">
              <a:buNone/>
            </a:pPr>
            <a:r>
              <a:rPr lang="en-US" altLang="zh-TW" dirty="0"/>
              <a:t>steps = 1000</a:t>
            </a:r>
          </a:p>
          <a:p>
            <a:pPr marL="0" indent="0">
              <a:buNone/>
            </a:pPr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range(steps):</a:t>
            </a:r>
          </a:p>
          <a:p>
            <a:pPr marL="0" indent="0">
              <a:buNone/>
            </a:pPr>
            <a:r>
              <a:rPr lang="en-US" altLang="zh-TW" dirty="0"/>
              <a:t>    step = 1 if </a:t>
            </a:r>
            <a:r>
              <a:rPr lang="en-US" altLang="zh-TW" dirty="0" err="1"/>
              <a:t>random.randint</a:t>
            </a:r>
            <a:r>
              <a:rPr lang="en-US" altLang="zh-TW" dirty="0"/>
              <a:t>(0, 1) else -1</a:t>
            </a:r>
          </a:p>
          <a:p>
            <a:pPr marL="0" indent="0">
              <a:buNone/>
            </a:pPr>
            <a:r>
              <a:rPr lang="en-US" altLang="zh-TW" dirty="0"/>
              <a:t>    position += step</a:t>
            </a:r>
          </a:p>
          <a:p>
            <a:pPr marL="0" indent="0">
              <a:buNone/>
            </a:pPr>
            <a:r>
              <a:rPr lang="en-US" altLang="zh-TW" dirty="0"/>
              <a:t>    </a:t>
            </a:r>
            <a:r>
              <a:rPr lang="en-US" altLang="zh-TW" dirty="0" err="1"/>
              <a:t>walk.append</a:t>
            </a:r>
            <a:r>
              <a:rPr lang="en-US" altLang="zh-TW" dirty="0"/>
              <a:t>(position)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plt.figure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18" y="5638346"/>
            <a:ext cx="4683646" cy="76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442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6656" y="432253"/>
            <a:ext cx="11615057" cy="614271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plt.plot</a:t>
            </a:r>
            <a:r>
              <a:rPr lang="en-US" altLang="zh-TW" dirty="0"/>
              <a:t>(walk[:100])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14" y="1321366"/>
            <a:ext cx="6587912" cy="43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3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086" y="185509"/>
            <a:ext cx="11658600" cy="638946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np.random.seed</a:t>
            </a:r>
            <a:r>
              <a:rPr lang="en-US" altLang="zh-TW" dirty="0"/>
              <a:t>(12345)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nsteps</a:t>
            </a:r>
            <a:r>
              <a:rPr lang="en-US" altLang="zh-TW" dirty="0"/>
              <a:t> = 1000</a:t>
            </a:r>
          </a:p>
          <a:p>
            <a:pPr marL="0" indent="0">
              <a:buNone/>
            </a:pPr>
            <a:r>
              <a:rPr lang="en-US" altLang="zh-TW" dirty="0"/>
              <a:t>draws = </a:t>
            </a:r>
            <a:r>
              <a:rPr lang="en-US" altLang="zh-TW" dirty="0" err="1"/>
              <a:t>np.random.randint</a:t>
            </a:r>
            <a:r>
              <a:rPr lang="en-US" altLang="zh-TW" dirty="0"/>
              <a:t>(0, 2, size=</a:t>
            </a:r>
            <a:r>
              <a:rPr lang="en-US" altLang="zh-TW" dirty="0" err="1"/>
              <a:t>nsteps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steps = </a:t>
            </a:r>
            <a:r>
              <a:rPr lang="en-US" altLang="zh-TW" dirty="0" err="1"/>
              <a:t>np.where</a:t>
            </a:r>
            <a:r>
              <a:rPr lang="en-US" altLang="zh-TW" dirty="0"/>
              <a:t>(draws &gt; 0, 1, -1)</a:t>
            </a:r>
          </a:p>
          <a:p>
            <a:pPr marL="0" indent="0">
              <a:buNone/>
            </a:pPr>
            <a:r>
              <a:rPr lang="en-US" altLang="zh-TW" dirty="0"/>
              <a:t>walk = </a:t>
            </a:r>
            <a:r>
              <a:rPr lang="en-US" altLang="zh-TW" dirty="0" err="1"/>
              <a:t>steps.cumsum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walk.min</a:t>
            </a:r>
            <a:r>
              <a:rPr lang="en-US" altLang="zh-TW" dirty="0" smtClean="0"/>
              <a:t>()           </a:t>
            </a:r>
            <a:r>
              <a:rPr lang="en-US" altLang="zh-TW" dirty="0" err="1" smtClean="0"/>
              <a:t>walk.max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en-US" altLang="zh-TW" dirty="0" err="1"/>
              <a:t>np.abs</a:t>
            </a:r>
            <a:r>
              <a:rPr lang="en-US" altLang="zh-TW" dirty="0"/>
              <a:t>(walk) &gt;= 10).</a:t>
            </a:r>
            <a:r>
              <a:rPr lang="en-US" altLang="zh-TW" dirty="0" err="1"/>
              <a:t>argmax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8133" t="19558"/>
          <a:stretch/>
        </p:blipFill>
        <p:spPr>
          <a:xfrm>
            <a:off x="214086" y="4151086"/>
            <a:ext cx="676647" cy="5950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6800" t="23200"/>
          <a:stretch/>
        </p:blipFill>
        <p:spPr>
          <a:xfrm>
            <a:off x="3004458" y="4209142"/>
            <a:ext cx="518885" cy="4789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16888" t="25168"/>
          <a:stretch/>
        </p:blipFill>
        <p:spPr>
          <a:xfrm>
            <a:off x="449943" y="5344319"/>
            <a:ext cx="638627" cy="6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20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7628" y="258083"/>
            <a:ext cx="11731172" cy="630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### </a:t>
            </a:r>
            <a:r>
              <a:rPr lang="en-US" altLang="zh-TW" dirty="0"/>
              <a:t>Simulating Many Random Walks at Once</a:t>
            </a:r>
          </a:p>
          <a:p>
            <a:pPr marL="0" indent="0">
              <a:buNone/>
            </a:pPr>
            <a:r>
              <a:rPr lang="en-US" altLang="zh-TW" dirty="0" err="1"/>
              <a:t>nwalks</a:t>
            </a:r>
            <a:r>
              <a:rPr lang="en-US" altLang="zh-TW" dirty="0"/>
              <a:t> = 5000</a:t>
            </a:r>
          </a:p>
          <a:p>
            <a:pPr marL="0" indent="0">
              <a:buNone/>
            </a:pPr>
            <a:r>
              <a:rPr lang="en-US" altLang="zh-TW" dirty="0" err="1"/>
              <a:t>nsteps</a:t>
            </a:r>
            <a:r>
              <a:rPr lang="en-US" altLang="zh-TW" dirty="0"/>
              <a:t> = 1000</a:t>
            </a:r>
          </a:p>
          <a:p>
            <a:pPr marL="0" indent="0">
              <a:buNone/>
            </a:pPr>
            <a:r>
              <a:rPr lang="en-US" altLang="zh-TW" dirty="0"/>
              <a:t>draws = </a:t>
            </a:r>
            <a:r>
              <a:rPr lang="en-US" altLang="zh-TW" dirty="0" err="1"/>
              <a:t>np.random.randint</a:t>
            </a:r>
            <a:r>
              <a:rPr lang="en-US" altLang="zh-TW" dirty="0"/>
              <a:t>(0, 2, size=(</a:t>
            </a:r>
            <a:r>
              <a:rPr lang="en-US" altLang="zh-TW" dirty="0" err="1"/>
              <a:t>nwalks</a:t>
            </a:r>
            <a:r>
              <a:rPr lang="en-US" altLang="zh-TW" dirty="0"/>
              <a:t>, </a:t>
            </a:r>
            <a:r>
              <a:rPr lang="en-US" altLang="zh-TW" dirty="0" err="1"/>
              <a:t>nsteps</a:t>
            </a:r>
            <a:r>
              <a:rPr lang="en-US" altLang="zh-TW" dirty="0"/>
              <a:t>)) # 0 or 1</a:t>
            </a:r>
          </a:p>
          <a:p>
            <a:pPr marL="0" indent="0">
              <a:buNone/>
            </a:pPr>
            <a:r>
              <a:rPr lang="en-US" altLang="zh-TW" dirty="0"/>
              <a:t>steps = </a:t>
            </a:r>
            <a:r>
              <a:rPr lang="en-US" altLang="zh-TW" dirty="0" err="1"/>
              <a:t>np.where</a:t>
            </a:r>
            <a:r>
              <a:rPr lang="en-US" altLang="zh-TW" dirty="0"/>
              <a:t>(draws &gt; 0, 1, -1)</a:t>
            </a:r>
          </a:p>
          <a:p>
            <a:pPr marL="0" indent="0">
              <a:buNone/>
            </a:pPr>
            <a:r>
              <a:rPr lang="en-US" altLang="zh-TW" dirty="0"/>
              <a:t>walks = </a:t>
            </a:r>
            <a:r>
              <a:rPr lang="en-US" altLang="zh-TW" dirty="0" err="1"/>
              <a:t>steps.cumsum</a:t>
            </a:r>
            <a:r>
              <a:rPr lang="en-US" altLang="zh-TW" dirty="0"/>
              <a:t>(1)</a:t>
            </a:r>
          </a:p>
          <a:p>
            <a:pPr marL="0" indent="0">
              <a:buNone/>
            </a:pPr>
            <a:r>
              <a:rPr lang="en-US" altLang="zh-TW" dirty="0"/>
              <a:t>walks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walks.max</a:t>
            </a:r>
            <a:r>
              <a:rPr lang="en-US" altLang="zh-TW" dirty="0" smtClean="0"/>
              <a:t>()                              </a:t>
            </a:r>
            <a:r>
              <a:rPr lang="en-US" altLang="zh-TW" dirty="0" err="1" smtClean="0"/>
              <a:t>walks.min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128" y="2814411"/>
            <a:ext cx="4567768" cy="18446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16" y="5365749"/>
            <a:ext cx="1052513" cy="7258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170" y="5365749"/>
            <a:ext cx="1324337" cy="56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09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6656" y="258081"/>
            <a:ext cx="11600543" cy="63168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hits30 = (</a:t>
            </a:r>
            <a:r>
              <a:rPr lang="en-US" altLang="zh-TW" dirty="0" err="1"/>
              <a:t>np.abs</a:t>
            </a:r>
            <a:r>
              <a:rPr lang="en-US" altLang="zh-TW" dirty="0"/>
              <a:t>(walks) &gt;= 30).any(1)</a:t>
            </a:r>
          </a:p>
          <a:p>
            <a:pPr marL="0" indent="0">
              <a:buNone/>
            </a:pPr>
            <a:r>
              <a:rPr lang="en-US" altLang="zh-TW" dirty="0"/>
              <a:t>hits30</a:t>
            </a:r>
          </a:p>
          <a:p>
            <a:pPr marL="0" indent="0">
              <a:buNone/>
            </a:pPr>
            <a:r>
              <a:rPr lang="en-US" altLang="zh-TW" dirty="0"/>
              <a:t>hits30.sum() # Number that hit 30 or -</a:t>
            </a:r>
            <a:r>
              <a:rPr lang="en-US" altLang="zh-TW" dirty="0" smtClean="0"/>
              <a:t>30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crossing_times</a:t>
            </a:r>
            <a:r>
              <a:rPr lang="en-US" altLang="zh-TW" dirty="0"/>
              <a:t> = (</a:t>
            </a:r>
            <a:r>
              <a:rPr lang="en-US" altLang="zh-TW" dirty="0" err="1"/>
              <a:t>np.abs</a:t>
            </a:r>
            <a:r>
              <a:rPr lang="en-US" altLang="zh-TW" dirty="0"/>
              <a:t>(walks[hits30]) &gt;= 30).</a:t>
            </a:r>
            <a:r>
              <a:rPr lang="en-US" altLang="zh-TW" dirty="0" err="1"/>
              <a:t>argmax</a:t>
            </a:r>
            <a:r>
              <a:rPr lang="en-US" altLang="zh-TW" dirty="0"/>
              <a:t>(1)</a:t>
            </a:r>
          </a:p>
          <a:p>
            <a:pPr marL="0" indent="0">
              <a:buNone/>
            </a:pPr>
            <a:r>
              <a:rPr lang="en-US" altLang="zh-TW" dirty="0" err="1"/>
              <a:t>crossing_times.mean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steps = </a:t>
            </a:r>
            <a:r>
              <a:rPr lang="en-US" altLang="zh-TW" dirty="0" err="1"/>
              <a:t>np.random.normal</a:t>
            </a:r>
            <a:r>
              <a:rPr lang="en-US" altLang="zh-TW" dirty="0"/>
              <a:t>(</a:t>
            </a:r>
            <a:r>
              <a:rPr lang="en-US" altLang="zh-TW" dirty="0" err="1"/>
              <a:t>loc</a:t>
            </a:r>
            <a:r>
              <a:rPr lang="en-US" altLang="zh-TW" dirty="0"/>
              <a:t>=0, scale=0.25,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     size=(</a:t>
            </a:r>
            <a:r>
              <a:rPr lang="en-US" altLang="zh-TW" dirty="0" err="1"/>
              <a:t>nwalks</a:t>
            </a:r>
            <a:r>
              <a:rPr lang="en-US" altLang="zh-TW" dirty="0"/>
              <a:t>, </a:t>
            </a:r>
            <a:r>
              <a:rPr lang="en-US" altLang="zh-TW" dirty="0" err="1"/>
              <a:t>nsteps</a:t>
            </a:r>
            <a:r>
              <a:rPr lang="en-US" altLang="zh-TW" dirty="0"/>
              <a:t>))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47" y="1756229"/>
            <a:ext cx="1245507" cy="4934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47" y="3297462"/>
            <a:ext cx="2899910" cy="5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31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858" y="2251982"/>
            <a:ext cx="10515600" cy="1325563"/>
          </a:xfrm>
        </p:spPr>
        <p:txBody>
          <a:bodyPr/>
          <a:lstStyle/>
          <a:p>
            <a:r>
              <a:rPr lang="en-US" altLang="zh-TW" b="1" dirty="0"/>
              <a:t>Data Wrangling: Join, Combine</a:t>
            </a:r>
            <a:r>
              <a:rPr lang="en-US" altLang="zh-TW" b="1" dirty="0" smtClean="0"/>
              <a:t>,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7636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5685" y="185509"/>
            <a:ext cx="11484429" cy="617174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import </a:t>
            </a:r>
            <a:r>
              <a:rPr lang="en-US" altLang="zh-TW" dirty="0" err="1"/>
              <a:t>numpy</a:t>
            </a:r>
            <a:r>
              <a:rPr lang="en-US" altLang="zh-TW" dirty="0"/>
              <a:t> as np</a:t>
            </a:r>
          </a:p>
          <a:p>
            <a:pPr marL="0" indent="0">
              <a:buNone/>
            </a:pPr>
            <a:r>
              <a:rPr lang="en-US" altLang="zh-TW" dirty="0"/>
              <a:t>import pandas as </a:t>
            </a:r>
            <a:r>
              <a:rPr lang="en-US" altLang="zh-TW" dirty="0" err="1"/>
              <a:t>pd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pd.options.display.max_rows</a:t>
            </a:r>
            <a:r>
              <a:rPr lang="en-US" altLang="zh-TW" dirty="0"/>
              <a:t> = 20</a:t>
            </a:r>
          </a:p>
          <a:p>
            <a:pPr marL="0" indent="0">
              <a:buNone/>
            </a:pPr>
            <a:r>
              <a:rPr lang="en-US" altLang="zh-TW" dirty="0" err="1"/>
              <a:t>np.random.seed</a:t>
            </a:r>
            <a:r>
              <a:rPr lang="en-US" altLang="zh-TW" dirty="0"/>
              <a:t>(12345)</a:t>
            </a:r>
          </a:p>
          <a:p>
            <a:pPr marL="0" indent="0">
              <a:buNone/>
            </a:pPr>
            <a:r>
              <a:rPr lang="en-US" altLang="zh-TW" dirty="0"/>
              <a:t>import </a:t>
            </a:r>
            <a:r>
              <a:rPr lang="en-US" altLang="zh-TW" dirty="0" err="1"/>
              <a:t>matplotlib.pyplot</a:t>
            </a:r>
            <a:r>
              <a:rPr lang="en-US" altLang="zh-TW" dirty="0"/>
              <a:t> as </a:t>
            </a:r>
            <a:r>
              <a:rPr lang="en-US" altLang="zh-TW" dirty="0" err="1"/>
              <a:t>plt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plt.rc</a:t>
            </a:r>
            <a:r>
              <a:rPr lang="en-US" altLang="zh-TW" dirty="0"/>
              <a:t>('figure', </a:t>
            </a:r>
            <a:r>
              <a:rPr lang="en-US" altLang="zh-TW" dirty="0" err="1"/>
              <a:t>figsize</a:t>
            </a:r>
            <a:r>
              <a:rPr lang="en-US" altLang="zh-TW" dirty="0"/>
              <a:t>=(10, 6))</a:t>
            </a:r>
          </a:p>
          <a:p>
            <a:pPr marL="0" indent="0">
              <a:buNone/>
            </a:pPr>
            <a:r>
              <a:rPr lang="en-US" altLang="zh-TW" dirty="0" err="1"/>
              <a:t>np.set_printoptions</a:t>
            </a:r>
            <a:r>
              <a:rPr lang="en-US" altLang="zh-TW" dirty="0"/>
              <a:t>(precision=4, suppress=True)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137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6658" y="287110"/>
            <a:ext cx="11382828" cy="62152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### Hierarchical </a:t>
            </a:r>
            <a:r>
              <a:rPr lang="en-US" altLang="zh-TW" dirty="0" smtClean="0"/>
              <a:t>Indexing</a:t>
            </a:r>
          </a:p>
          <a:p>
            <a:pPr marL="0" indent="0">
              <a:buNone/>
            </a:pPr>
            <a:r>
              <a:rPr lang="en-US" altLang="zh-TW" dirty="0"/>
              <a:t>data = </a:t>
            </a:r>
            <a:r>
              <a:rPr lang="en-US" altLang="zh-TW" dirty="0" err="1"/>
              <a:t>pd.Series</a:t>
            </a:r>
            <a:r>
              <a:rPr lang="en-US" altLang="zh-TW" dirty="0"/>
              <a:t>(</a:t>
            </a:r>
            <a:r>
              <a:rPr lang="en-US" altLang="zh-TW" dirty="0" err="1"/>
              <a:t>np.random.randn</a:t>
            </a:r>
            <a:r>
              <a:rPr lang="en-US" altLang="zh-TW" dirty="0"/>
              <a:t>(9),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index=[['a', 'a', 'a', 'b', 'b', 'c', 'c', 'd', 'd'],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    [1, 2, 3, 1, 3, 1, 2, 2, 3]])</a:t>
            </a:r>
          </a:p>
          <a:p>
            <a:pPr marL="0" indent="0">
              <a:buNone/>
            </a:pPr>
            <a:r>
              <a:rPr lang="en-US" altLang="zh-TW" dirty="0"/>
              <a:t>data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244" y="2730953"/>
            <a:ext cx="2342242" cy="339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380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3114" y="258082"/>
            <a:ext cx="11629572" cy="636043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data.index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data['b']</a:t>
            </a:r>
          </a:p>
          <a:p>
            <a:pPr marL="0" indent="0">
              <a:buNone/>
            </a:pPr>
            <a:r>
              <a:rPr lang="en-US" altLang="zh-TW" dirty="0"/>
              <a:t>data['</a:t>
            </a:r>
            <a:r>
              <a:rPr lang="en-US" altLang="zh-TW" dirty="0" err="1"/>
              <a:t>b':'c</a:t>
            </a:r>
            <a:r>
              <a:rPr lang="en-US" altLang="zh-TW" dirty="0"/>
              <a:t>']</a:t>
            </a:r>
          </a:p>
          <a:p>
            <a:pPr marL="0" indent="0">
              <a:buNone/>
            </a:pPr>
            <a:r>
              <a:rPr lang="en-US" altLang="zh-TW" dirty="0" err="1"/>
              <a:t>data.loc</a:t>
            </a:r>
            <a:r>
              <a:rPr lang="en-US" altLang="zh-TW" dirty="0"/>
              <a:t>[['b', 'd']]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829" y="813357"/>
            <a:ext cx="2315256" cy="26249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307" y="4617468"/>
            <a:ext cx="2357778" cy="166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7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3262" y="234355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實戰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60535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5685" y="316139"/>
            <a:ext cx="11629571" cy="631689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data.loc</a:t>
            </a:r>
            <a:r>
              <a:rPr lang="en-US" altLang="zh-TW" dirty="0"/>
              <a:t>[:, </a:t>
            </a:r>
            <a:r>
              <a:rPr lang="en-US" altLang="zh-TW" dirty="0" smtClean="0"/>
              <a:t>2]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data.unstack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98" y="1039586"/>
            <a:ext cx="2019301" cy="13979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595" y="3161011"/>
            <a:ext cx="4397375" cy="26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200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570" y="243567"/>
            <a:ext cx="11702143" cy="638946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data.unstack</a:t>
            </a:r>
            <a:r>
              <a:rPr lang="en-US" altLang="zh-TW" dirty="0"/>
              <a:t>().stack()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814" y="1192894"/>
            <a:ext cx="2835728" cy="42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13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6657" y="330653"/>
            <a:ext cx="11469913" cy="61136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frame = 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np.arange</a:t>
            </a:r>
            <a:r>
              <a:rPr lang="en-US" altLang="zh-TW" dirty="0"/>
              <a:t>(12).reshape((4, 3)),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 index=[['a', 'a', 'b', 'b'], [1, 2, 1, 2]],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 columns=[['Ohio', 'Ohio', 'Colorado'],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          ['Green', 'Red', 'Green']])</a:t>
            </a:r>
          </a:p>
          <a:p>
            <a:pPr marL="0" indent="0">
              <a:buNone/>
            </a:pPr>
            <a:r>
              <a:rPr lang="en-US" altLang="zh-TW" dirty="0"/>
              <a:t>frame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941" y="3099253"/>
            <a:ext cx="3722915" cy="30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440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4715" y="417739"/>
            <a:ext cx="11469914" cy="585243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frame.index.names</a:t>
            </a:r>
            <a:r>
              <a:rPr lang="en-US" altLang="zh-TW" dirty="0"/>
              <a:t> = ['key1', 'key2']</a:t>
            </a:r>
          </a:p>
          <a:p>
            <a:pPr marL="0" indent="0">
              <a:buNone/>
            </a:pPr>
            <a:r>
              <a:rPr lang="en-US" altLang="zh-TW" dirty="0" err="1"/>
              <a:t>frame.columns.names</a:t>
            </a:r>
            <a:r>
              <a:rPr lang="en-US" altLang="zh-TW" dirty="0"/>
              <a:t> = ['state', 'color']</a:t>
            </a:r>
          </a:p>
          <a:p>
            <a:pPr marL="0" indent="0">
              <a:buNone/>
            </a:pPr>
            <a:r>
              <a:rPr lang="en-US" altLang="zh-TW" dirty="0" smtClean="0"/>
              <a:t>frame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2269898"/>
            <a:ext cx="4299403" cy="33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025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5685" y="403225"/>
            <a:ext cx="11397343" cy="595403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frame['Ohio']</a:t>
            </a:r>
          </a:p>
          <a:p>
            <a:pPr marL="0" indent="0">
              <a:buNone/>
            </a:pPr>
            <a:r>
              <a:rPr lang="en-US" altLang="zh-TW" dirty="0"/>
              <a:t>##### </a:t>
            </a:r>
            <a:r>
              <a:rPr lang="en-US" altLang="zh-TW" dirty="0" err="1"/>
              <a:t>MultiIndex.from_arrays</a:t>
            </a:r>
            <a:r>
              <a:rPr lang="en-US" altLang="zh-TW" dirty="0"/>
              <a:t>([['Ohio', 'Ohio', 'Colorado'], ['Green', 'Red', 'Green']], names=['state', 'color'])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2059667"/>
            <a:ext cx="3647395" cy="348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63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0199" y="374196"/>
            <a:ext cx="11411857" cy="601209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### Reordering </a:t>
            </a:r>
            <a:r>
              <a:rPr lang="en-US" altLang="zh-TW" dirty="0"/>
              <a:t>and Sorting Levels</a:t>
            </a:r>
          </a:p>
          <a:p>
            <a:pPr marL="0" indent="0">
              <a:buNone/>
            </a:pPr>
            <a:r>
              <a:rPr lang="en-US" altLang="zh-TW" dirty="0" err="1"/>
              <a:t>frame.swaplevel</a:t>
            </a:r>
            <a:r>
              <a:rPr lang="en-US" altLang="zh-TW" dirty="0"/>
              <a:t>('key1', 'key2')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380" y="1573212"/>
            <a:ext cx="4932363" cy="395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466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743" y="417739"/>
            <a:ext cx="11440886" cy="625883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frame.sort_index</a:t>
            </a:r>
            <a:r>
              <a:rPr lang="en-US" altLang="zh-TW" dirty="0"/>
              <a:t>(level=1)</a:t>
            </a:r>
          </a:p>
          <a:p>
            <a:pPr marL="0" indent="0">
              <a:buNone/>
            </a:pPr>
            <a:r>
              <a:rPr lang="en-US" altLang="zh-TW" dirty="0" err="1"/>
              <a:t>frame.swaplevel</a:t>
            </a:r>
            <a:r>
              <a:rPr lang="en-US" altLang="zh-TW" dirty="0"/>
              <a:t>(0, 1).</a:t>
            </a:r>
            <a:r>
              <a:rPr lang="en-US" altLang="zh-TW" dirty="0" err="1"/>
              <a:t>sort_index</a:t>
            </a:r>
            <a:r>
              <a:rPr lang="en-US" altLang="zh-TW" dirty="0"/>
              <a:t>(level=0)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41" y="1661740"/>
            <a:ext cx="4735059" cy="377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031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171" y="301624"/>
            <a:ext cx="11542486" cy="628786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###</a:t>
            </a:r>
            <a:r>
              <a:rPr lang="zh-TW" altLang="en-US" dirty="0" smtClean="0"/>
              <a:t> </a:t>
            </a:r>
            <a:r>
              <a:rPr lang="en-US" altLang="zh-TW" b="1" dirty="0"/>
              <a:t>Summary Statistics by Level</a:t>
            </a:r>
          </a:p>
          <a:p>
            <a:pPr marL="0" indent="0">
              <a:buNone/>
            </a:pPr>
            <a:r>
              <a:rPr lang="en-US" altLang="zh-TW" dirty="0" err="1" smtClean="0"/>
              <a:t>frame.sum</a:t>
            </a:r>
            <a:r>
              <a:rPr lang="en-US" altLang="zh-TW" dirty="0" smtClean="0"/>
              <a:t>(level</a:t>
            </a:r>
            <a:r>
              <a:rPr lang="en-US" altLang="zh-TW" dirty="0"/>
              <a:t>='key2')</a:t>
            </a:r>
          </a:p>
          <a:p>
            <a:pPr marL="0" indent="0">
              <a:buNone/>
            </a:pPr>
            <a:r>
              <a:rPr lang="en-US" altLang="zh-TW" dirty="0" err="1"/>
              <a:t>frame.sum</a:t>
            </a:r>
            <a:r>
              <a:rPr lang="en-US" altLang="zh-TW" dirty="0"/>
              <a:t>(level='color', axis=1)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26" y="1865765"/>
            <a:ext cx="4406674" cy="40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140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0199" y="243566"/>
            <a:ext cx="11426371" cy="625883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###</a:t>
            </a:r>
            <a:r>
              <a:rPr lang="zh-TW" altLang="en-US" dirty="0" smtClean="0"/>
              <a:t> </a:t>
            </a:r>
            <a:r>
              <a:rPr lang="en-US" altLang="zh-TW" dirty="0"/>
              <a:t>Indexing with a </a:t>
            </a:r>
            <a:r>
              <a:rPr lang="en-US" altLang="zh-TW" dirty="0" err="1"/>
              <a:t>DataFrame's</a:t>
            </a:r>
            <a:r>
              <a:rPr lang="en-US" altLang="zh-TW" dirty="0"/>
              <a:t> columns</a:t>
            </a:r>
          </a:p>
          <a:p>
            <a:pPr marL="0" indent="0">
              <a:buNone/>
            </a:pPr>
            <a:r>
              <a:rPr lang="en-US" altLang="zh-TW" dirty="0"/>
              <a:t>frame = </a:t>
            </a:r>
            <a:r>
              <a:rPr lang="en-US" altLang="zh-TW" dirty="0" err="1"/>
              <a:t>pd.DataFrame</a:t>
            </a:r>
            <a:r>
              <a:rPr lang="en-US" altLang="zh-TW" dirty="0"/>
              <a:t>({'a': range(7), 'b': range(7, 0, -1),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  'c': ['one', 'one', 'one', 'two', 'two',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        'two', 'two'],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  'd': [0, 1, 2, 0, 1, 2, 3]})</a:t>
            </a:r>
          </a:p>
          <a:p>
            <a:pPr marL="0" indent="0">
              <a:buNone/>
            </a:pPr>
            <a:r>
              <a:rPr lang="en-US" altLang="zh-TW" dirty="0"/>
              <a:t>frame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91" y="2944359"/>
            <a:ext cx="1856695" cy="31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93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2143" y="359681"/>
            <a:ext cx="11571514" cy="60120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frame2 = </a:t>
            </a:r>
            <a:r>
              <a:rPr lang="en-US" altLang="zh-TW" dirty="0" err="1"/>
              <a:t>frame.set_index</a:t>
            </a:r>
            <a:r>
              <a:rPr lang="en-US" altLang="zh-TW" dirty="0"/>
              <a:t>(['c', 'd'])</a:t>
            </a:r>
          </a:p>
          <a:p>
            <a:pPr marL="0" indent="0">
              <a:buNone/>
            </a:pPr>
            <a:r>
              <a:rPr lang="en-US" altLang="zh-TW" dirty="0"/>
              <a:t>frame2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1495879"/>
            <a:ext cx="1863725" cy="464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1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360" y="2803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NumPy</a:t>
            </a:r>
            <a:r>
              <a:rPr lang="en-US" altLang="zh-TW" b="1" dirty="0"/>
              <a:t> Basics: Arrays and </a:t>
            </a:r>
            <a:r>
              <a:rPr lang="en-US" altLang="zh-TW" b="1" dirty="0" err="1"/>
              <a:t>Vectorized</a:t>
            </a:r>
            <a:r>
              <a:rPr lang="en-US" altLang="zh-TW" b="1" dirty="0"/>
              <a:t> Computation</a:t>
            </a:r>
            <a:br>
              <a:rPr lang="en-US" altLang="zh-TW" b="1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5144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7628" y="374195"/>
            <a:ext cx="11513458" cy="60991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frame.set_index</a:t>
            </a:r>
            <a:r>
              <a:rPr lang="en-US" altLang="zh-TW" dirty="0"/>
              <a:t>(['c', 'd'], drop=False)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798" y="987652"/>
            <a:ext cx="3276373" cy="514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915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6658" y="214539"/>
            <a:ext cx="11397342" cy="641849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frame2.reset_index()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269" y="797151"/>
            <a:ext cx="2824617" cy="522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562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9571" y="272595"/>
            <a:ext cx="11847285" cy="64039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##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Combining </a:t>
            </a:r>
            <a:r>
              <a:rPr lang="en-US" altLang="zh-TW" dirty="0"/>
              <a:t>and Merging Datasets</a:t>
            </a:r>
          </a:p>
          <a:p>
            <a:pPr marL="0" indent="0">
              <a:buNone/>
            </a:pPr>
            <a:r>
              <a:rPr lang="en-US" altLang="zh-TW" dirty="0" smtClean="0"/>
              <a:t>###</a:t>
            </a:r>
            <a:r>
              <a:rPr lang="zh-TW" altLang="en-US" dirty="0" smtClean="0"/>
              <a:t> </a:t>
            </a:r>
            <a:r>
              <a:rPr lang="en-US" altLang="zh-TW" b="1" dirty="0"/>
              <a:t>Database-Style </a:t>
            </a:r>
            <a:r>
              <a:rPr lang="en-US" altLang="zh-TW" b="1" dirty="0" err="1"/>
              <a:t>DataFrame</a:t>
            </a:r>
            <a:r>
              <a:rPr lang="en-US" altLang="zh-TW" b="1" dirty="0"/>
              <a:t> Joins</a:t>
            </a:r>
          </a:p>
          <a:p>
            <a:pPr marL="0" indent="0">
              <a:buNone/>
            </a:pPr>
            <a:r>
              <a:rPr lang="en-US" altLang="zh-TW" dirty="0"/>
              <a:t>df1 = </a:t>
            </a:r>
            <a:r>
              <a:rPr lang="en-US" altLang="zh-TW" dirty="0" err="1"/>
              <a:t>pd.DataFrame</a:t>
            </a:r>
            <a:r>
              <a:rPr lang="en-US" altLang="zh-TW" dirty="0"/>
              <a:t>({'key': ['b', 'b', 'a', 'c', 'a', 'a', 'b'],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'data1': range(7)})</a:t>
            </a:r>
          </a:p>
          <a:p>
            <a:pPr marL="0" indent="0">
              <a:buNone/>
            </a:pPr>
            <a:r>
              <a:rPr lang="en-US" altLang="zh-TW" dirty="0"/>
              <a:t>df2 = </a:t>
            </a:r>
            <a:r>
              <a:rPr lang="en-US" altLang="zh-TW" dirty="0" err="1"/>
              <a:t>pd.DataFrame</a:t>
            </a:r>
            <a:r>
              <a:rPr lang="en-US" altLang="zh-TW" dirty="0"/>
              <a:t>({'key': ['a', 'b', 'd'],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'data2': range(3)})</a:t>
            </a:r>
          </a:p>
          <a:p>
            <a:pPr marL="0" indent="0">
              <a:buNone/>
            </a:pPr>
            <a:r>
              <a:rPr lang="en-US" altLang="zh-TW" dirty="0"/>
              <a:t>df1</a:t>
            </a:r>
          </a:p>
          <a:p>
            <a:pPr marL="0" indent="0">
              <a:buNone/>
            </a:pPr>
            <a:r>
              <a:rPr lang="en-US" altLang="zh-TW" dirty="0"/>
              <a:t>df2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90" y="3474581"/>
            <a:ext cx="2473553" cy="28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86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7628" y="359681"/>
            <a:ext cx="11440886" cy="61136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pd.merge</a:t>
            </a:r>
            <a:r>
              <a:rPr lang="en-US" altLang="zh-TW" dirty="0"/>
              <a:t>(df1, df2)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599" y="934129"/>
            <a:ext cx="3785487" cy="45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607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0199" y="388709"/>
            <a:ext cx="11397343" cy="607014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pd.merge</a:t>
            </a:r>
            <a:r>
              <a:rPr lang="en-US" altLang="zh-TW" dirty="0"/>
              <a:t>(df1, df2, on='key')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74" y="957942"/>
            <a:ext cx="3567339" cy="43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705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3743" y="504825"/>
            <a:ext cx="11455400" cy="59250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df3 = </a:t>
            </a:r>
            <a:r>
              <a:rPr lang="en-US" altLang="zh-TW" dirty="0" err="1"/>
              <a:t>pd.DataFrame</a:t>
            </a:r>
            <a:r>
              <a:rPr lang="en-US" altLang="zh-TW" dirty="0"/>
              <a:t>({'</a:t>
            </a:r>
            <a:r>
              <a:rPr lang="en-US" altLang="zh-TW" dirty="0" err="1"/>
              <a:t>lkey</a:t>
            </a:r>
            <a:r>
              <a:rPr lang="en-US" altLang="zh-TW" dirty="0"/>
              <a:t>': ['b', 'b', 'a', 'c', 'a', 'a', 'b'],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'data1': range(7)})</a:t>
            </a:r>
          </a:p>
          <a:p>
            <a:pPr marL="0" indent="0">
              <a:buNone/>
            </a:pPr>
            <a:r>
              <a:rPr lang="en-US" altLang="zh-TW" dirty="0"/>
              <a:t>df4 = </a:t>
            </a:r>
            <a:r>
              <a:rPr lang="en-US" altLang="zh-TW" dirty="0" err="1"/>
              <a:t>pd.DataFrame</a:t>
            </a:r>
            <a:r>
              <a:rPr lang="en-US" altLang="zh-TW" dirty="0"/>
              <a:t>({'</a:t>
            </a:r>
            <a:r>
              <a:rPr lang="en-US" altLang="zh-TW" dirty="0" err="1"/>
              <a:t>rkey</a:t>
            </a:r>
            <a:r>
              <a:rPr lang="en-US" altLang="zh-TW" dirty="0"/>
              <a:t>': ['a', 'b', 'd'],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'data2': range(3)})</a:t>
            </a:r>
          </a:p>
          <a:p>
            <a:pPr marL="0" indent="0">
              <a:buNone/>
            </a:pPr>
            <a:r>
              <a:rPr lang="en-US" altLang="zh-TW" dirty="0" err="1"/>
              <a:t>pd.merge</a:t>
            </a:r>
            <a:r>
              <a:rPr lang="en-US" altLang="zh-TW" dirty="0"/>
              <a:t>(df3, df4, </a:t>
            </a:r>
            <a:r>
              <a:rPr lang="en-US" altLang="zh-TW" dirty="0" err="1"/>
              <a:t>left_on</a:t>
            </a:r>
            <a:r>
              <a:rPr lang="en-US" altLang="zh-TW" dirty="0"/>
              <a:t>='</a:t>
            </a:r>
            <a:r>
              <a:rPr lang="en-US" altLang="zh-TW" dirty="0" err="1"/>
              <a:t>lkey</a:t>
            </a:r>
            <a:r>
              <a:rPr lang="en-US" altLang="zh-TW" dirty="0"/>
              <a:t>', </a:t>
            </a:r>
            <a:r>
              <a:rPr lang="en-US" altLang="zh-TW" dirty="0" err="1"/>
              <a:t>right_on</a:t>
            </a:r>
            <a:r>
              <a:rPr lang="en-US" altLang="zh-TW" dirty="0"/>
              <a:t>='</a:t>
            </a:r>
            <a:r>
              <a:rPr lang="en-US" altLang="zh-TW" dirty="0" err="1"/>
              <a:t>rkey</a:t>
            </a:r>
            <a:r>
              <a:rPr lang="en-US" altLang="zh-TW" dirty="0"/>
              <a:t>')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742" y="2999694"/>
            <a:ext cx="3203617" cy="293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997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9229" y="330653"/>
            <a:ext cx="11455400" cy="622980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pd.merge</a:t>
            </a:r>
            <a:r>
              <a:rPr lang="en-US" altLang="zh-TW" dirty="0"/>
              <a:t>(df1, df2, how='outer')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797" y="769029"/>
            <a:ext cx="3479346" cy="537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030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171" y="243568"/>
            <a:ext cx="11455400" cy="625883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df1 = </a:t>
            </a:r>
            <a:r>
              <a:rPr lang="en-US" altLang="zh-TW" dirty="0" err="1"/>
              <a:t>pd.DataFrame</a:t>
            </a:r>
            <a:r>
              <a:rPr lang="en-US" altLang="zh-TW" dirty="0"/>
              <a:t>({'key': ['b', 'b', 'a', 'c', 'a', 'b'],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'data1': range(6)})</a:t>
            </a:r>
          </a:p>
          <a:p>
            <a:pPr marL="0" indent="0">
              <a:buNone/>
            </a:pPr>
            <a:r>
              <a:rPr lang="en-US" altLang="zh-TW" dirty="0"/>
              <a:t>df2 = </a:t>
            </a:r>
            <a:r>
              <a:rPr lang="en-US" altLang="zh-TW" dirty="0" err="1"/>
              <a:t>pd.DataFrame</a:t>
            </a:r>
            <a:r>
              <a:rPr lang="en-US" altLang="zh-TW" dirty="0"/>
              <a:t>({'key': ['a', 'b', 'a', 'b', 'd'],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'data2': range(5)})</a:t>
            </a:r>
          </a:p>
          <a:p>
            <a:pPr marL="0" indent="0">
              <a:buNone/>
            </a:pPr>
            <a:r>
              <a:rPr lang="en-US" altLang="zh-TW" dirty="0"/>
              <a:t>df1</a:t>
            </a:r>
          </a:p>
          <a:p>
            <a:pPr marL="0" indent="0">
              <a:buNone/>
            </a:pPr>
            <a:r>
              <a:rPr lang="en-US" altLang="zh-TW" dirty="0"/>
              <a:t>df2</a:t>
            </a:r>
          </a:p>
          <a:p>
            <a:pPr marL="0" indent="0">
              <a:buNone/>
            </a:pPr>
            <a:r>
              <a:rPr lang="en-US" altLang="zh-TW" dirty="0" err="1"/>
              <a:t>pd.merge</a:t>
            </a:r>
            <a:r>
              <a:rPr lang="en-US" altLang="zh-TW" dirty="0"/>
              <a:t>(df1, df2, on='key', how='left')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583" y="1351869"/>
            <a:ext cx="2458131" cy="477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719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5685" y="345167"/>
            <a:ext cx="11324771" cy="59975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pd.merge</a:t>
            </a:r>
            <a:r>
              <a:rPr lang="en-US" altLang="zh-TW" dirty="0"/>
              <a:t>(df1, df2, how='inner')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104" y="885144"/>
            <a:ext cx="2836182" cy="53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130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9229" y="432253"/>
            <a:ext cx="11353800" cy="592500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left = </a:t>
            </a:r>
            <a:r>
              <a:rPr lang="en-US" altLang="zh-TW" dirty="0" err="1"/>
              <a:t>pd.DataFrame</a:t>
            </a:r>
            <a:r>
              <a:rPr lang="en-US" altLang="zh-TW" dirty="0"/>
              <a:t>({'key1': ['foo', 'foo', 'bar'],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 'key2': ['one', 'two', 'one'],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'</a:t>
            </a:r>
            <a:r>
              <a:rPr lang="en-US" altLang="zh-TW" dirty="0" err="1"/>
              <a:t>lval</a:t>
            </a:r>
            <a:r>
              <a:rPr lang="en-US" altLang="zh-TW" dirty="0"/>
              <a:t>': [1, 2, 3]})</a:t>
            </a:r>
          </a:p>
          <a:p>
            <a:pPr marL="0" indent="0">
              <a:buNone/>
            </a:pPr>
            <a:r>
              <a:rPr lang="en-US" altLang="zh-TW" dirty="0"/>
              <a:t>right = </a:t>
            </a:r>
            <a:r>
              <a:rPr lang="en-US" altLang="zh-TW" dirty="0" err="1"/>
              <a:t>pd.DataFrame</a:t>
            </a:r>
            <a:r>
              <a:rPr lang="en-US" altLang="zh-TW" dirty="0"/>
              <a:t>({'key1': ['foo', 'foo', 'bar', 'bar'],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  'key2': ['one', 'one', 'one', 'two</a:t>
            </a:r>
            <a:r>
              <a:rPr lang="en-US" altLang="zh-TW" dirty="0" smtClean="0"/>
              <a:t>'],</a:t>
            </a:r>
          </a:p>
          <a:p>
            <a:pPr marL="0" indent="0">
              <a:buNone/>
            </a:pPr>
            <a:r>
              <a:rPr lang="en-US" altLang="zh-TW" dirty="0"/>
              <a:t>                     '</a:t>
            </a:r>
            <a:r>
              <a:rPr lang="en-US" altLang="zh-TW" dirty="0" err="1"/>
              <a:t>rval</a:t>
            </a:r>
            <a:r>
              <a:rPr lang="en-US" altLang="zh-TW" dirty="0"/>
              <a:t>': [4, 5, 6, 7]})</a:t>
            </a:r>
          </a:p>
          <a:p>
            <a:pPr marL="0" indent="0">
              <a:buNone/>
            </a:pPr>
            <a:r>
              <a:rPr lang="en-US" altLang="zh-TW" dirty="0" err="1" smtClean="0"/>
              <a:t>pd.merge</a:t>
            </a:r>
            <a:r>
              <a:rPr lang="en-US" altLang="zh-TW" dirty="0" smtClean="0"/>
              <a:t>(left</a:t>
            </a:r>
            <a:r>
              <a:rPr lang="en-US" altLang="zh-TW" dirty="0"/>
              <a:t>, right, on=['key1', 'key2'], how='outer')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593" y="3975100"/>
            <a:ext cx="2684236" cy="24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7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3502" y="2692689"/>
            <a:ext cx="11043458" cy="1325563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The </a:t>
            </a:r>
            <a:r>
              <a:rPr lang="en-US" altLang="zh-TW" sz="4000" b="1" dirty="0" err="1" smtClean="0"/>
              <a:t>NumPy</a:t>
            </a:r>
            <a:r>
              <a:rPr lang="en-US" altLang="zh-TW" sz="4000" b="1" dirty="0" smtClean="0"/>
              <a:t> </a:t>
            </a:r>
            <a:r>
              <a:rPr lang="en-US" altLang="zh-TW" sz="4000" b="1" dirty="0" err="1" smtClean="0"/>
              <a:t>ndarray</a:t>
            </a:r>
            <a:r>
              <a:rPr lang="en-US" altLang="zh-TW" sz="4000" b="1" dirty="0" smtClean="0"/>
              <a:t>: A Multidimensional Array Object</a:t>
            </a:r>
            <a:endParaRPr lang="en-US" altLang="zh-TW" sz="4000" b="1" dirty="0"/>
          </a:p>
        </p:txBody>
      </p:sp>
    </p:spTree>
    <p:extLst>
      <p:ext uri="{BB962C8B-B14F-4D97-AF65-F5344CB8AC3E}">
        <p14:creationId xmlns:p14="http://schemas.microsoft.com/office/powerpoint/2010/main" val="16426646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085" y="185510"/>
            <a:ext cx="11745685" cy="64184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pd.merge</a:t>
            </a:r>
            <a:r>
              <a:rPr lang="en-US" altLang="zh-TW" dirty="0"/>
              <a:t>(left, right, on='key1')</a:t>
            </a:r>
          </a:p>
          <a:p>
            <a:pPr marL="0" indent="0">
              <a:buNone/>
            </a:pPr>
            <a:r>
              <a:rPr lang="en-US" altLang="zh-TW" dirty="0" err="1"/>
              <a:t>pd.merge</a:t>
            </a:r>
            <a:r>
              <a:rPr lang="en-US" altLang="zh-TW" dirty="0"/>
              <a:t>(left, right, on='key1', suffixes=('_left', '_right'))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90" y="1137330"/>
            <a:ext cx="7039534" cy="44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459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4232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1451" y="27010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Universal Functions: Fast Element-Wise Array Functions</a:t>
            </a:r>
            <a:br>
              <a:rPr lang="en-US" altLang="zh-TW" b="1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6785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596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073" y="2667751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小型專案分析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0488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1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8687" y="290286"/>
            <a:ext cx="11756570" cy="621211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000" dirty="0"/>
              <a:t>必須先進行</a:t>
            </a:r>
            <a:r>
              <a:rPr lang="en-US" altLang="zh-TW" sz="2000" dirty="0"/>
              <a:t>import </a:t>
            </a:r>
            <a:r>
              <a:rPr lang="en-US" altLang="zh-TW" sz="2000" dirty="0" err="1"/>
              <a:t>NumPy</a:t>
            </a:r>
            <a:r>
              <a:rPr lang="zh-TW" altLang="en-US" sz="2000" dirty="0"/>
              <a:t>的動作，才能使用其函式庫內的相關</a:t>
            </a:r>
            <a:r>
              <a:rPr lang="zh-TW" altLang="en-US" sz="2000" dirty="0" smtClean="0"/>
              <a:t>功能。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pPr marL="0" indent="0">
              <a:buNone/>
            </a:pPr>
            <a:r>
              <a:rPr lang="zh-TW" altLang="en-US" sz="2500" dirty="0" smtClean="0"/>
              <a:t>隨機生成數據                                     </a:t>
            </a:r>
            <a:r>
              <a:rPr lang="zh-TW" altLang="en-US" sz="1500" dirty="0" smtClean="0"/>
              <a:t>維度生成</a:t>
            </a:r>
            <a:r>
              <a:rPr lang="en-US" altLang="zh-TW" sz="1500" dirty="0" smtClean="0"/>
              <a:t>(</a:t>
            </a:r>
            <a:r>
              <a:rPr lang="zh-TW" altLang="en-US" sz="1500" dirty="0" smtClean="0"/>
              <a:t>行</a:t>
            </a:r>
            <a:r>
              <a:rPr lang="en-US" altLang="zh-TW" sz="1500" dirty="0" smtClean="0"/>
              <a:t>,</a:t>
            </a:r>
            <a:r>
              <a:rPr lang="zh-TW" altLang="en-US" sz="1500" dirty="0"/>
              <a:t>列</a:t>
            </a:r>
            <a:r>
              <a:rPr lang="en-US" altLang="zh-TW" sz="1500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data = </a:t>
            </a:r>
            <a:r>
              <a:rPr lang="en-US" altLang="zh-TW" dirty="0" err="1" smtClean="0"/>
              <a:t>np.random.randn</a:t>
            </a:r>
            <a:r>
              <a:rPr lang="en-US" altLang="zh-TW" dirty="0" smtClean="0"/>
              <a:t>(2, 3)</a:t>
            </a:r>
          </a:p>
          <a:p>
            <a:pPr marL="0" indent="0">
              <a:buNone/>
            </a:pPr>
            <a:r>
              <a:rPr lang="en-US" altLang="zh-TW" dirty="0"/>
              <a:t>d</a:t>
            </a:r>
            <a:r>
              <a:rPr lang="en-US" altLang="zh-TW" dirty="0" smtClean="0"/>
              <a:t>ata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也可以進行運算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data * 10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t="43396" r="70566" b="51824"/>
          <a:stretch/>
        </p:blipFill>
        <p:spPr bwMode="auto">
          <a:xfrm>
            <a:off x="258791" y="2648307"/>
            <a:ext cx="8548779" cy="94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6" t="55472" r="69151" b="40000"/>
          <a:stretch/>
        </p:blipFill>
        <p:spPr bwMode="auto">
          <a:xfrm>
            <a:off x="258791" y="4744527"/>
            <a:ext cx="9449967" cy="97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2932981" y="1690781"/>
            <a:ext cx="1828800" cy="414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1" name="肘形接點 10"/>
          <p:cNvCxnSpPr>
            <a:stCxn id="7" idx="0"/>
          </p:cNvCxnSpPr>
          <p:nvPr/>
        </p:nvCxnSpPr>
        <p:spPr>
          <a:xfrm rot="5400000" flipH="1" flipV="1">
            <a:off x="4175185" y="1104185"/>
            <a:ext cx="258793" cy="9144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656272" y="1708034"/>
            <a:ext cx="1190445" cy="414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12430721">
            <a:off x="1763859" y="1611413"/>
            <a:ext cx="375250" cy="992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59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762</Words>
  <Application>Microsoft Office PowerPoint</Application>
  <PresentationFormat>寬螢幕</PresentationFormat>
  <Paragraphs>817</Paragraphs>
  <Slides>85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85</vt:i4>
      </vt:variant>
    </vt:vector>
  </HeadingPairs>
  <TitlesOfParts>
    <vt:vector size="90" baseType="lpstr">
      <vt:lpstr>新細明體</vt:lpstr>
      <vt:lpstr>Arial</vt:lpstr>
      <vt:lpstr>Calibri</vt:lpstr>
      <vt:lpstr>Calibri Light</vt:lpstr>
      <vt:lpstr>Office 佈景主題</vt:lpstr>
      <vt:lpstr>黃誌祥_pandas資料分析學習報告20201111</vt:lpstr>
      <vt:lpstr>Pandas 介紹</vt:lpstr>
      <vt:lpstr>PowerPoint 簡報</vt:lpstr>
      <vt:lpstr>資料科學介紹</vt:lpstr>
      <vt:lpstr>PowerPoint 簡報</vt:lpstr>
      <vt:lpstr>Pandas實戰</vt:lpstr>
      <vt:lpstr>NumPy Basics: Arrays and Vectorized Computation </vt:lpstr>
      <vt:lpstr>The NumPy ndarray: A Multidimensional Array Object</vt:lpstr>
      <vt:lpstr>PowerPoint 簡報</vt:lpstr>
      <vt:lpstr>PowerPoint 簡報</vt:lpstr>
      <vt:lpstr> 1.Greating ndarrays(創建n維數組)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Wrangling: Join, Combine,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Universal Functions: Fast Element-Wise Array Functions </vt:lpstr>
      <vt:lpstr>PowerPoint 簡報</vt:lpstr>
      <vt:lpstr>小型專案分析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pandas資料分析學習報告</dc:title>
  <dc:creator>owner</dc:creator>
  <cp:lastModifiedBy>owner</cp:lastModifiedBy>
  <cp:revision>46</cp:revision>
  <dcterms:created xsi:type="dcterms:W3CDTF">2020-11-04T02:06:07Z</dcterms:created>
  <dcterms:modified xsi:type="dcterms:W3CDTF">2020-11-11T03:39:07Z</dcterms:modified>
</cp:coreProperties>
</file>