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109" d="100"/>
          <a:sy n="109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3F7BB-68F8-45FB-A562-1E9CACCFC5AC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3C06C-7016-47A4-98DC-E7B6F31E05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92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6BDC-0933-A642-8F1A-6D870837875B}" type="datetimeFigureOut">
              <a:rPr kumimoji="1" lang="zh-TW" altLang="en-US" smtClean="0"/>
              <a:t>2020/11/11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42F7E0DC-0538-A543-8CA2-3B0DA661C9C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89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6BDC-0933-A642-8F1A-6D870837875B}" type="datetimeFigureOut">
              <a:rPr kumimoji="1" lang="zh-TW" altLang="en-US" smtClean="0"/>
              <a:t>2020/11/11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E0DC-0538-A543-8CA2-3B0DA661C9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987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6BDC-0933-A642-8F1A-6D870837875B}" type="datetimeFigureOut">
              <a:rPr kumimoji="1" lang="zh-TW" altLang="en-US" smtClean="0"/>
              <a:t>2020/11/11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E0DC-0538-A543-8CA2-3B0DA661C9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3820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6BDC-0933-A642-8F1A-6D870837875B}" type="datetimeFigureOut">
              <a:rPr kumimoji="1" lang="zh-TW" altLang="en-US" smtClean="0"/>
              <a:t>2020/11/11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E0DC-0538-A543-8CA2-3B0DA661C9C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82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6BDC-0933-A642-8F1A-6D870837875B}" type="datetimeFigureOut">
              <a:rPr kumimoji="1" lang="zh-TW" altLang="en-US" smtClean="0"/>
              <a:t>2020/11/11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E0DC-0538-A543-8CA2-3B0DA661C9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616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6BDC-0933-A642-8F1A-6D870837875B}" type="datetimeFigureOut">
              <a:rPr kumimoji="1" lang="zh-TW" altLang="en-US" smtClean="0"/>
              <a:t>2020/11/11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E0DC-0538-A543-8CA2-3B0DA661C9C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60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6BDC-0933-A642-8F1A-6D870837875B}" type="datetimeFigureOut">
              <a:rPr kumimoji="1" lang="zh-TW" altLang="en-US" smtClean="0"/>
              <a:t>2020/11/11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E0DC-0538-A543-8CA2-3B0DA661C9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9945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6BDC-0933-A642-8F1A-6D870837875B}" type="datetimeFigureOut">
              <a:rPr kumimoji="1" lang="zh-TW" altLang="en-US" smtClean="0"/>
              <a:t>2020/11/11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E0DC-0538-A543-8CA2-3B0DA661C9C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37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6BDC-0933-A642-8F1A-6D870837875B}" type="datetimeFigureOut">
              <a:rPr kumimoji="1" lang="zh-TW" altLang="en-US" smtClean="0"/>
              <a:t>2020/11/11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E0DC-0538-A543-8CA2-3B0DA661C9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7480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6BDC-0933-A642-8F1A-6D870837875B}" type="datetimeFigureOut">
              <a:rPr kumimoji="1" lang="zh-TW" altLang="en-US" smtClean="0"/>
              <a:t>2020/11/11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E0DC-0538-A543-8CA2-3B0DA661C9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4802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6BDC-0933-A642-8F1A-6D870837875B}" type="datetimeFigureOut">
              <a:rPr kumimoji="1" lang="zh-TW" altLang="en-US" smtClean="0"/>
              <a:t>2020/11/11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E0DC-0538-A543-8CA2-3B0DA661C9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515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B576BDC-0933-A642-8F1A-6D870837875B}" type="datetimeFigureOut">
              <a:rPr kumimoji="1" lang="zh-TW" altLang="en-US" smtClean="0"/>
              <a:t>2020/11/11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7E0DC-0538-A543-8CA2-3B0DA661C9C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7689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eurl.cc/D6E3qm" TargetMode="External"/><Relationship Id="rId2" Type="http://schemas.openxmlformats.org/officeDocument/2006/relationships/hyperlink" Target="https://reurl.cc/7ompb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url.cc/KjRQ4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5207E1C-3D8C-6447-9853-64B0B4A86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972" y="228985"/>
            <a:ext cx="7882759" cy="948175"/>
          </a:xfrm>
        </p:spPr>
        <p:txBody>
          <a:bodyPr/>
          <a:lstStyle/>
          <a:p>
            <a:r>
              <a:rPr kumimoji="1" lang="zh-TW" altLang="en-US" dirty="0"/>
              <a:t>人工智慧與資訊安全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7CD6EF33-ADCC-9849-95B2-FC5218519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0345" y="5041954"/>
            <a:ext cx="5843752" cy="1587061"/>
          </a:xfrm>
        </p:spPr>
        <p:txBody>
          <a:bodyPr>
            <a:normAutofit/>
          </a:bodyPr>
          <a:lstStyle/>
          <a:p>
            <a:r>
              <a:rPr lang="zh-TW" altLang="en-US" dirty="0"/>
              <a:t>學生：許良緯</a:t>
            </a:r>
            <a:endParaRPr lang="en-US" altLang="zh-TW" dirty="0"/>
          </a:p>
          <a:p>
            <a:r>
              <a:rPr lang="zh-TW" altLang="en-US" dirty="0"/>
              <a:t>指導教授：偉大的恩師 龍大大</a:t>
            </a:r>
          </a:p>
          <a:p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97CFA61A-9C11-4640-B39F-EE4E22BDC0A5}"/>
              </a:ext>
            </a:extLst>
          </p:cNvPr>
          <p:cNvSpPr txBox="1"/>
          <p:nvPr/>
        </p:nvSpPr>
        <p:spPr>
          <a:xfrm>
            <a:off x="2396358" y="3429000"/>
            <a:ext cx="7031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/>
              <a:t>用</a:t>
            </a:r>
            <a:r>
              <a:rPr lang="en-US" altLang="zh-TW" sz="2000" b="1" dirty="0"/>
              <a:t>TensorFlow </a:t>
            </a:r>
            <a:r>
              <a:rPr lang="zh-TW" altLang="en-US" sz="2000" b="1" dirty="0"/>
              <a:t>實現 </a:t>
            </a:r>
            <a:r>
              <a:rPr lang="en" altLang="zh-TW" sz="2000" b="1" dirty="0"/>
              <a:t>Image segmentation</a:t>
            </a:r>
            <a:r>
              <a:rPr lang="zh-TW" altLang="en-US" sz="2000" b="1" dirty="0"/>
              <a:t> （圖像分割）</a:t>
            </a:r>
          </a:p>
        </p:txBody>
      </p:sp>
    </p:spTree>
    <p:extLst>
      <p:ext uri="{BB962C8B-B14F-4D97-AF65-F5344CB8AC3E}">
        <p14:creationId xmlns:p14="http://schemas.microsoft.com/office/powerpoint/2010/main" val="195640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7BF9086-BCC4-6540-B2E4-9DF0B436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AE8793D-FCCC-6C43-BDAE-F925D9D97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" altLang="zh-TW" dirty="0"/>
              <a:t>def display(</a:t>
            </a:r>
            <a:r>
              <a:rPr lang="en" altLang="zh-TW" dirty="0" err="1"/>
              <a:t>display_list</a:t>
            </a:r>
            <a:r>
              <a:rPr lang="en" altLang="zh-TW" dirty="0"/>
              <a:t>):</a:t>
            </a:r>
          </a:p>
          <a:p>
            <a:r>
              <a:rPr lang="en" altLang="zh-TW" dirty="0" err="1"/>
              <a:t>plt.figure</a:t>
            </a:r>
            <a:r>
              <a:rPr lang="en" altLang="zh-TW" dirty="0"/>
              <a:t>(</a:t>
            </a:r>
            <a:r>
              <a:rPr lang="en" altLang="zh-TW" dirty="0" err="1"/>
              <a:t>figsize</a:t>
            </a:r>
            <a:r>
              <a:rPr lang="en" altLang="zh-TW" dirty="0"/>
              <a:t>=(15, 15))</a:t>
            </a:r>
          </a:p>
          <a:p>
            <a:r>
              <a:rPr lang="en" altLang="zh-TW" dirty="0"/>
              <a:t>title = ['Input Image', 'True Mask', 'Predicted Mask’]</a:t>
            </a:r>
          </a:p>
          <a:p>
            <a:r>
              <a:rPr lang="en" altLang="zh-TW" dirty="0"/>
              <a:t>for </a:t>
            </a:r>
            <a:r>
              <a:rPr lang="en" altLang="zh-TW" dirty="0" err="1"/>
              <a:t>i</a:t>
            </a:r>
            <a:r>
              <a:rPr lang="en" altLang="zh-TW" dirty="0"/>
              <a:t> in range(</a:t>
            </a:r>
            <a:r>
              <a:rPr lang="en" altLang="zh-TW" dirty="0" err="1"/>
              <a:t>len</a:t>
            </a:r>
            <a:r>
              <a:rPr lang="en" altLang="zh-TW" dirty="0"/>
              <a:t>(</a:t>
            </a:r>
            <a:r>
              <a:rPr lang="en" altLang="zh-TW" dirty="0" err="1"/>
              <a:t>display_list</a:t>
            </a:r>
            <a:r>
              <a:rPr lang="en" altLang="zh-TW" dirty="0"/>
              <a:t>)):</a:t>
            </a:r>
          </a:p>
          <a:p>
            <a:r>
              <a:rPr lang="en" altLang="zh-TW" dirty="0" err="1"/>
              <a:t>plt.subplot</a:t>
            </a:r>
            <a:r>
              <a:rPr lang="en" altLang="zh-TW" dirty="0"/>
              <a:t>(1, </a:t>
            </a:r>
            <a:r>
              <a:rPr lang="en" altLang="zh-TW" dirty="0" err="1"/>
              <a:t>len</a:t>
            </a:r>
            <a:r>
              <a:rPr lang="en" altLang="zh-TW" dirty="0"/>
              <a:t>(</a:t>
            </a:r>
            <a:r>
              <a:rPr lang="en" altLang="zh-TW" dirty="0" err="1"/>
              <a:t>display_list</a:t>
            </a:r>
            <a:r>
              <a:rPr lang="en" altLang="zh-TW" dirty="0"/>
              <a:t>), i+1)</a:t>
            </a:r>
          </a:p>
          <a:p>
            <a:r>
              <a:rPr lang="en" altLang="zh-TW" dirty="0" err="1"/>
              <a:t>plt.title</a:t>
            </a:r>
            <a:r>
              <a:rPr lang="en" altLang="zh-TW" dirty="0"/>
              <a:t>(title[</a:t>
            </a:r>
            <a:r>
              <a:rPr lang="en" altLang="zh-TW" dirty="0" err="1"/>
              <a:t>i</a:t>
            </a:r>
            <a:r>
              <a:rPr lang="en" altLang="zh-TW" dirty="0"/>
              <a:t>])</a:t>
            </a:r>
          </a:p>
          <a:p>
            <a:r>
              <a:rPr lang="en" altLang="zh-TW" dirty="0" err="1"/>
              <a:t>plt.imshow</a:t>
            </a:r>
            <a:r>
              <a:rPr lang="en" altLang="zh-TW" dirty="0"/>
              <a:t>(</a:t>
            </a:r>
            <a:r>
              <a:rPr lang="en" altLang="zh-TW" dirty="0" err="1"/>
              <a:t>tf.keras.preprocessing.image.array_to_img</a:t>
            </a:r>
            <a:r>
              <a:rPr lang="en" altLang="zh-TW" dirty="0"/>
              <a:t>(</a:t>
            </a:r>
            <a:r>
              <a:rPr lang="en" altLang="zh-TW" dirty="0" err="1"/>
              <a:t>display_list</a:t>
            </a:r>
            <a:r>
              <a:rPr lang="en" altLang="zh-TW" dirty="0"/>
              <a:t>[</a:t>
            </a:r>
            <a:r>
              <a:rPr lang="en" altLang="zh-TW" dirty="0" err="1"/>
              <a:t>i</a:t>
            </a:r>
            <a:r>
              <a:rPr lang="en" altLang="zh-TW" dirty="0"/>
              <a:t>]))</a:t>
            </a:r>
          </a:p>
          <a:p>
            <a:r>
              <a:rPr lang="en" altLang="zh-TW" dirty="0" err="1"/>
              <a:t>plt.axis</a:t>
            </a:r>
            <a:r>
              <a:rPr lang="en" altLang="zh-TW" dirty="0"/>
              <a:t>('off’)</a:t>
            </a:r>
          </a:p>
          <a:p>
            <a:r>
              <a:rPr lang="en" altLang="zh-TW" dirty="0" err="1"/>
              <a:t>plt.show</a:t>
            </a:r>
            <a:r>
              <a:rPr lang="en" altLang="zh-TW" dirty="0"/>
              <a:t>()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0121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6423AAD-865E-6E43-95D3-54A1EC16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4A080FB-5446-824C-AFC0-C886E3BED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for image, mask in </a:t>
            </a:r>
            <a:r>
              <a:rPr lang="en" altLang="zh-TW" dirty="0" err="1"/>
              <a:t>train.take</a:t>
            </a:r>
            <a:r>
              <a:rPr lang="en" altLang="zh-TW" dirty="0"/>
              <a:t>(1):</a:t>
            </a:r>
          </a:p>
          <a:p>
            <a:r>
              <a:rPr lang="en" altLang="zh-TW" dirty="0" err="1"/>
              <a:t>sample_image</a:t>
            </a:r>
            <a:r>
              <a:rPr lang="en" altLang="zh-TW" dirty="0"/>
              <a:t>, </a:t>
            </a:r>
            <a:r>
              <a:rPr lang="en" altLang="zh-TW" dirty="0" err="1"/>
              <a:t>sample_mask</a:t>
            </a:r>
            <a:r>
              <a:rPr lang="en" altLang="zh-TW" dirty="0"/>
              <a:t> = image, mask</a:t>
            </a:r>
          </a:p>
          <a:p>
            <a:r>
              <a:rPr lang="en" altLang="zh-TW" dirty="0"/>
              <a:t>display([</a:t>
            </a:r>
            <a:r>
              <a:rPr lang="en" altLang="zh-TW" dirty="0" err="1"/>
              <a:t>sample_image</a:t>
            </a:r>
            <a:r>
              <a:rPr lang="en" altLang="zh-TW" dirty="0"/>
              <a:t>, </a:t>
            </a:r>
            <a:r>
              <a:rPr lang="en" altLang="zh-TW" dirty="0" err="1"/>
              <a:t>sample_mask</a:t>
            </a:r>
            <a:r>
              <a:rPr lang="en" altLang="zh-TW" dirty="0"/>
              <a:t>])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0164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6590665-B239-0F4E-8FC6-68A14E7A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9489F4BC-4230-754A-9389-C895EE06E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4168" y="2381469"/>
            <a:ext cx="7564191" cy="4196906"/>
          </a:xfrm>
        </p:spPr>
      </p:pic>
    </p:spTree>
    <p:extLst>
      <p:ext uri="{BB962C8B-B14F-4D97-AF65-F5344CB8AC3E}">
        <p14:creationId xmlns:p14="http://schemas.microsoft.com/office/powerpoint/2010/main" val="1756211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D15F88A-1206-0042-A8CF-0682AAB3C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Define the model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F9D6BC0-C662-B34E-9218-A0FB36890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509" y="2052116"/>
            <a:ext cx="3921491" cy="3997828"/>
          </a:xfrm>
        </p:spPr>
        <p:txBody>
          <a:bodyPr/>
          <a:lstStyle/>
          <a:p>
            <a:r>
              <a:rPr lang="en" altLang="zh-TW" dirty="0"/>
              <a:t>OUTPUT_CHANNELS = 3</a:t>
            </a:r>
          </a:p>
          <a:p>
            <a:endParaRPr kumimoji="1"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xmlns="" id="{3FB27D80-54D8-3D4D-BE71-9C2DE7B40E19}"/>
              </a:ext>
            </a:extLst>
          </p:cNvPr>
          <p:cNvSpPr txBox="1">
            <a:spLocks/>
          </p:cNvSpPr>
          <p:nvPr/>
        </p:nvSpPr>
        <p:spPr>
          <a:xfrm>
            <a:off x="5906814" y="2052116"/>
            <a:ext cx="4663325" cy="399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dirty="0"/>
              <a:t>此處使用的模型是經過修改的 U-Net。U-Net 由編碼器</a:t>
            </a:r>
            <a:r>
              <a:rPr lang="zh-TW" altLang="en-US" dirty="0"/>
              <a:t>（</a:t>
            </a:r>
            <a:r>
              <a:rPr lang="zh-TW" altLang="zh-TW" dirty="0"/>
              <a:t>下採樣器</a:t>
            </a:r>
            <a:r>
              <a:rPr lang="zh-TW" altLang="en-US" dirty="0"/>
              <a:t>）</a:t>
            </a:r>
            <a:r>
              <a:rPr lang="zh-TW" altLang="zh-TW" dirty="0"/>
              <a:t>和解碼器</a:t>
            </a:r>
            <a:r>
              <a:rPr lang="zh-TW" altLang="en-US" dirty="0"/>
              <a:t>（</a:t>
            </a:r>
            <a:r>
              <a:rPr lang="zh-TW" altLang="zh-TW" dirty="0"/>
              <a:t>上採樣器</a:t>
            </a:r>
            <a:r>
              <a:rPr lang="zh-TW" altLang="en-US" dirty="0"/>
              <a:t>）</a:t>
            </a:r>
            <a:r>
              <a:rPr lang="zh-TW" altLang="zh-TW" dirty="0"/>
              <a:t>組成。為了學習健壯的功能,並減少可訓練參數的數量</a:t>
            </a:r>
            <a:r>
              <a:rPr lang="zh-TW" altLang="en-US" dirty="0"/>
              <a:t>，</a:t>
            </a:r>
            <a:r>
              <a:rPr lang="zh-TW" altLang="zh-TW" dirty="0"/>
              <a:t>可以使用預訓練模型作為編碼器。因此</a:t>
            </a:r>
            <a:r>
              <a:rPr lang="zh-TW" altLang="en-US" dirty="0"/>
              <a:t>，</a:t>
            </a:r>
            <a:r>
              <a:rPr lang="zh-TW" altLang="zh-TW" dirty="0"/>
              <a:t>此工作的編碼器將是一個預先訓練的 MobileNetV2 模型</a:t>
            </a:r>
            <a:r>
              <a:rPr lang="zh-TW" altLang="en-US" dirty="0"/>
              <a:t>，</a:t>
            </a:r>
            <a:r>
              <a:rPr lang="zh-TW" altLang="zh-TW" dirty="0"/>
              <a:t>其中間輸出將被使用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zh-TW" dirty="0"/>
              <a:t>輸出三個通道的原因是每個圖元有三個可能的標籤。將其視為多分類</a:t>
            </a:r>
            <a:r>
              <a:rPr lang="zh-TW" altLang="en-US" dirty="0"/>
              <a:t>，</a:t>
            </a:r>
            <a:r>
              <a:rPr lang="zh-TW" altLang="zh-TW" dirty="0"/>
              <a:t>其中每個像素被分為三個類。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4206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15C1E42-5A29-4848-B010-DFE6A305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TW" altLang="zh-TW" sz="1800" dirty="0"/>
              <a:t>編碼器將是經過預訓練的MobileNetV2模型，該模型已經準備就緒</a:t>
            </a:r>
            <a:r>
              <a:rPr lang="zh-TW" altLang="en-US" sz="1800" dirty="0"/>
              <a:t>。</a:t>
            </a:r>
            <a:r>
              <a:rPr lang="en-US" altLang="zh-TW" sz="1800" dirty="0"/>
              <a:t/>
            </a:r>
            <a:br>
              <a:rPr lang="en-US" altLang="zh-TW" sz="1800" dirty="0"/>
            </a:br>
            <a:r>
              <a:rPr lang="zh-TW" altLang="zh-TW" sz="1800" dirty="0"/>
              <a:t>編碼器由模型中間層的特定輸出組成。</a:t>
            </a:r>
            <a:r>
              <a:rPr lang="en-US" altLang="zh-TW" sz="1800" dirty="0"/>
              <a:t/>
            </a:r>
            <a:br>
              <a:rPr lang="en-US" altLang="zh-TW" sz="1800" dirty="0"/>
            </a:br>
            <a:r>
              <a:rPr lang="zh-TW" altLang="zh-TW" sz="1800" dirty="0"/>
              <a:t>在訓練過程中不會對編碼器進行訓練。</a:t>
            </a:r>
            <a:endParaRPr kumimoji="1" lang="zh-TW" altLang="en-US" sz="1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DF72F92-E2C3-4D4F-AED7-B1006778C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262" y="2052115"/>
            <a:ext cx="9287877" cy="4685016"/>
          </a:xfrm>
        </p:spPr>
        <p:txBody>
          <a:bodyPr>
            <a:noAutofit/>
          </a:bodyPr>
          <a:lstStyle/>
          <a:p>
            <a:r>
              <a:rPr lang="en" altLang="zh-TW" sz="1400" dirty="0" err="1"/>
              <a:t>base_model</a:t>
            </a:r>
            <a:r>
              <a:rPr lang="en" altLang="zh-TW" sz="1400" dirty="0"/>
              <a:t> = tf.keras.applications.MobileNetV2(</a:t>
            </a:r>
            <a:r>
              <a:rPr lang="en" altLang="zh-TW" sz="1400" dirty="0" err="1"/>
              <a:t>input_shape</a:t>
            </a:r>
            <a:r>
              <a:rPr lang="en" altLang="zh-TW" sz="1400" dirty="0"/>
              <a:t>=[128, 128, 3], </a:t>
            </a:r>
            <a:r>
              <a:rPr lang="en" altLang="zh-TW" sz="1400" dirty="0" err="1"/>
              <a:t>include_top</a:t>
            </a:r>
            <a:r>
              <a:rPr lang="en" altLang="zh-TW" sz="1400" dirty="0"/>
              <a:t>=False)</a:t>
            </a:r>
          </a:p>
          <a:p>
            <a:r>
              <a:rPr lang="en" altLang="zh-TW" sz="1400" dirty="0" err="1"/>
              <a:t>layer_names</a:t>
            </a:r>
            <a:r>
              <a:rPr lang="en" altLang="zh-TW" sz="1400" dirty="0"/>
              <a:t> = [</a:t>
            </a:r>
            <a:br>
              <a:rPr lang="en" altLang="zh-TW" sz="1400" dirty="0"/>
            </a:br>
            <a:r>
              <a:rPr lang="en" altLang="zh-TW" sz="1400" dirty="0"/>
              <a:t>    'block_1_expand_relu',   # 64x64</a:t>
            </a:r>
            <a:br>
              <a:rPr lang="en" altLang="zh-TW" sz="1400" dirty="0"/>
            </a:br>
            <a:r>
              <a:rPr lang="en" altLang="zh-TW" sz="1400" dirty="0"/>
              <a:t>    'block_3_expand_relu',   # 32x32</a:t>
            </a:r>
            <a:br>
              <a:rPr lang="en" altLang="zh-TW" sz="1400" dirty="0"/>
            </a:br>
            <a:r>
              <a:rPr lang="en" altLang="zh-TW" sz="1400" dirty="0"/>
              <a:t>    'block_6_expand_relu',   # 16x16</a:t>
            </a:r>
            <a:br>
              <a:rPr lang="en" altLang="zh-TW" sz="1400" dirty="0"/>
            </a:br>
            <a:r>
              <a:rPr lang="en" altLang="zh-TW" sz="1400" dirty="0"/>
              <a:t>    'block_13_expand_relu',  # 8x8</a:t>
            </a:r>
            <a:br>
              <a:rPr lang="en" altLang="zh-TW" sz="1400" dirty="0"/>
            </a:br>
            <a:r>
              <a:rPr lang="en" altLang="zh-TW" sz="1400" dirty="0"/>
              <a:t>    'block_16_project',      # 4x4</a:t>
            </a:r>
            <a:br>
              <a:rPr lang="en" altLang="zh-TW" sz="1400" dirty="0"/>
            </a:br>
            <a:r>
              <a:rPr lang="en" altLang="zh-TW" sz="1400" dirty="0"/>
              <a:t>]</a:t>
            </a:r>
          </a:p>
          <a:p>
            <a:r>
              <a:rPr lang="en" altLang="zh-TW" sz="1400" dirty="0"/>
              <a:t>layers = [</a:t>
            </a:r>
            <a:r>
              <a:rPr lang="en" altLang="zh-TW" sz="1400" dirty="0" err="1"/>
              <a:t>base_model.get_layer</a:t>
            </a:r>
            <a:r>
              <a:rPr lang="en" altLang="zh-TW" sz="1400" dirty="0"/>
              <a:t>(name).output for name in </a:t>
            </a:r>
            <a:r>
              <a:rPr lang="en" altLang="zh-TW" sz="1400" dirty="0" err="1"/>
              <a:t>layer_names</a:t>
            </a:r>
            <a:r>
              <a:rPr lang="en" altLang="zh-TW" sz="1400" dirty="0"/>
              <a:t>]</a:t>
            </a:r>
            <a:br>
              <a:rPr lang="en" altLang="zh-TW" sz="1400" dirty="0"/>
            </a:br>
            <a:r>
              <a:rPr lang="en" altLang="zh-TW" sz="1400" dirty="0"/>
              <a:t/>
            </a:r>
            <a:br>
              <a:rPr lang="en" altLang="zh-TW" sz="1400" dirty="0"/>
            </a:br>
            <a:r>
              <a:rPr lang="en" altLang="zh-TW" sz="1400" dirty="0"/>
              <a:t>//</a:t>
            </a:r>
            <a:r>
              <a:rPr lang="zh-TW" altLang="zh-TW" sz="1400" dirty="0"/>
              <a:t>創建特徵提取模型</a:t>
            </a:r>
            <a:endParaRPr lang="en-US" altLang="zh-TW" sz="1400" dirty="0"/>
          </a:p>
          <a:p>
            <a:r>
              <a:rPr lang="en" altLang="zh-TW" sz="1400" dirty="0" err="1"/>
              <a:t>down_stack</a:t>
            </a:r>
            <a:r>
              <a:rPr lang="en" altLang="zh-TW" sz="1400" dirty="0"/>
              <a:t> = </a:t>
            </a:r>
            <a:r>
              <a:rPr lang="en" altLang="zh-TW" sz="1400" dirty="0" err="1"/>
              <a:t>tf.keras.Model</a:t>
            </a:r>
            <a:r>
              <a:rPr lang="en" altLang="zh-TW" sz="1400" dirty="0"/>
              <a:t>(inputs=</a:t>
            </a:r>
            <a:r>
              <a:rPr lang="en" altLang="zh-TW" sz="1400" dirty="0" err="1"/>
              <a:t>base_model.input</a:t>
            </a:r>
            <a:r>
              <a:rPr lang="en" altLang="zh-TW" sz="1400" dirty="0"/>
              <a:t>, outputs=layers)</a:t>
            </a:r>
          </a:p>
          <a:p>
            <a:r>
              <a:rPr lang="en" altLang="zh-TW" sz="1400" dirty="0" err="1"/>
              <a:t>down_stack.trainable</a:t>
            </a:r>
            <a:r>
              <a:rPr lang="en" altLang="zh-TW" sz="1400" dirty="0"/>
              <a:t> = False</a:t>
            </a:r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34354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14FAC29-7AEA-5743-8A5F-2FD90724C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zh-TW" sz="2400" dirty="0"/>
              <a:t>解碼器上採樣器只是在TensorFlow示例中實現的一系列上採樣塊</a:t>
            </a:r>
            <a:endParaRPr kumimoji="1" lang="zh-TW" altLang="en-US" sz="2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F91F9A8E-A37B-9041-8678-24E5A26BC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 err="1"/>
              <a:t>up_stack</a:t>
            </a:r>
            <a:r>
              <a:rPr lang="en" altLang="zh-TW" dirty="0"/>
              <a:t> = [</a:t>
            </a:r>
            <a:br>
              <a:rPr lang="en" altLang="zh-TW" dirty="0"/>
            </a:br>
            <a:r>
              <a:rPr lang="en" altLang="zh-TW" dirty="0"/>
              <a:t>    pix2pix.upsample(512, 3), </a:t>
            </a:r>
            <a:r>
              <a:rPr lang="en" altLang="zh-TW" sz="1600" dirty="0"/>
              <a:t> // 4x4 -&gt; 8x8</a:t>
            </a:r>
            <a:r>
              <a:rPr lang="en" altLang="zh-TW" dirty="0"/>
              <a:t/>
            </a:r>
            <a:br>
              <a:rPr lang="en" altLang="zh-TW" dirty="0"/>
            </a:br>
            <a:r>
              <a:rPr lang="en" altLang="zh-TW" dirty="0"/>
              <a:t>    pix2pix.upsample(256, 3),  </a:t>
            </a:r>
            <a:r>
              <a:rPr lang="en" altLang="zh-TW" sz="1600" dirty="0"/>
              <a:t>// 8x8 -&gt; 16x16</a:t>
            </a:r>
            <a:r>
              <a:rPr lang="en" altLang="zh-TW" dirty="0"/>
              <a:t/>
            </a:r>
            <a:br>
              <a:rPr lang="en" altLang="zh-TW" dirty="0"/>
            </a:br>
            <a:r>
              <a:rPr lang="en" altLang="zh-TW" dirty="0"/>
              <a:t>    pix2pix.upsample(128, 3), </a:t>
            </a:r>
            <a:r>
              <a:rPr lang="en" altLang="zh-TW" sz="1600" dirty="0"/>
              <a:t> // 16x16 -&gt; 32x32</a:t>
            </a:r>
            <a:r>
              <a:rPr lang="en" altLang="zh-TW" dirty="0"/>
              <a:t/>
            </a:r>
            <a:br>
              <a:rPr lang="en" altLang="zh-TW" dirty="0"/>
            </a:br>
            <a:r>
              <a:rPr lang="en" altLang="zh-TW" dirty="0"/>
              <a:t>    pix2pix.upsample(64, 3),   //</a:t>
            </a:r>
            <a:r>
              <a:rPr lang="en" altLang="zh-TW" sz="1600" dirty="0"/>
              <a:t> 32x32 -&gt; 64x64</a:t>
            </a:r>
            <a:r>
              <a:rPr lang="en" altLang="zh-TW" dirty="0"/>
              <a:t/>
            </a:r>
            <a:br>
              <a:rPr lang="en" altLang="zh-TW" dirty="0"/>
            </a:br>
            <a:r>
              <a:rPr lang="en" altLang="zh-TW" dirty="0"/>
              <a:t>]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4392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86FBA7D-ABF9-7F49-9938-FA082668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4E157F29-A916-6A43-8C1A-4E9205839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2052115"/>
            <a:ext cx="3820523" cy="4674505"/>
          </a:xfrm>
        </p:spPr>
        <p:txBody>
          <a:bodyPr>
            <a:normAutofit fontScale="92500"/>
          </a:bodyPr>
          <a:lstStyle/>
          <a:p>
            <a:r>
              <a:rPr lang="en" altLang="zh-TW" dirty="0"/>
              <a:t>def </a:t>
            </a:r>
            <a:r>
              <a:rPr lang="en" altLang="zh-TW" dirty="0" err="1"/>
              <a:t>unet_model</a:t>
            </a:r>
            <a:r>
              <a:rPr lang="en" altLang="zh-TW" dirty="0"/>
              <a:t>(</a:t>
            </a:r>
            <a:r>
              <a:rPr lang="en" altLang="zh-TW" dirty="0" err="1"/>
              <a:t>output_channels</a:t>
            </a:r>
            <a:r>
              <a:rPr lang="en" altLang="zh-TW" dirty="0"/>
              <a:t>):</a:t>
            </a:r>
          </a:p>
          <a:p>
            <a:r>
              <a:rPr lang="en" altLang="zh-TW" dirty="0"/>
              <a:t>inputs = </a:t>
            </a:r>
            <a:r>
              <a:rPr lang="en" altLang="zh-TW" dirty="0" err="1"/>
              <a:t>tf.keras.layers.Input</a:t>
            </a:r>
            <a:r>
              <a:rPr lang="en" altLang="zh-TW" dirty="0"/>
              <a:t>(shape=[128, 128, 3])</a:t>
            </a:r>
          </a:p>
          <a:p>
            <a:r>
              <a:rPr lang="en" altLang="zh-TW" dirty="0"/>
              <a:t> x = inputs</a:t>
            </a:r>
          </a:p>
          <a:p>
            <a:r>
              <a:rPr lang="en" altLang="zh-TW" dirty="0"/>
              <a:t>skips = </a:t>
            </a:r>
            <a:r>
              <a:rPr lang="en" altLang="zh-TW" dirty="0" err="1"/>
              <a:t>down_stack</a:t>
            </a:r>
            <a:r>
              <a:rPr lang="en" altLang="zh-TW" dirty="0"/>
              <a:t>(x)</a:t>
            </a:r>
          </a:p>
          <a:p>
            <a:r>
              <a:rPr lang="en" altLang="zh-TW" dirty="0"/>
              <a:t>x = skips[-1]</a:t>
            </a:r>
          </a:p>
          <a:p>
            <a:r>
              <a:rPr lang="en" altLang="zh-TW" dirty="0"/>
              <a:t>skips = reversed(skips[:-1])    //</a:t>
            </a:r>
            <a:r>
              <a:rPr lang="zh-TW" altLang="zh-TW" dirty="0"/>
              <a:t>通過模型下採樣</a:t>
            </a:r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xmlns="" id="{823D5629-71B0-1545-9240-F26868E10368}"/>
              </a:ext>
            </a:extLst>
          </p:cNvPr>
          <p:cNvSpPr txBox="1">
            <a:spLocks/>
          </p:cNvSpPr>
          <p:nvPr/>
        </p:nvSpPr>
        <p:spPr>
          <a:xfrm>
            <a:off x="6516414" y="2052114"/>
            <a:ext cx="3820523" cy="4674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TW" dirty="0"/>
              <a:t>for up, skip in zip(</a:t>
            </a:r>
            <a:r>
              <a:rPr lang="en" altLang="zh-TW" dirty="0" err="1"/>
              <a:t>up_stack</a:t>
            </a:r>
            <a:r>
              <a:rPr lang="en" altLang="zh-TW" dirty="0"/>
              <a:t>, skips):</a:t>
            </a:r>
          </a:p>
          <a:p>
            <a:r>
              <a:rPr lang="en" altLang="zh-TW" dirty="0"/>
              <a:t>x = up(x)</a:t>
            </a:r>
          </a:p>
          <a:p>
            <a:r>
              <a:rPr lang="en" altLang="zh-TW" dirty="0" err="1"/>
              <a:t>concat</a:t>
            </a:r>
            <a:r>
              <a:rPr lang="en" altLang="zh-TW" dirty="0"/>
              <a:t> = </a:t>
            </a:r>
            <a:r>
              <a:rPr lang="en" altLang="zh-TW" dirty="0" err="1"/>
              <a:t>tf.keras.layers.Concatenate</a:t>
            </a:r>
            <a:r>
              <a:rPr lang="en" altLang="zh-TW" dirty="0"/>
              <a:t>()</a:t>
            </a:r>
          </a:p>
          <a:p>
            <a:r>
              <a:rPr lang="en" altLang="zh-TW" dirty="0"/>
              <a:t>x = </a:t>
            </a:r>
            <a:r>
              <a:rPr lang="en" altLang="zh-TW" dirty="0" err="1"/>
              <a:t>concat</a:t>
            </a:r>
            <a:r>
              <a:rPr lang="en" altLang="zh-TW" dirty="0"/>
              <a:t>([x, skip]). //</a:t>
            </a:r>
            <a:r>
              <a:rPr lang="zh-TW" altLang="zh-TW" dirty="0"/>
              <a:t>上採樣並建立跳過連接</a:t>
            </a:r>
            <a:endParaRPr lang="en-US" altLang="zh-TW" dirty="0"/>
          </a:p>
          <a:p>
            <a:r>
              <a:rPr lang="en" altLang="zh-TW" dirty="0"/>
              <a:t>last = tf.keras.layers.Conv2DTranspose(</a:t>
            </a:r>
          </a:p>
          <a:p>
            <a:r>
              <a:rPr lang="en" altLang="zh-TW" dirty="0" err="1"/>
              <a:t>output_channels</a:t>
            </a:r>
            <a:r>
              <a:rPr lang="en" altLang="zh-TW" dirty="0"/>
              <a:t>, 3, strides=2,</a:t>
            </a:r>
          </a:p>
          <a:p>
            <a:r>
              <a:rPr lang="en" altLang="zh-TW" dirty="0"/>
              <a:t>padding='same')  #64x64 -&gt; 128x128</a:t>
            </a:r>
          </a:p>
          <a:p>
            <a:r>
              <a:rPr lang="en" altLang="zh-TW" dirty="0"/>
              <a:t>x = last(x)</a:t>
            </a:r>
          </a:p>
          <a:p>
            <a:r>
              <a:rPr lang="en" altLang="zh-TW" dirty="0"/>
              <a:t>return </a:t>
            </a:r>
            <a:r>
              <a:rPr lang="en" altLang="zh-TW" dirty="0" err="1"/>
              <a:t>tf.keras.Model</a:t>
            </a:r>
            <a:r>
              <a:rPr lang="en" altLang="zh-TW" dirty="0"/>
              <a:t>(inputs=inputs, outputs=x)</a:t>
            </a:r>
          </a:p>
          <a:p>
            <a:r>
              <a:rPr kumimoji="1" lang="en" altLang="zh-TW" dirty="0"/>
              <a:t>//</a:t>
            </a:r>
            <a:r>
              <a:rPr lang="zh-TW" altLang="zh-TW" dirty="0"/>
              <a:t>這是模型的最後一層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3364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F32F326-0012-C24B-A6C9-4345FB3A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Train the model</a:t>
            </a:r>
            <a:br>
              <a:rPr lang="zh-TW" altLang="zh-TW" b="1" dirty="0"/>
            </a:br>
            <a:r>
              <a:rPr lang="zh-TW" altLang="en-US" b="1" dirty="0"/>
              <a:t>訓練模型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F14D68E-EA5F-8343-BFAD-E5676E60C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model = </a:t>
            </a:r>
            <a:r>
              <a:rPr lang="en" altLang="zh-TW" dirty="0" err="1"/>
              <a:t>unet_model</a:t>
            </a:r>
            <a:r>
              <a:rPr lang="en" altLang="zh-TW" dirty="0"/>
              <a:t>(OUTPUT_CHANNELS)</a:t>
            </a:r>
          </a:p>
          <a:p>
            <a:r>
              <a:rPr lang="en" altLang="zh-TW" dirty="0" err="1"/>
              <a:t>model.compile</a:t>
            </a:r>
            <a:r>
              <a:rPr lang="en" altLang="zh-TW" dirty="0"/>
              <a:t>(optimizer='</a:t>
            </a:r>
            <a:r>
              <a:rPr lang="en" altLang="zh-TW" dirty="0" err="1"/>
              <a:t>adam</a:t>
            </a:r>
            <a:r>
              <a:rPr lang="en" altLang="zh-TW" dirty="0"/>
              <a:t>’,loss=</a:t>
            </a:r>
            <a:r>
              <a:rPr lang="en" altLang="zh-TW" dirty="0" err="1"/>
              <a:t>tf.keras.losses.SparseCategoricalCrossentropy</a:t>
            </a:r>
            <a:r>
              <a:rPr lang="en" altLang="zh-TW" dirty="0"/>
              <a:t>(</a:t>
            </a:r>
            <a:r>
              <a:rPr lang="en" altLang="zh-TW" dirty="0" err="1"/>
              <a:t>from_logits</a:t>
            </a:r>
            <a:r>
              <a:rPr lang="en" altLang="zh-TW" dirty="0"/>
              <a:t>=True),metrics=['accuracy'])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0781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4C49DE8-EBC9-7545-9E55-836B67CA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快速檢視產生的模型架構結構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1C57C0C-57EF-1845-BD11-782C42ABA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 err="1"/>
              <a:t>tf.keras.utils.plot_model</a:t>
            </a:r>
            <a:r>
              <a:rPr lang="en" altLang="zh-TW" dirty="0"/>
              <a:t>(model, </a:t>
            </a:r>
            <a:r>
              <a:rPr lang="en" altLang="zh-TW" dirty="0" err="1"/>
              <a:t>show_shapes</a:t>
            </a:r>
            <a:r>
              <a:rPr lang="en" altLang="zh-TW" dirty="0"/>
              <a:t>=True)</a:t>
            </a:r>
            <a:br>
              <a:rPr lang="en" altLang="zh-TW" dirty="0"/>
            </a:br>
            <a:endParaRPr lang="en" altLang="zh-TW" dirty="0"/>
          </a:p>
        </p:txBody>
      </p:sp>
    </p:spTree>
    <p:extLst>
      <p:ext uri="{BB962C8B-B14F-4D97-AF65-F5344CB8AC3E}">
        <p14:creationId xmlns:p14="http://schemas.microsoft.com/office/powerpoint/2010/main" val="177976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78DF555-EF4C-D349-A5D0-48B33FEA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快速檢視產生的模型架構結構</a:t>
            </a:r>
            <a:r>
              <a:rPr lang="en-US" altLang="zh-TW" dirty="0"/>
              <a:t/>
            </a:r>
            <a:br>
              <a:rPr lang="en-US" altLang="zh-TW" dirty="0"/>
            </a:b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0E502E94-1754-A247-9B51-E5C2564E5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461567" y="1713186"/>
            <a:ext cx="4703454" cy="4977255"/>
          </a:xfrm>
        </p:spPr>
      </p:pic>
    </p:spTree>
    <p:extLst>
      <p:ext uri="{BB962C8B-B14F-4D97-AF65-F5344CB8AC3E}">
        <p14:creationId xmlns:p14="http://schemas.microsoft.com/office/powerpoint/2010/main" val="52723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403FBC1-1751-7340-B9E4-A1691823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圖像分割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EA5F151-9D57-AE49-A92F-E8D7A66E6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圖像分割的任務是訓練神經網路以輸出圖像的圖元化蒙版。</a:t>
            </a:r>
            <a:endParaRPr lang="en-US" altLang="zh-TW" dirty="0"/>
          </a:p>
          <a:p>
            <a:r>
              <a:rPr lang="zh-TW" altLang="en-US" dirty="0"/>
              <a:t>這有助於在低得多的級別（即圖元級別）瞭解圖像。</a:t>
            </a:r>
            <a:endParaRPr lang="en-US" altLang="zh-TW" dirty="0"/>
          </a:p>
          <a:p>
            <a:r>
              <a:rPr lang="zh-TW" altLang="en-US" dirty="0"/>
              <a:t>圖像分割在醫學成像、自動駕駛汽車和衛星成像方面有許多應用。</a:t>
            </a:r>
            <a:endParaRPr lang="en-US" altLang="zh-TW" dirty="0"/>
          </a:p>
          <a:p>
            <a:r>
              <a:rPr lang="zh-TW" altLang="en-US" dirty="0"/>
              <a:t>該技術相關的場景物體分割、人體前背景分割、人臉人體</a:t>
            </a:r>
            <a:r>
              <a:rPr lang="en" altLang="zh-TW" dirty="0"/>
              <a:t>Parsing</a:t>
            </a:r>
            <a:r>
              <a:rPr lang="zh-TW" altLang="en" dirty="0"/>
              <a:t>、</a:t>
            </a:r>
            <a:r>
              <a:rPr lang="zh-TW" altLang="en-US" dirty="0"/>
              <a:t>三維重建等技術已經在無人駕駛、增強現實、安防監控等行業都得到廣泛的應用。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047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C2C2383-186E-554E-BC6A-5F4A7AC99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9A0412E-30C9-CD4F-9CEE-FF5D6D1C4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def </a:t>
            </a:r>
            <a:r>
              <a:rPr lang="en" altLang="zh-TW" dirty="0" err="1"/>
              <a:t>create_mask</a:t>
            </a:r>
            <a:r>
              <a:rPr lang="en" altLang="zh-TW" dirty="0"/>
              <a:t>(</a:t>
            </a:r>
            <a:r>
              <a:rPr lang="en" altLang="zh-TW" dirty="0" err="1"/>
              <a:t>pred_mask</a:t>
            </a:r>
            <a:r>
              <a:rPr lang="en" altLang="zh-TW" dirty="0"/>
              <a:t>):</a:t>
            </a:r>
          </a:p>
          <a:p>
            <a:r>
              <a:rPr lang="en" altLang="zh-TW" dirty="0" err="1"/>
              <a:t>pred_mask</a:t>
            </a:r>
            <a:r>
              <a:rPr lang="en" altLang="zh-TW" dirty="0"/>
              <a:t> = </a:t>
            </a:r>
            <a:r>
              <a:rPr lang="en" altLang="zh-TW" dirty="0" err="1"/>
              <a:t>tf.argmax</a:t>
            </a:r>
            <a:r>
              <a:rPr lang="en" altLang="zh-TW" dirty="0"/>
              <a:t>(</a:t>
            </a:r>
            <a:r>
              <a:rPr lang="en" altLang="zh-TW" dirty="0" err="1"/>
              <a:t>pred_mask</a:t>
            </a:r>
            <a:r>
              <a:rPr lang="en" altLang="zh-TW" dirty="0"/>
              <a:t>, axis=-1)</a:t>
            </a:r>
          </a:p>
          <a:p>
            <a:r>
              <a:rPr lang="en" altLang="zh-TW" dirty="0" err="1"/>
              <a:t>pred_mask</a:t>
            </a:r>
            <a:r>
              <a:rPr lang="en" altLang="zh-TW" dirty="0"/>
              <a:t> = </a:t>
            </a:r>
            <a:r>
              <a:rPr lang="en" altLang="zh-TW" dirty="0" err="1"/>
              <a:t>pred_mask</a:t>
            </a:r>
            <a:r>
              <a:rPr lang="en" altLang="zh-TW" dirty="0"/>
              <a:t>[..., </a:t>
            </a:r>
            <a:r>
              <a:rPr lang="en" altLang="zh-TW" dirty="0" err="1"/>
              <a:t>tf.newaxis</a:t>
            </a:r>
            <a:r>
              <a:rPr lang="en" altLang="zh-TW" dirty="0"/>
              <a:t>]</a:t>
            </a:r>
          </a:p>
          <a:p>
            <a:r>
              <a:rPr lang="en" altLang="zh-TW" dirty="0"/>
              <a:t>return </a:t>
            </a:r>
            <a:r>
              <a:rPr lang="en" altLang="zh-TW" dirty="0" err="1"/>
              <a:t>pred_mask</a:t>
            </a:r>
            <a:r>
              <a:rPr lang="en" altLang="zh-TW" dirty="0"/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2692625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67809BD-F828-C84F-8FCE-347ECD94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42160134-0057-6548-9CDB-BBFDC9DCF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5"/>
            <a:ext cx="7796540" cy="4390725"/>
          </a:xfrm>
        </p:spPr>
        <p:txBody>
          <a:bodyPr>
            <a:normAutofit/>
          </a:bodyPr>
          <a:lstStyle/>
          <a:p>
            <a:r>
              <a:rPr lang="en" altLang="zh-TW" sz="1800" dirty="0"/>
              <a:t>def </a:t>
            </a:r>
            <a:r>
              <a:rPr lang="en" altLang="zh-TW" sz="1800" dirty="0" err="1"/>
              <a:t>show_predictions</a:t>
            </a:r>
            <a:r>
              <a:rPr lang="en" altLang="zh-TW" sz="1800" dirty="0"/>
              <a:t>(dataset=None, num=1):</a:t>
            </a:r>
          </a:p>
          <a:p>
            <a:r>
              <a:rPr lang="en" altLang="zh-TW" sz="1800" dirty="0"/>
              <a:t>if dataset:</a:t>
            </a:r>
          </a:p>
          <a:p>
            <a:r>
              <a:rPr lang="en" altLang="zh-TW" sz="1800" dirty="0"/>
              <a:t>for image, mask in </a:t>
            </a:r>
            <a:r>
              <a:rPr lang="en" altLang="zh-TW" sz="1800" dirty="0" err="1"/>
              <a:t>dataset.take</a:t>
            </a:r>
            <a:r>
              <a:rPr lang="en" altLang="zh-TW" sz="1800" dirty="0"/>
              <a:t>(num):</a:t>
            </a:r>
          </a:p>
          <a:p>
            <a:r>
              <a:rPr lang="en" altLang="zh-TW" sz="1800" dirty="0" err="1"/>
              <a:t>pred_mask</a:t>
            </a:r>
            <a:r>
              <a:rPr lang="en" altLang="zh-TW" sz="1800" dirty="0"/>
              <a:t> = </a:t>
            </a:r>
            <a:r>
              <a:rPr lang="en" altLang="zh-TW" sz="1800" dirty="0" err="1"/>
              <a:t>model.predict</a:t>
            </a:r>
            <a:r>
              <a:rPr lang="en" altLang="zh-TW" sz="1800" dirty="0"/>
              <a:t>(image)</a:t>
            </a:r>
          </a:p>
          <a:p>
            <a:r>
              <a:rPr lang="en" altLang="zh-TW" sz="1800" dirty="0"/>
              <a:t>display([image[0], mask[0], </a:t>
            </a:r>
            <a:r>
              <a:rPr lang="en" altLang="zh-TW" sz="1800" dirty="0" err="1"/>
              <a:t>create_mask</a:t>
            </a:r>
            <a:r>
              <a:rPr lang="en" altLang="zh-TW" sz="1800" dirty="0"/>
              <a:t>(</a:t>
            </a:r>
            <a:r>
              <a:rPr lang="en" altLang="zh-TW" sz="1800" dirty="0" err="1"/>
              <a:t>pred_mask</a:t>
            </a:r>
            <a:r>
              <a:rPr lang="en" altLang="zh-TW" sz="1800" dirty="0"/>
              <a:t>)])</a:t>
            </a:r>
          </a:p>
          <a:p>
            <a:r>
              <a:rPr lang="en" altLang="zh-TW" sz="1800" dirty="0"/>
              <a:t>else:</a:t>
            </a:r>
          </a:p>
          <a:p>
            <a:r>
              <a:rPr lang="en" altLang="zh-TW" sz="1800" dirty="0"/>
              <a:t>display([</a:t>
            </a:r>
            <a:r>
              <a:rPr lang="en" altLang="zh-TW" sz="1800" dirty="0" err="1"/>
              <a:t>sample_image</a:t>
            </a:r>
            <a:r>
              <a:rPr lang="en" altLang="zh-TW" sz="1800" dirty="0"/>
              <a:t>, </a:t>
            </a:r>
            <a:r>
              <a:rPr lang="en" altLang="zh-TW" sz="1800" dirty="0" err="1"/>
              <a:t>sample_mask</a:t>
            </a:r>
            <a:r>
              <a:rPr lang="en" altLang="zh-TW" sz="1800" dirty="0"/>
              <a:t>,</a:t>
            </a:r>
          </a:p>
          <a:p>
            <a:r>
              <a:rPr lang="en" altLang="zh-TW" sz="1800" dirty="0" err="1"/>
              <a:t>create_mask</a:t>
            </a:r>
            <a:r>
              <a:rPr lang="en" altLang="zh-TW" sz="1800" dirty="0"/>
              <a:t>(</a:t>
            </a:r>
            <a:r>
              <a:rPr lang="en" altLang="zh-TW" sz="1800" dirty="0" err="1"/>
              <a:t>model.predict</a:t>
            </a:r>
            <a:r>
              <a:rPr lang="en" altLang="zh-TW" sz="1800" dirty="0"/>
              <a:t>(</a:t>
            </a:r>
            <a:r>
              <a:rPr lang="en" altLang="zh-TW" sz="1800" dirty="0" err="1"/>
              <a:t>sample_image</a:t>
            </a:r>
            <a:r>
              <a:rPr lang="en" altLang="zh-TW" sz="1800" dirty="0"/>
              <a:t>[</a:t>
            </a:r>
            <a:r>
              <a:rPr lang="en" altLang="zh-TW" sz="1800" dirty="0" err="1"/>
              <a:t>tf.newaxis</a:t>
            </a:r>
            <a:r>
              <a:rPr lang="en" altLang="zh-TW" sz="1800" dirty="0"/>
              <a:t>, ...]))])</a:t>
            </a:r>
          </a:p>
        </p:txBody>
      </p:sp>
    </p:spTree>
    <p:extLst>
      <p:ext uri="{BB962C8B-B14F-4D97-AF65-F5344CB8AC3E}">
        <p14:creationId xmlns:p14="http://schemas.microsoft.com/office/powerpoint/2010/main" val="757887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7B220EE-5D31-4240-BFD9-5085D253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模型訓練前預測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0B1F2588-3DD5-4E43-BBEE-770DE139E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034" y="2230792"/>
            <a:ext cx="6453931" cy="1198208"/>
          </a:xfrm>
        </p:spPr>
        <p:txBody>
          <a:bodyPr/>
          <a:lstStyle/>
          <a:p>
            <a:r>
              <a:rPr lang="en" altLang="zh-TW" dirty="0" err="1"/>
              <a:t>show_predictions</a:t>
            </a:r>
            <a:r>
              <a:rPr lang="en" altLang="zh-TW" dirty="0"/>
              <a:t>()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70238176-DF42-C942-BD3B-7F4A7F534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57" y="3964460"/>
            <a:ext cx="7674084" cy="248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30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1D49554-415F-FB49-95A5-3D848AE5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380413C-A185-D944-81A6-C8DDE1DE3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class </a:t>
            </a:r>
            <a:r>
              <a:rPr lang="en" altLang="zh-TW" dirty="0" err="1"/>
              <a:t>DisplayCallback</a:t>
            </a:r>
            <a:r>
              <a:rPr lang="en" altLang="zh-TW" dirty="0"/>
              <a:t>(</a:t>
            </a:r>
            <a:r>
              <a:rPr lang="en" altLang="zh-TW" dirty="0" err="1"/>
              <a:t>tf.keras.callbacks.Callback</a:t>
            </a:r>
            <a:r>
              <a:rPr lang="en" altLang="zh-TW" dirty="0"/>
              <a:t>):</a:t>
            </a:r>
          </a:p>
          <a:p>
            <a:r>
              <a:rPr lang="en" altLang="zh-TW" dirty="0"/>
              <a:t>def </a:t>
            </a:r>
            <a:r>
              <a:rPr lang="en" altLang="zh-TW" dirty="0" err="1"/>
              <a:t>on_epoch_end</a:t>
            </a:r>
            <a:r>
              <a:rPr lang="en" altLang="zh-TW" dirty="0"/>
              <a:t>(self, epoch, logs=None):</a:t>
            </a:r>
          </a:p>
          <a:p>
            <a:r>
              <a:rPr lang="en" altLang="zh-TW" dirty="0" err="1"/>
              <a:t>clear_output</a:t>
            </a:r>
            <a:r>
              <a:rPr lang="en" altLang="zh-TW" dirty="0"/>
              <a:t>(wait=True)</a:t>
            </a:r>
          </a:p>
          <a:p>
            <a:r>
              <a:rPr lang="en" altLang="zh-TW" dirty="0" err="1"/>
              <a:t>show_predictions</a:t>
            </a:r>
            <a:r>
              <a:rPr lang="en" altLang="zh-TW" dirty="0"/>
              <a:t>()</a:t>
            </a:r>
          </a:p>
          <a:p>
            <a:r>
              <a:rPr lang="en" altLang="zh-TW" dirty="0"/>
              <a:t>print ('\</a:t>
            </a:r>
            <a:r>
              <a:rPr lang="en" altLang="zh-TW" dirty="0" err="1"/>
              <a:t>nSample</a:t>
            </a:r>
            <a:r>
              <a:rPr lang="en" altLang="zh-TW" dirty="0"/>
              <a:t> Prediction after epoch {}\</a:t>
            </a:r>
            <a:r>
              <a:rPr lang="en" altLang="zh-TW" dirty="0" err="1"/>
              <a:t>n'.format</a:t>
            </a:r>
            <a:r>
              <a:rPr lang="en" altLang="zh-TW" dirty="0"/>
              <a:t>(epoch+1))</a:t>
            </a:r>
          </a:p>
        </p:txBody>
      </p:sp>
    </p:spTree>
    <p:extLst>
      <p:ext uri="{BB962C8B-B14F-4D97-AF65-F5344CB8AC3E}">
        <p14:creationId xmlns:p14="http://schemas.microsoft.com/office/powerpoint/2010/main" val="1553490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841ED8F-5F5B-6D49-9F11-71C337C4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27CC205-1265-6D49-BAEC-4CB479CC6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" altLang="zh-TW" dirty="0"/>
              <a:t>EPOCHS = 5</a:t>
            </a:r>
          </a:p>
          <a:p>
            <a:r>
              <a:rPr lang="en" altLang="zh-TW" dirty="0"/>
              <a:t>VAL_SUBSPLITS = 5</a:t>
            </a:r>
          </a:p>
          <a:p>
            <a:r>
              <a:rPr lang="en" altLang="zh-TW" dirty="0"/>
              <a:t>VALIDATION_STEPS = </a:t>
            </a:r>
            <a:r>
              <a:rPr lang="en" altLang="zh-TW" dirty="0" err="1"/>
              <a:t>info.splits</a:t>
            </a:r>
            <a:r>
              <a:rPr lang="en" altLang="zh-TW" dirty="0"/>
              <a:t>['test'].</a:t>
            </a:r>
            <a:r>
              <a:rPr lang="en" altLang="zh-TW" dirty="0" err="1"/>
              <a:t>num_examples</a:t>
            </a:r>
            <a:r>
              <a:rPr lang="en" altLang="zh-TW" dirty="0"/>
              <a:t>//BATCH_SIZE//VAL_SUBSPLITS</a:t>
            </a:r>
          </a:p>
          <a:p>
            <a:r>
              <a:rPr lang="en" altLang="zh-TW" dirty="0" err="1"/>
              <a:t>model_history</a:t>
            </a:r>
            <a:r>
              <a:rPr lang="en" altLang="zh-TW" dirty="0"/>
              <a:t> = </a:t>
            </a:r>
            <a:r>
              <a:rPr lang="en" altLang="zh-TW" dirty="0" err="1"/>
              <a:t>model.fit</a:t>
            </a:r>
            <a:r>
              <a:rPr lang="en" altLang="zh-TW" dirty="0"/>
              <a:t>(</a:t>
            </a:r>
            <a:r>
              <a:rPr lang="en" altLang="zh-TW" dirty="0" err="1"/>
              <a:t>train_dataset</a:t>
            </a:r>
            <a:r>
              <a:rPr lang="en" altLang="zh-TW" dirty="0"/>
              <a:t>, epochs=EPOCHS,</a:t>
            </a:r>
          </a:p>
          <a:p>
            <a:r>
              <a:rPr lang="en" altLang="zh-TW" dirty="0" err="1"/>
              <a:t>steps_per_epoch</a:t>
            </a:r>
            <a:r>
              <a:rPr lang="en" altLang="zh-TW" dirty="0"/>
              <a:t>=STEPS_PER_EPOCH,</a:t>
            </a:r>
          </a:p>
          <a:p>
            <a:r>
              <a:rPr lang="en" altLang="zh-TW" dirty="0" err="1"/>
              <a:t>validation_steps</a:t>
            </a:r>
            <a:r>
              <a:rPr lang="en" altLang="zh-TW" dirty="0"/>
              <a:t>=VALIDATION_STEPS,</a:t>
            </a:r>
          </a:p>
          <a:p>
            <a:r>
              <a:rPr lang="en" altLang="zh-TW" dirty="0" err="1"/>
              <a:t>validation_data</a:t>
            </a:r>
            <a:r>
              <a:rPr lang="en" altLang="zh-TW" dirty="0"/>
              <a:t>=</a:t>
            </a:r>
            <a:r>
              <a:rPr lang="en" altLang="zh-TW" dirty="0" err="1"/>
              <a:t>test_dataset</a:t>
            </a:r>
            <a:r>
              <a:rPr lang="en" altLang="zh-TW" dirty="0"/>
              <a:t>,</a:t>
            </a:r>
          </a:p>
          <a:p>
            <a:r>
              <a:rPr lang="en" altLang="zh-TW" dirty="0"/>
              <a:t>callbacks=[</a:t>
            </a:r>
            <a:r>
              <a:rPr lang="en" altLang="zh-TW" dirty="0" err="1"/>
              <a:t>DisplayCallback</a:t>
            </a:r>
            <a:r>
              <a:rPr lang="en" altLang="zh-TW" dirty="0"/>
              <a:t>()])</a:t>
            </a:r>
          </a:p>
        </p:txBody>
      </p:sp>
    </p:spTree>
    <p:extLst>
      <p:ext uri="{BB962C8B-B14F-4D97-AF65-F5344CB8AC3E}">
        <p14:creationId xmlns:p14="http://schemas.microsoft.com/office/powerpoint/2010/main" val="461904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3E25917-C126-754C-A516-367E0A60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C77588B0-271B-B940-942E-ED66FD0FA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2867" y="2871133"/>
            <a:ext cx="7796212" cy="2528501"/>
          </a:xfrm>
        </p:spPr>
      </p:pic>
    </p:spTree>
    <p:extLst>
      <p:ext uri="{BB962C8B-B14F-4D97-AF65-F5344CB8AC3E}">
        <p14:creationId xmlns:p14="http://schemas.microsoft.com/office/powerpoint/2010/main" val="161042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02C46EF-B47F-5044-8B84-00DEE97F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03E6B52E-E915-6747-8C07-0DA7E2447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863" y="2052116"/>
            <a:ext cx="4204137" cy="4716546"/>
          </a:xfrm>
        </p:spPr>
        <p:txBody>
          <a:bodyPr>
            <a:normAutofit/>
          </a:bodyPr>
          <a:lstStyle/>
          <a:p>
            <a:r>
              <a:rPr lang="en" altLang="zh-TW" sz="1600" dirty="0"/>
              <a:t>loss = </a:t>
            </a:r>
            <a:r>
              <a:rPr lang="en" altLang="zh-TW" sz="1600" dirty="0" err="1"/>
              <a:t>model_history.history</a:t>
            </a:r>
            <a:r>
              <a:rPr lang="en" altLang="zh-TW" sz="1600" dirty="0"/>
              <a:t>['loss']</a:t>
            </a:r>
          </a:p>
          <a:p>
            <a:r>
              <a:rPr lang="en" altLang="zh-TW" sz="1600" dirty="0" err="1"/>
              <a:t>val_loss</a:t>
            </a:r>
            <a:r>
              <a:rPr lang="en" altLang="zh-TW" sz="1600" dirty="0"/>
              <a:t> = </a:t>
            </a:r>
            <a:r>
              <a:rPr lang="en" altLang="zh-TW" sz="1600" dirty="0" err="1"/>
              <a:t>model_history.history</a:t>
            </a:r>
            <a:r>
              <a:rPr lang="en" altLang="zh-TW" sz="1600" dirty="0"/>
              <a:t>['</a:t>
            </a:r>
            <a:r>
              <a:rPr lang="en" altLang="zh-TW" sz="1600" dirty="0" err="1"/>
              <a:t>val_loss</a:t>
            </a:r>
            <a:r>
              <a:rPr lang="en" altLang="zh-TW" sz="1600" dirty="0"/>
              <a:t>’]</a:t>
            </a:r>
          </a:p>
          <a:p>
            <a:r>
              <a:rPr lang="en" altLang="zh-TW" sz="1600" dirty="0"/>
              <a:t>epochs = range(EPOCHS)</a:t>
            </a:r>
          </a:p>
          <a:p>
            <a:r>
              <a:rPr lang="en" altLang="zh-TW" sz="1600" dirty="0" err="1"/>
              <a:t>plt.figure</a:t>
            </a:r>
            <a:r>
              <a:rPr lang="en" altLang="zh-TW" sz="1600" dirty="0"/>
              <a:t>()</a:t>
            </a:r>
          </a:p>
          <a:p>
            <a:r>
              <a:rPr lang="en" altLang="zh-TW" sz="1600" dirty="0" err="1"/>
              <a:t>plt.plot</a:t>
            </a:r>
            <a:r>
              <a:rPr lang="en" altLang="zh-TW" sz="1600" dirty="0"/>
              <a:t>(epochs, loss, 'r', label='Training loss')</a:t>
            </a:r>
          </a:p>
          <a:p>
            <a:r>
              <a:rPr lang="en" altLang="zh-TW" sz="1600" dirty="0" err="1"/>
              <a:t>plt.plot</a:t>
            </a:r>
            <a:r>
              <a:rPr lang="en" altLang="zh-TW" sz="1600" dirty="0"/>
              <a:t>(epochs, </a:t>
            </a:r>
            <a:r>
              <a:rPr lang="en" altLang="zh-TW" sz="1600" dirty="0" err="1"/>
              <a:t>val_loss</a:t>
            </a:r>
            <a:r>
              <a:rPr lang="en" altLang="zh-TW" sz="1600" dirty="0"/>
              <a:t>, '</a:t>
            </a:r>
            <a:r>
              <a:rPr lang="en" altLang="zh-TW" sz="1600" dirty="0" err="1"/>
              <a:t>bo</a:t>
            </a:r>
            <a:r>
              <a:rPr lang="en" altLang="zh-TW" sz="1600" dirty="0"/>
              <a:t>', label='Validation loss')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xmlns="" id="{C032EE49-05D7-5E4D-BAA2-A0406F819D41}"/>
              </a:ext>
            </a:extLst>
          </p:cNvPr>
          <p:cNvSpPr txBox="1">
            <a:spLocks/>
          </p:cNvSpPr>
          <p:nvPr/>
        </p:nvSpPr>
        <p:spPr>
          <a:xfrm>
            <a:off x="6096000" y="2052116"/>
            <a:ext cx="4474139" cy="4716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TW" sz="1600" dirty="0" err="1"/>
              <a:t>plt.title</a:t>
            </a:r>
            <a:r>
              <a:rPr lang="en" altLang="zh-TW" sz="1600" dirty="0"/>
              <a:t>('Training and Validation Loss')</a:t>
            </a:r>
          </a:p>
          <a:p>
            <a:r>
              <a:rPr lang="en" altLang="zh-TW" sz="1600" dirty="0" err="1"/>
              <a:t>plt.xlabel</a:t>
            </a:r>
            <a:r>
              <a:rPr lang="en" altLang="zh-TW" sz="1600" dirty="0"/>
              <a:t>('Epoch')</a:t>
            </a:r>
          </a:p>
          <a:p>
            <a:r>
              <a:rPr lang="en" altLang="zh-TW" sz="1600" dirty="0" err="1"/>
              <a:t>plt.ylabel</a:t>
            </a:r>
            <a:r>
              <a:rPr lang="en" altLang="zh-TW" sz="1600" dirty="0"/>
              <a:t>('Loss Value')</a:t>
            </a:r>
          </a:p>
          <a:p>
            <a:r>
              <a:rPr lang="en" altLang="zh-TW" sz="1600" dirty="0" err="1"/>
              <a:t>plt.ylim</a:t>
            </a:r>
            <a:r>
              <a:rPr lang="en" altLang="zh-TW" sz="1600" dirty="0"/>
              <a:t>([0, 1])</a:t>
            </a:r>
          </a:p>
          <a:p>
            <a:r>
              <a:rPr lang="en" altLang="zh-TW" sz="1600" dirty="0" err="1"/>
              <a:t>plt.legend</a:t>
            </a:r>
            <a:r>
              <a:rPr lang="en" altLang="zh-TW" sz="1600" dirty="0"/>
              <a:t>()</a:t>
            </a:r>
          </a:p>
          <a:p>
            <a:r>
              <a:rPr lang="en" altLang="zh-TW" sz="1600" dirty="0" err="1"/>
              <a:t>plt.show</a:t>
            </a:r>
            <a:r>
              <a:rPr lang="en" altLang="zh-TW" sz="1600" dirty="0"/>
              <a:t>()</a:t>
            </a:r>
          </a:p>
          <a:p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71280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11FA49A-13A4-934A-B0E3-9899489B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FCB5A2BF-E4B0-BF43-BA8F-C2810D69A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951" y="1847203"/>
            <a:ext cx="6957438" cy="5010797"/>
          </a:xfrm>
        </p:spPr>
      </p:pic>
    </p:spTree>
    <p:extLst>
      <p:ext uri="{BB962C8B-B14F-4D97-AF65-F5344CB8AC3E}">
        <p14:creationId xmlns:p14="http://schemas.microsoft.com/office/powerpoint/2010/main" val="336541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23E2720-3FEA-2A42-9DD6-FE91395F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 err="1"/>
              <a:t>show_predictions</a:t>
            </a:r>
            <a:r>
              <a:rPr lang="en" altLang="zh-TW" dirty="0"/>
              <a:t>(</a:t>
            </a:r>
            <a:r>
              <a:rPr lang="en" altLang="zh-TW" dirty="0" err="1"/>
              <a:t>test_dataset</a:t>
            </a:r>
            <a:r>
              <a:rPr lang="en" altLang="zh-TW" dirty="0"/>
              <a:t>, 3)</a:t>
            </a:r>
            <a:br>
              <a:rPr lang="en" altLang="zh-TW" dirty="0"/>
            </a:b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210C5E80-AC7B-B94F-B0FE-600C7B49A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7087" y="1444841"/>
            <a:ext cx="6117825" cy="1984159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B312962E-59BD-E846-B070-C8FE51F8B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086" y="3866088"/>
            <a:ext cx="6117825" cy="198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9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C8542C5-8808-EC44-859E-7E1C5CA0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6817119A-234F-A941-A384-E1E4C774D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808" y="2745009"/>
            <a:ext cx="7796212" cy="2528501"/>
          </a:xfrm>
        </p:spPr>
      </p:pic>
    </p:spTree>
    <p:extLst>
      <p:ext uri="{BB962C8B-B14F-4D97-AF65-F5344CB8AC3E}">
        <p14:creationId xmlns:p14="http://schemas.microsoft.com/office/powerpoint/2010/main" val="30209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EB2154E-50E3-BA42-B719-2BF7AABA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import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2142E7A-12F0-0347-9116-30290A857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import </a:t>
            </a:r>
            <a:r>
              <a:rPr lang="en" altLang="zh-TW" dirty="0" err="1"/>
              <a:t>tensorflow</a:t>
            </a:r>
            <a:r>
              <a:rPr lang="en" altLang="zh-TW" dirty="0"/>
              <a:t> as </a:t>
            </a:r>
            <a:r>
              <a:rPr lang="en" altLang="zh-TW" dirty="0" err="1"/>
              <a:t>tf</a:t>
            </a:r>
            <a:endParaRPr lang="en" altLang="zh-TW" dirty="0"/>
          </a:p>
          <a:p>
            <a:r>
              <a:rPr lang="en" altLang="zh-TW" dirty="0"/>
              <a:t>from tensorflow_examples.models.pix2pix import pix2pix</a:t>
            </a:r>
          </a:p>
          <a:p>
            <a:r>
              <a:rPr lang="en" altLang="zh-TW" dirty="0"/>
              <a:t>import </a:t>
            </a:r>
            <a:r>
              <a:rPr lang="en" altLang="zh-TW" dirty="0" err="1"/>
              <a:t>tensorflow_datasets</a:t>
            </a:r>
            <a:r>
              <a:rPr lang="en" altLang="zh-TW" dirty="0"/>
              <a:t> as </a:t>
            </a:r>
            <a:r>
              <a:rPr lang="en" altLang="zh-TW" dirty="0" err="1"/>
              <a:t>tfds</a:t>
            </a:r>
            <a:endParaRPr lang="en" altLang="zh-TW" dirty="0"/>
          </a:p>
          <a:p>
            <a:r>
              <a:rPr lang="en" altLang="zh-TW" dirty="0"/>
              <a:t>from </a:t>
            </a:r>
            <a:r>
              <a:rPr lang="en" altLang="zh-TW" dirty="0" err="1"/>
              <a:t>IPython.display</a:t>
            </a:r>
            <a:r>
              <a:rPr lang="en" altLang="zh-TW" dirty="0"/>
              <a:t> import </a:t>
            </a:r>
            <a:r>
              <a:rPr lang="en" altLang="zh-TW" dirty="0" err="1"/>
              <a:t>clear_output</a:t>
            </a:r>
            <a:endParaRPr lang="en" altLang="zh-TW" dirty="0"/>
          </a:p>
          <a:p>
            <a:r>
              <a:rPr lang="en" altLang="zh-TW" dirty="0"/>
              <a:t>import </a:t>
            </a:r>
            <a:r>
              <a:rPr lang="en" altLang="zh-TW" dirty="0" err="1"/>
              <a:t>matplotlib.pyplot</a:t>
            </a:r>
            <a:r>
              <a:rPr lang="en" altLang="zh-TW" dirty="0"/>
              <a:t> as </a:t>
            </a:r>
            <a:r>
              <a:rPr lang="en" altLang="zh-TW" dirty="0" err="1"/>
              <a:t>plt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2864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參考網址</a:t>
            </a:r>
            <a:r>
              <a:rPr lang="en-US" altLang="zh-TW" smtClean="0"/>
              <a:t/>
            </a:r>
            <a:br>
              <a:rPr lang="en-US" altLang="zh-TW" smtClean="0"/>
            </a:b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reurl.cc/7ompby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reurl.cc/D6E3qm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reurl.cc/KjRQ4m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834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1E7FBBB-CEA6-504F-82FC-2E168A21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下載</a:t>
            </a:r>
            <a:r>
              <a:rPr lang="en" altLang="zh-TW" b="0" dirty="0"/>
              <a:t>Oxford-IIIT Pets</a:t>
            </a:r>
            <a:r>
              <a:rPr lang="zh-TW" altLang="en-US" b="0" dirty="0"/>
              <a:t>數據集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A1128911-DB80-6749-BD8D-56F4C1922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TW" altLang="en-US" dirty="0"/>
              <a:t>數據集已包含在 </a:t>
            </a:r>
            <a:r>
              <a:rPr lang="en" altLang="zh-TW" dirty="0"/>
              <a:t>TensorFlow </a:t>
            </a:r>
            <a:r>
              <a:rPr lang="zh-TW" altLang="en-US" dirty="0"/>
              <a:t>資料集中，只需下載它。分段掩碼包含在版本中。</a:t>
            </a:r>
          </a:p>
          <a:p>
            <a:endParaRPr lang="en-US" altLang="zh-TW" dirty="0"/>
          </a:p>
          <a:p>
            <a:r>
              <a:rPr lang="en" altLang="zh-TW" dirty="0"/>
              <a:t>dataset, info = </a:t>
            </a:r>
            <a:r>
              <a:rPr lang="en" altLang="zh-TW" dirty="0" err="1"/>
              <a:t>tfds.load</a:t>
            </a:r>
            <a:r>
              <a:rPr lang="en" altLang="zh-TW" dirty="0"/>
              <a:t>('oxford_iiit_pet:3.*.*', </a:t>
            </a:r>
            <a:r>
              <a:rPr lang="en" altLang="zh-TW" dirty="0" err="1"/>
              <a:t>with_info</a:t>
            </a:r>
            <a:r>
              <a:rPr lang="en" altLang="zh-TW" dirty="0"/>
              <a:t>=True)</a:t>
            </a:r>
            <a:br>
              <a:rPr lang="en" altLang="zh-TW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en" altLang="zh-TW" dirty="0"/>
              <a:t/>
            </a:r>
            <a:br>
              <a:rPr lang="en" altLang="zh-TW" dirty="0"/>
            </a:b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632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F95564B-31C1-0A43-B0C1-2C17D4A7B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244060"/>
          </a:xfrm>
        </p:spPr>
        <p:txBody>
          <a:bodyPr>
            <a:noAutofit/>
          </a:bodyPr>
          <a:lstStyle/>
          <a:p>
            <a:pPr algn="l"/>
            <a:r>
              <a:rPr lang="zh-TW" altLang="en-US" sz="2000" dirty="0"/>
              <a:t>以下代碼執行翻轉圖像的簡單增強。此外，圖像被規範化為 </a:t>
            </a:r>
            <a:r>
              <a:rPr lang="en-US" altLang="zh-TW" sz="2000" dirty="0"/>
              <a:t>{0,1}</a:t>
            </a:r>
            <a:r>
              <a:rPr lang="zh-TW" altLang="en-US" sz="2000" dirty="0"/>
              <a:t>。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zh-TW" altLang="en-US" sz="2000" dirty="0"/>
              <a:t>最後，分段掩碼中的像素標記為 </a:t>
            </a:r>
            <a:r>
              <a:rPr lang="en-US" altLang="zh-TW" sz="2000" dirty="0"/>
              <a:t>{1</a:t>
            </a:r>
            <a:r>
              <a:rPr lang="zh-TW" altLang="en-US" sz="2000" dirty="0"/>
              <a:t>，</a:t>
            </a:r>
            <a:r>
              <a:rPr lang="en-US" altLang="zh-TW" sz="2000" dirty="0"/>
              <a:t>2</a:t>
            </a:r>
            <a:r>
              <a:rPr lang="zh-TW" altLang="en-US" sz="2000" dirty="0"/>
              <a:t>，</a:t>
            </a:r>
            <a:r>
              <a:rPr lang="en-US" altLang="zh-TW" sz="2000" dirty="0"/>
              <a:t>3}</a:t>
            </a:r>
            <a:r>
              <a:rPr lang="zh-TW" altLang="en-US" sz="2000" dirty="0"/>
              <a:t>。為了方便起見</a:t>
            </a:r>
            <a:r>
              <a:rPr lang="en-US" altLang="zh-TW" sz="2000" dirty="0"/>
              <a:t>,</a:t>
            </a:r>
            <a:r>
              <a:rPr lang="zh-TW" altLang="en-US" sz="2000" dirty="0"/>
              <a:t>讓我們從分段掩碼中減去 </a:t>
            </a:r>
            <a:r>
              <a:rPr lang="en-US" altLang="zh-TW" sz="2000" dirty="0"/>
              <a:t>1</a:t>
            </a:r>
            <a:r>
              <a:rPr lang="zh-TW" altLang="en-US" sz="2000" dirty="0"/>
              <a:t>，從而產生標籤為 ：</a:t>
            </a:r>
            <a:r>
              <a:rPr lang="en-US" altLang="zh-TW" sz="2000" dirty="0"/>
              <a:t>{0</a:t>
            </a:r>
            <a:r>
              <a:rPr lang="zh-TW" altLang="en-US" sz="2000" dirty="0"/>
              <a:t>，</a:t>
            </a:r>
            <a:r>
              <a:rPr lang="en-US" altLang="zh-TW" sz="2000" dirty="0"/>
              <a:t>1</a:t>
            </a:r>
            <a:r>
              <a:rPr lang="zh-TW" altLang="en-US" sz="2000" dirty="0"/>
              <a:t>，</a:t>
            </a:r>
            <a:r>
              <a:rPr lang="en-US" altLang="zh-TW" sz="2000" dirty="0"/>
              <a:t>2}</a:t>
            </a:r>
            <a:r>
              <a:rPr lang="zh-TW" altLang="en-US" sz="2000" dirty="0"/>
              <a:t>。</a:t>
            </a:r>
            <a:endParaRPr kumimoji="1" lang="zh-TW" altLang="en-US" sz="2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FA2E8F7D-3DFA-2F42-BE70-66256B244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TW" dirty="0"/>
              <a:t>def normalize(</a:t>
            </a:r>
            <a:r>
              <a:rPr lang="en" altLang="zh-TW" dirty="0" err="1"/>
              <a:t>input_image</a:t>
            </a:r>
            <a:r>
              <a:rPr lang="en" altLang="zh-TW" dirty="0"/>
              <a:t>, </a:t>
            </a:r>
            <a:r>
              <a:rPr lang="en" altLang="zh-TW" dirty="0" err="1"/>
              <a:t>input_mask</a:t>
            </a:r>
            <a:r>
              <a:rPr lang="en" altLang="zh-TW" dirty="0"/>
              <a:t>):</a:t>
            </a:r>
          </a:p>
          <a:p>
            <a:pPr marL="457200" lvl="1" indent="0">
              <a:buNone/>
            </a:pPr>
            <a:r>
              <a:rPr lang="en" altLang="zh-TW" dirty="0" err="1"/>
              <a:t>input_image</a:t>
            </a:r>
            <a:r>
              <a:rPr lang="en" altLang="zh-TW" dirty="0"/>
              <a:t> = </a:t>
            </a:r>
            <a:r>
              <a:rPr lang="en" altLang="zh-TW" dirty="0" err="1"/>
              <a:t>tf.cast</a:t>
            </a:r>
            <a:r>
              <a:rPr lang="en" altLang="zh-TW" dirty="0"/>
              <a:t>(</a:t>
            </a:r>
            <a:r>
              <a:rPr lang="en" altLang="zh-TW" dirty="0" err="1"/>
              <a:t>input_image</a:t>
            </a:r>
            <a:r>
              <a:rPr lang="en" altLang="zh-TW" dirty="0"/>
              <a:t>, tf.float32) / 255.0</a:t>
            </a:r>
          </a:p>
          <a:p>
            <a:pPr marL="457200" lvl="1" indent="0">
              <a:buNone/>
            </a:pPr>
            <a:r>
              <a:rPr lang="en" altLang="zh-TW" dirty="0" err="1"/>
              <a:t>input_mask</a:t>
            </a:r>
            <a:r>
              <a:rPr lang="en" altLang="zh-TW" dirty="0"/>
              <a:t> -= 1</a:t>
            </a:r>
          </a:p>
          <a:p>
            <a:pPr marL="457200" lvl="1" indent="0">
              <a:buNone/>
            </a:pPr>
            <a:r>
              <a:rPr lang="en" altLang="zh-TW" dirty="0"/>
              <a:t>return </a:t>
            </a:r>
            <a:r>
              <a:rPr lang="en" altLang="zh-TW" dirty="0" err="1"/>
              <a:t>input_image</a:t>
            </a:r>
            <a:r>
              <a:rPr lang="en" altLang="zh-TW" dirty="0"/>
              <a:t>, </a:t>
            </a:r>
            <a:r>
              <a:rPr lang="en" altLang="zh-TW" dirty="0" err="1"/>
              <a:t>input_mask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059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B001E98-23BB-254A-8F8E-7D4A8603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5A87AED-E2FD-6E45-A157-460ADC2E6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/>
              <a:t>＠</a:t>
            </a:r>
            <a:r>
              <a:rPr lang="en" altLang="zh-TW" dirty="0" err="1"/>
              <a:t>tf.function</a:t>
            </a:r>
            <a:endParaRPr lang="en" altLang="zh-TW" dirty="0"/>
          </a:p>
          <a:p>
            <a:pPr marL="0" indent="0">
              <a:buNone/>
            </a:pPr>
            <a:r>
              <a:rPr lang="en" altLang="zh-TW" dirty="0"/>
              <a:t>def </a:t>
            </a:r>
            <a:r>
              <a:rPr lang="en" altLang="zh-TW" dirty="0" err="1"/>
              <a:t>load_image_train</a:t>
            </a:r>
            <a:r>
              <a:rPr lang="en" altLang="zh-TW" dirty="0"/>
              <a:t>(datapoint)</a:t>
            </a:r>
            <a:r>
              <a:rPr lang="zh-TW" altLang="en-US" dirty="0"/>
              <a:t>：</a:t>
            </a:r>
            <a:endParaRPr lang="en" altLang="zh-TW" dirty="0"/>
          </a:p>
          <a:p>
            <a:pPr marL="457200" lvl="1" indent="0">
              <a:buNone/>
            </a:pPr>
            <a:r>
              <a:rPr lang="en" altLang="zh-TW" dirty="0" err="1"/>
              <a:t>input_image</a:t>
            </a:r>
            <a:r>
              <a:rPr lang="en" altLang="zh-TW" dirty="0"/>
              <a:t> = </a:t>
            </a:r>
            <a:r>
              <a:rPr lang="en" altLang="zh-TW" dirty="0" err="1"/>
              <a:t>tf.image.resize</a:t>
            </a:r>
            <a:r>
              <a:rPr lang="en" altLang="zh-TW" dirty="0"/>
              <a:t>(datapoint['image'], (128, 128))</a:t>
            </a:r>
          </a:p>
          <a:p>
            <a:pPr marL="457200" lvl="1" indent="0">
              <a:buNone/>
            </a:pPr>
            <a:r>
              <a:rPr lang="en" altLang="zh-TW" dirty="0" err="1"/>
              <a:t>input_mask</a:t>
            </a:r>
            <a:r>
              <a:rPr lang="en" altLang="zh-TW" dirty="0"/>
              <a:t> = </a:t>
            </a:r>
            <a:r>
              <a:rPr lang="en" altLang="zh-TW" dirty="0" err="1"/>
              <a:t>tf.image.resize</a:t>
            </a:r>
            <a:r>
              <a:rPr lang="en" altLang="zh-TW" dirty="0"/>
              <a:t>(datapoint['</a:t>
            </a:r>
            <a:r>
              <a:rPr lang="en" altLang="zh-TW" dirty="0" err="1"/>
              <a:t>segmentation_mask</a:t>
            </a:r>
            <a:r>
              <a:rPr lang="en" altLang="zh-TW" dirty="0"/>
              <a:t>'], (128, 128))</a:t>
            </a:r>
          </a:p>
          <a:p>
            <a:pPr marL="457200" lvl="1" indent="0">
              <a:buNone/>
            </a:pPr>
            <a:r>
              <a:rPr lang="en" altLang="zh-TW" dirty="0"/>
              <a:t>if </a:t>
            </a:r>
            <a:r>
              <a:rPr lang="en" altLang="zh-TW" dirty="0" err="1"/>
              <a:t>tf.random.uniform</a:t>
            </a:r>
            <a:r>
              <a:rPr lang="en" altLang="zh-TW" dirty="0"/>
              <a:t>(()) &gt; 0.5:</a:t>
            </a:r>
          </a:p>
          <a:p>
            <a:pPr marL="457200" lvl="1" indent="0">
              <a:buNone/>
            </a:pPr>
            <a:r>
              <a:rPr lang="en" altLang="zh-TW" dirty="0" err="1"/>
              <a:t>input_image</a:t>
            </a:r>
            <a:r>
              <a:rPr lang="en" altLang="zh-TW" dirty="0"/>
              <a:t> = </a:t>
            </a:r>
            <a:r>
              <a:rPr lang="en" altLang="zh-TW" dirty="0" err="1"/>
              <a:t>tf.image.flip_left_right</a:t>
            </a:r>
            <a:r>
              <a:rPr lang="en" altLang="zh-TW" dirty="0"/>
              <a:t>(</a:t>
            </a:r>
            <a:r>
              <a:rPr lang="en" altLang="zh-TW" dirty="0" err="1"/>
              <a:t>input_image</a:t>
            </a:r>
            <a:r>
              <a:rPr lang="en" altLang="zh-TW" dirty="0"/>
              <a:t>)</a:t>
            </a:r>
          </a:p>
          <a:p>
            <a:pPr marL="457200" lvl="1" indent="0">
              <a:buNone/>
            </a:pPr>
            <a:r>
              <a:rPr lang="en" altLang="zh-TW" dirty="0" err="1"/>
              <a:t>input_mask</a:t>
            </a:r>
            <a:r>
              <a:rPr lang="en" altLang="zh-TW" dirty="0"/>
              <a:t> = </a:t>
            </a:r>
            <a:r>
              <a:rPr lang="en" altLang="zh-TW" dirty="0" err="1"/>
              <a:t>tf.image.flip_left_right</a:t>
            </a:r>
            <a:r>
              <a:rPr lang="en" altLang="zh-TW" dirty="0"/>
              <a:t>(</a:t>
            </a:r>
            <a:r>
              <a:rPr lang="en" altLang="zh-TW" dirty="0" err="1"/>
              <a:t>input_mask</a:t>
            </a:r>
            <a:r>
              <a:rPr lang="en" altLang="zh-TW" dirty="0"/>
              <a:t>)</a:t>
            </a:r>
          </a:p>
          <a:p>
            <a:pPr marL="457200" lvl="1" indent="0">
              <a:buNone/>
            </a:pPr>
            <a:r>
              <a:rPr lang="en" altLang="zh-TW" dirty="0" err="1"/>
              <a:t>input_image</a:t>
            </a:r>
            <a:r>
              <a:rPr lang="en" altLang="zh-TW" dirty="0"/>
              <a:t>, </a:t>
            </a:r>
            <a:r>
              <a:rPr lang="en" altLang="zh-TW" dirty="0" err="1"/>
              <a:t>input_mask</a:t>
            </a:r>
            <a:r>
              <a:rPr lang="en" altLang="zh-TW" dirty="0"/>
              <a:t> = normalize(</a:t>
            </a:r>
            <a:r>
              <a:rPr lang="en" altLang="zh-TW" dirty="0" err="1"/>
              <a:t>input_image</a:t>
            </a:r>
            <a:r>
              <a:rPr lang="en" altLang="zh-TW" dirty="0"/>
              <a:t>, </a:t>
            </a:r>
            <a:r>
              <a:rPr lang="en" altLang="zh-TW" dirty="0" err="1"/>
              <a:t>input_mask</a:t>
            </a:r>
            <a:r>
              <a:rPr lang="en" altLang="zh-TW" dirty="0"/>
              <a:t>)</a:t>
            </a:r>
          </a:p>
          <a:p>
            <a:pPr marL="457200" lvl="1" indent="0">
              <a:buNone/>
            </a:pPr>
            <a:r>
              <a:rPr lang="en" altLang="zh-TW" dirty="0"/>
              <a:t>return </a:t>
            </a:r>
            <a:r>
              <a:rPr lang="en" altLang="zh-TW" dirty="0" err="1"/>
              <a:t>input_image</a:t>
            </a:r>
            <a:r>
              <a:rPr lang="en" altLang="zh-TW" dirty="0"/>
              <a:t>, </a:t>
            </a:r>
            <a:r>
              <a:rPr lang="en" altLang="zh-TW" dirty="0" err="1"/>
              <a:t>input_mask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73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EAA7EBF-FC1E-F549-BD5A-DB600CA5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3EA7D79-325E-0C4F-BDFE-251AC6216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def </a:t>
            </a:r>
            <a:r>
              <a:rPr lang="en" altLang="zh-TW" dirty="0" err="1"/>
              <a:t>load_image_test</a:t>
            </a:r>
            <a:r>
              <a:rPr lang="en" altLang="zh-TW" dirty="0"/>
              <a:t>(datapoint):</a:t>
            </a:r>
          </a:p>
          <a:p>
            <a:pPr marL="450850" lvl="1" indent="0">
              <a:buNone/>
            </a:pPr>
            <a:r>
              <a:rPr lang="en" altLang="zh-TW" dirty="0" err="1"/>
              <a:t>input_image</a:t>
            </a:r>
            <a:r>
              <a:rPr lang="en" altLang="zh-TW" dirty="0"/>
              <a:t> = </a:t>
            </a:r>
            <a:r>
              <a:rPr lang="en" altLang="zh-TW" dirty="0" err="1"/>
              <a:t>tf.image.resize</a:t>
            </a:r>
            <a:r>
              <a:rPr lang="en" altLang="zh-TW" dirty="0"/>
              <a:t>(datapoint['image'], (128, 128))</a:t>
            </a:r>
          </a:p>
          <a:p>
            <a:pPr marL="450850" lvl="1" indent="0">
              <a:buNone/>
            </a:pPr>
            <a:r>
              <a:rPr lang="en" altLang="zh-TW" dirty="0" err="1"/>
              <a:t>input_mask</a:t>
            </a:r>
            <a:r>
              <a:rPr lang="en" altLang="zh-TW" dirty="0"/>
              <a:t> = </a:t>
            </a:r>
            <a:r>
              <a:rPr lang="en" altLang="zh-TW" dirty="0" err="1"/>
              <a:t>tf.image.resize</a:t>
            </a:r>
            <a:r>
              <a:rPr lang="en" altLang="zh-TW" dirty="0"/>
              <a:t>(datapoint['</a:t>
            </a:r>
            <a:r>
              <a:rPr lang="en" altLang="zh-TW" dirty="0" err="1"/>
              <a:t>segmentation_mask</a:t>
            </a:r>
            <a:r>
              <a:rPr lang="en" altLang="zh-TW" dirty="0"/>
              <a:t>'], (128, 128))</a:t>
            </a:r>
          </a:p>
          <a:p>
            <a:pPr marL="450850" lvl="1" indent="0">
              <a:buNone/>
            </a:pPr>
            <a:r>
              <a:rPr lang="en" altLang="zh-TW" dirty="0" err="1"/>
              <a:t>input_image</a:t>
            </a:r>
            <a:r>
              <a:rPr lang="en" altLang="zh-TW" dirty="0"/>
              <a:t>, </a:t>
            </a:r>
            <a:r>
              <a:rPr lang="en" altLang="zh-TW" dirty="0" err="1"/>
              <a:t>input_mask</a:t>
            </a:r>
            <a:r>
              <a:rPr lang="en" altLang="zh-TW" dirty="0"/>
              <a:t> = normalize(</a:t>
            </a:r>
            <a:r>
              <a:rPr lang="en" altLang="zh-TW" dirty="0" err="1"/>
              <a:t>input_image</a:t>
            </a:r>
            <a:r>
              <a:rPr lang="en" altLang="zh-TW" dirty="0"/>
              <a:t>, </a:t>
            </a:r>
            <a:r>
              <a:rPr lang="en" altLang="zh-TW" dirty="0" err="1"/>
              <a:t>input_mask</a:t>
            </a:r>
            <a:r>
              <a:rPr lang="en" altLang="zh-TW" dirty="0"/>
              <a:t>)</a:t>
            </a:r>
          </a:p>
          <a:p>
            <a:pPr marL="450850" lvl="1" indent="0">
              <a:buNone/>
            </a:pPr>
            <a:r>
              <a:rPr lang="en" altLang="zh-TW" dirty="0"/>
              <a:t>return </a:t>
            </a:r>
            <a:r>
              <a:rPr lang="en" altLang="zh-TW" dirty="0" err="1"/>
              <a:t>input_image</a:t>
            </a:r>
            <a:r>
              <a:rPr lang="en" altLang="zh-TW" dirty="0"/>
              <a:t>, </a:t>
            </a:r>
            <a:r>
              <a:rPr lang="en" altLang="zh-TW" dirty="0" err="1"/>
              <a:t>input_mask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824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A721CE8-50DE-354B-922D-F3B9A0E9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28532CF-FCCB-5247-ACC9-12AB5E8B6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" altLang="zh-TW" dirty="0"/>
              <a:t>TRAIN_LENGTH = </a:t>
            </a:r>
            <a:r>
              <a:rPr lang="en" altLang="zh-TW" dirty="0" err="1"/>
              <a:t>info.splits</a:t>
            </a:r>
            <a:r>
              <a:rPr lang="en" altLang="zh-TW" dirty="0"/>
              <a:t>['train'].</a:t>
            </a:r>
            <a:r>
              <a:rPr lang="en" altLang="zh-TW" dirty="0" err="1"/>
              <a:t>num_examples</a:t>
            </a:r>
            <a:endParaRPr lang="en" altLang="zh-TW" dirty="0"/>
          </a:p>
          <a:p>
            <a:r>
              <a:rPr lang="en" altLang="zh-TW" dirty="0"/>
              <a:t>BATCH_SIZE = 64</a:t>
            </a:r>
            <a:r>
              <a:rPr lang="zh-TW" altLang="en-US" dirty="0"/>
              <a:t> </a:t>
            </a:r>
            <a:r>
              <a:rPr lang="en-US" altLang="zh-TW" sz="1400" dirty="0"/>
              <a:t>  //</a:t>
            </a:r>
            <a:r>
              <a:rPr lang="zh-TW" altLang="en-US" sz="1400" dirty="0"/>
              <a:t>一次性讀入多少批量的圖片。</a:t>
            </a:r>
            <a:endParaRPr lang="en" altLang="zh-TW" sz="1400" dirty="0"/>
          </a:p>
          <a:p>
            <a:r>
              <a:rPr lang="en" altLang="zh-TW" dirty="0"/>
              <a:t>BUFFER_SIZE = 1000</a:t>
            </a:r>
            <a:r>
              <a:rPr lang="zh-TW" altLang="en-US" dirty="0"/>
              <a:t>。</a:t>
            </a:r>
            <a:r>
              <a:rPr lang="en-US" altLang="zh-TW" sz="1600" dirty="0"/>
              <a:t>//</a:t>
            </a:r>
            <a:r>
              <a:rPr lang="zh-TW" altLang="en-US" sz="1600" dirty="0"/>
              <a:t>緩沖值</a:t>
            </a:r>
            <a:endParaRPr lang="en" altLang="zh-TW" sz="1600" dirty="0"/>
          </a:p>
          <a:p>
            <a:r>
              <a:rPr lang="en" altLang="zh-TW" dirty="0"/>
              <a:t>STEPS_PER_EPOCH = TRAIN_LENGTH // BATCH_SIZE</a:t>
            </a:r>
          </a:p>
          <a:p>
            <a:r>
              <a:rPr lang="en" altLang="zh-TW" dirty="0"/>
              <a:t>train = dataset['train'].map(</a:t>
            </a:r>
            <a:r>
              <a:rPr lang="en" altLang="zh-TW" dirty="0" err="1"/>
              <a:t>load_image_train,num_parallel_calls</a:t>
            </a:r>
            <a:r>
              <a:rPr lang="en" altLang="zh-TW" dirty="0"/>
              <a:t>=</a:t>
            </a:r>
            <a:r>
              <a:rPr lang="en" altLang="zh-TW" dirty="0" err="1"/>
              <a:t>tf.data.experimental.AUTOTUNE</a:t>
            </a:r>
            <a:r>
              <a:rPr lang="en" altLang="zh-TW" dirty="0"/>
              <a:t>)</a:t>
            </a:r>
          </a:p>
          <a:p>
            <a:r>
              <a:rPr lang="en" altLang="zh-TW" dirty="0"/>
              <a:t>test = dataset['test'].map(</a:t>
            </a:r>
            <a:r>
              <a:rPr lang="en" altLang="zh-TW" dirty="0" err="1"/>
              <a:t>load_image_test</a:t>
            </a:r>
            <a:r>
              <a:rPr lang="en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4289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04F2FEA-B2B2-A24B-8B1B-492DF85B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93F713C-3A6C-684D-99A1-A6BA7D58A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097" y="2052116"/>
            <a:ext cx="9456042" cy="3997828"/>
          </a:xfrm>
        </p:spPr>
        <p:txBody>
          <a:bodyPr/>
          <a:lstStyle/>
          <a:p>
            <a:r>
              <a:rPr lang="en" altLang="zh-TW" dirty="0" err="1"/>
              <a:t>train_dataset</a:t>
            </a:r>
            <a:r>
              <a:rPr lang="en" altLang="zh-TW" dirty="0"/>
              <a:t> = </a:t>
            </a:r>
            <a:r>
              <a:rPr lang="en" altLang="zh-TW" dirty="0" err="1"/>
              <a:t>train.cache</a:t>
            </a:r>
            <a:r>
              <a:rPr lang="en" altLang="zh-TW" dirty="0"/>
              <a:t>().shuffle(BUFFER_SIZE).batch(BATCH_SIZE).repeat()</a:t>
            </a:r>
          </a:p>
          <a:p>
            <a:r>
              <a:rPr lang="en" altLang="zh-TW" dirty="0" err="1"/>
              <a:t>train_dataset</a:t>
            </a:r>
            <a:r>
              <a:rPr lang="en" altLang="zh-TW" dirty="0"/>
              <a:t> = </a:t>
            </a:r>
            <a:r>
              <a:rPr lang="en" altLang="zh-TW" dirty="0" err="1"/>
              <a:t>train_dataset.prefetch</a:t>
            </a:r>
            <a:r>
              <a:rPr lang="en" altLang="zh-TW" dirty="0"/>
              <a:t>(</a:t>
            </a:r>
            <a:r>
              <a:rPr lang="en" altLang="zh-TW" dirty="0" err="1"/>
              <a:t>buffer_size</a:t>
            </a:r>
            <a:r>
              <a:rPr lang="en" altLang="zh-TW" dirty="0"/>
              <a:t>=</a:t>
            </a:r>
            <a:r>
              <a:rPr lang="en" altLang="zh-TW" dirty="0" err="1"/>
              <a:t>tf.data.experimental.AUTOTUNE</a:t>
            </a:r>
            <a:r>
              <a:rPr lang="en" altLang="zh-TW" dirty="0"/>
              <a:t>)</a:t>
            </a:r>
          </a:p>
          <a:p>
            <a:r>
              <a:rPr lang="en" altLang="zh-TW" dirty="0" err="1"/>
              <a:t>test_dataset</a:t>
            </a:r>
            <a:r>
              <a:rPr lang="en" altLang="zh-TW" dirty="0"/>
              <a:t> = </a:t>
            </a:r>
            <a:r>
              <a:rPr lang="en" altLang="zh-TW" dirty="0" err="1"/>
              <a:t>test.batch</a:t>
            </a:r>
            <a:r>
              <a:rPr lang="en" altLang="zh-TW" dirty="0"/>
              <a:t>(BATCH_SIZE)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5591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麥迪遜">
  <a:themeElements>
    <a:clrScheme name="麥迪遜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麥迪遜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麥迪遜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{8FD1EACC-060D-2A4E-B7A5-7864871E6BC7}tf16401378</Template>
  <TotalTime>66</TotalTime>
  <Words>964</Words>
  <Application>Microsoft Office PowerPoint</Application>
  <PresentationFormat>自訂</PresentationFormat>
  <Paragraphs>137</Paragraphs>
  <Slides>30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1" baseType="lpstr">
      <vt:lpstr>麥迪遜</vt:lpstr>
      <vt:lpstr>人工智慧與資訊安全</vt:lpstr>
      <vt:lpstr>圖像分割</vt:lpstr>
      <vt:lpstr>import</vt:lpstr>
      <vt:lpstr>下載Oxford-IIIT Pets數據集</vt:lpstr>
      <vt:lpstr>以下代碼執行翻轉圖像的簡單增強。此外，圖像被規範化為 {0,1}。 最後，分段掩碼中的像素標記為 {1，2，3}。為了方便起見,讓我們從分段掩碼中減去 1，從而產生標籤為 ：{0，1，2}。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Define the model</vt:lpstr>
      <vt:lpstr>編碼器將是經過預訓練的MobileNetV2模型，該模型已經準備就緒。 編碼器由模型中間層的特定輸出組成。 在訓練過程中不會對編碼器進行訓練。</vt:lpstr>
      <vt:lpstr>解碼器上採樣器只是在TensorFlow示例中實現的一系列上採樣塊</vt:lpstr>
      <vt:lpstr>PowerPoint 簡報</vt:lpstr>
      <vt:lpstr>Train the model 訓練模型</vt:lpstr>
      <vt:lpstr>快速檢視產生的模型架構結構  </vt:lpstr>
      <vt:lpstr>快速檢視產生的模型架構結構 </vt:lpstr>
      <vt:lpstr>PowerPoint 簡報</vt:lpstr>
      <vt:lpstr>PowerPoint 簡報</vt:lpstr>
      <vt:lpstr>模型訓練前預測</vt:lpstr>
      <vt:lpstr>PowerPoint 簡報</vt:lpstr>
      <vt:lpstr>PowerPoint 簡報</vt:lpstr>
      <vt:lpstr>PowerPoint 簡報</vt:lpstr>
      <vt:lpstr>PowerPoint 簡報</vt:lpstr>
      <vt:lpstr>PowerPoint 簡報</vt:lpstr>
      <vt:lpstr>show_predictions(test_dataset, 3) </vt:lpstr>
      <vt:lpstr>PowerPoint 簡報</vt:lpstr>
      <vt:lpstr>參考網址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人工智慧與資訊安全</dc:title>
  <dc:creator>Microsoft Office User</dc:creator>
  <cp:lastModifiedBy>I3301</cp:lastModifiedBy>
  <cp:revision>8</cp:revision>
  <dcterms:created xsi:type="dcterms:W3CDTF">2020-11-10T11:12:34Z</dcterms:created>
  <dcterms:modified xsi:type="dcterms:W3CDTF">2020-11-11T04:03:28Z</dcterms:modified>
</cp:coreProperties>
</file>