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1" r:id="rId9"/>
    <p:sldId id="262" r:id="rId10"/>
    <p:sldId id="263" r:id="rId11"/>
    <p:sldId id="264" r:id="rId12"/>
    <p:sldId id="268" r:id="rId13"/>
    <p:sldId id="269" r:id="rId14"/>
    <p:sldId id="270" r:id="rId15"/>
    <p:sldId id="267" r:id="rId16"/>
    <p:sldId id="265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363956F-2DE1-4ED1-98B7-EF26F711513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956F-2DE1-4ED1-98B7-EF26F711513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956F-2DE1-4ED1-98B7-EF26F711513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363956F-2DE1-4ED1-98B7-EF26F711513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363956F-2DE1-4ED1-98B7-EF26F711513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363956F-2DE1-4ED1-98B7-EF26F711513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363956F-2DE1-4ED1-98B7-EF26F711513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956F-2DE1-4ED1-98B7-EF26F711513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363956F-2DE1-4ED1-98B7-EF26F711513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363956F-2DE1-4ED1-98B7-EF26F711513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363956F-2DE1-4ED1-98B7-EF26F711513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363956F-2DE1-4ED1-98B7-EF26F711513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2636912"/>
            <a:ext cx="8062912" cy="1470025"/>
          </a:xfrm>
        </p:spPr>
        <p:txBody>
          <a:bodyPr/>
          <a:lstStyle/>
          <a:p>
            <a:pPr algn="ctr"/>
            <a:r>
              <a:rPr lang="en-US" altLang="zh-TW" b="1" dirty="0" err="1"/>
              <a:t>DeepDream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8536" y="4653136"/>
            <a:ext cx="8062912" cy="1752600"/>
          </a:xfrm>
        </p:spPr>
        <p:txBody>
          <a:bodyPr/>
          <a:lstStyle/>
          <a:p>
            <a:pPr algn="l"/>
            <a:r>
              <a:rPr lang="zh-TW" altLang="en-US" dirty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蘇俊元</a:t>
            </a:r>
            <a:endParaRPr lang="en-US" altLang="zh-TW" dirty="0" smtClean="0"/>
          </a:p>
          <a:p>
            <a:pPr algn="l"/>
            <a:r>
              <a:rPr lang="zh-TW" altLang="en-US" dirty="0"/>
              <a:t>指導</a:t>
            </a:r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龍大大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99592" y="404664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/>
              <a:t>人工智慧與資訊安全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273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漸變</a:t>
            </a:r>
            <a:r>
              <a:rPr lang="zh-TW" altLang="en-US" dirty="0" smtClean="0"/>
              <a:t>上升</a:t>
            </a:r>
            <a:r>
              <a:rPr lang="en-US" altLang="zh-TW" dirty="0" smtClean="0"/>
              <a:t>(</a:t>
            </a:r>
            <a:r>
              <a:rPr lang="en-US" altLang="zh-TW" dirty="0"/>
              <a:t>Gradient </a:t>
            </a:r>
            <a:r>
              <a:rPr lang="en-US" altLang="zh-TW" dirty="0" smtClean="0"/>
              <a:t>ascent)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420888"/>
            <a:ext cx="5904656" cy="402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779912" y="3683506"/>
            <a:ext cx="4968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計算出所選圖層的損耗後，以</a:t>
            </a:r>
            <a:r>
              <a:rPr lang="en-US" altLang="zh-TW" sz="1400" dirty="0" err="1">
                <a:solidFill>
                  <a:srgbClr val="FF0000"/>
                </a:solidFill>
              </a:rPr>
              <a:t>tf.function</a:t>
            </a:r>
            <a:r>
              <a:rPr lang="zh-TW" altLang="en-US" sz="1400" dirty="0">
                <a:solidFill>
                  <a:srgbClr val="FF0000"/>
                </a:solidFill>
              </a:rPr>
              <a:t>提高性能。它使用</a:t>
            </a:r>
            <a:r>
              <a:rPr lang="en-US" altLang="zh-TW" sz="1400" dirty="0" err="1">
                <a:solidFill>
                  <a:srgbClr val="FF0000"/>
                </a:solidFill>
              </a:rPr>
              <a:t>input_signature</a:t>
            </a:r>
            <a:r>
              <a:rPr lang="zh-TW" altLang="en-US" sz="1400" dirty="0">
                <a:solidFill>
                  <a:srgbClr val="FF0000"/>
                </a:solidFill>
              </a:rPr>
              <a:t>來確保不會針對不同的圖像大小或</a:t>
            </a:r>
            <a:r>
              <a:rPr lang="en-US" altLang="zh-TW" sz="1400" dirty="0">
                <a:solidFill>
                  <a:srgbClr val="FF0000"/>
                </a:solidFill>
              </a:rPr>
              <a:t>steps/</a:t>
            </a:r>
            <a:r>
              <a:rPr lang="en-US" altLang="zh-TW" sz="1400" dirty="0" err="1">
                <a:solidFill>
                  <a:srgbClr val="FF0000"/>
                </a:solidFill>
              </a:rPr>
              <a:t>step_size</a:t>
            </a:r>
            <a:r>
              <a:rPr lang="zh-TW" altLang="en-US" sz="1400" dirty="0">
                <a:solidFill>
                  <a:srgbClr val="FF0000"/>
                </a:solidFill>
              </a:rPr>
              <a:t>值回溯該函數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6448248"/>
            <a:ext cx="21907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0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Main Loop</a:t>
            </a:r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76294"/>
            <a:ext cx="4752528" cy="397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76294"/>
            <a:ext cx="412432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1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Taking it up an octave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92896"/>
            <a:ext cx="4896544" cy="408869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491880" y="2780928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Scaling up with tiles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20888"/>
            <a:ext cx="6715125" cy="21145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71599" y="4769588"/>
            <a:ext cx="671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計算圖像的隨機移位，以防止出現平鋪接縫，顯示隨機移位，並顯示圖像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0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octave-aware </a:t>
            </a:r>
            <a:r>
              <a:rPr lang="en-US" altLang="zh-TW" sz="1800" dirty="0" err="1"/>
              <a:t>deepdream</a:t>
            </a:r>
            <a:r>
              <a:rPr lang="en-US" altLang="zh-TW" sz="1800" dirty="0"/>
              <a:t> implementation</a:t>
            </a:r>
            <a:endParaRPr lang="zh-TW" altLang="en-US" sz="1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32082"/>
            <a:ext cx="4390720" cy="45259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312" y="2332082"/>
            <a:ext cx="2643163" cy="219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參考文獻</a:t>
            </a:r>
            <a:endParaRPr lang="en-US" altLang="zh-TW" dirty="0" smtClean="0"/>
          </a:p>
          <a:p>
            <a:r>
              <a:rPr lang="en-US" altLang="zh-TW" dirty="0"/>
              <a:t>https://</a:t>
            </a:r>
            <a:r>
              <a:rPr lang="en-US" altLang="zh-TW" dirty="0" smtClean="0"/>
              <a:t>www.tensorflow.org/tutorials/generative/deepdream</a:t>
            </a:r>
          </a:p>
          <a:p>
            <a:r>
              <a:rPr lang="en-US" altLang="zh-TW" dirty="0"/>
              <a:t>https://</a:t>
            </a:r>
            <a:r>
              <a:rPr lang="en-US" altLang="zh-TW" dirty="0" smtClean="0"/>
              <a:t>www.cnblogs.com/hzcya1995/p/13302598.html</a:t>
            </a:r>
          </a:p>
          <a:p>
            <a:r>
              <a:rPr lang="en-US" altLang="zh-TW" dirty="0"/>
              <a:t>https://</a:t>
            </a:r>
            <a:r>
              <a:rPr lang="en-US" altLang="zh-TW" dirty="0" smtClean="0"/>
              <a:t>www.chainnews.com/zh-hant/articles/092724909355.htm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06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2376264" cy="1264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348880"/>
            <a:ext cx="3296471" cy="1818134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3419872" y="3197224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439571" y="271975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轉換後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07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一、</a:t>
            </a:r>
            <a:r>
              <a:rPr lang="en-US" altLang="zh-TW" dirty="0" smtClean="0"/>
              <a:t>CNN</a:t>
            </a:r>
          </a:p>
          <a:p>
            <a:r>
              <a:rPr lang="zh-TW" altLang="en-US" dirty="0" smtClean="0"/>
              <a:t>二、</a:t>
            </a:r>
            <a:r>
              <a:rPr lang="zh-TW" altLang="en-US" dirty="0"/>
              <a:t>特徵提取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r>
              <a:rPr lang="zh-TW" altLang="en-US" dirty="0"/>
              <a:t>三、計算</a:t>
            </a:r>
            <a:r>
              <a:rPr lang="zh-TW" altLang="en-US" dirty="0" smtClean="0"/>
              <a:t>損失</a:t>
            </a:r>
            <a:endParaRPr lang="en-US" altLang="zh-TW" dirty="0" smtClean="0"/>
          </a:p>
          <a:p>
            <a:r>
              <a:rPr lang="zh-TW" altLang="en-US" dirty="0"/>
              <a:t>四、漸變</a:t>
            </a:r>
            <a:r>
              <a:rPr lang="zh-TW" altLang="en-US" dirty="0" smtClean="0"/>
              <a:t>上升</a:t>
            </a:r>
            <a:endParaRPr lang="en-US" altLang="zh-TW" dirty="0" smtClean="0"/>
          </a:p>
          <a:p>
            <a:r>
              <a:rPr lang="zh-TW" altLang="en-US" dirty="0"/>
              <a:t>五</a:t>
            </a:r>
            <a:r>
              <a:rPr lang="zh-TW" altLang="en-US" dirty="0" smtClean="0"/>
              <a:t>、</a:t>
            </a:r>
            <a:r>
              <a:rPr lang="en-US" altLang="zh-TW" dirty="0"/>
              <a:t>Main </a:t>
            </a:r>
            <a:r>
              <a:rPr lang="en-US" altLang="zh-TW" dirty="0" smtClean="0"/>
              <a:t>Loop</a:t>
            </a:r>
          </a:p>
          <a:p>
            <a:r>
              <a:rPr lang="zh-TW" altLang="en-US" dirty="0" smtClean="0"/>
              <a:t>六、參考文獻</a:t>
            </a:r>
            <a:endParaRPr lang="en-US" altLang="zh-TW" dirty="0" smtClean="0"/>
          </a:p>
          <a:p>
            <a:r>
              <a:rPr lang="zh-TW" altLang="en-US" dirty="0" smtClean="0"/>
              <a:t>七、範例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978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Keras</a:t>
            </a:r>
            <a:r>
              <a:rPr lang="zh-TW" altLang="en-US" dirty="0" smtClean="0"/>
              <a:t> 提供的</a:t>
            </a:r>
            <a:r>
              <a:rPr lang="en-US" altLang="zh-TW" dirty="0" smtClean="0"/>
              <a:t>CNN</a:t>
            </a:r>
          </a:p>
          <a:p>
            <a:pPr fontAlgn="base"/>
            <a:r>
              <a:rPr lang="fr-FR" altLang="zh-TW" dirty="0" smtClean="0"/>
              <a:t>1.VGG16</a:t>
            </a:r>
            <a:endParaRPr lang="fr-FR" altLang="zh-TW" dirty="0"/>
          </a:p>
          <a:p>
            <a:pPr fontAlgn="base"/>
            <a:r>
              <a:rPr lang="fr-FR" altLang="zh-TW" dirty="0"/>
              <a:t>2.VGG19</a:t>
            </a:r>
          </a:p>
          <a:p>
            <a:pPr fontAlgn="base"/>
            <a:r>
              <a:rPr lang="fr-FR" altLang="zh-TW" dirty="0"/>
              <a:t>3.ResNet50</a:t>
            </a:r>
          </a:p>
          <a:p>
            <a:pPr fontAlgn="base"/>
            <a:r>
              <a:rPr lang="fr-FR" altLang="zh-TW" dirty="0"/>
              <a:t>4.Inception V3</a:t>
            </a:r>
          </a:p>
          <a:p>
            <a:pPr fontAlgn="base"/>
            <a:r>
              <a:rPr lang="fr-FR" altLang="zh-TW" dirty="0"/>
              <a:t>5.Xception</a:t>
            </a:r>
          </a:p>
          <a:p>
            <a:pPr marL="64008" indent="0">
              <a:buNone/>
            </a:pPr>
            <a:r>
              <a:rPr lang="fr-FR" altLang="zh-TW" dirty="0"/>
              <a:t/>
            </a:r>
            <a:br>
              <a:rPr lang="fr-FR" altLang="zh-TW" dirty="0"/>
            </a:br>
            <a:r>
              <a:rPr lang="fr-FR" altLang="zh-TW" dirty="0"/>
              <a:t/>
            </a:r>
            <a:br>
              <a:rPr lang="fr-FR" altLang="zh-TW" dirty="0"/>
            </a:b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3712088" y="3789040"/>
            <a:ext cx="4986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</a:rPr>
              <a:t>是由</a:t>
            </a:r>
            <a:r>
              <a:rPr lang="en-US" altLang="zh-TW" dirty="0" smtClean="0">
                <a:solidFill>
                  <a:srgbClr val="FFC000"/>
                </a:solidFill>
              </a:rPr>
              <a:t>Google </a:t>
            </a:r>
            <a:r>
              <a:rPr lang="zh-TW" altLang="en-US" dirty="0" smtClean="0">
                <a:solidFill>
                  <a:srgbClr val="FFC000"/>
                </a:solidFill>
              </a:rPr>
              <a:t>開發一個非常深的卷積網路，他是在</a:t>
            </a:r>
            <a:r>
              <a:rPr lang="en-US" altLang="zh-TW" dirty="0" smtClean="0">
                <a:solidFill>
                  <a:srgbClr val="FFC000"/>
                </a:solidFill>
              </a:rPr>
              <a:t>ImageNet</a:t>
            </a:r>
            <a:r>
              <a:rPr lang="zh-TW" altLang="en-US" dirty="0" smtClean="0">
                <a:solidFill>
                  <a:srgbClr val="FFC000"/>
                </a:solidFill>
              </a:rPr>
              <a:t>預先訓練好的，輸入尺寸為</a:t>
            </a:r>
            <a:r>
              <a:rPr lang="en-US" altLang="zh-TW" dirty="0" smtClean="0">
                <a:solidFill>
                  <a:srgbClr val="FFC000"/>
                </a:solidFill>
              </a:rPr>
              <a:t>299</a:t>
            </a:r>
            <a:r>
              <a:rPr lang="zh-TW" altLang="en-US" dirty="0" smtClean="0">
                <a:solidFill>
                  <a:srgbClr val="FFC000"/>
                </a:solidFill>
              </a:rPr>
              <a:t>*</a:t>
            </a:r>
            <a:r>
              <a:rPr lang="en-US" altLang="zh-TW" dirty="0" smtClean="0">
                <a:solidFill>
                  <a:srgbClr val="FFC000"/>
                </a:solidFill>
              </a:rPr>
              <a:t>299</a:t>
            </a:r>
            <a:r>
              <a:rPr lang="zh-TW" altLang="en-US" dirty="0" smtClean="0">
                <a:solidFill>
                  <a:srgbClr val="FFC000"/>
                </a:solidFill>
              </a:rPr>
              <a:t> 有三個通道。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43808" y="2360261"/>
            <a:ext cx="60486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C000"/>
                </a:solidFill>
              </a:rPr>
              <a:t>VGG</a:t>
            </a:r>
            <a:r>
              <a:rPr lang="zh-TW" altLang="en-US" sz="2000" dirty="0">
                <a:solidFill>
                  <a:srgbClr val="FFC000"/>
                </a:solidFill>
              </a:rPr>
              <a:t>深度不斷增加的</a:t>
            </a:r>
            <a:r>
              <a:rPr lang="en-US" altLang="zh-TW" sz="2000" dirty="0">
                <a:solidFill>
                  <a:srgbClr val="FFC000"/>
                </a:solidFill>
              </a:rPr>
              <a:t>3×3</a:t>
            </a:r>
            <a:r>
              <a:rPr lang="zh-TW" altLang="en-US" sz="2000" dirty="0">
                <a:solidFill>
                  <a:srgbClr val="FFC000"/>
                </a:solidFill>
              </a:rPr>
              <a:t>卷積層，並通過</a:t>
            </a:r>
            <a:r>
              <a:rPr lang="en-US" altLang="zh-TW" sz="2000" dirty="0">
                <a:solidFill>
                  <a:srgbClr val="FFC000"/>
                </a:solidFill>
              </a:rPr>
              <a:t>max pooling</a:t>
            </a:r>
            <a:r>
              <a:rPr lang="zh-TW" altLang="en-US" sz="2000" dirty="0">
                <a:solidFill>
                  <a:srgbClr val="FFC000"/>
                </a:solidFill>
              </a:rPr>
              <a:t>來減小</a:t>
            </a:r>
            <a:r>
              <a:rPr lang="en-US" altLang="zh-TW" sz="2000" dirty="0">
                <a:solidFill>
                  <a:srgbClr val="FFC000"/>
                </a:solidFill>
              </a:rPr>
              <a:t>volume</a:t>
            </a:r>
            <a:r>
              <a:rPr lang="zh-TW" altLang="en-US" sz="2000" dirty="0" smtClean="0">
                <a:solidFill>
                  <a:srgbClr val="FFC000"/>
                </a:solidFill>
              </a:rPr>
              <a:t>規格，且訓練很慢，</a:t>
            </a:r>
            <a:r>
              <a:rPr lang="en-US" altLang="zh-TW" sz="2000" dirty="0" smtClean="0">
                <a:solidFill>
                  <a:srgbClr val="FFC000"/>
                </a:solidFill>
              </a:rPr>
              <a:t>weight</a:t>
            </a:r>
            <a:r>
              <a:rPr lang="zh-TW" altLang="en-US" sz="2000" dirty="0" smtClean="0">
                <a:solidFill>
                  <a:srgbClr val="FFC000"/>
                </a:solidFill>
              </a:rPr>
              <a:t>很大。</a:t>
            </a:r>
            <a:endParaRPr lang="zh-TW" altLang="en-US" sz="2000" dirty="0">
              <a:solidFill>
                <a:srgbClr val="FFC000"/>
              </a:solidFill>
            </a:endParaRPr>
          </a:p>
          <a:p>
            <a:endParaRPr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1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匯入函</a:t>
            </a:r>
            <a:r>
              <a:rPr lang="zh-TW" altLang="en-US" dirty="0" smtClean="0"/>
              <a:t>式庫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8" y="2413525"/>
            <a:ext cx="5475719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131840" y="2436900"/>
            <a:ext cx="2680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匯入 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tensorflow</a:t>
            </a:r>
            <a:r>
              <a:rPr lang="en-US" altLang="zh-TW" sz="1400" dirty="0" smtClean="0">
                <a:solidFill>
                  <a:srgbClr val="FF0000"/>
                </a:solidFill>
              </a:rPr>
              <a:t> </a:t>
            </a:r>
            <a:r>
              <a:rPr lang="zh-TW" altLang="en-US" sz="1400" dirty="0" smtClean="0">
                <a:solidFill>
                  <a:srgbClr val="FF0000"/>
                </a:solidFill>
              </a:rPr>
              <a:t> 作為 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tf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99842" y="3140968"/>
            <a:ext cx="2248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匯入 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numpy</a:t>
            </a:r>
            <a:r>
              <a:rPr lang="zh-TW" altLang="en-US" sz="1400" dirty="0" smtClean="0">
                <a:solidFill>
                  <a:srgbClr val="FF0000"/>
                </a:solidFill>
              </a:rPr>
              <a:t> 作為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np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37355" y="3537258"/>
            <a:ext cx="2248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匯入 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matplotlib</a:t>
            </a:r>
            <a:r>
              <a:rPr lang="zh-TW" altLang="en-US" sz="1400" dirty="0" smtClean="0">
                <a:solidFill>
                  <a:srgbClr val="FF0000"/>
                </a:solidFill>
              </a:rPr>
              <a:t> 作為 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mpl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23953" y="3889292"/>
            <a:ext cx="4356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匯入 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IPyhon</a:t>
            </a:r>
            <a:r>
              <a:rPr lang="zh-TW" altLang="en-US" sz="1400" dirty="0" smtClean="0">
                <a:solidFill>
                  <a:srgbClr val="FF0000"/>
                </a:solidFill>
              </a:rPr>
              <a:t> 可以線上編譯</a:t>
            </a:r>
            <a:r>
              <a:rPr lang="en-US" altLang="zh-TW" sz="1400" dirty="0" smtClean="0">
                <a:solidFill>
                  <a:srgbClr val="FF0000"/>
                </a:solidFill>
              </a:rPr>
              <a:t>Python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290446" y="4220444"/>
            <a:ext cx="3467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匯入 </a:t>
            </a:r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PIL </a:t>
            </a:r>
            <a:r>
              <a:rPr lang="zh-TW" altLang="en-US" sz="1400" dirty="0" smtClean="0">
                <a:solidFill>
                  <a:srgbClr val="FF0000"/>
                </a:solidFill>
              </a:rPr>
              <a:t>可使用 </a:t>
            </a:r>
            <a:r>
              <a:rPr lang="en-US" altLang="zh-TW" sz="1400" dirty="0" smtClean="0">
                <a:solidFill>
                  <a:srgbClr val="FF0000"/>
                </a:solidFill>
              </a:rPr>
              <a:t>Image </a:t>
            </a:r>
            <a:r>
              <a:rPr lang="zh-TW" altLang="en-US" sz="1400" dirty="0" smtClean="0">
                <a:solidFill>
                  <a:srgbClr val="FF0000"/>
                </a:solidFill>
              </a:rPr>
              <a:t>相關函式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圖片網路連結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7387927" cy="47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83568" y="3138043"/>
            <a:ext cx="2248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圖片連結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66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799"/>
            <a:ext cx="8208912" cy="4680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194377" y="2060847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下載圖像並讀入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Numpy</a:t>
            </a:r>
            <a:r>
              <a:rPr lang="zh-TW" altLang="en-US" sz="1400" dirty="0" smtClean="0">
                <a:solidFill>
                  <a:srgbClr val="FF0000"/>
                </a:solidFill>
              </a:rPr>
              <a:t>陣列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851920" y="171765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將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url</a:t>
            </a:r>
            <a:r>
              <a:rPr lang="en-US" altLang="zh-TW" sz="1400" dirty="0" smtClean="0">
                <a:solidFill>
                  <a:srgbClr val="FF0000"/>
                </a:solidFill>
              </a:rPr>
              <a:t> </a:t>
            </a:r>
            <a:r>
              <a:rPr lang="zh-TW" altLang="en-US" sz="1400" dirty="0" smtClean="0">
                <a:solidFill>
                  <a:srgbClr val="FF0000"/>
                </a:solidFill>
              </a:rPr>
              <a:t>以 </a:t>
            </a:r>
            <a:r>
              <a:rPr lang="en-US" altLang="zh-TW" sz="1400" dirty="0" smtClean="0">
                <a:solidFill>
                  <a:srgbClr val="FF0000"/>
                </a:solidFill>
              </a:rPr>
              <a:t>“/”</a:t>
            </a:r>
            <a:r>
              <a:rPr lang="zh-TW" altLang="en-US" sz="1400" dirty="0" smtClean="0">
                <a:solidFill>
                  <a:srgbClr val="FF0000"/>
                </a:solidFill>
              </a:rPr>
              <a:t> 切割 取最後一個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>
            <a:stCxn id="6" idx="1"/>
          </p:cNvCxnSpPr>
          <p:nvPr/>
        </p:nvCxnSpPr>
        <p:spPr>
          <a:xfrm flipH="1">
            <a:off x="2555776" y="1871541"/>
            <a:ext cx="12961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27584" y="1628799"/>
            <a:ext cx="5328592" cy="936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36029" y="2508009"/>
            <a:ext cx="5328592" cy="560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DF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237099" y="2634595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標準化圖片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7584" y="3140968"/>
            <a:ext cx="7848872" cy="828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DF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991856" y="3401124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顯示縮小後的圖片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特徵提取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(</a:t>
            </a:r>
            <a:r>
              <a:rPr lang="en-US" altLang="zh-TW" dirty="0"/>
              <a:t>Prepare the feature </a:t>
            </a:r>
            <a:r>
              <a:rPr lang="en-US" altLang="zh-TW" dirty="0" smtClean="0"/>
              <a:t>extraction model)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09" y="2896093"/>
            <a:ext cx="7632848" cy="531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94908" y="3401080"/>
            <a:ext cx="34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下載並準備預訓練的圖像分類</a:t>
            </a:r>
            <a:r>
              <a:rPr lang="zh-TW" altLang="en-US" sz="1400" dirty="0" smtClean="0">
                <a:solidFill>
                  <a:srgbClr val="FF0000"/>
                </a:solidFill>
              </a:rPr>
              <a:t>模型，使用</a:t>
            </a:r>
            <a:r>
              <a:rPr lang="en-US" altLang="zh-TW" sz="1400" dirty="0">
                <a:solidFill>
                  <a:srgbClr val="FF0000"/>
                </a:solidFill>
              </a:rPr>
              <a:t>InceptionV3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09" y="3924300"/>
            <a:ext cx="46386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94909" y="5013176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將</a:t>
            </a:r>
            <a:r>
              <a:rPr lang="zh-TW" altLang="en-US" sz="1400" dirty="0">
                <a:solidFill>
                  <a:srgbClr val="FF0000"/>
                </a:solidFill>
              </a:rPr>
              <a:t>捲積串聯在一起的層。</a:t>
            </a:r>
            <a:r>
              <a:rPr lang="en-US" altLang="zh-TW" sz="1400" dirty="0">
                <a:solidFill>
                  <a:srgbClr val="FF0000"/>
                </a:solidFill>
              </a:rPr>
              <a:t>InceptionV3</a:t>
            </a:r>
            <a:r>
              <a:rPr lang="zh-TW" altLang="en-US" sz="1400" dirty="0">
                <a:solidFill>
                  <a:srgbClr val="FF0000"/>
                </a:solidFill>
              </a:rPr>
              <a:t>中有</a:t>
            </a:r>
            <a:r>
              <a:rPr lang="en-US" altLang="zh-TW" sz="1400" dirty="0">
                <a:solidFill>
                  <a:srgbClr val="FF0000"/>
                </a:solidFill>
              </a:rPr>
              <a:t>11</a:t>
            </a:r>
            <a:r>
              <a:rPr lang="zh-TW" altLang="en-US" sz="1400" dirty="0">
                <a:solidFill>
                  <a:srgbClr val="FF0000"/>
                </a:solidFill>
              </a:rPr>
              <a:t>層，名為“ </a:t>
            </a:r>
            <a:r>
              <a:rPr lang="en-US" altLang="zh-TW" sz="1400" dirty="0">
                <a:solidFill>
                  <a:srgbClr val="FF0000"/>
                </a:solidFill>
              </a:rPr>
              <a:t>mixed0”</a:t>
            </a:r>
            <a:r>
              <a:rPr lang="zh-TW" altLang="en-US" sz="1400" dirty="0">
                <a:solidFill>
                  <a:srgbClr val="FF0000"/>
                </a:solidFill>
              </a:rPr>
              <a:t>至“ </a:t>
            </a:r>
            <a:r>
              <a:rPr lang="en-US" altLang="zh-TW" sz="1400" dirty="0">
                <a:solidFill>
                  <a:srgbClr val="FF0000"/>
                </a:solidFill>
              </a:rPr>
              <a:t>mixed10”</a:t>
            </a:r>
            <a:r>
              <a:rPr lang="zh-TW" altLang="en-US" sz="1400" dirty="0">
                <a:solidFill>
                  <a:srgbClr val="FF0000"/>
                </a:solidFill>
              </a:rPr>
              <a:t>。使用不同的圖層將產生不同的夢幻圖像，較深的層對較高級的特徵（例如眼睛和麵部）做出響應，而較早的層對較簡單的特徵（例如邊緣，形狀和紋理）做出響應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148064" y="4471375"/>
            <a:ext cx="3538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利用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tf.keras.Model</a:t>
            </a:r>
            <a:r>
              <a:rPr lang="zh-TW" altLang="en-US" sz="1400" dirty="0" smtClean="0">
                <a:solidFill>
                  <a:srgbClr val="FF0000"/>
                </a:solidFill>
              </a:rPr>
              <a:t>用</a:t>
            </a:r>
            <a:r>
              <a:rPr lang="en-US" altLang="zh-TW" sz="1400" dirty="0" smtClean="0">
                <a:solidFill>
                  <a:srgbClr val="FF0000"/>
                </a:solidFill>
              </a:rPr>
              <a:t>input/output</a:t>
            </a:r>
            <a:r>
              <a:rPr lang="zh-TW" altLang="en-US" sz="1400" dirty="0" smtClean="0">
                <a:solidFill>
                  <a:srgbClr val="FF0000"/>
                </a:solidFill>
              </a:rPr>
              <a:t>參數創建特徵提取模型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1664" y="4452224"/>
            <a:ext cx="5712584" cy="56095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48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特徵提取模型</a:t>
            </a:r>
            <a:r>
              <a:rPr lang="en-US" altLang="zh-TW" dirty="0"/>
              <a:t>(Prepare the feature extraction model)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776861"/>
            <a:ext cx="4947270" cy="3003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852936"/>
            <a:ext cx="68199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0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計算損失</a:t>
            </a:r>
            <a:r>
              <a:rPr lang="en-US" altLang="zh-TW" dirty="0" smtClean="0"/>
              <a:t>(</a:t>
            </a:r>
            <a:r>
              <a:rPr lang="en-US" altLang="zh-TW" dirty="0"/>
              <a:t>Calculate </a:t>
            </a:r>
            <a:r>
              <a:rPr lang="en-US" altLang="zh-TW" dirty="0" smtClean="0"/>
              <a:t>loss)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623091"/>
            <a:ext cx="496252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211960" y="3059086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圖片傳遞透過模型以檢索方式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zh-TW" altLang="en-US" sz="1400" dirty="0">
                <a:solidFill>
                  <a:srgbClr val="FF0000"/>
                </a:solidFill>
              </a:rPr>
              <a:t>並將圖片轉換為大小為</a:t>
            </a:r>
            <a:r>
              <a:rPr lang="zh-TW" altLang="en-US" sz="1400" dirty="0" smtClean="0">
                <a:solidFill>
                  <a:srgbClr val="FF0000"/>
                </a:solidFill>
              </a:rPr>
              <a:t>一並批次處理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38493" y="4734938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損失</a:t>
            </a:r>
            <a:r>
              <a:rPr lang="zh-TW" altLang="en-US" sz="1400" dirty="0" smtClean="0">
                <a:solidFill>
                  <a:srgbClr val="FF0000"/>
                </a:solidFill>
              </a:rPr>
              <a:t>是層級中</a:t>
            </a:r>
            <a:r>
              <a:rPr lang="zh-TW" altLang="en-US" sz="1400" dirty="0">
                <a:solidFill>
                  <a:srgbClr val="FF0000"/>
                </a:solidFill>
              </a:rPr>
              <a:t>激活的總和</a:t>
            </a:r>
            <a:r>
              <a:rPr lang="zh-TW" altLang="en-US" sz="1400" dirty="0" smtClean="0">
                <a:solidFill>
                  <a:srgbClr val="FF0000"/>
                </a:solidFill>
              </a:rPr>
              <a:t>。因此</a:t>
            </a:r>
            <a:r>
              <a:rPr lang="zh-TW" altLang="en-US" sz="1400" dirty="0">
                <a:solidFill>
                  <a:srgbClr val="FF0000"/>
                </a:solidFill>
              </a:rPr>
              <a:t>較大層的貢獻不會超過較小層。通常，損耗</a:t>
            </a:r>
            <a:r>
              <a:rPr lang="zh-TW" altLang="en-US" sz="1400" dirty="0" smtClean="0">
                <a:solidFill>
                  <a:srgbClr val="FF0000"/>
                </a:solidFill>
              </a:rPr>
              <a:t>是希望</a:t>
            </a:r>
            <a:r>
              <a:rPr lang="zh-TW" altLang="en-US" sz="1400" dirty="0">
                <a:solidFill>
                  <a:srgbClr val="FF0000"/>
                </a:solidFill>
              </a:rPr>
              <a:t>通過梯度下降最小化的數量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38492" y="5931588"/>
            <a:ext cx="583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tf.expand_dims</a:t>
            </a:r>
            <a:r>
              <a:rPr lang="zh-TW" altLang="en-US" sz="1400" dirty="0" smtClean="0">
                <a:solidFill>
                  <a:srgbClr val="FF0000"/>
                </a:solidFill>
              </a:rPr>
              <a:t> 是在給定一個</a:t>
            </a:r>
            <a:r>
              <a:rPr lang="en-US" altLang="zh-TW" sz="1400" dirty="0" smtClean="0">
                <a:solidFill>
                  <a:srgbClr val="FF0000"/>
                </a:solidFill>
              </a:rPr>
              <a:t>Input</a:t>
            </a:r>
            <a:r>
              <a:rPr lang="zh-TW" altLang="en-US" sz="1400" dirty="0" smtClean="0">
                <a:solidFill>
                  <a:srgbClr val="FF0000"/>
                </a:solidFill>
              </a:rPr>
              <a:t> ，在</a:t>
            </a:r>
            <a:r>
              <a:rPr lang="en-US" altLang="zh-TW" sz="1400" dirty="0" smtClean="0">
                <a:solidFill>
                  <a:srgbClr val="FF0000"/>
                </a:solidFill>
              </a:rPr>
              <a:t>axis</a:t>
            </a:r>
            <a:r>
              <a:rPr lang="zh-TW" altLang="en-US" sz="1400" dirty="0" smtClean="0">
                <a:solidFill>
                  <a:srgbClr val="FF0000"/>
                </a:solidFill>
              </a:rPr>
              <a:t>軸給</a:t>
            </a:r>
            <a:r>
              <a:rPr lang="en-US" altLang="zh-TW" sz="1400" dirty="0" smtClean="0">
                <a:solidFill>
                  <a:srgbClr val="FF0000"/>
                </a:solidFill>
              </a:rPr>
              <a:t>input</a:t>
            </a:r>
            <a:r>
              <a:rPr lang="zh-TW" altLang="en-US" sz="1400" dirty="0" smtClean="0">
                <a:solidFill>
                  <a:srgbClr val="FF0000"/>
                </a:solidFill>
              </a:rPr>
              <a:t>增加一個維度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4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神韻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神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神韻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442</TotalTime>
  <Words>450</Words>
  <Application>Microsoft Office PowerPoint</Application>
  <PresentationFormat>如螢幕大小 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Century Gothic</vt:lpstr>
      <vt:lpstr>Verdana</vt:lpstr>
      <vt:lpstr>Wingdings 2</vt:lpstr>
      <vt:lpstr>神韻</vt:lpstr>
      <vt:lpstr>DeepDream </vt:lpstr>
      <vt:lpstr>Agenda</vt:lpstr>
      <vt:lpstr>CNN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I3301</dc:creator>
  <cp:lastModifiedBy>owner</cp:lastModifiedBy>
  <cp:revision>23</cp:revision>
  <dcterms:created xsi:type="dcterms:W3CDTF">2020-11-04T01:49:32Z</dcterms:created>
  <dcterms:modified xsi:type="dcterms:W3CDTF">2020-11-11T03:29:27Z</dcterms:modified>
</cp:coreProperties>
</file>