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00" r:id="rId4"/>
    <p:sldId id="296" r:id="rId5"/>
    <p:sldId id="280" r:id="rId6"/>
    <p:sldId id="29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30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2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8" autoAdjust="0"/>
    <p:restoredTop sz="94660"/>
  </p:normalViewPr>
  <p:slideViewPr>
    <p:cSldViewPr>
      <p:cViewPr varScale="1">
        <p:scale>
          <a:sx n="109" d="100"/>
          <a:sy n="109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3010C-525C-48AC-B89A-9A01E2BE97E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442F-F23D-4D8C-86CC-C909C7BA6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1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假設現在我要訓練一個模型可以辨識是不是貴賓狗，因此這個模型學習到貴賓的特徵：耳朵長而寬，頭較窄且長，尾巴與身體成一斜角，身體背部短之類的特徵，但因為訓練資料都給黑色的貴賓狗，所以模型過度依賴訓練資料而把黑色的特徵也學習起來了，因此在預估的時候遇到不同顏色的貴賓便會有準確度的問題，這就是過度學習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442F-F23D-4D8C-86CC-C909C7BA6B2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1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taipeitechmmslab/MMSLAB-TF2/master/Cov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2088232" cy="292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輕鬆學會 </a:t>
            </a:r>
            <a:r>
              <a:rPr lang="en-US" altLang="zh-TW" b="1" dirty="0"/>
              <a:t>Google </a:t>
            </a:r>
            <a:r>
              <a:rPr lang="en-US" altLang="zh-TW" b="1" dirty="0" err="1"/>
              <a:t>TensorFlow</a:t>
            </a:r>
            <a:r>
              <a:rPr lang="en-US" altLang="zh-TW" b="1" dirty="0"/>
              <a:t> 2.0 </a:t>
            </a:r>
            <a:r>
              <a:rPr lang="zh-TW" altLang="en-US" b="1" dirty="0"/>
              <a:t>人工智慧深度學習實作開發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 smtClean="0"/>
              <a:t>陳</a:t>
            </a:r>
            <a:r>
              <a:rPr lang="en-US" altLang="zh-TW" dirty="0" smtClean="0"/>
              <a:t>O</a:t>
            </a:r>
            <a:r>
              <a:rPr lang="zh-TW" altLang="en-US" dirty="0" smtClean="0"/>
              <a:t>穎</a:t>
            </a:r>
            <a:endParaRPr lang="en-US" altLang="zh-TW" dirty="0"/>
          </a:p>
          <a:p>
            <a:r>
              <a:rPr lang="zh-TW" altLang="en-US" dirty="0"/>
              <a:t>恩師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</a:p>
        </p:txBody>
      </p:sp>
    </p:spTree>
    <p:extLst>
      <p:ext uri="{BB962C8B-B14F-4D97-AF65-F5344CB8AC3E}">
        <p14:creationId xmlns:p14="http://schemas.microsoft.com/office/powerpoint/2010/main" val="140612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type:object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booleab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integer, float and categorical.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520280" cy="426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7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日期拆為年、月和日並轉成數值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48623"/>
            <a:ext cx="8784976" cy="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57200" y="1772816"/>
            <a:ext cx="863116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將</a:t>
            </a: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date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日期拆為年、月和日並轉成數值</a:t>
            </a:r>
            <a:endParaRPr lang="zh-TW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'year'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pd.to_numeric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.slice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'month'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pd.to_numeric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.slice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'day'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pd.to_numeric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(data[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zh-TW" sz="1600" dirty="0" err="1">
                <a:solidFill>
                  <a:srgbClr val="267F99"/>
                </a:solidFill>
                <a:latin typeface="Courier New" panose="02070309020205020404" pitchFamily="49" charset="0"/>
              </a:rPr>
              <a:t>str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.slice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刪除沒有用的數據，</a:t>
            </a:r>
            <a:r>
              <a:rPr lang="en-US" altLang="zh-TW" sz="16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inplace</a:t>
            </a:r>
            <a:r>
              <a:rPr lang="zh-TW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則是將更新後的資料存回原本的地方</a:t>
            </a:r>
            <a:endParaRPr lang="zh-TW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data.drop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'id'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"columns"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data.drop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'date'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], axis=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"columns"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inplace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data.head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5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分割數據集（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）：將數據集切割成三個部份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）、驗證數據（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）、測試數據（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2348880"/>
            <a:ext cx="9270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取得一筆與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data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數量相同的亂數索引，主要目的是用於打散資料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indexes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np.random.permutation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並將亂數索引值分為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Train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validation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和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test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分為，這裡的劃分比例為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6:2:2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indexes[: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indexes[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)]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indexes[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data_num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0.8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):]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透過索引值從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data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取出訓練資料、驗證資料和測試資料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test_indexes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5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Normalization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使用標準分數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(Standard Score,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將數據正規化，經過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正規化後數據的都會聚集在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附近， 標準差為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(x 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平均值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/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標準差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格式的訓練數據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整理過後的資料共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12967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筆，且一筆資料有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種資訊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所以網路輸入必須為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21)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688" y="2102747"/>
            <a:ext cx="7902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train_validation_data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pd.concat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mean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train_validation_data.mean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train_validation_data.std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mean) /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endParaRPr lang="en-US" altLang="zh-TW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- mean) /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198327"/>
            <a:ext cx="8604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train_data.drop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axis=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'columns'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val_data.drop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axis=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'columns'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val_data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688" y="5773589"/>
            <a:ext cx="1976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x_train.shape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/>
              <a:t>(12967, 21)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6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建立並訓練網路模型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這裡建構三層全連接層的網路架構，並且使用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作為隱藏層的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，而由於需得到線性輸出，故輸出層不使用任何激活函數。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78044"/>
            <a:ext cx="4928120" cy="222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48072" y="2564695"/>
            <a:ext cx="105233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建立一個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Sequential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型態的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model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keras.Sequential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'model-1'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層全連接層設為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64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個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unit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，將輸入形狀設定為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(21, )</a:t>
            </a:r>
            <a:r>
              <a:rPr lang="zh-TW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，</a:t>
            </a:r>
            <a:endParaRPr lang="en-US" altLang="zh-TW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而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實際上我們輸入的數據形狀為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, 21)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層全連接層設為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64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個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unit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最後一層全連接層設為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個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unit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顯示網路模型架構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設定訓練使用的優化器、損失函數和指標函數：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創建模型儲存目錄：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312" y="1912274"/>
            <a:ext cx="8478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keras.losses.MeanSquaredError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keras.metrics.MeanAbsoluteError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36450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'lab2-logs/models/'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os.makedirs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18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設定回調函數：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7728" y="1772816"/>
            <a:ext cx="11263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zh-TW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TensorBoard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回調函數會幫忙紀錄訓練資訊，並存成</a:t>
            </a:r>
            <a:r>
              <a:rPr lang="en-US" altLang="zh-TW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TensorBoard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的紀錄檔</a:t>
            </a:r>
            <a:endParaRPr lang="zh-TW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'model-1'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keras.callbacks.TensorBoard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en-US" altLang="zh-TW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ModelCheckpoint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回調函數幫忙儲存網路模型，可以設定只儲存最好的模型</a:t>
            </a:r>
            <a:r>
              <a:rPr lang="zh-TW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，</a:t>
            </a:r>
            <a:endParaRPr lang="en-US" altLang="zh-TW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zh-TW" alt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「</a:t>
            </a:r>
            <a:r>
              <a:rPr lang="en-US" altLang="zh-TW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monitor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」表示被監測的數據，「</a:t>
            </a:r>
            <a:r>
              <a:rPr lang="en-US" altLang="zh-TW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mode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」</a:t>
            </a:r>
            <a:r>
              <a:rPr lang="en-US" altLang="zh-TW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min</a:t>
            </a:r>
            <a:r>
              <a:rPr lang="zh-TW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則代表監測數據越小越好。</a:t>
            </a:r>
            <a:endParaRPr lang="zh-TW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keras.callbacks.ModelCheckpoint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endParaRPr lang="en-US" altLang="zh-TW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'/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Best-model-1.h5</a:t>
            </a:r>
            <a:r>
              <a:rPr lang="en-US" altLang="zh-TW" sz="1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monitor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sz="1200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save_best_only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'min'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3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訓練網路模型：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351979"/>
            <a:ext cx="5832648" cy="28627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1700808"/>
            <a:ext cx="7981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傳入訓練數據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批次大小設為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64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epochs=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 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整個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dataset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訓練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300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遍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 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驗證數據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callbacks=[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  </a:t>
            </a:r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Tensorboard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回調函數紀錄訓練過程，</a:t>
            </a:r>
            <a:r>
              <a:rPr lang="en-US" altLang="zh-TW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ModelCheckpoint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回調函數儲存最好的模型</a:t>
            </a:r>
            <a:endParaRPr lang="zh-TW" alt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14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6153" y="1878346"/>
            <a:ext cx="7254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history.history.keys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  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查看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history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儲存的資訊有哪些</a:t>
            </a:r>
            <a:endParaRPr lang="zh-TW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451309"/>
            <a:ext cx="9414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dict_keys</a:t>
            </a:r>
            <a:r>
              <a:rPr lang="en-US" altLang="zh-TW" sz="1400" dirty="0">
                <a:solidFill>
                  <a:srgbClr val="212121"/>
                </a:solidFill>
                <a:latin typeface="Courier New" panose="02070309020205020404" pitchFamily="49" charset="0"/>
              </a:rPr>
              <a:t>(['loss', '</a:t>
            </a:r>
            <a:r>
              <a:rPr lang="en-US" altLang="zh-TW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mean_absolute_error</a:t>
            </a:r>
            <a:r>
              <a:rPr lang="en-US" altLang="zh-TW" sz="1400" dirty="0">
                <a:solidFill>
                  <a:srgbClr val="212121"/>
                </a:solidFill>
                <a:latin typeface="Courier New" panose="02070309020205020404" pitchFamily="49" charset="0"/>
              </a:rPr>
              <a:t>', '</a:t>
            </a:r>
            <a:r>
              <a:rPr lang="en-US" altLang="zh-TW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zh-TW" sz="1400" dirty="0">
                <a:solidFill>
                  <a:srgbClr val="212121"/>
                </a:solidFill>
                <a:latin typeface="Courier New" panose="02070309020205020404" pitchFamily="49" charset="0"/>
              </a:rPr>
              <a:t>', '</a:t>
            </a:r>
            <a:r>
              <a:rPr lang="en-US" altLang="zh-TW" sz="1400" dirty="0" err="1">
                <a:solidFill>
                  <a:srgbClr val="212121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sz="1400" dirty="0">
                <a:solidFill>
                  <a:srgbClr val="212121"/>
                </a:solidFill>
                <a:latin typeface="Courier New" panose="02070309020205020404" pitchFamily="49" charset="0"/>
              </a:rPr>
              <a:t>'])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892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Agenda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71600" y="1700808"/>
            <a:ext cx="6912768" cy="285787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回歸演算法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:Simple Linear Regression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 study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：房價預測模型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過擬合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5687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40" y="3212976"/>
            <a:ext cx="4248392" cy="30860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1772816"/>
            <a:ext cx="8406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'train'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'validation'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0.02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'Mean square error'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'loss'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'epochs'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'upper right'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2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48" y="3429000"/>
            <a:ext cx="4067175" cy="2924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6362" y="1700808"/>
            <a:ext cx="86576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mean_absolute_error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'train'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history.history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], label=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'validation'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plt.ylim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0.12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0.26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plt.title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'Mean absolute error'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'metrics'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'epochs'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'upper right'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6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測試數據的誤差百分比：用測試數據預測房屋價格並與答案計算誤差百分比。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3" y="5710451"/>
            <a:ext cx="4662630" cy="663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1988840"/>
            <a:ext cx="103691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載入模型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keras.models.load_model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'lab2-logs/models/Best-model-1.h5'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先將房屋價格取出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標準化數據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 mean) /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將輸入數據存成</a:t>
            </a:r>
            <a:r>
              <a:rPr lang="en-US" altLang="zh-TW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格式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np.array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test_data.drop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axis=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'columns'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預測測試數據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將預測結果轉換回來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因為訓練時的訓練目標也有經過標準化</a:t>
            </a:r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np.reshape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 + mean[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y_test.shape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計算平均的誤差百分比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abs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顯示誤差百分比</a:t>
            </a:r>
            <a:endParaRPr lang="zh-TW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"Model_1 Percentage Error: {:.2f}%"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1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rgbClr val="FFFF00"/>
                </a:solidFill>
              </a:rPr>
              <a:t>關鍵課題</a:t>
            </a:r>
            <a:r>
              <a:rPr lang="en-US" altLang="zh-TW" sz="4800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zh-TW" altLang="en-US" sz="3200" dirty="0"/>
              <a:t>過擬合問題</a:t>
            </a:r>
            <a:r>
              <a:rPr lang="en-US" altLang="zh-TW" sz="3200" dirty="0" err="1"/>
              <a:t>overfitting</a:t>
            </a:r>
            <a:endParaRPr lang="en-US" altLang="zh-TW" sz="3200" dirty="0"/>
          </a:p>
          <a:p>
            <a:pPr algn="ctr"/>
            <a:r>
              <a:rPr lang="zh-TW" altLang="en-US" sz="3200" dirty="0"/>
              <a:t>及其</a:t>
            </a:r>
            <a:endParaRPr lang="en-US" altLang="zh-TW" sz="3200" dirty="0"/>
          </a:p>
          <a:p>
            <a:pPr algn="ctr"/>
            <a:r>
              <a:rPr lang="zh-TW" altLang="en-US" sz="3200" dirty="0"/>
              <a:t>解決方案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4590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F4EABCAC-4F09-4C7E-A9E5-B024132AF36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1635125"/>
            <a:ext cx="441007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055F4C0-401B-47EC-A9EF-23A5540EE828}"/>
              </a:ext>
            </a:extLst>
          </p:cNvPr>
          <p:cNvSpPr txBox="1"/>
          <p:nvPr/>
        </p:nvSpPr>
        <p:spPr>
          <a:xfrm>
            <a:off x="683568" y="5740400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757575"/>
                </a:solidFill>
                <a:effectLst/>
                <a:latin typeface="sohne"/>
              </a:rPr>
              <a:t>來自</a:t>
            </a:r>
            <a:r>
              <a:rPr lang="en-US" altLang="zh-TW" b="0" i="0" dirty="0">
                <a:solidFill>
                  <a:srgbClr val="757575"/>
                </a:solidFill>
                <a:effectLst/>
                <a:latin typeface="sohne"/>
              </a:rPr>
              <a:t>wiki</a:t>
            </a:r>
            <a:r>
              <a:rPr lang="zh-TW" altLang="en-US" b="0" i="0" dirty="0">
                <a:solidFill>
                  <a:srgbClr val="757575"/>
                </a:solidFill>
                <a:effectLst/>
                <a:latin typeface="sohne"/>
              </a:rPr>
              <a:t>，藍色跟紅色為當時訓練分類器的資料，黃色為新加入要分類的資料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48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方法一，減少網路權重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6947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keras.Sequential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'model-2'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model_2.</a:t>
            </a:r>
            <a:r>
              <a:rPr lang="en-US" altLang="zh-TW" sz="1200" dirty="0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loss=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keras.losses.MeanSquaredError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metrics=[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keras.metrics.MeanAbsoluteError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'model-2'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keras.callbacks.TensorBoard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keras.callbacks.ModelCheckpoint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'/Best-model-2.h5'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monitor=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save_best_only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mode=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'min'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model_2.fit(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epochs=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callbacks=[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92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84485"/>
            <a:ext cx="8229600" cy="48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6426"/>
            <a:ext cx="8229600" cy="394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6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908708" cy="534522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正則化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916832"/>
            <a:ext cx="9414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keras.Sequential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'model-3'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=keras.regularizers.l2(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kernel_regularizer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=keras.regularizers.l2(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model_3.</a:t>
            </a:r>
            <a:r>
              <a:rPr lang="en-US" altLang="zh-TW" sz="1200" dirty="0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loss=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keras.losses.MeanSquaredError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metrics=[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keras.metrics.MeanAbsoluteError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'model-3'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keras.callbacks.TensorBoard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keras.callbacks.ModelCheckpoint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'/Best-model-3.h5'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monitor=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save_best_only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mode=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'min'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model_3.fit(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epochs=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callbacks=[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8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649" y="1700808"/>
            <a:ext cx="8103686" cy="48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回歸問題</a:t>
            </a:r>
            <a:r>
              <a:rPr lang="en-US" altLang="zh-TW" sz="4000" dirty="0"/>
              <a:t>(Regression)</a:t>
            </a:r>
          </a:p>
          <a:p>
            <a:pPr algn="ctr"/>
            <a:r>
              <a:rPr lang="zh-TW" altLang="en-US" sz="4000" dirty="0"/>
              <a:t>與</a:t>
            </a:r>
          </a:p>
          <a:p>
            <a:pPr algn="ctr"/>
            <a:r>
              <a:rPr lang="en-US" altLang="zh-TW" sz="4000" dirty="0"/>
              <a:t>Simple Linear Regression</a:t>
            </a:r>
          </a:p>
          <a:p>
            <a:pPr algn="ctr"/>
            <a:r>
              <a:rPr lang="zh-TW" altLang="en-US" sz="4000" dirty="0"/>
              <a:t>回歸演算法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745906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825142"/>
            <a:ext cx="8229600" cy="1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916832"/>
            <a:ext cx="9414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keras.Sequential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'model-4'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,)))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layers.Dropout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relu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layers.Dropout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model_4.add(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layers.Dense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</a:t>
            </a:r>
            <a:r>
              <a:rPr lang="en-US" altLang="zh-TW" sz="1200" dirty="0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keras.optimizers.Adam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0.001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loss=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keras.losses.MeanSquaredError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metrics=[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keras.metrics.MeanAbsoluteError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os.path.join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'model-4'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keras.callbacks.TensorBoard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keras.callbacks.ModelCheckpoint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model_dir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'/Best-model-4.h5'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monitor=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val_mean_absolute_error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save_best_only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                               mode=</a:t>
            </a:r>
            <a:r>
              <a:rPr lang="en-US" altLang="zh-TW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'min'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model_4.fit(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64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,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epochs=</a:t>
            </a:r>
            <a:r>
              <a:rPr lang="en-US" altLang="zh-TW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validation_data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y_val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</a:p>
          <a:p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callbacks=[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model_cbk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model_mckp</a:t>
            </a:r>
            <a:r>
              <a:rPr lang="en-US" altLang="zh-TW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4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36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3399"/>
            <a:ext cx="8229600" cy="33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4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160" y="2132856"/>
            <a:ext cx="9620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model_2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keras.models.load_model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'lab2-logs/models/Best-model-2.h5'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model_2.predict(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np.reshape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 + mean[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y_test.shape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abs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"Model_2: {:.2f}%"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160" y="342900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Model_2: 13.61%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609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260030"/>
            <a:ext cx="7830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model_3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keras.models.load_model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'lab2-logs/models/Best-model-3.h5'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model_3.predict(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np.reshape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 + mean[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y_test.shape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abs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"Model_3: {:.2f}%"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72122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Model_3: 12.90%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69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實驗二：過擬合問題（</a:t>
            </a:r>
            <a:r>
              <a:rPr lang="en-US" altLang="zh-TW" dirty="0" err="1"/>
              <a:t>overfitting</a:t>
            </a:r>
            <a:r>
              <a:rPr lang="zh-TW" altLang="en-US" dirty="0"/>
              <a:t>）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驗證正則化的效能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276872"/>
            <a:ext cx="81369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model_4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keras.models.load_model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'lab2-logs/models/Best-model-4.h5'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model_4.predict(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np.reshape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 + mean[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'price'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y_test.shape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abs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 / 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np.mean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 * </a:t>
            </a:r>
            <a:r>
              <a:rPr lang="en-US" altLang="zh-TW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"Model_4: {:.2f}%"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format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percentage_error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861048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12121"/>
                </a:solidFill>
                <a:latin typeface="Courier New" panose="02070309020205020404" pitchFamily="49" charset="0"/>
              </a:rPr>
              <a:t>Model_4: 13.98%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910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Activation Functions-</a:t>
            </a:r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0A887-6AB4-4978-89A4-56C5E9D91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17912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Griendt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descent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梯度消失問題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(vanishing gradient problem)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分段線性性質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能有效的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克服梯度消失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19"/>
            <a:ext cx="385699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ED20460-B664-4C02-BFE4-3B9B2226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82" y="3284984"/>
            <a:ext cx="4017437" cy="30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Linear Regression</a:t>
            </a:r>
            <a:endParaRPr lang="zh-TW" altLang="en-US" dirty="0"/>
          </a:p>
        </p:txBody>
      </p:sp>
      <p:pic>
        <p:nvPicPr>
          <p:cNvPr id="3074" name="Picture 2" descr="https://miro.medium.com/max/432/1*wdVI0xDRvB_Hh0OFwnWY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19" y="2018846"/>
            <a:ext cx="41148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508008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所以回歸分析的目標函數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損失函數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(loss function)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就是希望找到的模型最終的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殘差越小越好</a:t>
            </a:r>
          </a:p>
        </p:txBody>
      </p:sp>
      <p:pic>
        <p:nvPicPr>
          <p:cNvPr id="7" name="Picture 2" descr="https://miro.medium.com/max/1199/1*F8xLapWs4stL93NEO5NPe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1" y="2323182"/>
            <a:ext cx="3842574" cy="243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8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6632"/>
            <a:ext cx="9144000" cy="6624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Case study:</a:t>
            </a:r>
          </a:p>
          <a:p>
            <a:pPr algn="ctr"/>
            <a:endParaRPr lang="en-US" altLang="zh-TW" sz="4000" dirty="0"/>
          </a:p>
          <a:p>
            <a:pPr algn="ctr"/>
            <a:r>
              <a:rPr lang="zh-TW" altLang="en-US" sz="4000" dirty="0"/>
              <a:t>房價預測模型</a:t>
            </a:r>
          </a:p>
        </p:txBody>
      </p:sp>
    </p:spTree>
    <p:extLst>
      <p:ext uri="{BB962C8B-B14F-4D97-AF65-F5344CB8AC3E}">
        <p14:creationId xmlns:p14="http://schemas.microsoft.com/office/powerpoint/2010/main" val="39688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48478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os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keras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tensorflow.keras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TW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layers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9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693" y="25609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5" y="4134422"/>
            <a:ext cx="8280920" cy="9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1196289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data = 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"kc_house_data.csv"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顯示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dataset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的形狀，共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21613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比資料，每一比資料有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21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種不同資訊。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data.shape</a:t>
            </a:r>
            <a:endParaRPr lang="en-US" altLang="zh-TW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/>
              <a:t>(21613, 21)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895939"/>
            <a:ext cx="6894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將顯示列數設定為</a:t>
            </a:r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25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，不然會有部份資料無法顯示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pd.options.display.max_columns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zh-TW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 head </a:t>
            </a:r>
            <a:r>
              <a:rPr lang="zh-TW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會顯示前五行的數據</a:t>
            </a:r>
            <a:endParaRPr lang="zh-TW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data.head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實驗一：房價預測模型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33" y="5998857"/>
            <a:ext cx="2821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上述表格參數涵意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0809"/>
            <a:ext cx="6120680" cy="470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5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</TotalTime>
  <Words>595</Words>
  <Application>Microsoft Office PowerPoint</Application>
  <PresentationFormat>如螢幕大小 (4:3)</PresentationFormat>
  <Paragraphs>283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8" baseType="lpstr">
      <vt:lpstr>Menlo</vt:lpstr>
      <vt:lpstr>sohne</vt:lpstr>
      <vt:lpstr>微軟正黑體</vt:lpstr>
      <vt:lpstr>新細明體</vt:lpstr>
      <vt:lpstr>標楷體</vt:lpstr>
      <vt:lpstr>Bookman Old Style</vt:lpstr>
      <vt:lpstr>Calibri</vt:lpstr>
      <vt:lpstr>Courier New</vt:lpstr>
      <vt:lpstr>Gill Sans MT</vt:lpstr>
      <vt:lpstr>Wingdings</vt:lpstr>
      <vt:lpstr>Wingdings 3</vt:lpstr>
      <vt:lpstr>原創</vt:lpstr>
      <vt:lpstr>輕鬆學會 Google TensorFlow 2.0 人工智慧深度學習實作開發</vt:lpstr>
      <vt:lpstr>Agenda</vt:lpstr>
      <vt:lpstr>PowerPoint 簡報</vt:lpstr>
      <vt:lpstr>Activation Functions-ReLU</vt:lpstr>
      <vt:lpstr>Linear Regression</vt:lpstr>
      <vt:lpstr>PowerPoint 簡報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 實驗一：房價預測模型 </vt:lpstr>
      <vt:lpstr>PowerPoint 簡報</vt:lpstr>
      <vt:lpstr>過擬合問題（overfitting）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  <vt:lpstr> 實驗二：過擬合問題（overfitting）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第二章:迴歸問題</dc:title>
  <dc:creator>I5302</dc:creator>
  <cp:lastModifiedBy>owner</cp:lastModifiedBy>
  <cp:revision>74</cp:revision>
  <dcterms:created xsi:type="dcterms:W3CDTF">2020-04-30T07:29:02Z</dcterms:created>
  <dcterms:modified xsi:type="dcterms:W3CDTF">2020-11-11T02:18:20Z</dcterms:modified>
</cp:coreProperties>
</file>