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8" r:id="rId2"/>
    <p:sldId id="256" r:id="rId3"/>
    <p:sldId id="259" r:id="rId4"/>
    <p:sldId id="260" r:id="rId5"/>
    <p:sldId id="263" r:id="rId6"/>
    <p:sldId id="261" r:id="rId7"/>
    <p:sldId id="266" r:id="rId8"/>
    <p:sldId id="264" r:id="rId9"/>
    <p:sldId id="265" r:id="rId10"/>
    <p:sldId id="267" r:id="rId11"/>
    <p:sldId id="285" r:id="rId12"/>
    <p:sldId id="282" r:id="rId13"/>
    <p:sldId id="286" r:id="rId14"/>
    <p:sldId id="28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62" r:id="rId28"/>
    <p:sldId id="281" r:id="rId29"/>
    <p:sldId id="25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 博仁" initials="薛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657"/>
    <a:srgbClr val="FAEDBF"/>
    <a:srgbClr val="3E5465"/>
    <a:srgbClr val="71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689" autoAdjust="0"/>
  </p:normalViewPr>
  <p:slideViewPr>
    <p:cSldViewPr snapToGrid="0" showGuides="1">
      <p:cViewPr>
        <p:scale>
          <a:sx n="108" d="100"/>
          <a:sy n="108" d="100"/>
        </p:scale>
        <p:origin x="-1710" y="-7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95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1831-7B1F-41A2-998B-170A649E28BC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AC143-291F-4FDA-BEC5-8A8990F39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sevig/bertviz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it.ly/2luD3JM" TargetMode="External"/><Relationship Id="rId5" Type="http://schemas.openxmlformats.org/officeDocument/2006/relationships/hyperlink" Target="https://www.youtube.com/watch?v=jd9DtlR90ak&amp;feature=youtu.be" TargetMode="External"/><Relationship Id="rId4" Type="http://schemas.openxmlformats.org/officeDocument/2006/relationships/hyperlink" Target="https://leemeng.tw/neural-machine-translation-with-transformer-and-tensorflow2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伯特維茲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AC143-291F-4FDA-BEC5-8A8990F39E6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16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這次我們使用</a:t>
            </a:r>
            <a:r>
              <a:rPr lang="en-US" altLang="zh-TW" dirty="0" smtClean="0"/>
              <a:t>GPT-2</a:t>
            </a:r>
            <a:r>
              <a:rPr lang="zh-TW" altLang="en-US" dirty="0" smtClean="0"/>
              <a:t>來生成金庸風格的小說，那</a:t>
            </a:r>
            <a:r>
              <a:rPr lang="en-US" altLang="zh-TW" dirty="0" smtClean="0"/>
              <a:t>GPT-2</a:t>
            </a:r>
            <a:r>
              <a:rPr lang="zh-TW" altLang="en-US" dirty="0" smtClean="0"/>
              <a:t>是</a:t>
            </a:r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err="1" smtClean="0"/>
              <a:t>OpenAI</a:t>
            </a:r>
            <a:r>
              <a:rPr lang="zh-TW" altLang="en-US" dirty="0" smtClean="0"/>
              <a:t>所推行的模型</a:t>
            </a:r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透過視覺化工具 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BertViz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讓你能夠直觀地感受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基於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Transformer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架構的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NLP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模型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如何利用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注意力機制（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Attention Mechanism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）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來生成文本。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只讓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長短期記憶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「閱讀」一本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《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天龍八部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》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，這篇則用了整整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部金庸武俠小說來訓練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AC143-291F-4FDA-BEC5-8A8990F39E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41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Generative Pre-Training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主要的意思是生成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：解譯來源文字的文意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：重新編譯該文意至目標語言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AC143-291F-4FDA-BEC5-8A8990F39E6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3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第一代</a:t>
            </a:r>
            <a:r>
              <a:rPr lang="en-US" altLang="zh-TW" dirty="0" smtClean="0"/>
              <a:t>GPT</a:t>
            </a:r>
            <a:r>
              <a:rPr lang="zh-TW" altLang="en-US" dirty="0" smtClean="0"/>
              <a:t>與第二代</a:t>
            </a:r>
            <a:r>
              <a:rPr lang="en-US" altLang="zh-TW" dirty="0" smtClean="0"/>
              <a:t>GPT</a:t>
            </a:r>
            <a:r>
              <a:rPr lang="zh-TW" altLang="en-US" dirty="0" smtClean="0"/>
              <a:t>都是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Transformer Decoder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但模型、大小都比起第一代乘上了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訓練資料龐大是他最大的優點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第二階段省略了兩階段的遷移學習，直接跳到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zero-shot learning</a:t>
            </a:r>
            <a:r>
              <a:rPr lang="zh-TW" altLang="en-US" sz="1200" b="0" dirty="0" smtClean="0">
                <a:latin typeface="+mn-lt"/>
                <a:ea typeface="+mn-ea"/>
              </a:rPr>
              <a:t> 零次學習</a:t>
            </a:r>
            <a:r>
              <a:rPr lang="en-US" altLang="zh-TW" sz="1200" b="0" dirty="0" smtClean="0">
                <a:latin typeface="+mn-lt"/>
                <a:ea typeface="+mn-ea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模擬人類學習的機制</a:t>
            </a:r>
            <a:r>
              <a:rPr lang="en-US" altLang="zh-TW" sz="1200" b="0" dirty="0" smtClean="0">
                <a:latin typeface="+mn-lt"/>
                <a:ea typeface="+mn-ea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 smtClean="0">
              <a:latin typeface="+mn-lt"/>
              <a:ea typeface="+mn-ea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訓練數據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：使用從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萬個網頁爬來的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GB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高品質文本。把金庸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部著作全部串起來也不過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 MB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WebText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的數據量是金庸著作的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倍。想像一下光是要看完這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部著作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一遍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所需花費的時間就好。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模型參數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億參數，是已經相當巨大、擁有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億參數的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BERT-Large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語言代表模型的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倍之多。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BERT-Large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blocks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則使用了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AC143-291F-4FDA-BEC5-8A8990F39E6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8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2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45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5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41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47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6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72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91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33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876F-DF40-4F01-9C8D-168D3180A9D5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EB26-8920-497E-B7F8-215117CD0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2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qFQJqL5WZYyJ4cOJoDiKDjR-IKGwgIhm#scrollTo=btUDEP3WXgf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meng.tw/gpt2-language-model-generate-chinese-jing-yong-novels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data-scientists-playground/transformer-decoder-mask%E7%AF%87-77130461cd63" TargetMode="External"/><Relationship Id="rId5" Type="http://schemas.openxmlformats.org/officeDocument/2006/relationships/hyperlink" Target="https://leemeng.tw/neural-machine-translation-with-transformer-and-tensorflow2.html" TargetMode="External"/><Relationship Id="rId4" Type="http://schemas.openxmlformats.org/officeDocument/2006/relationships/hyperlink" Target="https://leemeng.tw/how-to-generate-interesting-text-with-tensorflow2-and-tensorflow-j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sevig/bertviz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894" r="7172" b="8061"/>
          <a:stretch/>
        </p:blipFill>
        <p:spPr>
          <a:xfrm>
            <a:off x="397381" y="1198547"/>
            <a:ext cx="4007978" cy="4249771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4572000" y="1198547"/>
            <a:ext cx="0" cy="4460905"/>
          </a:xfrm>
          <a:prstGeom prst="line">
            <a:avLst/>
          </a:prstGeom>
          <a:ln>
            <a:solidFill>
              <a:srgbClr val="71A1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74550" y="13575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崑山科技大學資訊工程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674550" y="179519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人工智慧與資訊安全期中報告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674550" y="4409952"/>
            <a:ext cx="4262675" cy="835109"/>
            <a:chOff x="4674550" y="4409952"/>
            <a:chExt cx="4262675" cy="835109"/>
          </a:xfrm>
        </p:grpSpPr>
        <p:sp>
          <p:nvSpPr>
            <p:cNvPr id="9" name="文字方塊 8"/>
            <p:cNvSpPr txBox="1"/>
            <p:nvPr/>
          </p:nvSpPr>
          <p:spPr>
            <a:xfrm>
              <a:off x="4674550" y="4414064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指導教授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報告人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844661" y="4409952"/>
              <a:ext cx="30925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：龍大大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：薛博仁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G090A001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674550" y="2989213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生成金庸武俠小說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738642" y="3450878"/>
            <a:ext cx="3746593" cy="45719"/>
          </a:xfrm>
          <a:prstGeom prst="roundRect">
            <a:avLst/>
          </a:prstGeom>
          <a:solidFill>
            <a:srgbClr val="71A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4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72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993127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下載、解壓縮模型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003" y="2438603"/>
            <a:ext cx="7297994" cy="3416320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wget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--load-cookies 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tmp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/cookies.txt "https://docs.google.com/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uc?export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download&amp;confirm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=$(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wget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--quiet --save-cookies 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tmp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/cookies.txt --keep-session-cookies --no-check-certificate 'https://docs.google.com/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uc?export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download&amp;id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=1Z8WdVYgBj01BHU4syjlY9qj3KBfEFP2D' -O- |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's/.*confirm=([0-9A-Za-z_]+).*/\1\n/p')&amp;id=1Z8WdVYgBj01BHU4syjlY9qj3KBfEFP2D" -O 10layers_12heads_1024len_768embd_full_corpus_16bsize.zip &amp;&amp;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tmp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/cookies.txt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pretrained_model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'10layers_12heads_1024len_768embd_full_corpus_16bsize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72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993127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下載、解壓縮模型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003" y="2438603"/>
            <a:ext cx="7297994" cy="3970318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unzip {pretrained_model}.zip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sagemaker_base_path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'home/ec2-user/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SageMaker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tmp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/GPT2-Chinese'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config.json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model_ckpt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pytorch_model.bin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vocab_file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"vocab_small.txt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model_ckpt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vocab_file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!mv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sagemaker_base_path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}/model/{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pretrained_model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}/{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!mv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sagemaker_base_path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}/model/{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pretrained_model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}/{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model_ckpt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model_ckpt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!mv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sagemaker_base_path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}/cache/{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vocab_file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 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vocab_file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72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3870803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載入模型以及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</a:p>
        </p:txBody>
      </p:sp>
      <p:sp>
        <p:nvSpPr>
          <p:cNvPr id="2" name="矩形 1"/>
          <p:cNvSpPr/>
          <p:nvPr/>
        </p:nvSpPr>
        <p:spPr>
          <a:xfrm>
            <a:off x="923003" y="2438603"/>
            <a:ext cx="7297994" cy="1754326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tokenizations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import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tokenization_bert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 make model output attentions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pytorch_transformers.GPT2Config.from_json_file(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config.output_attentions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True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72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3870803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載入模型以及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</a:p>
        </p:txBody>
      </p:sp>
      <p:sp>
        <p:nvSpPr>
          <p:cNvPr id="2" name="矩形 1"/>
          <p:cNvSpPr/>
          <p:nvPr/>
        </p:nvSpPr>
        <p:spPr>
          <a:xfrm>
            <a:off x="923003" y="2438603"/>
            <a:ext cx="7297994" cy="2585323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pytorch_transformers.GPT2LMHeadModel.from_pretrained(".",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config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tokenizer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tokenization_bert.BertTokenizer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vocab_file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vocab_file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device = 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 if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torch.cuda.is_available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 else 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cpu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model.to(device)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model.eval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72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15851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生成用的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utility functions</a:t>
            </a:r>
          </a:p>
        </p:txBody>
      </p:sp>
      <p:sp>
        <p:nvSpPr>
          <p:cNvPr id="10" name="矩形 9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colab.research.google.com/drive/1qFQJqL5WZYyJ4cOJoDiKDjR-IKGwgIhm#scrollTo=btUDEP3WXgfR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4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697338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生成參數、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Decoding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策略設定（生成溫度等）</a:t>
            </a:r>
          </a:p>
        </p:txBody>
      </p:sp>
      <p:sp>
        <p:nvSpPr>
          <p:cNvPr id="2" name="矩形 1"/>
          <p:cNvSpPr/>
          <p:nvPr/>
        </p:nvSpPr>
        <p:spPr>
          <a:xfrm>
            <a:off x="1374058" y="2438603"/>
            <a:ext cx="6088626" cy="2677656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nsamples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batch_size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length =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model.config.n_ctx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// 2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topk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30</a:t>
            </a: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topp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temperature = 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1374058" y="2438603"/>
            <a:ext cx="6088626" cy="1200329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 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改變變數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來選擇不同的前文脈絡。</a:t>
            </a:r>
            <a:endParaRPr lang="en-US" altLang="zh-TW" sz="2400" dirty="0" smtClean="0">
              <a:solidFill>
                <a:srgbClr val="DD665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也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可以自行填加</a:t>
            </a: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sample_idx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6142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1173726" y="2330448"/>
            <a:ext cx="6796548" cy="3877985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 </a:t>
            </a:r>
            <a:r>
              <a:rPr lang="zh-TW" altLang="en-US" sz="24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飛雪連天射白鹿，笑書神俠倚碧鴛。</a:t>
            </a: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sampled_contexts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=[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飛狐外傳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胡斐行動快極，右手彎處，抱住了程靈素的纖腰，倒縱出門，經過房門時飛起一腿，踢在門板之上。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雪山飛狐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胡一刀抱著孩子走進房去，那房間的板壁極薄，只聽夫人問道：‘大哥，是誰來了啊？’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連城訣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戚芳躲在狄雲背後，也不見禮。只點頭笑了笑。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天龍八部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段譽和王語嫣面面相對，呼吸可聞，雖身處污泥，心中卻充滿了喜樂之情，誰也沒想到要爬出井去。兩人同時慢慢的伸手出來，四手相握，心意相通。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射雕英雄傳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黃蓉眼圈兒一紅，道：「爹爹不要我啦。」郭靖道：「乾麼呀？」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</p:txBody>
      </p:sp>
    </p:spTree>
    <p:extLst>
      <p:ext uri="{BB962C8B-B14F-4D97-AF65-F5344CB8AC3E}">
        <p14:creationId xmlns:p14="http://schemas.microsoft.com/office/powerpoint/2010/main" val="5581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908255" y="2438603"/>
            <a:ext cx="7327490" cy="3693319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白馬嘯西風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史仲俊和白馬李三的妻子上官虹原是同門師兄妹，兩人自幼一起學藝。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鹿鼎記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韋小寶只覺滿鼻子都是濃香，懷中抱著的那女子全身光溜溜地，竟然一絲不掛，又覺那女子反手過來，抱住了自己，心中一陣迷迷糊糊，聽得雙兒低聲問道：「相公，怎麼了？」韋小寶唔唔幾聲，待要答話，懷中那女子伸嘴吻住了他嘴巴，登時說不出話來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笑傲江湖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令狐沖淡淡一笑，道：「原要多謝兩位的救命之恩。」王家駒聽他語氣，知他說的乃是反話，更加有氣，大聲道：「你是華山派掌門大弟子，連洛陽城中幾個流氓混混也對付不了，嘿嘿，旁人不知，豈不是要說你浪得虛名？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pPr lvl="1"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908255" y="2438603"/>
            <a:ext cx="7327490" cy="3970318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書劍恩仇錄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陳家洛在下首站定，微一拱手，說道：「請賜招。」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神鵰俠侶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黃蓉見楊過中毒極深，低聲道：「咱們先投客店，到城裡配幾味藥。」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俠客行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石破天見茶几上放著兩碗清茶，便自己左手取了一碗，右手將另一碗遞過去。陳衝之既怕茶中有毒，又怕石破天乘機出手，不敢伸手去接，反退了一步，嗆啷一聲，一隻瓷碗在地下摔得粉碎。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倚天屠龍記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張無忌見三名老僧在片刻間連斃崑崙派四位高手，舉重若輕，游刃有餘，武功之高，實是生平罕見，比之鹿杖客和鶴筆翁似乎猶有過之，縱不如太師父張三丰之深不可測，卻也到了神而明之的境界。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pPr lvl="1"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71501" y="1454943"/>
            <a:ext cx="37785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前言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 生成於金庸武俠小說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 視覺化工具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結語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參考文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獻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9" y="5142754"/>
            <a:ext cx="1309052" cy="12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37757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</a:p>
        </p:txBody>
      </p:sp>
      <p:sp>
        <p:nvSpPr>
          <p:cNvPr id="2" name="矩形 1"/>
          <p:cNvSpPr/>
          <p:nvPr/>
        </p:nvSpPr>
        <p:spPr>
          <a:xfrm>
            <a:off x="908255" y="2438603"/>
            <a:ext cx="7327490" cy="3970318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碧血劍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張朝唐聽到這裡，才知道這神像原來是連破清兵、擊斃清太祖努爾哈赤、使清人聞名喪膽的薊遼督師袁崇煥。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鴛鴦刀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蕭中慧一聽父親說起這對寶刀，當即躍躍欲試。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('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天龍八部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', 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蕭峯喝道：「你就想走？天下有這等便宜事？你父親身上有病，大丈夫不屑乘人之危，且放了他過去。你可沒病沒痛！」慕容復氣往上衝，喝道：「那我便接蕭兄的高招。」蕭峯更不打話，呼的一掌，一招降龍十八掌中的「見龍在田」，向慕容復猛擊過去。他見藏經閣中地勢狹隘，高手群集，不便久鬥，是以使上了十成力，要在數掌之間便取了敵人性命。慕容復見他掌勢兇惡，當即運起平生之力，要以「斗轉星移」之術化解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'),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 =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sampled_contexts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sample_idx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novel_name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context = sample</a:t>
            </a:r>
          </a:p>
        </p:txBody>
      </p:sp>
    </p:spTree>
    <p:extLst>
      <p:ext uri="{BB962C8B-B14F-4D97-AF65-F5344CB8AC3E}">
        <p14:creationId xmlns:p14="http://schemas.microsoft.com/office/powerpoint/2010/main" val="31281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5" name="矩形 4"/>
          <p:cNvSpPr/>
          <p:nvPr/>
        </p:nvSpPr>
        <p:spPr>
          <a:xfrm>
            <a:off x="1374058" y="2438603"/>
            <a:ext cx="6088626" cy="193899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html,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generated_text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generate(context, 	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topk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topp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temperature, device, 	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novel_name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novel_name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display(HTML(html))</a:t>
            </a:r>
          </a:p>
        </p:txBody>
      </p:sp>
    </p:spTree>
    <p:extLst>
      <p:ext uri="{BB962C8B-B14F-4D97-AF65-F5344CB8AC3E}">
        <p14:creationId xmlns:p14="http://schemas.microsoft.com/office/powerpoint/2010/main" val="37894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644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生成新的金庸橋段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前文脈絡範例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4718"/>
          <a:stretch/>
        </p:blipFill>
        <p:spPr>
          <a:xfrm>
            <a:off x="806615" y="2201674"/>
            <a:ext cx="7530770" cy="4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視覺化工具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5739072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視覺化自注意力機制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wrapper</a:t>
            </a:r>
          </a:p>
        </p:txBody>
      </p:sp>
      <p:sp>
        <p:nvSpPr>
          <p:cNvPr id="5" name="矩形 4"/>
          <p:cNvSpPr/>
          <p:nvPr/>
        </p:nvSpPr>
        <p:spPr>
          <a:xfrm>
            <a:off x="951271" y="2448638"/>
            <a:ext cx="6088626" cy="461665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wrapper</a:t>
            </a:r>
          </a:p>
        </p:txBody>
      </p:sp>
    </p:spTree>
    <p:extLst>
      <p:ext uri="{BB962C8B-B14F-4D97-AF65-F5344CB8AC3E}">
        <p14:creationId xmlns:p14="http://schemas.microsoft.com/office/powerpoint/2010/main" val="14211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視覺化工具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174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選擇視覺化方式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-head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14" y="1359445"/>
            <a:ext cx="2501127" cy="52013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2441" y="2342128"/>
            <a:ext cx="5179430" cy="2246769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#@title head </a:t>
            </a:r>
            <a:r>
              <a:rPr lang="zh-TW" altLang="en-US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模式</a:t>
            </a:r>
          </a:p>
          <a:p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 = '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喬峯帶阿朱回到北方，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喬峯對她說：「我們兩人永遠留在這裡！」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</a:t>
            </a: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view = 'head'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show(gpt2_model, tokenizer, text, view)</a:t>
            </a:r>
          </a:p>
        </p:txBody>
      </p:sp>
    </p:spTree>
    <p:extLst>
      <p:ext uri="{BB962C8B-B14F-4D97-AF65-F5344CB8AC3E}">
        <p14:creationId xmlns:p14="http://schemas.microsoft.com/office/powerpoint/2010/main" val="34501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視覺化工具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50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選擇視覺化方式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-model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441" y="2342128"/>
            <a:ext cx="7617830" cy="193899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#@title model </a:t>
            </a:r>
            <a:r>
              <a:rPr lang="zh-TW" altLang="en-US" sz="2000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模式</a:t>
            </a:r>
          </a:p>
          <a:p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 = '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喬峯帶阿朱回到北方，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喬峯對她說：「我們兩人永遠留在這裡！」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‘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view = 'model'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show(gpt2_model, tokenizer, text, view)</a:t>
            </a:r>
          </a:p>
        </p:txBody>
      </p:sp>
    </p:spTree>
    <p:extLst>
      <p:ext uri="{BB962C8B-B14F-4D97-AF65-F5344CB8AC3E}">
        <p14:creationId xmlns:p14="http://schemas.microsoft.com/office/powerpoint/2010/main" val="11520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視覺化工具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50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選擇視覺化方式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-model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846" y="2404132"/>
            <a:ext cx="5660308" cy="40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結語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5985" y="1732458"/>
            <a:ext cx="1454244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差別：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57391" y="2311351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生成的文本更加通順、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語法也顯得更為自然、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記憶能力好、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能夠持續生成跟前文相關的文章而不亂跳人物。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5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05984" y="1732458"/>
            <a:ext cx="6933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https://leemeng.tw/gpt2-language-model-generate-chinese-jing-yong-novels.html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https://leemeng.tw/how-to-generate-interesting-text-with-tensorflow2-and-tensorflow-js.html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https://leemeng.tw/neural-machine-translation-with-transformer-and-tensorflow2.html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https://medium.com/data-scientists-playground/transformer-decoder-mask%E7%AF%87-77130461cd63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2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21" y="1272338"/>
            <a:ext cx="4471357" cy="43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96636" y="1711187"/>
            <a:ext cx="6528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前版「天龍八部」：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生成金庸風格的小說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透過視覺化工具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觀察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4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6822" y="1711187"/>
            <a:ext cx="5913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 Generative Pre-Training-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由左到右的常見語言模型。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217" y="3030585"/>
            <a:ext cx="5751565" cy="2682077"/>
          </a:xfrm>
          <a:prstGeom prst="rect">
            <a:avLst/>
          </a:prstGeom>
          <a:ln>
            <a:solidFill>
              <a:srgbClr val="3E5465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2472001" y="5663502"/>
            <a:ext cx="1278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b="1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90895" y="566350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b="1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</a:p>
        </p:txBody>
      </p:sp>
    </p:spTree>
    <p:extLst>
      <p:ext uri="{BB962C8B-B14F-4D97-AF65-F5344CB8AC3E}">
        <p14:creationId xmlns:p14="http://schemas.microsoft.com/office/powerpoint/2010/main" val="34188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6380" y="1809509"/>
            <a:ext cx="7571240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數據、模型大小相差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第一階段：無監督式訓練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第二階段：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zero-shot learning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訓練數據：金庸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部著作全部串起來約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50MB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WebText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的數據量是金庸著作的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模型參數：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BERT-Large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blocks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GPT-2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則使用了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48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49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434651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-transformers</a:t>
            </a:r>
          </a:p>
        </p:txBody>
      </p:sp>
      <p:sp>
        <p:nvSpPr>
          <p:cNvPr id="2" name="矩形 1"/>
          <p:cNvSpPr/>
          <p:nvPr/>
        </p:nvSpPr>
        <p:spPr>
          <a:xfrm>
            <a:off x="1374058" y="2438603"/>
            <a:ext cx="6395883" cy="3970318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IPython.display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install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-transformers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install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tqdm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install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torchsnooper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tokenizations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install transformers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224773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</a:p>
        </p:txBody>
      </p:sp>
      <p:sp>
        <p:nvSpPr>
          <p:cNvPr id="2" name="矩形 1"/>
          <p:cNvSpPr/>
          <p:nvPr/>
        </p:nvSpPr>
        <p:spPr>
          <a:xfrm>
            <a:off x="1011493" y="2438603"/>
            <a:ext cx="7121013" cy="3416320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sys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json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torch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textwrap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torchsnooper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pytorch_transformers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torch.nn.functional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as F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tqdm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trange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from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IPython.core.display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import display, HTML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810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BertViz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https://github.com/jessevig/bertviz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6127" y="2438603"/>
            <a:ext cx="6711745" cy="3416320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!test -d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bertviz_repo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clone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https://github.com/jessevig/bertviz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bertviz_repo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 not '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bertviz_repo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 in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sys.path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sys.path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+= ['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bertviz_repo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!pip install regex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clear_output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580" y="83622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生成於金庸武俠小說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41" y="1609778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003" y="2438603"/>
            <a:ext cx="7297994" cy="2862322"/>
          </a:xfrm>
          <a:prstGeom prst="rect">
            <a:avLst/>
          </a:prstGeom>
          <a:solidFill>
            <a:srgbClr val="FAED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GITHUB_REPO = "GPT2-Chinese"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rm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rf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{GITHUB_REPO}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clone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https://github.com/Morizeyao/{GITHUB_REPO}.git {GITHUB_REPO}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 not GITHUB_REPO in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sys.path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sys.path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+= [GITHUB_REPO]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</TotalTime>
  <Words>1815</Words>
  <Application>Microsoft Office PowerPoint</Application>
  <PresentationFormat>如螢幕大小 (4:3)</PresentationFormat>
  <Paragraphs>206</Paragraphs>
  <Slides>29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薛 博仁</dc:creator>
  <cp:lastModifiedBy>I3301</cp:lastModifiedBy>
  <cp:revision>30</cp:revision>
  <dcterms:created xsi:type="dcterms:W3CDTF">2020-11-04T07:06:21Z</dcterms:created>
  <dcterms:modified xsi:type="dcterms:W3CDTF">2020-11-10T13:57:34Z</dcterms:modified>
</cp:coreProperties>
</file>