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0" r:id="rId16"/>
    <p:sldId id="269" r:id="rId17"/>
    <p:sldId id="26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8E%A8%E7%90%86" TargetMode="External"/><Relationship Id="rId2" Type="http://schemas.openxmlformats.org/officeDocument/2006/relationships/hyperlink" Target="https://zh.wikipedia.org/wiki/%E4%BA%BA%E5%B7%A5%E6%99%BA%E8%83%B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5%AD%A6%E4%B9%A0" TargetMode="External"/><Relationship Id="rId4" Type="http://schemas.openxmlformats.org/officeDocument/2006/relationships/hyperlink" Target="https://zh.wikipedia.org/wiki/%E7%9F%A5%E8%AF%8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BA%E5%B7%A5%E7%A5%9E%E7%BB%8F%E7%BD%91%E7%BB%9C" TargetMode="External"/><Relationship Id="rId2" Type="http://schemas.openxmlformats.org/officeDocument/2006/relationships/hyperlink" Target="https://zh.wikipedia.org/wiki/%E6%9C%BA%E5%99%A8%E5%AD%A6%E4%B9%A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AE%97%E6%B3%9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1E36A7-6E2A-4C7C-AFD6-1A87615B6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83" y="1924895"/>
            <a:ext cx="5797883" cy="266700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</a:rPr>
              <a:t>人工智慧與資訊安全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AI </a:t>
            </a:r>
            <a:r>
              <a:rPr lang="zh-TW" altLang="en-US" dirty="0">
                <a:solidFill>
                  <a:schemeClr val="tx2"/>
                </a:solidFill>
              </a:rPr>
              <a:t>報告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>指導教授</a:t>
            </a:r>
            <a:r>
              <a:rPr lang="en-US" altLang="zh-TW" dirty="0">
                <a:solidFill>
                  <a:schemeClr val="tx2"/>
                </a:solidFill>
              </a:rPr>
              <a:t>:</a:t>
            </a:r>
            <a:r>
              <a:rPr lang="zh-TW" altLang="en-US" dirty="0">
                <a:solidFill>
                  <a:schemeClr val="tx2"/>
                </a:solidFill>
              </a:rPr>
              <a:t>曾龍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4D141-94A3-47B7-86C9-525AA3B9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9" r="20876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C10F8-9144-4182-8736-14578E2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不同洲不同</a:t>
            </a:r>
            <a:r>
              <a:rPr lang="en-US" altLang="zh-TW" dirty="0"/>
              <a:t>”</a:t>
            </a:r>
            <a:r>
              <a:rPr lang="zh-TW" altLang="en-US" dirty="0"/>
              <a:t>顏色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7E089C-F759-4F75-A9CF-C9410F455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2" y="1973180"/>
            <a:ext cx="11738296" cy="7569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534B47-99E1-462B-A69C-0563E071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06" y="3011982"/>
            <a:ext cx="5332746" cy="3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A2EC5-5E6B-4BEA-AE36-C90D1328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依照不同洲別繪製的</a:t>
            </a:r>
            <a:r>
              <a:rPr lang="en-US" altLang="zh-TW" dirty="0"/>
              <a:t>”</a:t>
            </a:r>
            <a:r>
              <a:rPr lang="zh-TW" altLang="en-US" dirty="0"/>
              <a:t>盒鬚圖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2781AE-A46B-40CE-9C42-5E73A2D3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80" y="2053389"/>
            <a:ext cx="11646640" cy="7473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035851-82DB-444C-B0A9-1C751440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295" y="3070547"/>
            <a:ext cx="5871410" cy="36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0A362C-233F-43E2-AE62-F0B0BE82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35" y="2720448"/>
            <a:ext cx="5313910" cy="37724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82EC36-D2AA-4F64-A8D3-BAF1CAE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各國人</a:t>
            </a:r>
            <a:r>
              <a:rPr lang="en-US" altLang="zh-TW" dirty="0"/>
              <a:t>2007</a:t>
            </a:r>
            <a:r>
              <a:rPr lang="zh-TW" altLang="en-US" dirty="0"/>
              <a:t>年平均壽命散佈圖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20F195-D0F5-4F1A-AF57-91C6CB77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" y="1926513"/>
            <a:ext cx="12085913" cy="5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C2758-4CBF-4ED1-A2E9-2E580478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更漂亮的顯示方式使用</a:t>
            </a:r>
            <a:r>
              <a:rPr lang="en-US" altLang="zh-TW" dirty="0"/>
              <a:t>”</a:t>
            </a:r>
            <a:r>
              <a:rPr lang="en-US" altLang="zh-TW" dirty="0" err="1"/>
              <a:t>hexbin</a:t>
            </a:r>
            <a:r>
              <a:rPr lang="en-US" altLang="zh-TW" dirty="0"/>
              <a:t> plot”</a:t>
            </a:r>
            <a:br>
              <a:rPr lang="en-US" altLang="zh-TW" dirty="0"/>
            </a:br>
            <a:r>
              <a:rPr lang="zh-TW" altLang="en-US" dirty="0"/>
              <a:t>呈現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0ABB145-EB05-465F-A096-0E84519CD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3390" y="1961448"/>
            <a:ext cx="12666073" cy="6139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43B7D1-DB63-4EC0-AC1E-594973D9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32" y="2762943"/>
            <a:ext cx="5325978" cy="38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FC726-174E-4341-967D-FB341F92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2007</a:t>
            </a:r>
            <a:r>
              <a:rPr lang="zh-TW" altLang="en-US" dirty="0"/>
              <a:t>年各國人口總數</a:t>
            </a:r>
            <a:r>
              <a:rPr lang="en-US" altLang="zh-TW" dirty="0"/>
              <a:t>”</a:t>
            </a:r>
            <a:r>
              <a:rPr lang="zh-TW" altLang="en-US" dirty="0"/>
              <a:t>長條圖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3F5B3B-8A43-4C64-B2A1-993113A8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147"/>
            <a:ext cx="12491776" cy="9224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94D6E1-BF0A-4E96-B63B-6AEEACDF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68" y="3226539"/>
            <a:ext cx="5101390" cy="35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58D12-A376-4320-97E4-140F6AD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2007</a:t>
            </a:r>
            <a:r>
              <a:rPr lang="zh-TW" altLang="en-US" dirty="0"/>
              <a:t>年各洲</a:t>
            </a:r>
            <a:r>
              <a:rPr lang="en-US" altLang="zh-TW" dirty="0"/>
              <a:t>”</a:t>
            </a:r>
            <a:r>
              <a:rPr lang="zh-TW" altLang="en-US" dirty="0"/>
              <a:t>平均壽命</a:t>
            </a:r>
            <a:r>
              <a:rPr lang="en-US" altLang="zh-TW" dirty="0"/>
              <a:t>”,”</a:t>
            </a:r>
            <a:r>
              <a:rPr lang="zh-TW" altLang="en-US" dirty="0"/>
              <a:t>平均財富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0CC72-5000-4492-B671-00BA52E1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5" y="2328370"/>
            <a:ext cx="11967408" cy="7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4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23268-48FD-4E33-802C-DF31A7C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</a:t>
            </a:r>
          </a:p>
        </p:txBody>
      </p:sp>
    </p:spTree>
    <p:extLst>
      <p:ext uri="{BB962C8B-B14F-4D97-AF65-F5344CB8AC3E}">
        <p14:creationId xmlns:p14="http://schemas.microsoft.com/office/powerpoint/2010/main" val="247373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4627A-88F4-466D-A15F-4B9AD558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87EDF-C880-4C8F-A385-8E504899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亦稱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智械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機器智慧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，指由人製造出來的機器所表現出來的智慧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3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C105-E158-4BA8-AF6A-3928FA8E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19C27-347D-4FB4-8303-253D4A2B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機器學習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 tooltip="人工智慧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人工智慧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的一個分支。人工智慧的研究歷史有著一條從以「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 tooltip="推理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推理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」為重點，到以「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知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知識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」為重點，再到以「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 tooltip="學習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學習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」為重點的自然、清晰的脈絡。</a:t>
            </a:r>
            <a:endParaRPr lang="en-US" altLang="zh-TW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7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48A41-E33B-43CE-A889-FE761C35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1F8F0-293A-4552-8721-01FD059B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機器學習是一門人工智慧的科學，該領域的主要研究物件是人工智慧，特別是如何在經驗學習中改善具體演算法的效能。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機器學習是對能通過經驗自動改進的電腦演算法的研究。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機器學習是用資料或以往的經驗，以此最佳化電腦程式的效能標準。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27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599CB-E023-4626-8945-421C99D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2C169-AAF7-4470-8D87-0DACABCC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世界人口與平均壽命統計</a:t>
            </a:r>
            <a:endParaRPr lang="en-US" altLang="zh-TW" dirty="0"/>
          </a:p>
          <a:p>
            <a:r>
              <a:rPr lang="zh-TW" altLang="en-US" dirty="0"/>
              <a:t>機器學習 </a:t>
            </a:r>
            <a:r>
              <a:rPr lang="en-US" altLang="zh-TW" dirty="0"/>
              <a:t>and </a:t>
            </a:r>
            <a:r>
              <a:rPr lang="zh-TW" altLang="en-US" dirty="0"/>
              <a:t>深度學習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12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C4A5D-3DF3-41BE-9F25-C16BFB9D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AA5AE-C5EB-4E5B-A57E-1F113F40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 tooltip="機器學習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的分支，是一種以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 tooltip="人工神經網路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人工神經網路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為架構，對資料進行表徵學習的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演算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。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4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DF5DB-19F5-4182-9559-0E59F04C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深度學習的定義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7ADBB-6765-426C-947C-8C8EC420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深度神經網路是一種具備至少一個隱層的神經網路。與淺層神經網路類似，深度神經網路也能夠為複雜非線性系統提供建模，但多出的層次為模型提供了更高的抽象層次，因而提高了模型的能力。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2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47B2E-0B5C-4259-BB35-612943AC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12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99B5D-6EC8-40A9-A364-FDEA3AC2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讀取</a:t>
            </a:r>
            <a:r>
              <a:rPr lang="en-US" altLang="zh-TW" dirty="0"/>
              <a:t>pandas</a:t>
            </a:r>
            <a:r>
              <a:rPr lang="zh-TW" altLang="en-US" dirty="0"/>
              <a:t> </a:t>
            </a:r>
            <a:r>
              <a:rPr lang="en-US" altLang="zh-TW" dirty="0"/>
              <a:t>csv</a:t>
            </a:r>
            <a:r>
              <a:rPr lang="zh-TW" altLang="en-US" dirty="0"/>
              <a:t> 文字檔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D5B95C-97A9-4381-86E6-3519B8C24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8" y="1187117"/>
            <a:ext cx="11438524" cy="212699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A564C7-E795-4535-9442-57F05135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48" y="3543886"/>
            <a:ext cx="9360568" cy="30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A3E28-5F46-4D46-A81A-9E358F7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讀入</a:t>
            </a:r>
            <a:r>
              <a:rPr lang="en-US" altLang="zh-TW" dirty="0"/>
              <a:t>EXCEL</a:t>
            </a:r>
            <a:r>
              <a:rPr lang="zh-TW" altLang="en-US" dirty="0"/>
              <a:t>試算表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F9722C-5E19-4079-AA2F-DCBB0171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1571185"/>
            <a:ext cx="11646568" cy="171178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367F80-43BB-432C-9E4A-FBF0BFA9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82" y="3446756"/>
            <a:ext cx="8085220" cy="30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5CB37-FA06-4B5B-A275-D2B6A13F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”</a:t>
            </a:r>
            <a:r>
              <a:rPr lang="zh-TW" altLang="en-US" dirty="0"/>
              <a:t>布林判斷</a:t>
            </a:r>
            <a:r>
              <a:rPr lang="en-US" altLang="zh-TW" dirty="0"/>
              <a:t>”</a:t>
            </a:r>
            <a:r>
              <a:rPr lang="zh-TW" altLang="en-US" dirty="0"/>
              <a:t>條件篩選出</a:t>
            </a:r>
            <a:r>
              <a:rPr lang="en-US" altLang="zh-TW" dirty="0"/>
              <a:t>”</a:t>
            </a:r>
            <a:r>
              <a:rPr lang="zh-TW" altLang="en-US" dirty="0"/>
              <a:t>台灣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A1ED29-A481-4B33-8646-01CA2011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" y="1554169"/>
            <a:ext cx="11806990" cy="14249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E6A9DD2-950B-4719-9C6F-FB1B72F7C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82" y="3054847"/>
            <a:ext cx="4757978" cy="35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9295F-0C53-4809-9A77-6D278908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台灣的資料篩選出來從</a:t>
            </a:r>
            <a:r>
              <a:rPr lang="en-US" altLang="zh-TW" dirty="0"/>
              <a:t>1950</a:t>
            </a:r>
            <a:r>
              <a:rPr lang="zh-TW" altLang="en-US" dirty="0"/>
              <a:t>年到</a:t>
            </a:r>
            <a:r>
              <a:rPr lang="en-US" altLang="zh-TW" dirty="0"/>
              <a:t>2000</a:t>
            </a:r>
            <a:r>
              <a:rPr lang="zh-TW" altLang="en-US" dirty="0"/>
              <a:t>年</a:t>
            </a:r>
            <a:br>
              <a:rPr lang="en-US" altLang="zh-TW" dirty="0"/>
            </a:br>
            <a:r>
              <a:rPr lang="zh-TW" altLang="en-US" dirty="0"/>
              <a:t>的變化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F58317-E3DB-4FC3-9016-B4180A9D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1876825"/>
            <a:ext cx="10902918" cy="16282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72C1BC-B4C8-401C-99E2-DBEDBF00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90599"/>
            <a:ext cx="4027658" cy="28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3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7ADEA-1795-4C89-8FBC-C0A7FEE3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亞洲地區各國從</a:t>
            </a:r>
            <a:r>
              <a:rPr lang="en-US" altLang="zh-TW" dirty="0"/>
              <a:t>1950</a:t>
            </a:r>
            <a:r>
              <a:rPr lang="zh-TW" altLang="en-US" dirty="0"/>
              <a:t>年到</a:t>
            </a:r>
            <a:r>
              <a:rPr lang="en-US" altLang="zh-TW" dirty="0"/>
              <a:t>2000</a:t>
            </a:r>
            <a:r>
              <a:rPr lang="zh-TW" altLang="en-US" dirty="0"/>
              <a:t>年</a:t>
            </a:r>
            <a:br>
              <a:rPr lang="en-US" altLang="zh-TW" dirty="0"/>
            </a:br>
            <a:r>
              <a:rPr lang="zh-TW" altLang="en-US" dirty="0"/>
              <a:t>的平均</a:t>
            </a:r>
            <a:r>
              <a:rPr lang="en-US" altLang="zh-TW" dirty="0"/>
              <a:t>”</a:t>
            </a:r>
            <a:r>
              <a:rPr lang="zh-TW" altLang="en-US" dirty="0"/>
              <a:t>壽命</a:t>
            </a:r>
            <a:r>
              <a:rPr lang="en-US" altLang="zh-TW" dirty="0"/>
              <a:t>”</a:t>
            </a:r>
            <a:r>
              <a:rPr lang="zh-TW" altLang="en-US" dirty="0"/>
              <a:t>變化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167782-3B5E-4296-9691-80F55A0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39" y="1798951"/>
            <a:ext cx="11307522" cy="14146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661E77-05BA-434B-8C23-4566F3AB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68" y="3250082"/>
            <a:ext cx="4748464" cy="34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02E09-A86B-49E0-BFE0-B3552D73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2007</a:t>
            </a:r>
            <a:r>
              <a:rPr lang="zh-TW" altLang="en-US" dirty="0"/>
              <a:t>年篩選出來的人口平均壽命</a:t>
            </a:r>
            <a:br>
              <a:rPr lang="en-US" altLang="zh-TW" dirty="0"/>
            </a:br>
            <a:r>
              <a:rPr lang="zh-TW" altLang="en-US" dirty="0"/>
              <a:t>立方圖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FE8A83-0849-4A7C-B573-0FA83D57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29" y="2103438"/>
            <a:ext cx="10473807" cy="13255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B67519-5AE3-4E32-854F-7BCFE051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89" y="3666183"/>
            <a:ext cx="4618622" cy="30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E3B3F-3AD6-40E0-A531-FE6E71CB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平均所得立方圖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831FAD-3E1F-4492-B7D1-B76445069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09" y="1691323"/>
            <a:ext cx="11584982" cy="7152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03F271-4011-4CEE-8635-00B59229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6" y="2747951"/>
            <a:ext cx="6224334" cy="39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79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7"/>
      </a:lt2>
      <a:accent1>
        <a:srgbClr val="D68697"/>
      </a:accent1>
      <a:accent2>
        <a:srgbClr val="CD7F6B"/>
      </a:accent2>
      <a:accent3>
        <a:srgbClr val="C29D5F"/>
      </a:accent3>
      <a:accent4>
        <a:srgbClr val="A4A657"/>
      </a:accent4>
      <a:accent5>
        <a:srgbClr val="90AE6D"/>
      </a:accent5>
      <a:accent6>
        <a:srgbClr val="69B45E"/>
      </a:accent6>
      <a:hlink>
        <a:srgbClr val="568E8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365</Words>
  <Application>Microsoft Office PowerPoint</Application>
  <PresentationFormat>寬螢幕</PresentationFormat>
  <Paragraphs>32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AvenirNext LT Pro Medium</vt:lpstr>
      <vt:lpstr>Arial</vt:lpstr>
      <vt:lpstr>Avenir Next LT Pro</vt:lpstr>
      <vt:lpstr>BlockprintVTI</vt:lpstr>
      <vt:lpstr>人工智慧與資訊安全 AI 報告 指導教授:曾龍</vt:lpstr>
      <vt:lpstr>Agenda</vt:lpstr>
      <vt:lpstr>讀取pandas csv 文字檔 </vt:lpstr>
      <vt:lpstr>讀入EXCEL試算表</vt:lpstr>
      <vt:lpstr>使用”布林判斷”條件篩選出”台灣”</vt:lpstr>
      <vt:lpstr>台灣的資料篩選出來從1950年到2000年 的變化</vt:lpstr>
      <vt:lpstr>亞洲地區各國從1950年到2000年 的平均”壽命”變化</vt:lpstr>
      <vt:lpstr>2007年篩選出來的人口平均壽命 立方圖</vt:lpstr>
      <vt:lpstr>平均所得立方圖</vt:lpstr>
      <vt:lpstr>不同洲不同”顏色”</vt:lpstr>
      <vt:lpstr>依照不同洲別繪製的”盒鬚圖”</vt:lpstr>
      <vt:lpstr>各國人2007年平均壽命散佈圖</vt:lpstr>
      <vt:lpstr>更漂亮的顯示方式使用”hexbin plot” 呈現</vt:lpstr>
      <vt:lpstr>2007年各國人口總數”長條圖”</vt:lpstr>
      <vt:lpstr>2007年各洲”平均壽命”,”平均財富”</vt:lpstr>
      <vt:lpstr>人工智慧</vt:lpstr>
      <vt:lpstr>人工智慧</vt:lpstr>
      <vt:lpstr>機器學習</vt:lpstr>
      <vt:lpstr>機器學習的定義</vt:lpstr>
      <vt:lpstr>深度學習</vt:lpstr>
      <vt:lpstr>深度學習的定義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 學號:4060E003 學生:張育修 指導教授:曾龍</dc:title>
  <dc:creator>Yu Xiu Zhang</dc:creator>
  <cp:lastModifiedBy>Yu Xiu Zhang</cp:lastModifiedBy>
  <cp:revision>14</cp:revision>
  <dcterms:created xsi:type="dcterms:W3CDTF">2020-11-18T04:25:17Z</dcterms:created>
  <dcterms:modified xsi:type="dcterms:W3CDTF">2020-11-18T08:45:39Z</dcterms:modified>
</cp:coreProperties>
</file>