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7" r:id="rId3"/>
    <p:sldId id="349" r:id="rId4"/>
    <p:sldId id="274" r:id="rId5"/>
    <p:sldId id="338" r:id="rId6"/>
    <p:sldId id="271" r:id="rId7"/>
    <p:sldId id="333" r:id="rId8"/>
    <p:sldId id="275" r:id="rId9"/>
    <p:sldId id="348" r:id="rId10"/>
    <p:sldId id="339" r:id="rId11"/>
    <p:sldId id="340" r:id="rId12"/>
    <p:sldId id="341" r:id="rId13"/>
    <p:sldId id="342" r:id="rId14"/>
    <p:sldId id="346" r:id="rId15"/>
    <p:sldId id="345" r:id="rId16"/>
    <p:sldId id="344" r:id="rId17"/>
    <p:sldId id="343" r:id="rId18"/>
    <p:sldId id="323" r:id="rId19"/>
    <p:sldId id="272" r:id="rId20"/>
    <p:sldId id="273" r:id="rId21"/>
    <p:sldId id="335" r:id="rId22"/>
    <p:sldId id="277" r:id="rId23"/>
    <p:sldId id="276" r:id="rId24"/>
    <p:sldId id="336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23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28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7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95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57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74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7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15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09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11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5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49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lot.l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78783" y="326067"/>
            <a:ext cx="7772400" cy="552579"/>
          </a:xfrm>
        </p:spPr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人工智慧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資訊安全</a:t>
            </a:r>
            <a:endParaRPr lang="zh-TW" altLang="en-US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7416" y="2100818"/>
            <a:ext cx="62154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</a:t>
            </a:r>
            <a:r>
              <a:rPr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zh-TW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</a:t>
            </a:r>
            <a:br>
              <a:rPr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視覺化技術</a:t>
            </a:r>
            <a:endParaRPr lang="zh-TW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6732" y="1152379"/>
            <a:ext cx="723294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人工智慧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與資訊安全</a:t>
            </a:r>
            <a:r>
              <a:rPr lang="zh-TW" altLang="en-US" sz="2800" b="1" dirty="0" smtClean="0"/>
              <a:t>期中平時報告</a:t>
            </a:r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資料視覺化技術</a:t>
            </a:r>
          </a:p>
          <a:p>
            <a:endParaRPr lang="zh-TW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157416" y="5297577"/>
            <a:ext cx="31229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報告者</a:t>
            </a:r>
            <a:r>
              <a:rPr lang="en-US" altLang="zh-TW" b="1" dirty="0" smtClean="0"/>
              <a:t>:</a:t>
            </a:r>
          </a:p>
          <a:p>
            <a:r>
              <a:rPr lang="zh-TW" altLang="en-US" b="1" dirty="0"/>
              <a:t>指導</a:t>
            </a:r>
            <a:r>
              <a:rPr lang="zh-TW" altLang="en-US" b="1" dirty="0" smtClean="0"/>
              <a:t>教授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偉大的恩師  龍大大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7770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52762" y="1825625"/>
            <a:ext cx="787908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  <a:r>
              <a:rPr lang="ja-JP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案例學習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952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2682" y="3006981"/>
            <a:ext cx="65326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uTaipei2019</a:t>
            </a:r>
          </a:p>
          <a:p>
            <a:endParaRPr lang="en-US" altLang="zh-TW" sz="2800" dirty="0"/>
          </a:p>
          <a:p>
            <a:r>
              <a:rPr lang="en-US" altLang="zh-TW" sz="2800" dirty="0" smtClean="0"/>
              <a:t>1_2_Matplotlib</a:t>
            </a:r>
            <a:r>
              <a:rPr lang="zh-TW" altLang="en-US" sz="2800" dirty="0"/>
              <a:t>範例學習快速入門</a:t>
            </a:r>
            <a:r>
              <a:rPr lang="en-US" altLang="zh-TW" sz="2800" dirty="0"/>
              <a:t>.</a:t>
            </a:r>
            <a:r>
              <a:rPr lang="en-US" altLang="zh-TW" sz="2800" dirty="0" err="1"/>
              <a:t>ipynb</a:t>
            </a:r>
            <a:endParaRPr lang="en-US" altLang="zh-TW" sz="2800" dirty="0"/>
          </a:p>
        </p:txBody>
      </p:sp>
      <p:sp>
        <p:nvSpPr>
          <p:cNvPr id="3" name="矩形 2"/>
          <p:cNvSpPr/>
          <p:nvPr/>
        </p:nvSpPr>
        <p:spPr>
          <a:xfrm>
            <a:off x="953410" y="468183"/>
            <a:ext cx="17940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err="1" smtClean="0"/>
              <a:t>github</a:t>
            </a:r>
            <a:endParaRPr lang="en-US" altLang="zh-TW" sz="4800" dirty="0"/>
          </a:p>
        </p:txBody>
      </p:sp>
      <p:sp>
        <p:nvSpPr>
          <p:cNvPr id="4" name="矩形 3"/>
          <p:cNvSpPr/>
          <p:nvPr/>
        </p:nvSpPr>
        <p:spPr>
          <a:xfrm>
            <a:off x="1062682" y="1860693"/>
            <a:ext cx="35711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 smtClean="0"/>
              <a:t>mydear</a:t>
            </a:r>
            <a:r>
              <a:rPr lang="en-US" altLang="zh-TW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</a:t>
            </a:r>
            <a:r>
              <a:rPr lang="en-US" altLang="zh-TW" sz="3200" dirty="0" err="1" smtClean="0"/>
              <a:t>teacher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625088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28" y="996032"/>
            <a:ext cx="6932601" cy="477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15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81" y="1339617"/>
            <a:ext cx="7016844" cy="453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96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12" y="1138175"/>
            <a:ext cx="7034472" cy="472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47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64" y="1073609"/>
            <a:ext cx="7310695" cy="50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60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75" y="1212033"/>
            <a:ext cx="6465773" cy="42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45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89" y="945623"/>
            <a:ext cx="7399293" cy="498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31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03335" y="1032970"/>
            <a:ext cx="7879080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延伸學習</a:t>
            </a:r>
            <a:endParaRPr lang="en-US" altLang="zh-TW" sz="6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  <a:r>
              <a:rPr lang="ja-JP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各種套</a:t>
            </a:r>
            <a:r>
              <a:rPr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件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1028" y="582268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</a:t>
            </a:r>
            <a:endParaRPr lang="ja-JP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9193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331175" y="4967373"/>
            <a:ext cx="3886200" cy="9010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400" dirty="0"/>
              <a:t>Python</a:t>
            </a:r>
            <a:r>
              <a:rPr lang="zh-TW" altLang="en-US" sz="1400" dirty="0"/>
              <a:t>數據分析：基於</a:t>
            </a:r>
            <a:r>
              <a:rPr lang="en-US" altLang="zh-TW" sz="1400" dirty="0" err="1"/>
              <a:t>Plotly</a:t>
            </a:r>
            <a:r>
              <a:rPr lang="zh-TW" altLang="en-US" sz="1400" dirty="0"/>
              <a:t>的動態可視化繪圖</a:t>
            </a:r>
          </a:p>
          <a:p>
            <a:pPr marL="0" indent="0">
              <a:buNone/>
            </a:pPr>
            <a:r>
              <a:rPr lang="zh-TW" altLang="en-US" sz="1400" dirty="0"/>
              <a:t>作者： 孫洋洋</a:t>
            </a:r>
            <a:r>
              <a:rPr lang="en-US" altLang="zh-TW" sz="1400" dirty="0"/>
              <a:t>, </a:t>
            </a:r>
            <a:r>
              <a:rPr lang="zh-TW" altLang="en-US" sz="1400" dirty="0"/>
              <a:t>王碩</a:t>
            </a:r>
            <a:r>
              <a:rPr lang="en-US" altLang="zh-TW" sz="1400" dirty="0"/>
              <a:t>, </a:t>
            </a:r>
            <a:r>
              <a:rPr lang="zh-TW" altLang="en-US" sz="1400" dirty="0"/>
              <a:t>邢夢來</a:t>
            </a:r>
            <a:r>
              <a:rPr lang="en-US" altLang="zh-TW" sz="1400" dirty="0"/>
              <a:t>, </a:t>
            </a:r>
            <a:r>
              <a:rPr lang="zh-TW" altLang="en-US" sz="1400" dirty="0"/>
              <a:t>袁泉</a:t>
            </a:r>
            <a:r>
              <a:rPr lang="en-US" altLang="zh-TW" sz="1400" dirty="0"/>
              <a:t>, </a:t>
            </a:r>
            <a:r>
              <a:rPr lang="zh-TW" altLang="en-US" sz="1400" dirty="0"/>
              <a:t>吳娜</a:t>
            </a:r>
          </a:p>
          <a:p>
            <a:pPr marL="0" indent="0">
              <a:buNone/>
            </a:pPr>
            <a:r>
              <a:rPr lang="zh-TW" altLang="en-US" sz="1400" dirty="0" smtClean="0"/>
              <a:t>電子工業出版社</a:t>
            </a:r>
            <a:endParaRPr lang="zh-TW" altLang="en-US" sz="14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6974" y="3418661"/>
            <a:ext cx="2241781" cy="309742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31175" y="5868472"/>
            <a:ext cx="4895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https://github.com/sunshe35/PythonPlotlyCodes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10812" t="33783" r="16305" b="22813"/>
          <a:stretch/>
        </p:blipFill>
        <p:spPr>
          <a:xfrm>
            <a:off x="851071" y="969517"/>
            <a:ext cx="6664410" cy="22324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2851" y="323925"/>
            <a:ext cx="7377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到官方網址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https://plot.ly/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看看互動式資料視覺化成果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31175" y="4486934"/>
            <a:ext cx="2555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延伸閱讀</a:t>
            </a:r>
            <a:r>
              <a:rPr lang="en-US" altLang="zh-TW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推薦的教科書</a:t>
            </a:r>
            <a:endParaRPr lang="zh-TW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494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Visualization</a:t>
            </a:r>
            <a:r>
              <a:rPr lang="zh-TW" altLang="en-US" dirty="0" smtClean="0"/>
              <a:t>資料視覺化</a:t>
            </a:r>
            <a:endParaRPr lang="en-US" altLang="zh-TW" dirty="0" smtClean="0"/>
          </a:p>
          <a:p>
            <a:r>
              <a:rPr lang="zh-TW" altLang="en-US" dirty="0"/>
              <a:t>資料</a:t>
            </a:r>
            <a:r>
              <a:rPr lang="zh-TW" altLang="en-US" dirty="0" smtClean="0"/>
              <a:t>視覺化 套件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資料</a:t>
            </a:r>
            <a:r>
              <a:rPr lang="zh-TW" altLang="en-US" dirty="0" smtClean="0"/>
              <a:t>視覺化 實戰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5300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0369" y="1619679"/>
            <a:ext cx="3367930" cy="4153780"/>
          </a:xfrm>
          <a:prstGeom prst="rect">
            <a:avLst/>
          </a:prstGeom>
        </p:spPr>
      </p:pic>
      <p:pic>
        <p:nvPicPr>
          <p:cNvPr id="3" name="內容版面配置區 2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9784" r="33638" b="22008"/>
          <a:stretch/>
        </p:blipFill>
        <p:spPr>
          <a:xfrm>
            <a:off x="3848299" y="1600028"/>
            <a:ext cx="4844454" cy="28008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4204" y="472710"/>
            <a:ext cx="82419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到官方網址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https://bokeh.pydata.org/en/latest/</a:t>
            </a:r>
          </a:p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看看互動式資料視覺化成果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2940" y="4669481"/>
            <a:ext cx="31191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!pip install 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bokeh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3477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9536" y="1328224"/>
            <a:ext cx="79701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bokeh.plotting</a:t>
            </a:r>
            <a:r>
              <a:rPr lang="en-US" altLang="zh-TW" dirty="0" smtClean="0"/>
              <a:t> import figure, show</a:t>
            </a:r>
          </a:p>
          <a:p>
            <a:r>
              <a:rPr lang="en-US" altLang="zh-TW" dirty="0" smtClean="0"/>
              <a:t>from bokeh.io import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output_notebook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dirty="0"/>
          </a:p>
          <a:p>
            <a:r>
              <a:rPr lang="en-US" altLang="zh-TW" dirty="0" smtClean="0"/>
              <a:t>N = 4000</a:t>
            </a:r>
          </a:p>
          <a:p>
            <a:endParaRPr lang="en-US" altLang="zh-TW" dirty="0"/>
          </a:p>
          <a:p>
            <a:r>
              <a:rPr lang="en-US" altLang="zh-TW" dirty="0" smtClean="0"/>
              <a:t>x = </a:t>
            </a:r>
            <a:r>
              <a:rPr lang="en-US" altLang="zh-TW" dirty="0" err="1" smtClean="0"/>
              <a:t>np.random.random</a:t>
            </a:r>
            <a:r>
              <a:rPr lang="en-US" altLang="zh-TW" dirty="0" smtClean="0"/>
              <a:t>(size=N) * 100</a:t>
            </a:r>
          </a:p>
          <a:p>
            <a:r>
              <a:rPr lang="en-US" altLang="zh-TW" dirty="0" smtClean="0"/>
              <a:t>y = </a:t>
            </a:r>
            <a:r>
              <a:rPr lang="en-US" altLang="zh-TW" dirty="0" err="1" smtClean="0"/>
              <a:t>np.random.random</a:t>
            </a:r>
            <a:r>
              <a:rPr lang="en-US" altLang="zh-TW" dirty="0" smtClean="0"/>
              <a:t>(size=N) * 100</a:t>
            </a:r>
          </a:p>
          <a:p>
            <a:r>
              <a:rPr lang="en-US" altLang="zh-TW" dirty="0" smtClean="0"/>
              <a:t>radii = </a:t>
            </a:r>
            <a:r>
              <a:rPr lang="en-US" altLang="zh-TW" dirty="0" err="1" smtClean="0"/>
              <a:t>np.random.random</a:t>
            </a:r>
            <a:r>
              <a:rPr lang="en-US" altLang="zh-TW" dirty="0" smtClean="0"/>
              <a:t>(size=N) * 1.5</a:t>
            </a:r>
          </a:p>
          <a:p>
            <a:r>
              <a:rPr lang="en-US" altLang="zh-TW" dirty="0" smtClean="0"/>
              <a:t>colors = ["#%02x%02x%02x" % (r, g, 150) for r, g in zip(</a:t>
            </a:r>
            <a:r>
              <a:rPr lang="en-US" altLang="zh-TW" dirty="0" err="1" smtClean="0"/>
              <a:t>np.floor</a:t>
            </a:r>
            <a:r>
              <a:rPr lang="en-US" altLang="zh-TW" dirty="0" smtClean="0"/>
              <a:t>(50+2*x).</a:t>
            </a:r>
            <a:r>
              <a:rPr lang="en-US" altLang="zh-TW" dirty="0" err="1" smtClean="0"/>
              <a:t>astype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), </a:t>
            </a:r>
            <a:r>
              <a:rPr lang="en-US" altLang="zh-TW" dirty="0" err="1" smtClean="0"/>
              <a:t>np.floor</a:t>
            </a:r>
            <a:r>
              <a:rPr lang="en-US" altLang="zh-TW" dirty="0" smtClean="0"/>
              <a:t>(30+2*y).</a:t>
            </a:r>
            <a:r>
              <a:rPr lang="en-US" altLang="zh-TW" dirty="0" err="1" smtClean="0"/>
              <a:t>astype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))]</a:t>
            </a:r>
          </a:p>
          <a:p>
            <a:endParaRPr lang="en-US" altLang="zh-TW" dirty="0"/>
          </a:p>
          <a:p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output_notebook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altLang="zh-TW" dirty="0" smtClean="0"/>
              <a:t>p = figure()</a:t>
            </a:r>
          </a:p>
          <a:p>
            <a:r>
              <a:rPr lang="en-US" altLang="zh-TW" dirty="0" err="1" smtClean="0"/>
              <a:t>p.circle</a:t>
            </a:r>
            <a:r>
              <a:rPr lang="en-US" altLang="zh-TW" dirty="0" smtClean="0"/>
              <a:t>(x, y, radius=radii, </a:t>
            </a:r>
            <a:r>
              <a:rPr lang="en-US" altLang="zh-TW" dirty="0" err="1" smtClean="0"/>
              <a:t>fill_color</a:t>
            </a:r>
            <a:r>
              <a:rPr lang="en-US" altLang="zh-TW" dirty="0" smtClean="0"/>
              <a:t>=colors, </a:t>
            </a:r>
            <a:r>
              <a:rPr lang="en-US" altLang="zh-TW" dirty="0" err="1" smtClean="0"/>
              <a:t>fill_alpha</a:t>
            </a:r>
            <a:r>
              <a:rPr lang="en-US" altLang="zh-TW" dirty="0" smtClean="0"/>
              <a:t>=0.6, </a:t>
            </a:r>
            <a:r>
              <a:rPr lang="en-US" altLang="zh-TW" dirty="0" err="1" smtClean="0"/>
              <a:t>line_color</a:t>
            </a:r>
            <a:r>
              <a:rPr lang="en-US" altLang="zh-TW" dirty="0" smtClean="0"/>
              <a:t>=None)</a:t>
            </a:r>
          </a:p>
          <a:p>
            <a:r>
              <a:rPr lang="en-US" altLang="zh-TW" dirty="0" smtClean="0"/>
              <a:t>show(p)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412" y="65903"/>
            <a:ext cx="3799702" cy="379970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9536" y="6049805"/>
            <a:ext cx="604245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https://colab.research.google.com/notebooks/charts.ipynb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4459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3005"/>
            <a:ext cx="7886700" cy="656366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學習</a:t>
            </a:r>
            <a:r>
              <a:rPr lang="en-US" altLang="zh-TW" dirty="0" err="1"/>
              <a:t>seaborn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05697" y="1401036"/>
            <a:ext cx="3564409" cy="34420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2819" y="5068967"/>
            <a:ext cx="80689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範例學習</a:t>
            </a:r>
            <a:r>
              <a:rPr lang="en-US" altLang="zh-TW" dirty="0" smtClean="0"/>
              <a:t>1:</a:t>
            </a:r>
          </a:p>
          <a:p>
            <a:r>
              <a:rPr lang="en-US" altLang="zh-TW" dirty="0" smtClean="0"/>
              <a:t>https://colab.research.google.com/github/jakevdp/PythonDataScienceHandbook/blob/master/notebooks/04.14-Visualization-With-Seaborn.ipynb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9614" y="6071456"/>
            <a:ext cx="7972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範例學習</a:t>
            </a:r>
            <a:r>
              <a:rPr lang="en-US" altLang="zh-TW" dirty="0"/>
              <a:t>2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https://colab.research.google.com/drive/1o6MijFkNHiTPeS8Y5n59j2cH4-Mf2wX3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4952" y="939371"/>
            <a:ext cx="587100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!pip install </a:t>
            </a:r>
            <a:r>
              <a:rPr lang="en-US" altLang="zh-TW" sz="2400" dirty="0" err="1" smtClean="0"/>
              <a:t>seaborn</a:t>
            </a:r>
            <a:r>
              <a:rPr lang="en-US" altLang="zh-TW" sz="2400" dirty="0" smtClean="0"/>
              <a:t>==0.9.0</a:t>
            </a:r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86" y="1480194"/>
            <a:ext cx="2676823" cy="35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51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6387" y="1765116"/>
            <a:ext cx="68003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seaborn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sns</a:t>
            </a:r>
            <a:endParaRPr lang="en-US" altLang="zh-TW" dirty="0" smtClean="0"/>
          </a:p>
          <a:p>
            <a:r>
              <a:rPr lang="en-US" altLang="zh-TW" dirty="0" err="1" smtClean="0"/>
              <a:t>sns.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</a:t>
            </a:r>
            <a:r>
              <a:rPr lang="en-US" altLang="zh-TW" dirty="0" smtClean="0"/>
              <a:t>(style="ticks")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Load the example dataset for </a:t>
            </a:r>
            <a:r>
              <a:rPr lang="en-US" altLang="zh-TW" dirty="0" err="1" smtClean="0"/>
              <a:t>Anscombe's</a:t>
            </a:r>
            <a:r>
              <a:rPr lang="en-US" altLang="zh-TW" dirty="0" smtClean="0"/>
              <a:t> quartet</a:t>
            </a:r>
          </a:p>
          <a:p>
            <a:r>
              <a:rPr lang="en-US" altLang="zh-TW" dirty="0" err="1" smtClean="0"/>
              <a:t>df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sns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.load_dataset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anscombe</a:t>
            </a:r>
            <a:r>
              <a:rPr lang="en-US" altLang="zh-TW" dirty="0" smtClean="0"/>
              <a:t>")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Show the results of a linear regression within each dataset</a:t>
            </a:r>
          </a:p>
          <a:p>
            <a:r>
              <a:rPr lang="en-US" altLang="zh-TW" dirty="0" err="1" smtClean="0"/>
              <a:t>sns.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lmplot</a:t>
            </a:r>
            <a:r>
              <a:rPr lang="en-US" altLang="zh-TW" dirty="0" smtClean="0"/>
              <a:t>(x="x", y="y", col="dataset", hue="dataset", data=</a:t>
            </a:r>
            <a:r>
              <a:rPr lang="en-US" altLang="zh-TW" dirty="0" err="1" smtClean="0"/>
              <a:t>df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           </a:t>
            </a:r>
            <a:r>
              <a:rPr lang="en-US" altLang="zh-TW" dirty="0" err="1" smtClean="0"/>
              <a:t>col_wrap</a:t>
            </a:r>
            <a:r>
              <a:rPr lang="en-US" altLang="zh-TW" dirty="0" smtClean="0"/>
              <a:t>=2, ci=None, palette="muted", height=4,</a:t>
            </a:r>
          </a:p>
          <a:p>
            <a:r>
              <a:rPr lang="en-US" altLang="zh-TW" dirty="0" smtClean="0"/>
              <a:t>           </a:t>
            </a:r>
            <a:r>
              <a:rPr lang="en-US" altLang="zh-TW" dirty="0" err="1" smtClean="0"/>
              <a:t>scatter_kws</a:t>
            </a:r>
            <a:r>
              <a:rPr lang="en-US" altLang="zh-TW" dirty="0" smtClean="0"/>
              <a:t>={"s": 50, "alpha": 1});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6388" y="5443487"/>
            <a:ext cx="3779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https://www.data-insights.cn/?p=179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75" y="224823"/>
            <a:ext cx="3207093" cy="32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90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7272" y="3976134"/>
            <a:ext cx="3990203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altair</a:t>
            </a:r>
            <a:r>
              <a:rPr lang="en-US" altLang="zh-TW" dirty="0" smtClean="0"/>
              <a:t> as alt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vega_datasets</a:t>
            </a:r>
            <a:r>
              <a:rPr lang="en-US" altLang="zh-TW" dirty="0" smtClean="0"/>
              <a:t> import data</a:t>
            </a:r>
          </a:p>
          <a:p>
            <a:r>
              <a:rPr lang="en-US" altLang="zh-TW" dirty="0" smtClean="0"/>
              <a:t>cars = </a:t>
            </a:r>
            <a:r>
              <a:rPr lang="en-US" altLang="zh-TW" dirty="0" err="1" smtClean="0"/>
              <a:t>data.cars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alt.Chart</a:t>
            </a:r>
            <a:r>
              <a:rPr lang="en-US" altLang="zh-TW" dirty="0" smtClean="0"/>
              <a:t>(cars).</a:t>
            </a:r>
            <a:r>
              <a:rPr lang="en-US" altLang="zh-TW" dirty="0" err="1" smtClean="0"/>
              <a:t>mark_point</a:t>
            </a:r>
            <a:r>
              <a:rPr lang="en-US" altLang="zh-TW" dirty="0" smtClean="0"/>
              <a:t>().encode(</a:t>
            </a:r>
          </a:p>
          <a:p>
            <a:r>
              <a:rPr lang="en-US" altLang="zh-TW" dirty="0" smtClean="0"/>
              <a:t>    x='Horsepower',</a:t>
            </a:r>
          </a:p>
          <a:p>
            <a:r>
              <a:rPr lang="en-US" altLang="zh-TW" dirty="0" smtClean="0"/>
              <a:t>    y='</a:t>
            </a:r>
            <a:r>
              <a:rPr lang="en-US" altLang="zh-TW" dirty="0" err="1" smtClean="0"/>
              <a:t>Miles_per_Gallon</a:t>
            </a:r>
            <a:r>
              <a:rPr lang="en-US" altLang="zh-TW" dirty="0" smtClean="0"/>
              <a:t>',</a:t>
            </a:r>
          </a:p>
          <a:p>
            <a:r>
              <a:rPr lang="en-US" altLang="zh-TW" dirty="0" smtClean="0"/>
              <a:t>    color='Origin',</a:t>
            </a:r>
          </a:p>
          <a:p>
            <a:r>
              <a:rPr lang="en-US" altLang="zh-TW" dirty="0" smtClean="0"/>
              <a:t>).interactive()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4204" y="472710"/>
            <a:ext cx="82419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到官方網址</a:t>
            </a:r>
            <a:r>
              <a:rPr lang="en-US" altLang="zh-TW" sz="2800" dirty="0" smtClean="0"/>
              <a:t>https://altair-viz.github.io/ 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看看資料視覺化成果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4204" y="208838"/>
            <a:ext cx="4037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Altair: Declarative Visualization in Python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l="18919" t="18249" r="44325" b="46036"/>
          <a:stretch/>
        </p:blipFill>
        <p:spPr>
          <a:xfrm>
            <a:off x="3703667" y="949763"/>
            <a:ext cx="5045831" cy="2757893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98" y="3863807"/>
            <a:ext cx="4528370" cy="2993329"/>
          </a:xfrm>
        </p:spPr>
      </p:pic>
    </p:spTree>
    <p:extLst>
      <p:ext uri="{BB962C8B-B14F-4D97-AF65-F5344CB8AC3E}">
        <p14:creationId xmlns:p14="http://schemas.microsoft.com/office/powerpoint/2010/main" val="76751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6086" y="1067228"/>
            <a:ext cx="71406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[1].Data Visualization</a:t>
            </a:r>
            <a:r>
              <a:rPr lang="zh-TW" altLang="en-US" dirty="0"/>
              <a:t>資料視覺化</a:t>
            </a:r>
          </a:p>
          <a:p>
            <a:r>
              <a:rPr lang="en-US" altLang="zh-TW" dirty="0"/>
              <a:t>[2].</a:t>
            </a:r>
            <a:r>
              <a:rPr lang="zh-TW" altLang="en-US" dirty="0"/>
              <a:t>資料視覺化</a:t>
            </a:r>
            <a:r>
              <a:rPr lang="ja-JP" altLang="en-US" dirty="0"/>
              <a:t>の</a:t>
            </a:r>
            <a:r>
              <a:rPr lang="zh-TW" altLang="en-US" dirty="0"/>
              <a:t>套件</a:t>
            </a:r>
          </a:p>
          <a:p>
            <a:r>
              <a:rPr lang="en-US" altLang="zh-TW" dirty="0"/>
              <a:t>[3].Google </a:t>
            </a:r>
            <a:r>
              <a:rPr lang="en-US" altLang="zh-TW" dirty="0" err="1"/>
              <a:t>Colab</a:t>
            </a:r>
            <a:r>
              <a:rPr lang="zh-TW" altLang="en-US" dirty="0"/>
              <a:t>上的範利</a:t>
            </a:r>
          </a:p>
          <a:p>
            <a:endParaRPr lang="zh-TW" altLang="en-US" dirty="0"/>
          </a:p>
          <a:p>
            <a:r>
              <a:rPr lang="en-US" altLang="zh-TW" dirty="0"/>
              <a:t>[4].MATPLOTLIB</a:t>
            </a:r>
          </a:p>
          <a:p>
            <a:r>
              <a:rPr lang="en-US" altLang="zh-TW" dirty="0"/>
              <a:t>[5].MATPLOTLIB</a:t>
            </a:r>
            <a:r>
              <a:rPr lang="zh-TW" altLang="en-US" dirty="0"/>
              <a:t>範例學習</a:t>
            </a:r>
            <a:r>
              <a:rPr lang="en-US" altLang="zh-TW" dirty="0"/>
              <a:t>[1]</a:t>
            </a:r>
            <a:r>
              <a:rPr lang="zh-TW" altLang="en-US" dirty="0"/>
              <a:t>單一圖形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matplotlib.pyplot</a:t>
            </a:r>
            <a:r>
              <a:rPr lang="zh-TW" altLang="en-US" dirty="0"/>
              <a:t>的許多範例</a:t>
            </a:r>
          </a:p>
          <a:p>
            <a:r>
              <a:rPr lang="zh-TW" altLang="en-US" dirty="0"/>
              <a:t>     </a:t>
            </a:r>
            <a:r>
              <a:rPr lang="en-US" altLang="zh-TW" dirty="0"/>
              <a:t>plot():</a:t>
            </a:r>
            <a:r>
              <a:rPr lang="zh-TW" altLang="en-US" dirty="0"/>
              <a:t>折線圖</a:t>
            </a:r>
            <a:r>
              <a:rPr lang="en-US" altLang="zh-TW" dirty="0"/>
              <a:t>(Line chart):</a:t>
            </a:r>
            <a:r>
              <a:rPr lang="en-US" altLang="zh-TW" dirty="0" err="1"/>
              <a:t>matplotlib.pyplot.plot</a:t>
            </a:r>
            <a:endParaRPr lang="en-US" altLang="zh-TW" dirty="0"/>
          </a:p>
          <a:p>
            <a:r>
              <a:rPr lang="en-US" altLang="zh-TW" dirty="0"/>
              <a:t>     bar():</a:t>
            </a:r>
            <a:r>
              <a:rPr lang="zh-TW" altLang="en-US" dirty="0"/>
              <a:t>長條圖</a:t>
            </a:r>
            <a:r>
              <a:rPr lang="en-US" altLang="zh-TW" dirty="0"/>
              <a:t>|</a:t>
            </a:r>
            <a:r>
              <a:rPr lang="zh-TW" altLang="en-US" dirty="0"/>
              <a:t>柱狀圖</a:t>
            </a:r>
            <a:r>
              <a:rPr lang="en-US" altLang="zh-TW" dirty="0"/>
              <a:t>(Bar Chart):</a:t>
            </a:r>
            <a:r>
              <a:rPr lang="en-US" altLang="zh-TW" dirty="0" err="1"/>
              <a:t>matplotlib.pyplot.bar</a:t>
            </a:r>
            <a:endParaRPr lang="en-US" altLang="zh-TW" dirty="0"/>
          </a:p>
          <a:p>
            <a:r>
              <a:rPr lang="en-US" altLang="zh-TW" dirty="0"/>
              <a:t>     </a:t>
            </a:r>
            <a:r>
              <a:rPr lang="en-US" altLang="zh-TW" dirty="0" err="1"/>
              <a:t>hist</a:t>
            </a:r>
            <a:r>
              <a:rPr lang="en-US" altLang="zh-TW" dirty="0"/>
              <a:t>():</a:t>
            </a:r>
            <a:r>
              <a:rPr lang="zh-TW" altLang="en-US" dirty="0"/>
              <a:t>直方圖</a:t>
            </a:r>
            <a:r>
              <a:rPr lang="en-US" altLang="zh-TW" dirty="0"/>
              <a:t>(histogram):</a:t>
            </a:r>
            <a:r>
              <a:rPr lang="en-US" altLang="zh-TW" dirty="0" err="1"/>
              <a:t>matplotlib.pyplot.hist</a:t>
            </a:r>
            <a:endParaRPr lang="en-US" altLang="zh-TW" dirty="0"/>
          </a:p>
          <a:p>
            <a:r>
              <a:rPr lang="en-US" altLang="zh-TW" dirty="0"/>
              <a:t>     boxplot():</a:t>
            </a:r>
            <a:r>
              <a:rPr lang="zh-TW" altLang="en-US" dirty="0"/>
              <a:t>箱形圖 </a:t>
            </a:r>
            <a:r>
              <a:rPr lang="en-US" altLang="zh-TW" dirty="0"/>
              <a:t>(Box plot):</a:t>
            </a:r>
            <a:r>
              <a:rPr lang="en-US" altLang="zh-TW" dirty="0" err="1"/>
              <a:t>matplotlib.pyplot.boxplot</a:t>
            </a:r>
            <a:endParaRPr lang="en-US" altLang="zh-TW" dirty="0"/>
          </a:p>
          <a:p>
            <a:r>
              <a:rPr lang="en-US" altLang="zh-TW" dirty="0"/>
              <a:t>     scatter():</a:t>
            </a:r>
            <a:r>
              <a:rPr lang="zh-TW" altLang="en-US" dirty="0"/>
              <a:t>散佈圖 </a:t>
            </a:r>
            <a:r>
              <a:rPr lang="en-US" altLang="zh-TW" dirty="0"/>
              <a:t>(Scatter plot): </a:t>
            </a:r>
            <a:r>
              <a:rPr lang="en-US" altLang="zh-TW" dirty="0" err="1"/>
              <a:t>matplotlib.pyplot.scatter</a:t>
            </a:r>
            <a:endParaRPr lang="en-US" altLang="zh-TW" dirty="0"/>
          </a:p>
          <a:p>
            <a:r>
              <a:rPr lang="en-US" altLang="zh-TW" dirty="0"/>
              <a:t>     </a:t>
            </a:r>
            <a:r>
              <a:rPr lang="zh-TW" altLang="en-US" dirty="0"/>
              <a:t>圓餅圖</a:t>
            </a:r>
          </a:p>
          <a:p>
            <a:r>
              <a:rPr lang="en-US" altLang="zh-TW" dirty="0"/>
              <a:t>[6].MATPLOTLIB</a:t>
            </a:r>
            <a:r>
              <a:rPr lang="zh-TW" altLang="en-US" dirty="0"/>
              <a:t>範例學習</a:t>
            </a:r>
            <a:r>
              <a:rPr lang="en-US" altLang="zh-TW" dirty="0"/>
              <a:t>[2]</a:t>
            </a:r>
            <a:r>
              <a:rPr lang="zh-TW" altLang="en-US" dirty="0"/>
              <a:t>多圖形並陳</a:t>
            </a:r>
          </a:p>
        </p:txBody>
      </p:sp>
    </p:spTree>
    <p:extLst>
      <p:ext uri="{BB962C8B-B14F-4D97-AF65-F5344CB8AC3E}">
        <p14:creationId xmlns:p14="http://schemas.microsoft.com/office/powerpoint/2010/main" val="398879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152400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6033" y="2528474"/>
            <a:ext cx="6505884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  <a:endParaRPr lang="zh-TW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924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2811" y="2142178"/>
            <a:ext cx="5741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藉助於</a:t>
            </a:r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圖形化手段</a:t>
            </a:r>
            <a:r>
              <a:rPr lang="zh-TW" altLang="en-US" sz="3600" dirty="0" smtClean="0"/>
              <a:t>，</a:t>
            </a:r>
            <a:endParaRPr lang="en-US" altLang="zh-TW" sz="3600" dirty="0" smtClean="0"/>
          </a:p>
          <a:p>
            <a:r>
              <a:rPr lang="zh-TW" altLang="en-US" sz="3600" dirty="0" smtClean="0"/>
              <a:t>清晰</a:t>
            </a:r>
            <a:r>
              <a:rPr lang="zh-TW" altLang="en-US" sz="3600" dirty="0"/>
              <a:t>有效地傳達與溝通訊息</a:t>
            </a:r>
          </a:p>
        </p:txBody>
      </p:sp>
      <p:sp>
        <p:nvSpPr>
          <p:cNvPr id="3" name="矩形 2"/>
          <p:cNvSpPr/>
          <p:nvPr/>
        </p:nvSpPr>
        <p:spPr>
          <a:xfrm>
            <a:off x="127687" y="263781"/>
            <a:ext cx="2887362" cy="11387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</a:p>
        </p:txBody>
      </p:sp>
      <p:sp>
        <p:nvSpPr>
          <p:cNvPr id="4" name="矩形 3"/>
          <p:cNvSpPr/>
          <p:nvPr/>
        </p:nvSpPr>
        <p:spPr>
          <a:xfrm>
            <a:off x="1482810" y="4082131"/>
            <a:ext cx="65490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https://</a:t>
            </a:r>
            <a:r>
              <a:rPr lang="en-US" altLang="zh-TW" sz="2800" dirty="0" smtClean="0"/>
              <a:t>zh.wikipedia.org/wiki/</a:t>
            </a:r>
            <a:r>
              <a:rPr lang="zh-TW" altLang="zh-TW" sz="2800" dirty="0" smtClean="0"/>
              <a:t>資料視覺化</a:t>
            </a:r>
            <a:endParaRPr lang="zh-TW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08018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6272" y="1454782"/>
            <a:ext cx="7886700" cy="1727285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視覺化</a:t>
            </a:r>
            <a:r>
              <a:rPr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有許多套件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請挑選你熟悉的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….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深入學習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6272" y="3234295"/>
            <a:ext cx="5335544" cy="3075889"/>
          </a:xfrm>
        </p:spPr>
        <p:txBody>
          <a:bodyPr>
            <a:norm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本課程使用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 err="1" smtClean="0"/>
              <a:t>Seaborn</a:t>
            </a:r>
            <a:endParaRPr lang="en-US" altLang="zh-TW" dirty="0" smtClean="0"/>
          </a:p>
          <a:p>
            <a:r>
              <a:rPr lang="en-US" altLang="zh-TW" dirty="0" err="1" smtClean="0"/>
              <a:t>Ggplot</a:t>
            </a:r>
            <a:endParaRPr lang="en-US" altLang="zh-TW" dirty="0" smtClean="0"/>
          </a:p>
          <a:p>
            <a:r>
              <a:rPr lang="en-US" altLang="zh-TW" dirty="0" err="1" smtClean="0"/>
              <a:t>Bokeh</a:t>
            </a:r>
            <a:endParaRPr lang="en-US" altLang="zh-TW" dirty="0" smtClean="0"/>
          </a:p>
          <a:p>
            <a:r>
              <a:rPr lang="en-US" altLang="zh-TW" dirty="0" err="1" smtClean="0"/>
              <a:t>Pyga</a:t>
            </a:r>
            <a:endParaRPr lang="en-US" altLang="zh-TW" dirty="0" smtClean="0"/>
          </a:p>
          <a:p>
            <a:r>
              <a:rPr lang="en-US" altLang="zh-TW" dirty="0" err="1"/>
              <a:t>Plotly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23" y="3292009"/>
            <a:ext cx="4149297" cy="35659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97427" y="263951"/>
            <a:ext cx="5741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藉助於圖形化手段</a:t>
            </a:r>
            <a:r>
              <a:rPr lang="zh-TW" altLang="en-US" sz="3600" dirty="0" smtClean="0"/>
              <a:t>，</a:t>
            </a:r>
            <a:endParaRPr lang="en-US" altLang="zh-TW" sz="3600" dirty="0" smtClean="0"/>
          </a:p>
          <a:p>
            <a:r>
              <a:rPr lang="zh-TW" altLang="en-US" sz="3600" dirty="0" smtClean="0"/>
              <a:t>清晰</a:t>
            </a:r>
            <a:r>
              <a:rPr lang="zh-TW" altLang="en-US" sz="3600" dirty="0"/>
              <a:t>有效地傳達與溝通訊息</a:t>
            </a:r>
          </a:p>
        </p:txBody>
      </p:sp>
      <p:sp>
        <p:nvSpPr>
          <p:cNvPr id="6" name="矩形 5"/>
          <p:cNvSpPr/>
          <p:nvPr/>
        </p:nvSpPr>
        <p:spPr>
          <a:xfrm>
            <a:off x="127687" y="263781"/>
            <a:ext cx="2887362" cy="11387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</a:p>
        </p:txBody>
      </p:sp>
    </p:spTree>
    <p:extLst>
      <p:ext uri="{BB962C8B-B14F-4D97-AF65-F5344CB8AC3E}">
        <p14:creationId xmlns:p14="http://schemas.microsoft.com/office/powerpoint/2010/main" val="383846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4466" y="584036"/>
            <a:ext cx="7886700" cy="67284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Charting in </a:t>
            </a:r>
            <a:r>
              <a:rPr lang="en-US" altLang="zh-TW" dirty="0" err="1"/>
              <a:t>Colaboratory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13" y="1736029"/>
            <a:ext cx="2937724" cy="209075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3213" y="1256878"/>
            <a:ext cx="6042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https://colab.research.google.com/notebooks/charts.ipynb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073" y="1814168"/>
            <a:ext cx="2904610" cy="199887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13" y="3936607"/>
            <a:ext cx="4214861" cy="286969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097" y="3936607"/>
            <a:ext cx="4214861" cy="28696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3213" y="289551"/>
            <a:ext cx="4666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Colab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有許多範利可以提供你自我學習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537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2317" y="3553038"/>
            <a:ext cx="2331208" cy="3141791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3859" y="254728"/>
            <a:ext cx="2544851" cy="314179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502" y="254727"/>
            <a:ext cx="2480692" cy="314179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06" y="254727"/>
            <a:ext cx="2511831" cy="314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5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學習的</a:t>
            </a:r>
            <a:r>
              <a:rPr lang="zh-TW" altLang="en-US" dirty="0" smtClean="0"/>
              <a:t>最好參考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https</a:t>
            </a:r>
            <a:r>
              <a:rPr lang="en-US" altLang="zh-TW" dirty="0"/>
              <a:t>://matplotlib.org/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0090" y="2166447"/>
            <a:ext cx="7886700" cy="435133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22687" y="1673228"/>
            <a:ext cx="695126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User‘s Guide</a:t>
            </a:r>
            <a:r>
              <a:rPr lang="zh-TW" altLang="en-US" sz="2400" dirty="0" smtClean="0"/>
              <a:t>   </a:t>
            </a:r>
            <a:r>
              <a:rPr lang="en-US" altLang="zh-TW" sz="2400" dirty="0" smtClean="0"/>
              <a:t>https</a:t>
            </a:r>
            <a:r>
              <a:rPr lang="en-US" altLang="zh-TW" sz="2400" dirty="0"/>
              <a:t>://matplotlib.org/users/index.html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018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10460</TotalTime>
  <Words>555</Words>
  <Application>Microsoft Office PowerPoint</Application>
  <PresentationFormat>如螢幕大小 (4:3)</PresentationFormat>
  <Paragraphs>109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佈景主題</vt:lpstr>
      <vt:lpstr>人工智慧與資訊安全</vt:lpstr>
      <vt:lpstr>Agenda</vt:lpstr>
      <vt:lpstr>PowerPoint 簡報</vt:lpstr>
      <vt:lpstr>PowerPoint 簡報</vt:lpstr>
      <vt:lpstr>PowerPoint 簡報</vt:lpstr>
      <vt:lpstr>Data Visualization 資料視覺化の有許多套件 請挑選你熟悉的….深入學習</vt:lpstr>
      <vt:lpstr>Charting in Colaboratory</vt:lpstr>
      <vt:lpstr>PowerPoint 簡報</vt:lpstr>
      <vt:lpstr>學習的最好參考: https://matplotlib.org/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在Google Colab學習seaborn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從資料科學到人工智慧</dc:title>
  <dc:creator>BREAKALLCTF{Letmeseesee}</dc:creator>
  <cp:lastModifiedBy>I3301</cp:lastModifiedBy>
  <cp:revision>70</cp:revision>
  <dcterms:created xsi:type="dcterms:W3CDTF">2019-04-02T10:16:23Z</dcterms:created>
  <dcterms:modified xsi:type="dcterms:W3CDTF">2020-10-14T02:05:54Z</dcterms:modified>
</cp:coreProperties>
</file>