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9" r:id="rId4"/>
    <p:sldId id="261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86" r:id="rId18"/>
    <p:sldId id="260" r:id="rId1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80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92" autoAdjust="0"/>
  </p:normalViewPr>
  <p:slideViewPr>
    <p:cSldViewPr>
      <p:cViewPr varScale="1">
        <p:scale>
          <a:sx n="73" d="100"/>
          <a:sy n="73" d="100"/>
        </p:scale>
        <p:origin x="147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CFAFDF-14F6-484B-BA0C-467C45019E4A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4A9341-C313-498E-BB5C-CEC9DEC19C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2223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4A9341-C313-498E-BB5C-CEC9DEC19C84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15512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4A9341-C313-498E-BB5C-CEC9DEC19C84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9679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67206-4D9C-4025-8BC8-6EFF6EE6BA29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F5C47-DA58-44C4-8849-9906127195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4790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67206-4D9C-4025-8BC8-6EFF6EE6BA29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F5C47-DA58-44C4-8849-9906127195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1910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67206-4D9C-4025-8BC8-6EFF6EE6BA29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F5C47-DA58-44C4-8849-9906127195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8830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67206-4D9C-4025-8BC8-6EFF6EE6BA29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F5C47-DA58-44C4-8849-9906127195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15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67206-4D9C-4025-8BC8-6EFF6EE6BA29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F5C47-DA58-44C4-8849-9906127195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766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67206-4D9C-4025-8BC8-6EFF6EE6BA29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F5C47-DA58-44C4-8849-9906127195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487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67206-4D9C-4025-8BC8-6EFF6EE6BA29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F5C47-DA58-44C4-8849-9906127195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5812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67206-4D9C-4025-8BC8-6EFF6EE6BA29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F5C47-DA58-44C4-8849-9906127195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6390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67206-4D9C-4025-8BC8-6EFF6EE6BA29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F5C47-DA58-44C4-8849-9906127195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3327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67206-4D9C-4025-8BC8-6EFF6EE6BA29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F5C47-DA58-44C4-8849-9906127195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6672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67206-4D9C-4025-8BC8-6EFF6EE6BA29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F5C47-DA58-44C4-8849-9906127195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6777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67206-4D9C-4025-8BC8-6EFF6EE6BA29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F5C47-DA58-44C4-8849-9906127195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2740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nsorflow.org/tensorboard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sorflow.org/tutorials/text/text_generation" TargetMode="External"/><Relationship Id="rId2" Type="http://schemas.openxmlformats.org/officeDocument/2006/relationships/hyperlink" Target="https://leemeng.tw/how-to-generate-interesting-text-with-tensorflow2-and-tensorflow-js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list=PLJV_el3uVTsPMxPbjeX7PicgWbY7F8wW9&amp;v=f1KUUz7v8g4&amp;feature=emb_title&amp;ab_channel=Hung-yiLe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raw.githubusercontent.com/dondon1895/work1104/main/alllog.TX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20668" y="0"/>
            <a:ext cx="9144000" cy="1470025"/>
          </a:xfrm>
          <a:solidFill>
            <a:srgbClr val="F5801F"/>
          </a:solidFill>
        </p:spPr>
        <p:txBody>
          <a:bodyPr>
            <a:normAutofit/>
          </a:bodyPr>
          <a:lstStyle/>
          <a:p>
            <a:pPr algn="l"/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崑山科技大學資工所</a:t>
            </a:r>
            <a:r>
              <a:rPr lang="en-US" altLang="zh-TW" sz="3200" dirty="0"/>
              <a:t/>
            </a:r>
            <a:br>
              <a:rPr lang="en-US" altLang="zh-TW" sz="3200" dirty="0"/>
            </a:br>
            <a:r>
              <a:rPr lang="zh-TW" altLang="en-US" sz="3200" b="1" dirty="0" smtClean="0">
                <a:latin typeface="微軟正黑體" pitchFamily="34" charset="-120"/>
                <a:ea typeface="微軟正黑體" pitchFamily="34" charset="-120"/>
              </a:rPr>
              <a:t>人工智慧與資訊安全</a:t>
            </a:r>
            <a:endParaRPr lang="zh-TW" altLang="en-US" sz="32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75656" y="5105400"/>
            <a:ext cx="6400800" cy="1752600"/>
          </a:xfrm>
        </p:spPr>
        <p:txBody>
          <a:bodyPr/>
          <a:lstStyle/>
          <a:p>
            <a:r>
              <a:rPr lang="zh-TW" altLang="en-US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報告人</a:t>
            </a:r>
            <a:r>
              <a:rPr lang="en-US" altLang="zh-TW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:</a:t>
            </a:r>
            <a:r>
              <a:rPr lang="zh-TW" altLang="en-US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莊東樺</a:t>
            </a:r>
            <a:endParaRPr lang="en-US" altLang="zh-TW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指導恩師</a:t>
            </a:r>
            <a:r>
              <a:rPr lang="en-US" altLang="zh-TW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:</a:t>
            </a:r>
            <a:r>
              <a:rPr lang="zh-TW" altLang="en-US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龍大大</a:t>
            </a:r>
            <a:endParaRPr lang="en-US" altLang="zh-TW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繳交日期</a:t>
            </a:r>
            <a:r>
              <a:rPr lang="en-US" altLang="zh-TW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:</a:t>
            </a:r>
            <a:r>
              <a:rPr lang="en-US" altLang="zh-TW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2020.11.04</a:t>
            </a:r>
            <a:endParaRPr lang="en-US" altLang="zh-TW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  <a:p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-20668" y="234888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400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使用</a:t>
            </a:r>
            <a:r>
              <a:rPr lang="en-US" altLang="zh-TW" sz="4400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Tensorflow2.0</a:t>
            </a:r>
            <a:r>
              <a:rPr lang="zh-TW" altLang="en-US" sz="4400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寫小</a:t>
            </a:r>
            <a:r>
              <a:rPr lang="zh-TW" altLang="en-US" sz="4400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說</a:t>
            </a:r>
          </a:p>
        </p:txBody>
      </p:sp>
    </p:spTree>
    <p:extLst>
      <p:ext uri="{BB962C8B-B14F-4D97-AF65-F5344CB8AC3E}">
        <p14:creationId xmlns:p14="http://schemas.microsoft.com/office/powerpoint/2010/main" val="359147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建立能丟入模型的資料集</a:t>
            </a:r>
          </a:p>
        </p:txBody>
      </p:sp>
      <p:sp>
        <p:nvSpPr>
          <p:cNvPr id="6" name="矩形 5"/>
          <p:cNvSpPr/>
          <p:nvPr/>
        </p:nvSpPr>
        <p:spPr>
          <a:xfrm>
            <a:off x="4572000" y="1417638"/>
            <a:ext cx="4572000" cy="5440362"/>
          </a:xfrm>
          <a:prstGeom prst="rect">
            <a:avLst/>
          </a:prstGeom>
          <a:solidFill>
            <a:srgbClr val="F5801F"/>
          </a:solidFill>
        </p:spPr>
        <p:txBody>
          <a:bodyPr wrap="square">
            <a:normAutofit/>
          </a:bodyPr>
          <a:lstStyle/>
          <a:p>
            <a:r>
              <a:rPr lang="zh-TW" altLang="en-US" sz="1600" b="1" dirty="0">
                <a:latin typeface="Courier New" panose="02070309020205020404" pitchFamily="49" charset="0"/>
              </a:rPr>
              <a:t>為</a:t>
            </a:r>
            <a:r>
              <a:rPr lang="zh-TW" altLang="en-US" sz="1600" b="1" dirty="0" smtClean="0">
                <a:latin typeface="Courier New" panose="02070309020205020404" pitchFamily="49" charset="0"/>
              </a:rPr>
              <a:t>方便程式執行</a:t>
            </a:r>
            <a:endParaRPr lang="en-US" altLang="zh-TW" sz="1600" b="1" dirty="0" smtClean="0">
              <a:latin typeface="Courier New" panose="02070309020205020404" pitchFamily="49" charset="0"/>
            </a:endParaRPr>
          </a:p>
          <a:p>
            <a:endParaRPr lang="en-US" altLang="zh-TW" sz="1600" b="1" dirty="0" smtClean="0">
              <a:latin typeface="Courier New" panose="02070309020205020404" pitchFamily="49" charset="0"/>
            </a:endParaRPr>
          </a:p>
          <a:p>
            <a:r>
              <a:rPr lang="zh-TW" altLang="en-US" sz="1600" b="1" dirty="0" smtClean="0">
                <a:latin typeface="Courier New" panose="02070309020205020404" pitchFamily="49" charset="0"/>
              </a:rPr>
              <a:t>程式碼</a:t>
            </a:r>
            <a:r>
              <a:rPr lang="zh-TW" altLang="en-US" sz="1600" b="1" dirty="0">
                <a:latin typeface="Courier New" panose="02070309020205020404" pitchFamily="49" charset="0"/>
              </a:rPr>
              <a:t>中</a:t>
            </a:r>
            <a:r>
              <a:rPr lang="en-US" sz="1600" b="1" dirty="0" err="1" smtClean="0">
                <a:latin typeface="Berlin Sans FB" panose="020E0602020502020306" pitchFamily="34" charset="0"/>
              </a:rPr>
              <a:t>text_as_int</a:t>
            </a:r>
            <a:r>
              <a:rPr lang="en-US" sz="1600" b="1" dirty="0">
                <a:latin typeface="Courier New" panose="02070309020205020404" pitchFamily="49" charset="0"/>
              </a:rPr>
              <a:t> </a:t>
            </a:r>
            <a:r>
              <a:rPr lang="zh-TW" altLang="en-US" sz="1600" b="1" dirty="0">
                <a:latin typeface="Courier New" panose="02070309020205020404" pitchFamily="49" charset="0"/>
              </a:rPr>
              <a:t>是一個 </a:t>
            </a:r>
            <a:r>
              <a:rPr lang="en-US" sz="1600" b="1" dirty="0">
                <a:latin typeface="Berlin Sans FB" panose="020E0602020502020306" pitchFamily="34" charset="0"/>
              </a:rPr>
              <a:t>python</a:t>
            </a:r>
            <a:r>
              <a:rPr lang="en-US" sz="1600" b="1" dirty="0">
                <a:latin typeface="Courier New" panose="02070309020205020404" pitchFamily="49" charset="0"/>
              </a:rPr>
              <a:t> </a:t>
            </a:r>
            <a:r>
              <a:rPr lang="en-US" sz="1600" b="1" dirty="0" smtClean="0">
                <a:latin typeface="Berlin Sans FB" panose="020E0602020502020306" pitchFamily="34" charset="0"/>
              </a:rPr>
              <a:t>list</a:t>
            </a:r>
            <a:r>
              <a:rPr lang="zh-TW" altLang="en-US" sz="1600" b="1" dirty="0" smtClean="0">
                <a:latin typeface="Courier New" panose="02070309020205020404" pitchFamily="49" charset="0"/>
              </a:rPr>
              <a:t>利用</a:t>
            </a:r>
            <a:r>
              <a:rPr lang="zh-TW" altLang="en-US" sz="1600" b="1" dirty="0">
                <a:latin typeface="Courier New" panose="02070309020205020404" pitchFamily="49" charset="0"/>
              </a:rPr>
              <a:t> </a:t>
            </a:r>
            <a:r>
              <a:rPr lang="en-US" sz="1600" b="1" dirty="0" err="1">
                <a:latin typeface="Berlin Sans FB" panose="020E0602020502020306" pitchFamily="34" charset="0"/>
              </a:rPr>
              <a:t>from_tensor_slices</a:t>
            </a:r>
            <a:r>
              <a:rPr lang="en-US" sz="1600" b="1" dirty="0">
                <a:latin typeface="Courier New" panose="02070309020205020404" pitchFamily="49" charset="0"/>
              </a:rPr>
              <a:t> </a:t>
            </a:r>
            <a:r>
              <a:rPr lang="zh-TW" altLang="en-US" sz="1600" b="1" dirty="0">
                <a:latin typeface="Courier New" panose="02070309020205020404" pitchFamily="49" charset="0"/>
              </a:rPr>
              <a:t>將</a:t>
            </a:r>
            <a:r>
              <a:rPr lang="zh-TW" altLang="en-US" sz="1600" b="1" dirty="0" smtClean="0">
                <a:latin typeface="Courier New" panose="02070309020205020404" pitchFamily="49" charset="0"/>
              </a:rPr>
              <a:t>其轉變成</a:t>
            </a:r>
            <a:r>
              <a:rPr lang="en-US" sz="1600" b="1" dirty="0" smtClean="0">
                <a:latin typeface="Berlin Sans FB" panose="020E0602020502020306" pitchFamily="34" charset="0"/>
              </a:rPr>
              <a:t>Tensor</a:t>
            </a:r>
          </a:p>
          <a:p>
            <a:endParaRPr lang="en-US" sz="1600" b="1" dirty="0" smtClean="0">
              <a:latin typeface="Courier New" panose="02070309020205020404" pitchFamily="49" charset="0"/>
            </a:endParaRPr>
          </a:p>
          <a:p>
            <a:r>
              <a:rPr lang="zh-TW" altLang="en-US" sz="1600" b="1" dirty="0" smtClean="0">
                <a:latin typeface="Courier New" panose="02070309020205020404" pitchFamily="49" charset="0"/>
              </a:rPr>
              <a:t>以</a:t>
            </a:r>
            <a:r>
              <a:rPr lang="zh-TW" altLang="en-US" sz="1600" b="1" dirty="0">
                <a:latin typeface="Courier New" panose="02070309020205020404" pitchFamily="49" charset="0"/>
              </a:rPr>
              <a:t>數字序列表示</a:t>
            </a:r>
            <a:r>
              <a:rPr lang="zh-TW" altLang="en-US" sz="1600" b="1" dirty="0" smtClean="0">
                <a:latin typeface="Courier New" panose="02070309020205020404" pitchFamily="49" charset="0"/>
              </a:rPr>
              <a:t>的金</a:t>
            </a:r>
            <a:r>
              <a:rPr lang="zh-TW" altLang="en-US" sz="1600" b="1" dirty="0">
                <a:latin typeface="Courier New" panose="02070309020205020404" pitchFamily="49" charset="0"/>
              </a:rPr>
              <a:t>瓶梅</a:t>
            </a:r>
            <a:r>
              <a:rPr lang="zh-TW" altLang="en-US" sz="1600" b="1" dirty="0" smtClean="0">
                <a:latin typeface="Courier New" panose="02070309020205020404" pitchFamily="49" charset="0"/>
              </a:rPr>
              <a:t>文本，拆</a:t>
            </a:r>
            <a:r>
              <a:rPr lang="zh-TW" altLang="en-US" sz="1600" b="1" dirty="0">
                <a:latin typeface="Courier New" panose="02070309020205020404" pitchFamily="49" charset="0"/>
              </a:rPr>
              <a:t>成多個長度為 </a:t>
            </a:r>
            <a:r>
              <a:rPr lang="en-US" sz="1600" b="1" dirty="0">
                <a:latin typeface="Berlin Sans FB" panose="020E0602020502020306" pitchFamily="34" charset="0"/>
              </a:rPr>
              <a:t>SEQ_LENGTH</a:t>
            </a:r>
            <a:r>
              <a:rPr lang="en-US" sz="1600" b="1" dirty="0">
                <a:latin typeface="Courier New" panose="02070309020205020404" pitchFamily="49" charset="0"/>
              </a:rPr>
              <a:t> (</a:t>
            </a:r>
            <a:r>
              <a:rPr lang="en-US" sz="1600" b="1" dirty="0">
                <a:latin typeface="Berlin Sans FB" panose="020E0602020502020306" pitchFamily="34" charset="0"/>
              </a:rPr>
              <a:t>10</a:t>
            </a:r>
            <a:r>
              <a:rPr lang="en-US" sz="1600" b="1" dirty="0">
                <a:latin typeface="Courier New" panose="02070309020205020404" pitchFamily="49" charset="0"/>
              </a:rPr>
              <a:t>) </a:t>
            </a:r>
            <a:r>
              <a:rPr lang="zh-TW" altLang="en-US" sz="1600" b="1" dirty="0">
                <a:latin typeface="Courier New" panose="02070309020205020404" pitchFamily="49" charset="0"/>
              </a:rPr>
              <a:t>的</a:t>
            </a:r>
            <a:r>
              <a:rPr lang="zh-TW" altLang="en-US" sz="1600" b="1" dirty="0" smtClean="0">
                <a:latin typeface="Courier New" panose="02070309020205020404" pitchFamily="49" charset="0"/>
              </a:rPr>
              <a:t>序列，並</a:t>
            </a:r>
            <a:r>
              <a:rPr lang="zh-TW" altLang="en-US" sz="1600" b="1" dirty="0">
                <a:latin typeface="Courier New" panose="02070309020205020404" pitchFamily="49" charset="0"/>
              </a:rPr>
              <a:t>將最後長度不滿 </a:t>
            </a:r>
            <a:r>
              <a:rPr lang="en-US" sz="1600" b="1" dirty="0">
                <a:latin typeface="Berlin Sans FB" panose="020E0602020502020306" pitchFamily="34" charset="0"/>
              </a:rPr>
              <a:t>SEQ_LENGTH</a:t>
            </a:r>
            <a:r>
              <a:rPr lang="en-US" sz="1600" b="1" dirty="0">
                <a:latin typeface="Courier New" panose="02070309020205020404" pitchFamily="49" charset="0"/>
              </a:rPr>
              <a:t> </a:t>
            </a:r>
            <a:r>
              <a:rPr lang="zh-TW" altLang="en-US" sz="1600" b="1" dirty="0">
                <a:latin typeface="Courier New" panose="02070309020205020404" pitchFamily="49" charset="0"/>
              </a:rPr>
              <a:t>的序列捨去</a:t>
            </a:r>
          </a:p>
          <a:p>
            <a:endParaRPr lang="en-US" sz="1600" b="1" dirty="0">
              <a:latin typeface="Courier New" panose="02070309020205020404" pitchFamily="49" charset="0"/>
            </a:endParaRPr>
          </a:p>
          <a:p>
            <a:r>
              <a:rPr lang="en-US" sz="1600" b="1" dirty="0" err="1">
                <a:latin typeface="Berlin Sans FB" panose="020E0602020502020306" pitchFamily="34" charset="0"/>
              </a:rPr>
              <a:t>def</a:t>
            </a:r>
            <a:r>
              <a:rPr lang="en-US" sz="1600" b="1" dirty="0">
                <a:latin typeface="Courier New" panose="02070309020205020404" pitchFamily="49" charset="0"/>
              </a:rPr>
              <a:t> </a:t>
            </a:r>
            <a:r>
              <a:rPr lang="en-US" sz="1600" b="1" dirty="0" err="1">
                <a:latin typeface="Berlin Sans FB" panose="020E0602020502020306" pitchFamily="34" charset="0"/>
              </a:rPr>
              <a:t>build_seq_pairs</a:t>
            </a:r>
            <a:r>
              <a:rPr lang="en-US" sz="1600" b="1" dirty="0">
                <a:latin typeface="Berlin Sans FB" panose="020E0602020502020306" pitchFamily="34" charset="0"/>
              </a:rPr>
              <a:t>(chunk</a:t>
            </a:r>
            <a:r>
              <a:rPr lang="en-US" sz="1600" b="1" dirty="0">
                <a:latin typeface="Courier New" panose="02070309020205020404" pitchFamily="49" charset="0"/>
              </a:rPr>
              <a:t>):</a:t>
            </a:r>
            <a:r>
              <a:rPr lang="zh-TW" altLang="en-US" sz="1600" b="1" dirty="0" smtClean="0">
                <a:latin typeface="Courier New" panose="02070309020205020404" pitchFamily="49" charset="0"/>
              </a:rPr>
              <a:t>這個</a:t>
            </a:r>
            <a:r>
              <a:rPr lang="zh-TW" altLang="en-US" sz="1600" b="1" dirty="0">
                <a:latin typeface="Courier New" panose="02070309020205020404" pitchFamily="49" charset="0"/>
              </a:rPr>
              <a:t>函式專門負責把一個</a:t>
            </a:r>
            <a:r>
              <a:rPr lang="zh-TW" altLang="en-US" sz="1600" b="1" dirty="0" smtClean="0">
                <a:latin typeface="Courier New" panose="02070309020205020404" pitchFamily="49" charset="0"/>
              </a:rPr>
              <a:t>序列拆</a:t>
            </a:r>
            <a:r>
              <a:rPr lang="zh-TW" altLang="en-US" sz="1600" b="1" dirty="0">
                <a:latin typeface="Courier New" panose="02070309020205020404" pitchFamily="49" charset="0"/>
              </a:rPr>
              <a:t>成兩個序列，分別代表輸入與</a:t>
            </a:r>
            <a:r>
              <a:rPr lang="zh-TW" altLang="en-US" sz="1600" b="1" dirty="0" smtClean="0">
                <a:latin typeface="Courier New" panose="02070309020205020404" pitchFamily="49" charset="0"/>
              </a:rPr>
              <a:t>輸出</a:t>
            </a:r>
            <a:endParaRPr lang="en-US" altLang="zh-TW" sz="1600" b="1" dirty="0" smtClean="0">
              <a:latin typeface="Courier New" panose="02070309020205020404" pitchFamily="49" charset="0"/>
            </a:endParaRPr>
          </a:p>
          <a:p>
            <a:endParaRPr lang="zh-TW" altLang="en-US" sz="1600" b="1" dirty="0" smtClean="0">
              <a:latin typeface="Courier New" panose="02070309020205020404" pitchFamily="49" charset="0"/>
            </a:endParaRPr>
          </a:p>
          <a:p>
            <a:r>
              <a:rPr lang="zh-TW" altLang="en-US" sz="1600" b="1" dirty="0">
                <a:latin typeface="Courier New" panose="02070309020205020404" pitchFamily="49" charset="0"/>
              </a:rPr>
              <a:t>最後</a:t>
            </a:r>
            <a:r>
              <a:rPr lang="zh-TW" altLang="en-US" sz="1600" b="1" dirty="0" smtClean="0">
                <a:latin typeface="Courier New" panose="02070309020205020404" pitchFamily="49" charset="0"/>
              </a:rPr>
              <a:t>將</a:t>
            </a:r>
            <a:r>
              <a:rPr lang="zh-TW" altLang="en-US" sz="1600" b="1" dirty="0">
                <a:latin typeface="Courier New" panose="02070309020205020404" pitchFamily="49" charset="0"/>
              </a:rPr>
              <a:t>每個從文本擷取出來的序列套用</a:t>
            </a:r>
            <a:r>
              <a:rPr lang="zh-TW" altLang="en-US" sz="1600" b="1" dirty="0" smtClean="0">
                <a:latin typeface="Courier New" panose="02070309020205020404" pitchFamily="49" charset="0"/>
              </a:rPr>
              <a:t>上面定義</a:t>
            </a:r>
            <a:r>
              <a:rPr lang="zh-TW" altLang="en-US" sz="1600" b="1" dirty="0">
                <a:latin typeface="Courier New" panose="02070309020205020404" pitchFamily="49" charset="0"/>
              </a:rPr>
              <a:t>的函式，拆成兩個數字</a:t>
            </a:r>
            <a:r>
              <a:rPr lang="zh-TW" altLang="en-US" sz="1600" b="1" dirty="0" smtClean="0">
                <a:latin typeface="Courier New" panose="02070309020205020404" pitchFamily="49" charset="0"/>
              </a:rPr>
              <a:t>序列作為</a:t>
            </a:r>
            <a:r>
              <a:rPr lang="zh-TW" altLang="en-US" sz="1600" b="1" dirty="0">
                <a:latin typeface="Courier New" panose="02070309020205020404" pitchFamily="49" charset="0"/>
              </a:rPr>
              <a:t>輸入／輸出</a:t>
            </a:r>
            <a:r>
              <a:rPr lang="zh-TW" altLang="en-US" sz="1600" b="1" dirty="0" smtClean="0">
                <a:latin typeface="Courier New" panose="02070309020205020404" pitchFamily="49" charset="0"/>
              </a:rPr>
              <a:t>序列，再</a:t>
            </a:r>
            <a:r>
              <a:rPr lang="zh-TW" altLang="en-US" sz="1600" b="1" dirty="0">
                <a:latin typeface="Courier New" panose="02070309020205020404" pitchFamily="49" charset="0"/>
              </a:rPr>
              <a:t>將得到的所有數據隨機打亂</a:t>
            </a:r>
            <a:r>
              <a:rPr lang="zh-TW" altLang="en-US" sz="1600" b="1" dirty="0" smtClean="0">
                <a:latin typeface="Courier New" panose="02070309020205020404" pitchFamily="49" charset="0"/>
              </a:rPr>
              <a:t>順序，最後</a:t>
            </a:r>
            <a:r>
              <a:rPr lang="zh-TW" altLang="en-US" sz="1600" b="1" dirty="0">
                <a:latin typeface="Courier New" panose="02070309020205020404" pitchFamily="49" charset="0"/>
              </a:rPr>
              <a:t>再一次拿出 </a:t>
            </a:r>
            <a:r>
              <a:rPr lang="en-US" sz="1600" b="1" dirty="0">
                <a:latin typeface="Berlin Sans FB" panose="020E0602020502020306" pitchFamily="34" charset="0"/>
              </a:rPr>
              <a:t>BATCH_SIZE（128</a:t>
            </a:r>
            <a:r>
              <a:rPr lang="en-US" sz="1600" b="1" dirty="0">
                <a:latin typeface="Courier New" panose="02070309020205020404" pitchFamily="49" charset="0"/>
              </a:rPr>
              <a:t>）</a:t>
            </a:r>
            <a:r>
              <a:rPr lang="zh-TW" altLang="en-US" sz="1600" b="1" dirty="0">
                <a:latin typeface="Courier New" panose="02070309020205020404" pitchFamily="49" charset="0"/>
              </a:rPr>
              <a:t>筆</a:t>
            </a:r>
            <a:r>
              <a:rPr lang="zh-TW" altLang="en-US" sz="1600" b="1" dirty="0" smtClean="0">
                <a:latin typeface="Courier New" panose="02070309020205020404" pitchFamily="49" charset="0"/>
              </a:rPr>
              <a:t>數據作為</a:t>
            </a:r>
            <a:r>
              <a:rPr lang="zh-TW" altLang="en-US" sz="1600" b="1" dirty="0">
                <a:latin typeface="Courier New" panose="02070309020205020404" pitchFamily="49" charset="0"/>
              </a:rPr>
              <a:t>模型一次訓練步驟的所使用的</a:t>
            </a:r>
            <a:r>
              <a:rPr lang="zh-TW" altLang="en-US" sz="1600" b="1" dirty="0" smtClean="0">
                <a:latin typeface="Courier New" panose="02070309020205020404" pitchFamily="49" charset="0"/>
              </a:rPr>
              <a:t>資料</a:t>
            </a:r>
            <a:endParaRPr lang="zh-TW" altLang="en-US" sz="1600" b="1" dirty="0">
              <a:latin typeface="Courier New" panose="020703090202050204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1417638"/>
            <a:ext cx="4572000" cy="5440362"/>
          </a:xfrm>
          <a:prstGeom prst="rect">
            <a:avLst/>
          </a:prstGeom>
          <a:ln>
            <a:noFill/>
          </a:ln>
        </p:spPr>
        <p:txBody>
          <a:bodyPr wrap="square">
            <a:normAutofit/>
          </a:bodyPr>
          <a:lstStyle/>
          <a:p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1417638"/>
            <a:ext cx="4572000" cy="529375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300" b="1" dirty="0" smtClean="0">
                <a:solidFill>
                  <a:srgbClr val="D4D4D4"/>
                </a:solidFill>
                <a:latin typeface="Courier New" panose="02070309020205020404" pitchFamily="49" charset="0"/>
              </a:rPr>
              <a:t>SEQ_LENGTH</a:t>
            </a:r>
            <a:r>
              <a:rPr lang="en-US" sz="1300" b="1" dirty="0">
                <a:solidFill>
                  <a:srgbClr val="D4D4D4"/>
                </a:solidFill>
                <a:latin typeface="Courier New" panose="02070309020205020404" pitchFamily="49" charset="0"/>
              </a:rPr>
              <a:t> = </a:t>
            </a:r>
            <a:r>
              <a:rPr lang="en-US" sz="1300" b="1" dirty="0">
                <a:solidFill>
                  <a:srgbClr val="B5CEA8"/>
                </a:solidFill>
                <a:latin typeface="Courier New" panose="02070309020205020404" pitchFamily="49" charset="0"/>
              </a:rPr>
              <a:t>10</a:t>
            </a:r>
            <a:r>
              <a:rPr lang="en-US" sz="1300" b="1" dirty="0">
                <a:solidFill>
                  <a:srgbClr val="D4D4D4"/>
                </a:solidFill>
                <a:latin typeface="Courier New" panose="02070309020205020404" pitchFamily="49" charset="0"/>
              </a:rPr>
              <a:t>  </a:t>
            </a:r>
            <a:r>
              <a:rPr lang="en-US" sz="1300" b="1" dirty="0">
                <a:solidFill>
                  <a:srgbClr val="6AA94F"/>
                </a:solidFill>
                <a:latin typeface="Courier New" panose="02070309020205020404" pitchFamily="49" charset="0"/>
              </a:rPr>
              <a:t># </a:t>
            </a:r>
            <a:r>
              <a:rPr lang="zh-TW" altLang="en-US" sz="1300" b="1" dirty="0">
                <a:solidFill>
                  <a:srgbClr val="6AA94F"/>
                </a:solidFill>
                <a:latin typeface="Courier New" panose="02070309020205020404" pitchFamily="49" charset="0"/>
              </a:rPr>
              <a:t>數字序列長度</a:t>
            </a:r>
            <a:endParaRPr lang="zh-TW" altLang="en-US" sz="1300" b="1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300" b="1" dirty="0">
                <a:solidFill>
                  <a:srgbClr val="D4D4D4"/>
                </a:solidFill>
                <a:latin typeface="Courier New" panose="02070309020205020404" pitchFamily="49" charset="0"/>
              </a:rPr>
              <a:t>BATCH_SIZE = </a:t>
            </a:r>
            <a:r>
              <a:rPr lang="en-US" sz="1300" b="1" dirty="0">
                <a:solidFill>
                  <a:srgbClr val="B5CEA8"/>
                </a:solidFill>
                <a:latin typeface="Courier New" panose="02070309020205020404" pitchFamily="49" charset="0"/>
              </a:rPr>
              <a:t>128</a:t>
            </a:r>
            <a:r>
              <a:rPr lang="en-US" sz="1300" b="1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300" b="1" dirty="0">
                <a:solidFill>
                  <a:srgbClr val="6AA94F"/>
                </a:solidFill>
                <a:latin typeface="Courier New" panose="02070309020205020404" pitchFamily="49" charset="0"/>
              </a:rPr>
              <a:t># </a:t>
            </a:r>
            <a:r>
              <a:rPr lang="zh-TW" altLang="en-US" sz="1300" b="1" dirty="0">
                <a:solidFill>
                  <a:srgbClr val="6AA94F"/>
                </a:solidFill>
                <a:latin typeface="Courier New" panose="02070309020205020404" pitchFamily="49" charset="0"/>
              </a:rPr>
              <a:t>幾筆成對輸入</a:t>
            </a:r>
            <a:r>
              <a:rPr lang="en-US" altLang="zh-TW" sz="1300" b="1" dirty="0">
                <a:solidFill>
                  <a:srgbClr val="6AA94F"/>
                </a:solidFill>
                <a:latin typeface="Courier New" panose="02070309020205020404" pitchFamily="49" charset="0"/>
              </a:rPr>
              <a:t>/</a:t>
            </a:r>
            <a:r>
              <a:rPr lang="zh-TW" altLang="en-US" sz="1300" b="1" dirty="0">
                <a:solidFill>
                  <a:srgbClr val="6AA94F"/>
                </a:solidFill>
                <a:latin typeface="Courier New" panose="02070309020205020404" pitchFamily="49" charset="0"/>
              </a:rPr>
              <a:t>輸出</a:t>
            </a:r>
            <a:endParaRPr lang="zh-TW" altLang="en-US" sz="1300" b="1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zh-TW" altLang="en-US" sz="1300" b="1" dirty="0">
                <a:solidFill>
                  <a:srgbClr val="D4D4D4"/>
                </a:solidFill>
                <a:latin typeface="Courier New" panose="02070309020205020404" pitchFamily="49" charset="0"/>
              </a:rPr>
              <a:t/>
            </a:r>
            <a:br>
              <a:rPr lang="zh-TW" altLang="en-US" sz="1300" b="1" dirty="0">
                <a:solidFill>
                  <a:srgbClr val="D4D4D4"/>
                </a:solidFill>
                <a:latin typeface="Courier New" panose="02070309020205020404" pitchFamily="49" charset="0"/>
              </a:rPr>
            </a:br>
            <a:r>
              <a:rPr lang="en-US" sz="1300" b="1" dirty="0" smtClean="0">
                <a:solidFill>
                  <a:srgbClr val="D4D4D4"/>
                </a:solidFill>
                <a:latin typeface="Courier New" panose="02070309020205020404" pitchFamily="49" charset="0"/>
              </a:rPr>
              <a:t>characters</a:t>
            </a:r>
            <a:r>
              <a:rPr lang="en-US" sz="1300" b="1" dirty="0">
                <a:solidFill>
                  <a:srgbClr val="D4D4D4"/>
                </a:solidFill>
                <a:latin typeface="Courier New" panose="02070309020205020404" pitchFamily="49" charset="0"/>
              </a:rPr>
              <a:t> = </a:t>
            </a:r>
            <a:r>
              <a:rPr lang="en-US" sz="1300" b="1" dirty="0" err="1">
                <a:solidFill>
                  <a:srgbClr val="D4D4D4"/>
                </a:solidFill>
                <a:latin typeface="Courier New" panose="02070309020205020404" pitchFamily="49" charset="0"/>
              </a:rPr>
              <a:t>tf</a:t>
            </a:r>
            <a:r>
              <a:rPr lang="en-US" sz="1300" b="1" dirty="0">
                <a:solidFill>
                  <a:srgbClr val="D4D4D4"/>
                </a:solidFill>
                <a:latin typeface="Courier New" panose="02070309020205020404" pitchFamily="49" charset="0"/>
              </a:rPr>
              <a:t>\</a:t>
            </a:r>
          </a:p>
          <a:p>
            <a:r>
              <a:rPr lang="en-US" sz="1300" b="1" dirty="0">
                <a:solidFill>
                  <a:srgbClr val="D4D4D4"/>
                </a:solidFill>
                <a:latin typeface="Courier New" panose="02070309020205020404" pitchFamily="49" charset="0"/>
              </a:rPr>
              <a:t>    .data\</a:t>
            </a:r>
          </a:p>
          <a:p>
            <a:r>
              <a:rPr lang="en-US" sz="1300" b="1" dirty="0">
                <a:solidFill>
                  <a:srgbClr val="D4D4D4"/>
                </a:solidFill>
                <a:latin typeface="Courier New" panose="02070309020205020404" pitchFamily="49" charset="0"/>
              </a:rPr>
              <a:t>    .Dataset\</a:t>
            </a:r>
          </a:p>
          <a:p>
            <a:r>
              <a:rPr lang="en-US" sz="1300" b="1" dirty="0">
                <a:solidFill>
                  <a:srgbClr val="D4D4D4"/>
                </a:solidFill>
                <a:latin typeface="Courier New" panose="02070309020205020404" pitchFamily="49" charset="0"/>
              </a:rPr>
              <a:t>    .</a:t>
            </a:r>
            <a:r>
              <a:rPr lang="en-US" sz="1300" b="1" dirty="0" err="1">
                <a:solidFill>
                  <a:srgbClr val="D4D4D4"/>
                </a:solidFill>
                <a:latin typeface="Courier New" panose="02070309020205020404" pitchFamily="49" charset="0"/>
              </a:rPr>
              <a:t>from_tensor_slices</a:t>
            </a:r>
            <a:r>
              <a:rPr lang="en-US" sz="1300" b="1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endParaRPr lang="en-US" sz="1300" b="1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300" b="1" dirty="0">
                <a:solidFill>
                  <a:srgbClr val="D4D4D4"/>
                </a:solidFill>
                <a:latin typeface="Courier New" panose="02070309020205020404" pitchFamily="49" charset="0"/>
              </a:rPr>
              <a:t>        </a:t>
            </a:r>
            <a:r>
              <a:rPr lang="en-US" sz="1300" b="1" dirty="0" err="1">
                <a:solidFill>
                  <a:srgbClr val="D4D4D4"/>
                </a:solidFill>
                <a:latin typeface="Courier New" panose="02070309020205020404" pitchFamily="49" charset="0"/>
              </a:rPr>
              <a:t>text_as_int</a:t>
            </a:r>
            <a:r>
              <a:rPr lang="en-US" sz="1300" b="1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sz="1300" b="1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300" b="1" dirty="0">
                <a:solidFill>
                  <a:srgbClr val="D4D4D4"/>
                </a:solidFill>
                <a:latin typeface="Courier New" panose="02070309020205020404" pitchFamily="49" charset="0"/>
              </a:rPr>
              <a:t/>
            </a:r>
            <a:br>
              <a:rPr lang="en-US" sz="1300" b="1" dirty="0">
                <a:solidFill>
                  <a:srgbClr val="D4D4D4"/>
                </a:solidFill>
                <a:latin typeface="Courier New" panose="02070309020205020404" pitchFamily="49" charset="0"/>
              </a:rPr>
            </a:br>
            <a:r>
              <a:rPr lang="en-US" sz="1300" b="1" dirty="0" smtClean="0">
                <a:solidFill>
                  <a:srgbClr val="D4D4D4"/>
                </a:solidFill>
                <a:latin typeface="Courier New" panose="02070309020205020404" pitchFamily="49" charset="0"/>
              </a:rPr>
              <a:t>sequences</a:t>
            </a:r>
            <a:r>
              <a:rPr lang="en-US" sz="1300" b="1" dirty="0">
                <a:solidFill>
                  <a:srgbClr val="D4D4D4"/>
                </a:solidFill>
                <a:latin typeface="Courier New" panose="02070309020205020404" pitchFamily="49" charset="0"/>
              </a:rPr>
              <a:t> = characters\</a:t>
            </a:r>
          </a:p>
          <a:p>
            <a:r>
              <a:rPr lang="en-US" sz="1300" b="1" dirty="0">
                <a:solidFill>
                  <a:srgbClr val="D4D4D4"/>
                </a:solidFill>
                <a:latin typeface="Courier New" panose="02070309020205020404" pitchFamily="49" charset="0"/>
              </a:rPr>
              <a:t>    .batch</a:t>
            </a:r>
            <a:r>
              <a:rPr lang="en-US" sz="1300" b="1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300" b="1" dirty="0">
                <a:solidFill>
                  <a:srgbClr val="D4D4D4"/>
                </a:solidFill>
                <a:latin typeface="Courier New" panose="02070309020205020404" pitchFamily="49" charset="0"/>
              </a:rPr>
              <a:t>SEQ_LENGTH + </a:t>
            </a:r>
            <a:r>
              <a:rPr lang="en-US" sz="1300" b="1" dirty="0">
                <a:solidFill>
                  <a:srgbClr val="B5CEA8"/>
                </a:solidFill>
                <a:latin typeface="Courier New" panose="02070309020205020404" pitchFamily="49" charset="0"/>
              </a:rPr>
              <a:t>1</a:t>
            </a:r>
            <a:r>
              <a:rPr lang="en-US" sz="1300" b="1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sz="1300" b="1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</a:p>
          <a:p>
            <a:r>
              <a:rPr lang="en-US" sz="1300" b="1" dirty="0">
                <a:solidFill>
                  <a:srgbClr val="D4D4D4"/>
                </a:solidFill>
                <a:latin typeface="Courier New" panose="02070309020205020404" pitchFamily="49" charset="0"/>
              </a:rPr>
              <a:t>           </a:t>
            </a:r>
            <a:r>
              <a:rPr lang="en-US" sz="1300" b="1" dirty="0" err="1">
                <a:solidFill>
                  <a:srgbClr val="D4D4D4"/>
                </a:solidFill>
                <a:latin typeface="Courier New" panose="02070309020205020404" pitchFamily="49" charset="0"/>
              </a:rPr>
              <a:t>drop_remainder</a:t>
            </a:r>
            <a:r>
              <a:rPr lang="en-US" sz="1300" b="1" dirty="0">
                <a:solidFill>
                  <a:srgbClr val="D4D4D4"/>
                </a:solidFill>
                <a:latin typeface="Courier New" panose="02070309020205020404" pitchFamily="49" charset="0"/>
              </a:rPr>
              <a:t>=</a:t>
            </a:r>
            <a:r>
              <a:rPr lang="en-US" sz="1300" b="1" dirty="0">
                <a:solidFill>
                  <a:srgbClr val="569CD6"/>
                </a:solidFill>
                <a:latin typeface="Courier New" panose="02070309020205020404" pitchFamily="49" charset="0"/>
              </a:rPr>
              <a:t>True</a:t>
            </a:r>
            <a:r>
              <a:rPr lang="en-US" sz="1300" b="1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sz="1300" b="1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300" b="1" dirty="0">
                <a:solidFill>
                  <a:srgbClr val="D4D4D4"/>
                </a:solidFill>
                <a:latin typeface="Courier New" panose="02070309020205020404" pitchFamily="49" charset="0"/>
              </a:rPr>
              <a:t/>
            </a:r>
            <a:br>
              <a:rPr lang="en-US" sz="1300" b="1" dirty="0">
                <a:solidFill>
                  <a:srgbClr val="D4D4D4"/>
                </a:solidFill>
                <a:latin typeface="Courier New" panose="02070309020205020404" pitchFamily="49" charset="0"/>
              </a:rPr>
            </a:br>
            <a:r>
              <a:rPr lang="en-US" sz="1300" b="1" dirty="0" err="1" smtClean="0">
                <a:solidFill>
                  <a:srgbClr val="D4D4D4"/>
                </a:solidFill>
                <a:latin typeface="Courier New" panose="02070309020205020404" pitchFamily="49" charset="0"/>
              </a:rPr>
              <a:t>steps_per_epoch</a:t>
            </a:r>
            <a:r>
              <a:rPr lang="en-US" sz="1300" b="1" dirty="0">
                <a:solidFill>
                  <a:srgbClr val="D4D4D4"/>
                </a:solidFill>
                <a:latin typeface="Courier New" panose="02070309020205020404" pitchFamily="49" charset="0"/>
              </a:rPr>
              <a:t> = \</a:t>
            </a:r>
          </a:p>
          <a:p>
            <a:r>
              <a:rPr lang="en-US" sz="1300" b="1" dirty="0">
                <a:solidFill>
                  <a:srgbClr val="D4D4D4"/>
                </a:solidFill>
                <a:latin typeface="Courier New" panose="02070309020205020404" pitchFamily="49" charset="0"/>
              </a:rPr>
              <a:t>    </a:t>
            </a:r>
            <a:r>
              <a:rPr lang="en-US" sz="1300" b="1" dirty="0" err="1">
                <a:solidFill>
                  <a:srgbClr val="DCDCAA"/>
                </a:solidFill>
                <a:latin typeface="Courier New" panose="02070309020205020404" pitchFamily="49" charset="0"/>
              </a:rPr>
              <a:t>len</a:t>
            </a:r>
            <a:r>
              <a:rPr lang="en-US" sz="1300" b="1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300" b="1" dirty="0" err="1">
                <a:solidFill>
                  <a:srgbClr val="D4D4D4"/>
                </a:solidFill>
                <a:latin typeface="Courier New" panose="02070309020205020404" pitchFamily="49" charset="0"/>
              </a:rPr>
              <a:t>text_as_int</a:t>
            </a:r>
            <a:r>
              <a:rPr lang="en-US" sz="1300" b="1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r>
              <a:rPr lang="en-US" sz="1300" b="1" dirty="0">
                <a:solidFill>
                  <a:srgbClr val="D4D4D4"/>
                </a:solidFill>
                <a:latin typeface="Courier New" panose="02070309020205020404" pitchFamily="49" charset="0"/>
              </a:rPr>
              <a:t> // SEQ_LENGTH</a:t>
            </a:r>
          </a:p>
          <a:p>
            <a:r>
              <a:rPr lang="en-US" sz="1300" b="1" dirty="0">
                <a:solidFill>
                  <a:srgbClr val="D4D4D4"/>
                </a:solidFill>
                <a:latin typeface="Courier New" panose="02070309020205020404" pitchFamily="49" charset="0"/>
              </a:rPr>
              <a:t/>
            </a:r>
            <a:br>
              <a:rPr lang="en-US" sz="1300" b="1" dirty="0">
                <a:solidFill>
                  <a:srgbClr val="D4D4D4"/>
                </a:solidFill>
                <a:latin typeface="Courier New" panose="02070309020205020404" pitchFamily="49" charset="0"/>
              </a:rPr>
            </a:br>
            <a:r>
              <a:rPr lang="en-US" sz="1300" b="1" dirty="0" err="1" smtClean="0">
                <a:solidFill>
                  <a:srgbClr val="569CD6"/>
                </a:solidFill>
                <a:latin typeface="Courier New" panose="02070309020205020404" pitchFamily="49" charset="0"/>
              </a:rPr>
              <a:t>def</a:t>
            </a:r>
            <a:r>
              <a:rPr lang="en-US" sz="1300" b="1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300" b="1" dirty="0" err="1">
                <a:solidFill>
                  <a:srgbClr val="DCDCAA"/>
                </a:solidFill>
                <a:latin typeface="Courier New" panose="02070309020205020404" pitchFamily="49" charset="0"/>
              </a:rPr>
              <a:t>build_seq_pairs</a:t>
            </a:r>
            <a:r>
              <a:rPr lang="en-US" sz="1300" b="1" dirty="0">
                <a:solidFill>
                  <a:srgbClr val="D4D4D4"/>
                </a:solidFill>
                <a:latin typeface="Courier New" panose="02070309020205020404" pitchFamily="49" charset="0"/>
              </a:rPr>
              <a:t>(</a:t>
            </a:r>
            <a:r>
              <a:rPr lang="en-US" sz="1300" b="1" dirty="0">
                <a:solidFill>
                  <a:srgbClr val="9CDCFE"/>
                </a:solidFill>
                <a:latin typeface="Courier New" panose="02070309020205020404" pitchFamily="49" charset="0"/>
              </a:rPr>
              <a:t>chunk</a:t>
            </a:r>
            <a:r>
              <a:rPr lang="en-US" sz="1300" b="1" dirty="0">
                <a:solidFill>
                  <a:srgbClr val="D4D4D4"/>
                </a:solidFill>
                <a:latin typeface="Courier New" panose="02070309020205020404" pitchFamily="49" charset="0"/>
              </a:rPr>
              <a:t>)</a:t>
            </a:r>
            <a:r>
              <a:rPr lang="en-US" sz="1300" b="1" dirty="0">
                <a:solidFill>
                  <a:srgbClr val="DCDCDC"/>
                </a:solidFill>
                <a:latin typeface="Courier New" panose="02070309020205020404" pitchFamily="49" charset="0"/>
              </a:rPr>
              <a:t>:</a:t>
            </a:r>
            <a:endParaRPr lang="en-US" sz="1300" b="1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300" b="1" dirty="0">
                <a:solidFill>
                  <a:srgbClr val="D4D4D4"/>
                </a:solidFill>
                <a:latin typeface="Courier New" panose="02070309020205020404" pitchFamily="49" charset="0"/>
              </a:rPr>
              <a:t>    </a:t>
            </a:r>
            <a:r>
              <a:rPr lang="en-US" sz="1300" b="1" dirty="0" err="1">
                <a:solidFill>
                  <a:srgbClr val="D4D4D4"/>
                </a:solidFill>
                <a:latin typeface="Courier New" panose="02070309020205020404" pitchFamily="49" charset="0"/>
              </a:rPr>
              <a:t>input_text</a:t>
            </a:r>
            <a:r>
              <a:rPr lang="en-US" sz="1300" b="1" dirty="0">
                <a:solidFill>
                  <a:srgbClr val="D4D4D4"/>
                </a:solidFill>
                <a:latin typeface="Courier New" panose="02070309020205020404" pitchFamily="49" charset="0"/>
              </a:rPr>
              <a:t> = chunk</a:t>
            </a:r>
            <a:r>
              <a:rPr lang="en-US" sz="1300" b="1" dirty="0">
                <a:solidFill>
                  <a:srgbClr val="DCDCDC"/>
                </a:solidFill>
                <a:latin typeface="Courier New" panose="02070309020205020404" pitchFamily="49" charset="0"/>
              </a:rPr>
              <a:t>[:</a:t>
            </a:r>
            <a:r>
              <a:rPr lang="en-US" sz="1300" b="1" dirty="0">
                <a:solidFill>
                  <a:srgbClr val="B5CEA8"/>
                </a:solidFill>
                <a:latin typeface="Courier New" panose="02070309020205020404" pitchFamily="49" charset="0"/>
              </a:rPr>
              <a:t>-1</a:t>
            </a:r>
            <a:r>
              <a:rPr lang="en-US" sz="1300" b="1" dirty="0">
                <a:solidFill>
                  <a:srgbClr val="DCDCDC"/>
                </a:solidFill>
                <a:latin typeface="Courier New" panose="02070309020205020404" pitchFamily="49" charset="0"/>
              </a:rPr>
              <a:t>]</a:t>
            </a:r>
            <a:endParaRPr lang="en-US" sz="1300" b="1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300" b="1" dirty="0">
                <a:solidFill>
                  <a:srgbClr val="D4D4D4"/>
                </a:solidFill>
                <a:latin typeface="Courier New" panose="02070309020205020404" pitchFamily="49" charset="0"/>
              </a:rPr>
              <a:t>    </a:t>
            </a:r>
            <a:r>
              <a:rPr lang="en-US" sz="1300" b="1" dirty="0" err="1">
                <a:solidFill>
                  <a:srgbClr val="D4D4D4"/>
                </a:solidFill>
                <a:latin typeface="Courier New" panose="02070309020205020404" pitchFamily="49" charset="0"/>
              </a:rPr>
              <a:t>target_text</a:t>
            </a:r>
            <a:r>
              <a:rPr lang="en-US" sz="1300" b="1" dirty="0">
                <a:solidFill>
                  <a:srgbClr val="D4D4D4"/>
                </a:solidFill>
                <a:latin typeface="Courier New" panose="02070309020205020404" pitchFamily="49" charset="0"/>
              </a:rPr>
              <a:t> = chunk</a:t>
            </a:r>
            <a:r>
              <a:rPr lang="en-US" sz="1300" b="1" dirty="0">
                <a:solidFill>
                  <a:srgbClr val="DCDCDC"/>
                </a:solidFill>
                <a:latin typeface="Courier New" panose="02070309020205020404" pitchFamily="49" charset="0"/>
              </a:rPr>
              <a:t>[</a:t>
            </a:r>
            <a:r>
              <a:rPr lang="en-US" sz="1300" b="1" dirty="0">
                <a:solidFill>
                  <a:srgbClr val="B5CEA8"/>
                </a:solidFill>
                <a:latin typeface="Courier New" panose="02070309020205020404" pitchFamily="49" charset="0"/>
              </a:rPr>
              <a:t>1</a:t>
            </a:r>
            <a:r>
              <a:rPr lang="en-US" sz="1300" b="1" dirty="0">
                <a:solidFill>
                  <a:srgbClr val="DCDCDC"/>
                </a:solidFill>
                <a:latin typeface="Courier New" panose="02070309020205020404" pitchFamily="49" charset="0"/>
              </a:rPr>
              <a:t>:]</a:t>
            </a:r>
            <a:endParaRPr lang="en-US" sz="1300" b="1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300" b="1" dirty="0">
                <a:solidFill>
                  <a:srgbClr val="D4D4D4"/>
                </a:solidFill>
                <a:latin typeface="Courier New" panose="02070309020205020404" pitchFamily="49" charset="0"/>
              </a:rPr>
              <a:t>    </a:t>
            </a:r>
            <a:r>
              <a:rPr lang="en-US" sz="1300" b="1" dirty="0">
                <a:solidFill>
                  <a:srgbClr val="C586C0"/>
                </a:solidFill>
                <a:latin typeface="Courier New" panose="02070309020205020404" pitchFamily="49" charset="0"/>
              </a:rPr>
              <a:t>return</a:t>
            </a:r>
            <a:r>
              <a:rPr lang="en-US" sz="1300" b="1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300" b="1" dirty="0" err="1">
                <a:solidFill>
                  <a:srgbClr val="D4D4D4"/>
                </a:solidFill>
                <a:latin typeface="Courier New" panose="02070309020205020404" pitchFamily="49" charset="0"/>
              </a:rPr>
              <a:t>input_text</a:t>
            </a:r>
            <a:r>
              <a:rPr lang="en-US" sz="1300" b="1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sz="1300" b="1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300" b="1" dirty="0" err="1">
                <a:solidFill>
                  <a:srgbClr val="D4D4D4"/>
                </a:solidFill>
                <a:latin typeface="Courier New" panose="02070309020205020404" pitchFamily="49" charset="0"/>
              </a:rPr>
              <a:t>target_text</a:t>
            </a:r>
            <a:endParaRPr lang="en-US" sz="1300" b="1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300" b="1" dirty="0">
                <a:solidFill>
                  <a:srgbClr val="D4D4D4"/>
                </a:solidFill>
                <a:latin typeface="Courier New" panose="02070309020205020404" pitchFamily="49" charset="0"/>
              </a:rPr>
              <a:t/>
            </a:r>
            <a:br>
              <a:rPr lang="en-US" sz="1300" b="1" dirty="0">
                <a:solidFill>
                  <a:srgbClr val="D4D4D4"/>
                </a:solidFill>
                <a:latin typeface="Courier New" panose="02070309020205020404" pitchFamily="49" charset="0"/>
              </a:rPr>
            </a:br>
            <a:r>
              <a:rPr lang="en-US" sz="1300" b="1" dirty="0" smtClean="0">
                <a:solidFill>
                  <a:srgbClr val="D4D4D4"/>
                </a:solidFill>
                <a:latin typeface="Courier New" panose="02070309020205020404" pitchFamily="49" charset="0"/>
              </a:rPr>
              <a:t>ds</a:t>
            </a:r>
            <a:r>
              <a:rPr lang="en-US" sz="1300" b="1" dirty="0">
                <a:solidFill>
                  <a:srgbClr val="D4D4D4"/>
                </a:solidFill>
                <a:latin typeface="Courier New" panose="02070309020205020404" pitchFamily="49" charset="0"/>
              </a:rPr>
              <a:t> = sequences\</a:t>
            </a:r>
          </a:p>
          <a:p>
            <a:r>
              <a:rPr lang="en-US" sz="1300" b="1" dirty="0">
                <a:solidFill>
                  <a:srgbClr val="D4D4D4"/>
                </a:solidFill>
                <a:latin typeface="Courier New" panose="02070309020205020404" pitchFamily="49" charset="0"/>
              </a:rPr>
              <a:t>    .</a:t>
            </a:r>
            <a:r>
              <a:rPr lang="en-US" sz="1300" b="1" dirty="0">
                <a:solidFill>
                  <a:srgbClr val="DCDCAA"/>
                </a:solidFill>
                <a:latin typeface="Courier New" panose="02070309020205020404" pitchFamily="49" charset="0"/>
              </a:rPr>
              <a:t>map</a:t>
            </a:r>
            <a:r>
              <a:rPr lang="en-US" sz="1300" b="1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300" b="1" dirty="0" err="1">
                <a:solidFill>
                  <a:srgbClr val="D4D4D4"/>
                </a:solidFill>
                <a:latin typeface="Courier New" panose="02070309020205020404" pitchFamily="49" charset="0"/>
              </a:rPr>
              <a:t>build_seq_pairs</a:t>
            </a:r>
            <a:r>
              <a:rPr lang="en-US" sz="1300" b="1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r>
              <a:rPr lang="en-US" sz="1300" b="1" dirty="0">
                <a:solidFill>
                  <a:srgbClr val="D4D4D4"/>
                </a:solidFill>
                <a:latin typeface="Courier New" panose="02070309020205020404" pitchFamily="49" charset="0"/>
              </a:rPr>
              <a:t>\</a:t>
            </a:r>
          </a:p>
          <a:p>
            <a:r>
              <a:rPr lang="en-US" sz="1300" b="1" dirty="0">
                <a:solidFill>
                  <a:srgbClr val="D4D4D4"/>
                </a:solidFill>
                <a:latin typeface="Courier New" panose="02070309020205020404" pitchFamily="49" charset="0"/>
              </a:rPr>
              <a:t>    .shuffle</a:t>
            </a:r>
            <a:r>
              <a:rPr lang="en-US" sz="1300" b="1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300" b="1" dirty="0" err="1">
                <a:solidFill>
                  <a:srgbClr val="D4D4D4"/>
                </a:solidFill>
                <a:latin typeface="Courier New" panose="02070309020205020404" pitchFamily="49" charset="0"/>
              </a:rPr>
              <a:t>steps_per_epoch</a:t>
            </a:r>
            <a:r>
              <a:rPr lang="en-US" sz="1300" b="1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r>
              <a:rPr lang="en-US" sz="1300" b="1" dirty="0">
                <a:solidFill>
                  <a:srgbClr val="D4D4D4"/>
                </a:solidFill>
                <a:latin typeface="Courier New" panose="02070309020205020404" pitchFamily="49" charset="0"/>
              </a:rPr>
              <a:t>\</a:t>
            </a:r>
          </a:p>
          <a:p>
            <a:r>
              <a:rPr lang="en-US" sz="1300" b="1" dirty="0">
                <a:solidFill>
                  <a:srgbClr val="D4D4D4"/>
                </a:solidFill>
                <a:latin typeface="Courier New" panose="02070309020205020404" pitchFamily="49" charset="0"/>
              </a:rPr>
              <a:t>    .batch</a:t>
            </a:r>
            <a:r>
              <a:rPr lang="en-US" sz="1300" b="1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300" b="1" dirty="0">
                <a:solidFill>
                  <a:srgbClr val="D4D4D4"/>
                </a:solidFill>
                <a:latin typeface="Courier New" panose="02070309020205020404" pitchFamily="49" charset="0"/>
              </a:rPr>
              <a:t>BATCH_SIZE</a:t>
            </a:r>
            <a:r>
              <a:rPr lang="en-US" sz="1300" b="1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sz="1300" b="1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</a:p>
          <a:p>
            <a:r>
              <a:rPr lang="en-US" sz="1300" b="1" dirty="0">
                <a:solidFill>
                  <a:srgbClr val="D4D4D4"/>
                </a:solidFill>
                <a:latin typeface="Courier New" panose="02070309020205020404" pitchFamily="49" charset="0"/>
              </a:rPr>
              <a:t>           </a:t>
            </a:r>
            <a:r>
              <a:rPr lang="en-US" sz="1300" b="1" dirty="0" err="1">
                <a:solidFill>
                  <a:srgbClr val="D4D4D4"/>
                </a:solidFill>
                <a:latin typeface="Courier New" panose="02070309020205020404" pitchFamily="49" charset="0"/>
              </a:rPr>
              <a:t>drop_remainder</a:t>
            </a:r>
            <a:r>
              <a:rPr lang="en-US" sz="1300" b="1" dirty="0">
                <a:solidFill>
                  <a:srgbClr val="D4D4D4"/>
                </a:solidFill>
                <a:latin typeface="Courier New" panose="02070309020205020404" pitchFamily="49" charset="0"/>
              </a:rPr>
              <a:t>=</a:t>
            </a:r>
            <a:r>
              <a:rPr lang="en-US" sz="1300" b="1" dirty="0">
                <a:solidFill>
                  <a:srgbClr val="569CD6"/>
                </a:solidFill>
                <a:latin typeface="Courier New" panose="02070309020205020404" pitchFamily="49" charset="0"/>
              </a:rPr>
              <a:t>True</a:t>
            </a:r>
            <a:r>
              <a:rPr lang="en-US" sz="1300" b="1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sz="1300" b="1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832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定義能解決問題的函式集</a:t>
            </a:r>
          </a:p>
        </p:txBody>
      </p:sp>
      <p:sp>
        <p:nvSpPr>
          <p:cNvPr id="6" name="矩形 5"/>
          <p:cNvSpPr/>
          <p:nvPr/>
        </p:nvSpPr>
        <p:spPr>
          <a:xfrm>
            <a:off x="4572000" y="1417638"/>
            <a:ext cx="4572000" cy="5440362"/>
          </a:xfrm>
          <a:prstGeom prst="rect">
            <a:avLst/>
          </a:prstGeom>
          <a:solidFill>
            <a:srgbClr val="F5801F"/>
          </a:solidFill>
        </p:spPr>
        <p:txBody>
          <a:bodyPr wrap="square">
            <a:normAutofit fontScale="77500" lnSpcReduction="20000"/>
          </a:bodyPr>
          <a:lstStyle/>
          <a:p>
            <a:r>
              <a:rPr lang="en-US" sz="3200" b="1" dirty="0" smtClean="0">
                <a:latin typeface="Berlin Sans FB" panose="020E0602020502020306" pitchFamily="34" charset="0"/>
              </a:rPr>
              <a:t>model = </a:t>
            </a:r>
            <a:r>
              <a:rPr lang="en-US" sz="3200" b="1" dirty="0" err="1" smtClean="0">
                <a:latin typeface="Berlin Sans FB" panose="020E0602020502020306" pitchFamily="34" charset="0"/>
              </a:rPr>
              <a:t>tf.keras.Sequential</a:t>
            </a:r>
            <a:r>
              <a:rPr lang="en-US" sz="3200" b="1" dirty="0" smtClean="0">
                <a:latin typeface="Berlin Sans FB" panose="020E0602020502020306" pitchFamily="34" charset="0"/>
              </a:rPr>
              <a:t>()</a:t>
            </a:r>
          </a:p>
          <a:p>
            <a:r>
              <a:rPr lang="zh-TW" altLang="en-US" sz="3200" b="1" dirty="0" smtClean="0">
                <a:latin typeface="Courier New" panose="02070309020205020404" pitchFamily="49" charset="0"/>
              </a:rPr>
              <a:t>使用</a:t>
            </a:r>
            <a:r>
              <a:rPr lang="zh-TW" altLang="en-US" sz="3200" b="1" dirty="0">
                <a:latin typeface="Courier New" panose="02070309020205020404" pitchFamily="49" charset="0"/>
              </a:rPr>
              <a:t> </a:t>
            </a:r>
            <a:r>
              <a:rPr lang="en-US" sz="3200" b="1" dirty="0" err="1">
                <a:latin typeface="Courier New" panose="02070309020205020404" pitchFamily="49" charset="0"/>
              </a:rPr>
              <a:t>keras</a:t>
            </a:r>
            <a:r>
              <a:rPr lang="en-US" sz="3200" b="1" dirty="0">
                <a:latin typeface="Courier New" panose="02070309020205020404" pitchFamily="49" charset="0"/>
              </a:rPr>
              <a:t> </a:t>
            </a:r>
            <a:r>
              <a:rPr lang="zh-TW" altLang="en-US" sz="3200" b="1" dirty="0" smtClean="0">
                <a:latin typeface="Courier New" panose="02070309020205020404" pitchFamily="49" charset="0"/>
              </a:rPr>
              <a:t>建立</a:t>
            </a:r>
            <a:r>
              <a:rPr lang="zh-TW" altLang="en-US" sz="3200" b="1" dirty="0">
                <a:latin typeface="Courier New" panose="02070309020205020404" pitchFamily="49" charset="0"/>
              </a:rPr>
              <a:t>一個非常簡單的 </a:t>
            </a:r>
            <a:r>
              <a:rPr lang="en-US" sz="3200" b="1" dirty="0">
                <a:latin typeface="Courier New" panose="02070309020205020404" pitchFamily="49" charset="0"/>
              </a:rPr>
              <a:t>LSTM </a:t>
            </a:r>
            <a:r>
              <a:rPr lang="zh-TW" altLang="en-US" sz="3200" b="1" dirty="0" smtClean="0">
                <a:latin typeface="Courier New" panose="02070309020205020404" pitchFamily="49" charset="0"/>
              </a:rPr>
              <a:t>模型</a:t>
            </a:r>
            <a:endParaRPr lang="en-US" altLang="zh-TW" sz="3200" b="1" dirty="0" smtClean="0">
              <a:latin typeface="Courier New" panose="02070309020205020404" pitchFamily="49" charset="0"/>
            </a:endParaRPr>
          </a:p>
          <a:p>
            <a:endParaRPr lang="en-US" altLang="zh-TW" sz="3200" b="1" dirty="0" smtClean="0">
              <a:latin typeface="Courier New" panose="02070309020205020404" pitchFamily="49" charset="0"/>
            </a:endParaRPr>
          </a:p>
          <a:p>
            <a:r>
              <a:rPr lang="en-US" sz="3200" b="1" dirty="0" err="1" smtClean="0">
                <a:latin typeface="Berlin Sans FB" panose="020E0602020502020306" pitchFamily="34" charset="0"/>
              </a:rPr>
              <a:t>model.add:Embedding</a:t>
            </a:r>
            <a:endParaRPr lang="en-US" sz="3200" b="1" dirty="0" smtClean="0">
              <a:latin typeface="Berlin Sans FB" panose="020E0602020502020306" pitchFamily="34" charset="0"/>
            </a:endParaRPr>
          </a:p>
          <a:p>
            <a:r>
              <a:rPr lang="zh-TW" altLang="en-US" sz="3200" b="1" dirty="0" smtClean="0">
                <a:latin typeface="Courier New" panose="02070309020205020404" pitchFamily="49" charset="0"/>
              </a:rPr>
              <a:t>詞</a:t>
            </a:r>
            <a:r>
              <a:rPr lang="zh-TW" altLang="en-US" sz="3200" b="1" dirty="0">
                <a:latin typeface="Courier New" panose="02070309020205020404" pitchFamily="49" charset="0"/>
              </a:rPr>
              <a:t>嵌入</a:t>
            </a:r>
            <a:r>
              <a:rPr lang="zh-TW" altLang="en-US" sz="3200" b="1" dirty="0" smtClean="0">
                <a:latin typeface="Courier New" panose="02070309020205020404" pitchFamily="49" charset="0"/>
              </a:rPr>
              <a:t>層</a:t>
            </a:r>
            <a:endParaRPr lang="en-US" altLang="zh-TW" sz="3200" b="1" dirty="0" smtClean="0">
              <a:latin typeface="Courier New" panose="02070309020205020404" pitchFamily="49" charset="0"/>
            </a:endParaRPr>
          </a:p>
          <a:p>
            <a:r>
              <a:rPr lang="zh-TW" altLang="en-US" sz="3200" b="1" dirty="0" smtClean="0">
                <a:latin typeface="Courier New" panose="02070309020205020404" pitchFamily="49" charset="0"/>
              </a:rPr>
              <a:t>將</a:t>
            </a:r>
            <a:r>
              <a:rPr lang="zh-TW" altLang="en-US" sz="3200" b="1" dirty="0">
                <a:latin typeface="Courier New" panose="02070309020205020404" pitchFamily="49" charset="0"/>
              </a:rPr>
              <a:t>每個索引數字對應到一個高維空間的</a:t>
            </a:r>
            <a:r>
              <a:rPr lang="zh-TW" altLang="en-US" sz="3200" b="1" dirty="0" smtClean="0">
                <a:latin typeface="Courier New" panose="02070309020205020404" pitchFamily="49" charset="0"/>
              </a:rPr>
              <a:t>向量</a:t>
            </a:r>
            <a:endParaRPr lang="en-US" altLang="zh-TW" sz="3200" b="1" dirty="0" smtClean="0">
              <a:latin typeface="Courier New" panose="02070309020205020404" pitchFamily="49" charset="0"/>
            </a:endParaRPr>
          </a:p>
          <a:p>
            <a:r>
              <a:rPr lang="en-US" sz="3200" b="1" dirty="0" err="1" smtClean="0">
                <a:latin typeface="Berlin Sans FB" panose="020E0602020502020306" pitchFamily="34" charset="0"/>
              </a:rPr>
              <a:t>model.add:</a:t>
            </a:r>
            <a:r>
              <a:rPr lang="en-US" sz="3200" b="1" dirty="0" err="1">
                <a:latin typeface="Berlin Sans FB" panose="020E0602020502020306" pitchFamily="34" charset="0"/>
              </a:rPr>
              <a:t>LSTM</a:t>
            </a:r>
            <a:endParaRPr lang="en-US" altLang="zh-TW" sz="3200" b="1" dirty="0">
              <a:latin typeface="Berlin Sans FB" panose="020E0602020502020306" pitchFamily="34" charset="0"/>
            </a:endParaRPr>
          </a:p>
          <a:p>
            <a:r>
              <a:rPr lang="en-US" sz="3200" b="1" dirty="0" smtClean="0">
                <a:latin typeface="Courier New" panose="02070309020205020404" pitchFamily="49" charset="0"/>
              </a:rPr>
              <a:t>LSTM</a:t>
            </a:r>
            <a:r>
              <a:rPr lang="en-US" sz="3200" b="1" dirty="0">
                <a:latin typeface="Courier New" panose="02070309020205020404" pitchFamily="49" charset="0"/>
              </a:rPr>
              <a:t> </a:t>
            </a:r>
            <a:r>
              <a:rPr lang="zh-TW" altLang="en-US" sz="3200" b="1" dirty="0">
                <a:latin typeface="Courier New" panose="02070309020205020404" pitchFamily="49" charset="0"/>
              </a:rPr>
              <a:t>層</a:t>
            </a:r>
          </a:p>
          <a:p>
            <a:r>
              <a:rPr lang="zh-TW" altLang="en-US" sz="3200" b="1" dirty="0" smtClean="0">
                <a:latin typeface="Courier New" panose="02070309020205020404" pitchFamily="49" charset="0"/>
              </a:rPr>
              <a:t>負責</a:t>
            </a:r>
            <a:r>
              <a:rPr lang="zh-TW" altLang="en-US" sz="3200" b="1" dirty="0">
                <a:latin typeface="Courier New" panose="02070309020205020404" pitchFamily="49" charset="0"/>
              </a:rPr>
              <a:t>將序列數據依序讀入並做</a:t>
            </a:r>
            <a:r>
              <a:rPr lang="zh-TW" altLang="en-US" sz="3200" b="1" dirty="0" smtClean="0">
                <a:latin typeface="Courier New" panose="02070309020205020404" pitchFamily="49" charset="0"/>
              </a:rPr>
              <a:t>處理</a:t>
            </a:r>
            <a:endParaRPr lang="en-US" altLang="zh-TW" sz="3200" b="1" dirty="0" smtClean="0">
              <a:latin typeface="Courier New" panose="02070309020205020404" pitchFamily="49" charset="0"/>
            </a:endParaRPr>
          </a:p>
          <a:p>
            <a:r>
              <a:rPr lang="en-US" sz="3200" b="1" dirty="0" err="1" smtClean="0">
                <a:latin typeface="Berlin Sans FB" panose="020E0602020502020306" pitchFamily="34" charset="0"/>
              </a:rPr>
              <a:t>model.add:</a:t>
            </a:r>
            <a:r>
              <a:rPr lang="en-US" sz="3200" b="1" dirty="0" err="1">
                <a:latin typeface="Berlin Sans FB" panose="020E0602020502020306" pitchFamily="34" charset="0"/>
              </a:rPr>
              <a:t>Dense</a:t>
            </a:r>
            <a:endParaRPr lang="en-US" altLang="zh-TW" sz="3200" b="1" dirty="0" smtClean="0">
              <a:latin typeface="Berlin Sans FB" panose="020E0602020502020306" pitchFamily="34" charset="0"/>
            </a:endParaRPr>
          </a:p>
          <a:p>
            <a:r>
              <a:rPr lang="zh-TW" altLang="en-US" sz="3200" b="1" dirty="0" smtClean="0">
                <a:latin typeface="Courier New" panose="02070309020205020404" pitchFamily="49" charset="0"/>
              </a:rPr>
              <a:t>全</a:t>
            </a:r>
            <a:r>
              <a:rPr lang="zh-TW" altLang="en-US" sz="3200" b="1" dirty="0">
                <a:latin typeface="Courier New" panose="02070309020205020404" pitchFamily="49" charset="0"/>
              </a:rPr>
              <a:t>連接層</a:t>
            </a:r>
          </a:p>
          <a:p>
            <a:r>
              <a:rPr lang="zh-TW" altLang="en-US" sz="3200" b="1" dirty="0" smtClean="0">
                <a:latin typeface="Courier New" panose="02070309020205020404" pitchFamily="49" charset="0"/>
              </a:rPr>
              <a:t>負責</a:t>
            </a:r>
            <a:r>
              <a:rPr lang="zh-TW" altLang="en-US" sz="3200" b="1" dirty="0">
                <a:latin typeface="Courier New" panose="02070309020205020404" pitchFamily="49" charset="0"/>
              </a:rPr>
              <a:t> </a:t>
            </a:r>
            <a:r>
              <a:rPr lang="en-US" sz="3200" b="1" dirty="0">
                <a:latin typeface="Courier New" panose="02070309020205020404" pitchFamily="49" charset="0"/>
              </a:rPr>
              <a:t>model </a:t>
            </a:r>
            <a:r>
              <a:rPr lang="zh-TW" altLang="en-US" sz="3200" b="1" dirty="0">
                <a:latin typeface="Courier New" panose="02070309020205020404" pitchFamily="49" charset="0"/>
              </a:rPr>
              <a:t>每個中文字出現的可能性</a:t>
            </a:r>
          </a:p>
          <a:p>
            <a:endParaRPr lang="zh-TW" altLang="en-US" sz="3200" b="1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endParaRPr lang="zh-TW" altLang="en-US" sz="3200" b="1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endParaRPr lang="zh-TW" altLang="en-US" sz="3200" b="1" dirty="0">
              <a:solidFill>
                <a:srgbClr val="D4D4D4"/>
              </a:solidFill>
              <a:latin typeface="Courier New" panose="020703090202050204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1417638"/>
            <a:ext cx="4572000" cy="5440362"/>
          </a:xfrm>
          <a:prstGeom prst="rect">
            <a:avLst/>
          </a:prstGeom>
          <a:ln>
            <a:noFill/>
          </a:ln>
        </p:spPr>
        <p:txBody>
          <a:bodyPr wrap="square">
            <a:normAutofit/>
          </a:bodyPr>
          <a:lstStyle/>
          <a:p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002" y="1417638"/>
            <a:ext cx="4567998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100" b="1" dirty="0">
                <a:solidFill>
                  <a:srgbClr val="6AA94F"/>
                </a:solidFill>
                <a:latin typeface="Courier New" panose="02070309020205020404" pitchFamily="49" charset="0"/>
              </a:rPr>
              <a:t># </a:t>
            </a:r>
            <a:r>
              <a:rPr lang="zh-TW" altLang="en-US" sz="1100" b="1" dirty="0">
                <a:solidFill>
                  <a:srgbClr val="6AA94F"/>
                </a:solidFill>
                <a:latin typeface="Courier New" panose="02070309020205020404" pitchFamily="49" charset="0"/>
              </a:rPr>
              <a:t>超參數</a:t>
            </a:r>
            <a:endParaRPr lang="zh-TW" altLang="en-US" sz="1100" b="1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100" b="1" dirty="0">
                <a:solidFill>
                  <a:srgbClr val="D4D4D4"/>
                </a:solidFill>
                <a:latin typeface="Courier New" panose="02070309020205020404" pitchFamily="49" charset="0"/>
              </a:rPr>
              <a:t>EMBEDDING_DIM = </a:t>
            </a:r>
            <a:r>
              <a:rPr lang="en-US" sz="1100" b="1" dirty="0">
                <a:solidFill>
                  <a:srgbClr val="B5CEA8"/>
                </a:solidFill>
                <a:latin typeface="Courier New" panose="02070309020205020404" pitchFamily="49" charset="0"/>
              </a:rPr>
              <a:t>512</a:t>
            </a:r>
            <a:endParaRPr lang="en-US" sz="1100" b="1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100" b="1" dirty="0">
                <a:solidFill>
                  <a:srgbClr val="D4D4D4"/>
                </a:solidFill>
                <a:latin typeface="Courier New" panose="02070309020205020404" pitchFamily="49" charset="0"/>
              </a:rPr>
              <a:t>RNN_UNITS = </a:t>
            </a:r>
            <a:r>
              <a:rPr lang="en-US" sz="1100" b="1" dirty="0">
                <a:solidFill>
                  <a:srgbClr val="B5CEA8"/>
                </a:solidFill>
                <a:latin typeface="Courier New" panose="02070309020205020404" pitchFamily="49" charset="0"/>
              </a:rPr>
              <a:t>1024</a:t>
            </a:r>
            <a:endParaRPr lang="en-US" sz="1100" b="1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100" b="1" dirty="0">
                <a:solidFill>
                  <a:srgbClr val="D4D4D4"/>
                </a:solidFill>
                <a:latin typeface="Courier New" panose="02070309020205020404" pitchFamily="49" charset="0"/>
              </a:rPr>
              <a:t/>
            </a:r>
            <a:br>
              <a:rPr lang="en-US" sz="1100" b="1" dirty="0">
                <a:solidFill>
                  <a:srgbClr val="D4D4D4"/>
                </a:solidFill>
                <a:latin typeface="Courier New" panose="02070309020205020404" pitchFamily="49" charset="0"/>
              </a:rPr>
            </a:br>
            <a:r>
              <a:rPr lang="en-US" sz="1100" b="1" dirty="0" smtClean="0">
                <a:solidFill>
                  <a:srgbClr val="D4D4D4"/>
                </a:solidFill>
                <a:latin typeface="Courier New" panose="02070309020205020404" pitchFamily="49" charset="0"/>
              </a:rPr>
              <a:t>model</a:t>
            </a:r>
            <a:r>
              <a:rPr lang="en-US" sz="1100" b="1" dirty="0">
                <a:solidFill>
                  <a:srgbClr val="D4D4D4"/>
                </a:solidFill>
                <a:latin typeface="Courier New" panose="02070309020205020404" pitchFamily="49" charset="0"/>
              </a:rPr>
              <a:t> = </a:t>
            </a:r>
            <a:r>
              <a:rPr lang="en-US" sz="1100" b="1" dirty="0" err="1">
                <a:solidFill>
                  <a:srgbClr val="D4D4D4"/>
                </a:solidFill>
                <a:latin typeface="Courier New" panose="02070309020205020404" pitchFamily="49" charset="0"/>
              </a:rPr>
              <a:t>tf.keras.Sequential</a:t>
            </a:r>
            <a:r>
              <a:rPr lang="en-US" sz="1100" b="1" dirty="0">
                <a:solidFill>
                  <a:srgbClr val="DCDCDC"/>
                </a:solidFill>
                <a:latin typeface="Courier New" panose="02070309020205020404" pitchFamily="49" charset="0"/>
              </a:rPr>
              <a:t>()</a:t>
            </a:r>
            <a:endParaRPr lang="en-US" sz="1100" b="1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100" b="1" dirty="0">
                <a:solidFill>
                  <a:srgbClr val="D4D4D4"/>
                </a:solidFill>
                <a:latin typeface="Courier New" panose="02070309020205020404" pitchFamily="49" charset="0"/>
              </a:rPr>
              <a:t/>
            </a:r>
            <a:br>
              <a:rPr lang="en-US" sz="1100" b="1" dirty="0">
                <a:solidFill>
                  <a:srgbClr val="D4D4D4"/>
                </a:solidFill>
                <a:latin typeface="Courier New" panose="02070309020205020404" pitchFamily="49" charset="0"/>
              </a:rPr>
            </a:br>
            <a:r>
              <a:rPr lang="en-US" sz="1100" b="1" dirty="0" err="1" smtClean="0">
                <a:solidFill>
                  <a:srgbClr val="D4D4D4"/>
                </a:solidFill>
                <a:latin typeface="Courier New" panose="02070309020205020404" pitchFamily="49" charset="0"/>
              </a:rPr>
              <a:t>model.add</a:t>
            </a:r>
            <a:r>
              <a:rPr lang="en-US" sz="1100" b="1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endParaRPr lang="en-US" sz="1100" b="1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100" b="1" dirty="0">
                <a:solidFill>
                  <a:srgbClr val="D4D4D4"/>
                </a:solidFill>
                <a:latin typeface="Courier New" panose="02070309020205020404" pitchFamily="49" charset="0"/>
              </a:rPr>
              <a:t>    </a:t>
            </a:r>
            <a:r>
              <a:rPr lang="en-US" sz="1100" b="1" dirty="0" err="1">
                <a:solidFill>
                  <a:srgbClr val="D4D4D4"/>
                </a:solidFill>
                <a:latin typeface="Courier New" panose="02070309020205020404" pitchFamily="49" charset="0"/>
              </a:rPr>
              <a:t>tf.keras.layers.Embedding</a:t>
            </a:r>
            <a:r>
              <a:rPr lang="en-US" sz="1100" b="1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endParaRPr lang="en-US" sz="1100" b="1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100" b="1" dirty="0">
                <a:solidFill>
                  <a:srgbClr val="D4D4D4"/>
                </a:solidFill>
                <a:latin typeface="Courier New" panose="02070309020205020404" pitchFamily="49" charset="0"/>
              </a:rPr>
              <a:t>        </a:t>
            </a:r>
            <a:r>
              <a:rPr lang="en-US" sz="1100" b="1" dirty="0" err="1">
                <a:solidFill>
                  <a:srgbClr val="D4D4D4"/>
                </a:solidFill>
                <a:latin typeface="Courier New" panose="02070309020205020404" pitchFamily="49" charset="0"/>
              </a:rPr>
              <a:t>input_dim</a:t>
            </a:r>
            <a:r>
              <a:rPr lang="en-US" sz="1100" b="1" dirty="0">
                <a:solidFill>
                  <a:srgbClr val="D4D4D4"/>
                </a:solidFill>
                <a:latin typeface="Courier New" panose="02070309020205020404" pitchFamily="49" charset="0"/>
              </a:rPr>
              <a:t>=</a:t>
            </a:r>
            <a:r>
              <a:rPr lang="en-US" sz="1100" b="1" dirty="0" err="1">
                <a:solidFill>
                  <a:srgbClr val="D4D4D4"/>
                </a:solidFill>
                <a:latin typeface="Courier New" panose="02070309020205020404" pitchFamily="49" charset="0"/>
              </a:rPr>
              <a:t>num_words</a:t>
            </a:r>
            <a:r>
              <a:rPr lang="en-US" sz="1100" b="1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sz="1100" b="1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</a:p>
          <a:p>
            <a:r>
              <a:rPr lang="en-US" sz="1100" b="1" dirty="0">
                <a:solidFill>
                  <a:srgbClr val="D4D4D4"/>
                </a:solidFill>
                <a:latin typeface="Courier New" panose="02070309020205020404" pitchFamily="49" charset="0"/>
              </a:rPr>
              <a:t>        </a:t>
            </a:r>
            <a:r>
              <a:rPr lang="en-US" sz="1100" b="1" dirty="0" err="1">
                <a:solidFill>
                  <a:srgbClr val="D4D4D4"/>
                </a:solidFill>
                <a:latin typeface="Courier New" panose="02070309020205020404" pitchFamily="49" charset="0"/>
              </a:rPr>
              <a:t>output_dim</a:t>
            </a:r>
            <a:r>
              <a:rPr lang="en-US" sz="1100" b="1" dirty="0">
                <a:solidFill>
                  <a:srgbClr val="D4D4D4"/>
                </a:solidFill>
                <a:latin typeface="Courier New" panose="02070309020205020404" pitchFamily="49" charset="0"/>
              </a:rPr>
              <a:t>=EMBEDDING_DIM</a:t>
            </a:r>
            <a:r>
              <a:rPr lang="en-US" sz="1100" b="1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endParaRPr lang="en-US" sz="1100" b="1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100" b="1" dirty="0">
                <a:solidFill>
                  <a:srgbClr val="D4D4D4"/>
                </a:solidFill>
                <a:latin typeface="Courier New" panose="02070309020205020404" pitchFamily="49" charset="0"/>
              </a:rPr>
              <a:t>        </a:t>
            </a:r>
            <a:r>
              <a:rPr lang="en-US" sz="1100" b="1" dirty="0" err="1">
                <a:solidFill>
                  <a:srgbClr val="D4D4D4"/>
                </a:solidFill>
                <a:latin typeface="Courier New" panose="02070309020205020404" pitchFamily="49" charset="0"/>
              </a:rPr>
              <a:t>batch_input_shape</a:t>
            </a:r>
            <a:r>
              <a:rPr lang="en-US" sz="1100" b="1" dirty="0">
                <a:solidFill>
                  <a:srgbClr val="D4D4D4"/>
                </a:solidFill>
                <a:latin typeface="Courier New" panose="02070309020205020404" pitchFamily="49" charset="0"/>
              </a:rPr>
              <a:t>=</a:t>
            </a:r>
            <a:r>
              <a:rPr lang="en-US" sz="1100" b="1" dirty="0">
                <a:solidFill>
                  <a:srgbClr val="DCDCDC"/>
                </a:solidFill>
                <a:latin typeface="Courier New" panose="02070309020205020404" pitchFamily="49" charset="0"/>
              </a:rPr>
              <a:t>[</a:t>
            </a:r>
            <a:endParaRPr lang="en-US" sz="1100" b="1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100" b="1" dirty="0">
                <a:solidFill>
                  <a:srgbClr val="D4D4D4"/>
                </a:solidFill>
                <a:latin typeface="Courier New" panose="02070309020205020404" pitchFamily="49" charset="0"/>
              </a:rPr>
              <a:t>            BATCH_SIZE</a:t>
            </a:r>
            <a:r>
              <a:rPr lang="en-US" sz="1100" b="1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sz="1100" b="1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100" b="1" dirty="0">
                <a:solidFill>
                  <a:srgbClr val="569CD6"/>
                </a:solidFill>
                <a:latin typeface="Courier New" panose="02070309020205020404" pitchFamily="49" charset="0"/>
              </a:rPr>
              <a:t>None</a:t>
            </a:r>
            <a:r>
              <a:rPr lang="en-US" sz="1100" b="1" dirty="0">
                <a:solidFill>
                  <a:srgbClr val="DCDCDC"/>
                </a:solidFill>
                <a:latin typeface="Courier New" panose="02070309020205020404" pitchFamily="49" charset="0"/>
              </a:rPr>
              <a:t>]</a:t>
            </a:r>
            <a:endParaRPr lang="en-US" sz="1100" b="1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100" b="1" dirty="0">
                <a:solidFill>
                  <a:srgbClr val="DCDCDC"/>
                </a:solidFill>
                <a:latin typeface="Courier New" panose="02070309020205020404" pitchFamily="49" charset="0"/>
              </a:rPr>
              <a:t>))</a:t>
            </a:r>
            <a:endParaRPr lang="en-US" sz="1100" b="1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100" b="1" dirty="0">
                <a:solidFill>
                  <a:srgbClr val="D4D4D4"/>
                </a:solidFill>
                <a:latin typeface="Courier New" panose="02070309020205020404" pitchFamily="49" charset="0"/>
              </a:rPr>
              <a:t/>
            </a:r>
            <a:br>
              <a:rPr lang="en-US" sz="1100" b="1" dirty="0">
                <a:solidFill>
                  <a:srgbClr val="D4D4D4"/>
                </a:solidFill>
                <a:latin typeface="Courier New" panose="02070309020205020404" pitchFamily="49" charset="0"/>
              </a:rPr>
            </a:br>
            <a:r>
              <a:rPr lang="en-US" sz="1100" b="1" dirty="0" err="1" smtClean="0">
                <a:solidFill>
                  <a:srgbClr val="D4D4D4"/>
                </a:solidFill>
                <a:latin typeface="Courier New" panose="02070309020205020404" pitchFamily="49" charset="0"/>
              </a:rPr>
              <a:t>model.add</a:t>
            </a:r>
            <a:r>
              <a:rPr lang="en-US" sz="1100" b="1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endParaRPr lang="en-US" sz="1100" b="1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100" b="1" dirty="0">
                <a:solidFill>
                  <a:srgbClr val="D4D4D4"/>
                </a:solidFill>
                <a:latin typeface="Courier New" panose="02070309020205020404" pitchFamily="49" charset="0"/>
              </a:rPr>
              <a:t>    </a:t>
            </a:r>
            <a:r>
              <a:rPr lang="en-US" sz="1100" b="1" dirty="0" err="1">
                <a:solidFill>
                  <a:srgbClr val="D4D4D4"/>
                </a:solidFill>
                <a:latin typeface="Courier New" panose="02070309020205020404" pitchFamily="49" charset="0"/>
              </a:rPr>
              <a:t>tf.keras.layers.LSTM</a:t>
            </a:r>
            <a:r>
              <a:rPr lang="en-US" sz="1100" b="1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endParaRPr lang="en-US" sz="1100" b="1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100" b="1" dirty="0">
                <a:solidFill>
                  <a:srgbClr val="D4D4D4"/>
                </a:solidFill>
                <a:latin typeface="Courier New" panose="02070309020205020404" pitchFamily="49" charset="0"/>
              </a:rPr>
              <a:t>    units=RNN_UNITS</a:t>
            </a:r>
            <a:r>
              <a:rPr lang="en-US" sz="1100" b="1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sz="1100" b="1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</a:p>
          <a:p>
            <a:r>
              <a:rPr lang="en-US" sz="1100" b="1" dirty="0">
                <a:solidFill>
                  <a:srgbClr val="D4D4D4"/>
                </a:solidFill>
                <a:latin typeface="Courier New" panose="02070309020205020404" pitchFamily="49" charset="0"/>
              </a:rPr>
              <a:t>    </a:t>
            </a:r>
            <a:r>
              <a:rPr lang="en-US" sz="1100" b="1" dirty="0" err="1">
                <a:solidFill>
                  <a:srgbClr val="D4D4D4"/>
                </a:solidFill>
                <a:latin typeface="Courier New" panose="02070309020205020404" pitchFamily="49" charset="0"/>
              </a:rPr>
              <a:t>return_sequences</a:t>
            </a:r>
            <a:r>
              <a:rPr lang="en-US" sz="1100" b="1" dirty="0">
                <a:solidFill>
                  <a:srgbClr val="D4D4D4"/>
                </a:solidFill>
                <a:latin typeface="Courier New" panose="02070309020205020404" pitchFamily="49" charset="0"/>
              </a:rPr>
              <a:t>=</a:t>
            </a:r>
            <a:r>
              <a:rPr lang="en-US" sz="1100" b="1" dirty="0">
                <a:solidFill>
                  <a:srgbClr val="569CD6"/>
                </a:solidFill>
                <a:latin typeface="Courier New" panose="02070309020205020404" pitchFamily="49" charset="0"/>
              </a:rPr>
              <a:t>True</a:t>
            </a:r>
            <a:r>
              <a:rPr lang="en-US" sz="1100" b="1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sz="1100" b="1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</a:p>
          <a:p>
            <a:r>
              <a:rPr lang="en-US" sz="1100" b="1" dirty="0">
                <a:solidFill>
                  <a:srgbClr val="D4D4D4"/>
                </a:solidFill>
                <a:latin typeface="Courier New" panose="02070309020205020404" pitchFamily="49" charset="0"/>
              </a:rPr>
              <a:t>    </a:t>
            </a:r>
            <a:r>
              <a:rPr lang="en-US" sz="1100" b="1" dirty="0" err="1">
                <a:solidFill>
                  <a:srgbClr val="D4D4D4"/>
                </a:solidFill>
                <a:latin typeface="Courier New" panose="02070309020205020404" pitchFamily="49" charset="0"/>
              </a:rPr>
              <a:t>stateful</a:t>
            </a:r>
            <a:r>
              <a:rPr lang="en-US" sz="1100" b="1" dirty="0">
                <a:solidFill>
                  <a:srgbClr val="D4D4D4"/>
                </a:solidFill>
                <a:latin typeface="Courier New" panose="02070309020205020404" pitchFamily="49" charset="0"/>
              </a:rPr>
              <a:t>=</a:t>
            </a:r>
            <a:r>
              <a:rPr lang="en-US" sz="1100" b="1" dirty="0">
                <a:solidFill>
                  <a:srgbClr val="569CD6"/>
                </a:solidFill>
                <a:latin typeface="Courier New" panose="02070309020205020404" pitchFamily="49" charset="0"/>
              </a:rPr>
              <a:t>True</a:t>
            </a:r>
            <a:r>
              <a:rPr lang="en-US" sz="1100" b="1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sz="1100" b="1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</a:p>
          <a:p>
            <a:r>
              <a:rPr lang="en-US" sz="1100" b="1" dirty="0">
                <a:solidFill>
                  <a:srgbClr val="D4D4D4"/>
                </a:solidFill>
                <a:latin typeface="Courier New" panose="02070309020205020404" pitchFamily="49" charset="0"/>
              </a:rPr>
              <a:t>    </a:t>
            </a:r>
            <a:r>
              <a:rPr lang="en-US" sz="1100" b="1" dirty="0" err="1">
                <a:solidFill>
                  <a:srgbClr val="D4D4D4"/>
                </a:solidFill>
                <a:latin typeface="Courier New" panose="02070309020205020404" pitchFamily="49" charset="0"/>
              </a:rPr>
              <a:t>recurrent_initializer</a:t>
            </a:r>
            <a:r>
              <a:rPr lang="en-US" sz="1100" b="1" dirty="0">
                <a:solidFill>
                  <a:srgbClr val="D4D4D4"/>
                </a:solidFill>
                <a:latin typeface="Courier New" panose="02070309020205020404" pitchFamily="49" charset="0"/>
              </a:rPr>
              <a:t>=</a:t>
            </a:r>
            <a:r>
              <a:rPr lang="en-US" sz="1100" b="1" dirty="0">
                <a:solidFill>
                  <a:srgbClr val="CE9178"/>
                </a:solidFill>
                <a:latin typeface="Courier New" panose="02070309020205020404" pitchFamily="49" charset="0"/>
              </a:rPr>
              <a:t>'</a:t>
            </a:r>
            <a:r>
              <a:rPr lang="en-US" sz="1100" b="1" dirty="0" err="1">
                <a:solidFill>
                  <a:srgbClr val="CE9178"/>
                </a:solidFill>
                <a:latin typeface="Courier New" panose="02070309020205020404" pitchFamily="49" charset="0"/>
              </a:rPr>
              <a:t>glorot_uniform</a:t>
            </a:r>
            <a:r>
              <a:rPr lang="en-US" sz="1100" b="1" dirty="0">
                <a:solidFill>
                  <a:srgbClr val="CE9178"/>
                </a:solidFill>
                <a:latin typeface="Courier New" panose="02070309020205020404" pitchFamily="49" charset="0"/>
              </a:rPr>
              <a:t>'</a:t>
            </a:r>
            <a:endParaRPr lang="en-US" sz="1100" b="1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100" b="1" dirty="0">
                <a:solidFill>
                  <a:srgbClr val="DCDCDC"/>
                </a:solidFill>
                <a:latin typeface="Courier New" panose="02070309020205020404" pitchFamily="49" charset="0"/>
              </a:rPr>
              <a:t>))</a:t>
            </a:r>
            <a:endParaRPr lang="en-US" sz="1100" b="1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100" b="1" dirty="0">
                <a:solidFill>
                  <a:srgbClr val="D4D4D4"/>
                </a:solidFill>
                <a:latin typeface="Courier New" panose="02070309020205020404" pitchFamily="49" charset="0"/>
              </a:rPr>
              <a:t/>
            </a:r>
            <a:br>
              <a:rPr lang="en-US" sz="1100" b="1" dirty="0">
                <a:solidFill>
                  <a:srgbClr val="D4D4D4"/>
                </a:solidFill>
                <a:latin typeface="Courier New" panose="02070309020205020404" pitchFamily="49" charset="0"/>
              </a:rPr>
            </a:br>
            <a:r>
              <a:rPr lang="en-US" sz="1100" b="1" dirty="0" err="1" smtClean="0">
                <a:solidFill>
                  <a:srgbClr val="D4D4D4"/>
                </a:solidFill>
                <a:latin typeface="Courier New" panose="02070309020205020404" pitchFamily="49" charset="0"/>
              </a:rPr>
              <a:t>model.add</a:t>
            </a:r>
            <a:r>
              <a:rPr lang="en-US" sz="1100" b="1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endParaRPr lang="en-US" sz="1100" b="1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100" b="1" dirty="0">
                <a:solidFill>
                  <a:srgbClr val="D4D4D4"/>
                </a:solidFill>
                <a:latin typeface="Courier New" panose="02070309020205020404" pitchFamily="49" charset="0"/>
              </a:rPr>
              <a:t>    </a:t>
            </a:r>
            <a:r>
              <a:rPr lang="en-US" sz="1100" b="1" dirty="0" err="1">
                <a:solidFill>
                  <a:srgbClr val="D4D4D4"/>
                </a:solidFill>
                <a:latin typeface="Courier New" panose="02070309020205020404" pitchFamily="49" charset="0"/>
              </a:rPr>
              <a:t>tf.keras.layers.Dense</a:t>
            </a:r>
            <a:r>
              <a:rPr lang="en-US" sz="1100" b="1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endParaRPr lang="en-US" sz="1100" b="1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100" b="1" dirty="0">
                <a:solidFill>
                  <a:srgbClr val="D4D4D4"/>
                </a:solidFill>
                <a:latin typeface="Courier New" panose="02070309020205020404" pitchFamily="49" charset="0"/>
              </a:rPr>
              <a:t>        </a:t>
            </a:r>
            <a:r>
              <a:rPr lang="en-US" sz="1100" b="1" dirty="0" err="1">
                <a:solidFill>
                  <a:srgbClr val="D4D4D4"/>
                </a:solidFill>
                <a:latin typeface="Courier New" panose="02070309020205020404" pitchFamily="49" charset="0"/>
              </a:rPr>
              <a:t>num_words</a:t>
            </a:r>
            <a:r>
              <a:rPr lang="en-US" sz="1100" b="1" dirty="0">
                <a:solidFill>
                  <a:srgbClr val="DCDCDC"/>
                </a:solidFill>
                <a:latin typeface="Courier New" panose="02070309020205020404" pitchFamily="49" charset="0"/>
              </a:rPr>
              <a:t>))</a:t>
            </a:r>
            <a:endParaRPr lang="en-US" sz="1100" b="1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100" b="1" dirty="0">
                <a:solidFill>
                  <a:srgbClr val="D4D4D4"/>
                </a:solidFill>
                <a:latin typeface="Courier New" panose="02070309020205020404" pitchFamily="49" charset="0"/>
              </a:rPr>
              <a:t/>
            </a:r>
            <a:br>
              <a:rPr lang="en-US" sz="1100" b="1" dirty="0">
                <a:solidFill>
                  <a:srgbClr val="D4D4D4"/>
                </a:solidFill>
                <a:latin typeface="Courier New" panose="02070309020205020404" pitchFamily="49" charset="0"/>
              </a:rPr>
            </a:br>
            <a:r>
              <a:rPr lang="en-US" sz="1100" b="1" dirty="0" err="1">
                <a:solidFill>
                  <a:srgbClr val="D4D4D4"/>
                </a:solidFill>
                <a:latin typeface="Courier New" panose="02070309020205020404" pitchFamily="49" charset="0"/>
              </a:rPr>
              <a:t>model.summary</a:t>
            </a:r>
            <a:r>
              <a:rPr lang="en-US" sz="1100" b="1" dirty="0">
                <a:solidFill>
                  <a:srgbClr val="DCDCDC"/>
                </a:solidFill>
                <a:latin typeface="Courier New" panose="02070309020205020404" pitchFamily="49" charset="0"/>
              </a:rPr>
              <a:t>()</a:t>
            </a:r>
            <a:endParaRPr lang="en-US" sz="1100" b="1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565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定義能解決問題的函式集</a:t>
            </a:r>
          </a:p>
        </p:txBody>
      </p:sp>
      <p:sp>
        <p:nvSpPr>
          <p:cNvPr id="6" name="矩形 5"/>
          <p:cNvSpPr/>
          <p:nvPr/>
        </p:nvSpPr>
        <p:spPr>
          <a:xfrm>
            <a:off x="4572000" y="1417638"/>
            <a:ext cx="4572000" cy="5440362"/>
          </a:xfrm>
          <a:prstGeom prst="rect">
            <a:avLst/>
          </a:prstGeom>
          <a:solidFill>
            <a:srgbClr val="F5801F"/>
          </a:solidFill>
        </p:spPr>
        <p:txBody>
          <a:bodyPr wrap="square">
            <a:normAutofit/>
          </a:bodyPr>
          <a:lstStyle/>
          <a:p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模型名稱</a:t>
            </a:r>
            <a:endParaRPr lang="en-US" altLang="zh-TW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sz="3200" b="1" dirty="0" smtClean="0">
                <a:latin typeface="Courier New" panose="02070309020205020404" pitchFamily="49" charset="0"/>
              </a:rPr>
              <a:t>Sequential</a:t>
            </a:r>
          </a:p>
          <a:p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第一層</a:t>
            </a:r>
            <a:endParaRPr lang="en-US" altLang="zh-TW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sz="3200" b="1" dirty="0" smtClean="0">
                <a:latin typeface="Courier New" panose="02070309020205020404" pitchFamily="49" charset="0"/>
              </a:rPr>
              <a:t>Embedding</a:t>
            </a:r>
          </a:p>
          <a:p>
            <a:r>
              <a:rPr lang="zh-TW" altLang="en-US" sz="3200" b="1" dirty="0" smtClean="0">
                <a:latin typeface="Courier New" panose="02070309020205020404" pitchFamily="49" charset="0"/>
                <a:ea typeface="微軟正黑體" panose="020B0604030504040204" pitchFamily="34" charset="-120"/>
              </a:rPr>
              <a:t>第二層</a:t>
            </a:r>
            <a:endParaRPr lang="en-US" altLang="zh-TW" sz="3200" b="1" dirty="0" smtClean="0">
              <a:latin typeface="Courier New" panose="02070309020205020404" pitchFamily="49" charset="0"/>
              <a:ea typeface="微軟正黑體" panose="020B0604030504040204" pitchFamily="34" charset="-120"/>
            </a:endParaRPr>
          </a:p>
          <a:p>
            <a:r>
              <a:rPr lang="en-US" sz="3200" b="1" dirty="0" smtClean="0">
                <a:latin typeface="Courier New" panose="02070309020205020404" pitchFamily="49" charset="0"/>
              </a:rPr>
              <a:t>LSTM</a:t>
            </a:r>
          </a:p>
          <a:p>
            <a:r>
              <a:rPr lang="zh-TW" altLang="en-US" sz="3200" b="1" dirty="0" smtClean="0">
                <a:latin typeface="Courier New" panose="02070309020205020404" pitchFamily="49" charset="0"/>
                <a:ea typeface="微軟正黑體" panose="020B0604030504040204" pitchFamily="34" charset="-120"/>
              </a:rPr>
              <a:t>第三層</a:t>
            </a:r>
            <a:endParaRPr lang="en-US" altLang="zh-TW" sz="3200" b="1" dirty="0" smtClean="0">
              <a:latin typeface="Courier New" panose="02070309020205020404" pitchFamily="49" charset="0"/>
              <a:ea typeface="微軟正黑體" panose="020B0604030504040204" pitchFamily="34" charset="-120"/>
            </a:endParaRPr>
          </a:p>
          <a:p>
            <a:r>
              <a:rPr lang="en-US" sz="3200" b="1" dirty="0">
                <a:latin typeface="Courier New" panose="02070309020205020404" pitchFamily="49" charset="0"/>
              </a:rPr>
              <a:t>Dense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1417638"/>
            <a:ext cx="4572000" cy="5440362"/>
          </a:xfrm>
          <a:prstGeom prst="rect">
            <a:avLst/>
          </a:prstGeom>
          <a:ln>
            <a:noFill/>
          </a:ln>
        </p:spPr>
        <p:txBody>
          <a:bodyPr wrap="square">
            <a:normAutofit/>
          </a:bodyPr>
          <a:lstStyle/>
          <a:p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-9963" y="2668120"/>
            <a:ext cx="4591926" cy="418576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</a:rPr>
              <a:t>Model: "sequential" _________________________________________________________________ Layer (type) Output Shape </a:t>
            </a:r>
            <a:r>
              <a:rPr lang="en-US" sz="1400" b="1" dirty="0" err="1">
                <a:latin typeface="Courier New" panose="02070309020205020404" pitchFamily="49" charset="0"/>
              </a:rPr>
              <a:t>Param</a:t>
            </a:r>
            <a:r>
              <a:rPr lang="en-US" sz="1400" b="1" dirty="0">
                <a:latin typeface="Courier New" panose="02070309020205020404" pitchFamily="49" charset="0"/>
              </a:rPr>
              <a:t> # ================================================================= embedding (Embedding) (128, None, 512) 2303488 _________________________________________________________________ </a:t>
            </a:r>
            <a:r>
              <a:rPr lang="en-US" sz="1400" b="1" dirty="0" err="1">
                <a:latin typeface="Courier New" panose="02070309020205020404" pitchFamily="49" charset="0"/>
              </a:rPr>
              <a:t>lstm</a:t>
            </a:r>
            <a:r>
              <a:rPr lang="en-US" sz="1400" b="1" dirty="0">
                <a:latin typeface="Courier New" panose="02070309020205020404" pitchFamily="49" charset="0"/>
              </a:rPr>
              <a:t> (LSTM) (128, None, 1024) 6295552 _________________________________________________________________ dense (Dense) (128, None, 4499) 4611475 ================================================================= Total </a:t>
            </a:r>
            <a:r>
              <a:rPr lang="en-US" sz="1400" b="1" dirty="0" err="1">
                <a:latin typeface="Courier New" panose="02070309020205020404" pitchFamily="49" charset="0"/>
              </a:rPr>
              <a:t>params</a:t>
            </a:r>
            <a:r>
              <a:rPr lang="en-US" sz="1400" b="1" dirty="0">
                <a:latin typeface="Courier New" panose="02070309020205020404" pitchFamily="49" charset="0"/>
              </a:rPr>
              <a:t>: 13,210,515 Trainable </a:t>
            </a:r>
            <a:r>
              <a:rPr lang="en-US" sz="1400" b="1" dirty="0" err="1">
                <a:latin typeface="Courier New" panose="02070309020205020404" pitchFamily="49" charset="0"/>
              </a:rPr>
              <a:t>params</a:t>
            </a:r>
            <a:r>
              <a:rPr lang="en-US" sz="1400" b="1" dirty="0">
                <a:latin typeface="Courier New" panose="02070309020205020404" pitchFamily="49" charset="0"/>
              </a:rPr>
              <a:t>: 13,210,515 Non-trainable </a:t>
            </a:r>
            <a:r>
              <a:rPr lang="en-US" sz="1400" b="1" dirty="0" err="1">
                <a:latin typeface="Courier New" panose="02070309020205020404" pitchFamily="49" charset="0"/>
              </a:rPr>
              <a:t>params</a:t>
            </a:r>
            <a:r>
              <a:rPr lang="en-US" sz="1400" b="1" dirty="0">
                <a:latin typeface="Courier New" panose="02070309020205020404" pitchFamily="49" charset="0"/>
              </a:rPr>
              <a:t>: 0 _________________________________________________________________</a:t>
            </a:r>
            <a:endParaRPr lang="en-US" sz="1400" b="1" dirty="0"/>
          </a:p>
        </p:txBody>
      </p:sp>
      <p:sp>
        <p:nvSpPr>
          <p:cNvPr id="4" name="矩形 3"/>
          <p:cNvSpPr/>
          <p:nvPr/>
        </p:nvSpPr>
        <p:spPr>
          <a:xfrm>
            <a:off x="-9963" y="2092257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sz="2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執行結果</a:t>
            </a:r>
            <a:endParaRPr lang="en-US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9831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定義評量函式好壞的指標</a:t>
            </a:r>
          </a:p>
        </p:txBody>
      </p:sp>
      <p:sp>
        <p:nvSpPr>
          <p:cNvPr id="6" name="矩形 5"/>
          <p:cNvSpPr/>
          <p:nvPr/>
        </p:nvSpPr>
        <p:spPr>
          <a:xfrm>
            <a:off x="4572000" y="1417638"/>
            <a:ext cx="4572000" cy="5440362"/>
          </a:xfrm>
          <a:prstGeom prst="rect">
            <a:avLst/>
          </a:prstGeom>
          <a:solidFill>
            <a:srgbClr val="F5801F"/>
          </a:solidFill>
        </p:spPr>
        <p:txBody>
          <a:bodyPr wrap="square">
            <a:normAutofit fontScale="92500" lnSpcReduction="20000"/>
          </a:bodyPr>
          <a:lstStyle/>
          <a:p>
            <a:r>
              <a:rPr lang="en-US" sz="3200" b="1" dirty="0">
                <a:latin typeface="Berlin Sans FB" panose="020E0602020502020306" pitchFamily="34" charset="0"/>
              </a:rPr>
              <a:t>0.001</a:t>
            </a:r>
          </a:p>
          <a:p>
            <a:r>
              <a:rPr lang="zh-TW" altLang="en-US" sz="3200" b="1" dirty="0" smtClean="0">
                <a:latin typeface="Courier New" panose="02070309020205020404" pitchFamily="49" charset="0"/>
              </a:rPr>
              <a:t>決定</a:t>
            </a:r>
            <a:r>
              <a:rPr lang="zh-TW" altLang="en-US" sz="3200" b="1" dirty="0">
                <a:latin typeface="Courier New" panose="02070309020205020404" pitchFamily="49" charset="0"/>
              </a:rPr>
              <a:t>模型一次要更新的步伐有多</a:t>
            </a:r>
            <a:r>
              <a:rPr lang="zh-TW" altLang="en-US" sz="3200" b="1" dirty="0" smtClean="0">
                <a:latin typeface="Courier New" panose="02070309020205020404" pitchFamily="49" charset="0"/>
              </a:rPr>
              <a:t>大</a:t>
            </a:r>
            <a:endParaRPr lang="en-US" altLang="zh-TW" sz="3200" b="1" dirty="0" smtClean="0">
              <a:latin typeface="Courier New" panose="02070309020205020404" pitchFamily="49" charset="0"/>
            </a:endParaRPr>
          </a:p>
          <a:p>
            <a:r>
              <a:rPr lang="en-US" sz="3200" b="1" dirty="0" err="1">
                <a:latin typeface="Berlin Sans FB" panose="020E0602020502020306" pitchFamily="34" charset="0"/>
              </a:rPr>
              <a:t>def</a:t>
            </a:r>
            <a:r>
              <a:rPr lang="en-US" sz="3200" b="1" dirty="0">
                <a:latin typeface="Courier New" panose="02070309020205020404" pitchFamily="49" charset="0"/>
              </a:rPr>
              <a:t> </a:t>
            </a:r>
            <a:r>
              <a:rPr lang="en-US" sz="3200" b="1" dirty="0">
                <a:latin typeface="Berlin Sans FB" panose="020E0602020502020306" pitchFamily="34" charset="0"/>
              </a:rPr>
              <a:t>loss</a:t>
            </a:r>
            <a:endParaRPr lang="en-US" altLang="zh-TW" sz="3200" b="1" dirty="0" smtClean="0">
              <a:latin typeface="Berlin Sans FB" panose="020E0602020502020306" pitchFamily="34" charset="0"/>
            </a:endParaRPr>
          </a:p>
          <a:p>
            <a:r>
              <a:rPr lang="zh-TW" altLang="en-US" sz="3200" b="1" dirty="0">
                <a:latin typeface="Courier New" panose="02070309020205020404" pitchFamily="49" charset="0"/>
              </a:rPr>
              <a:t>定義模型預測結果跟正確解答之間的</a:t>
            </a:r>
            <a:r>
              <a:rPr lang="zh-TW" altLang="en-US" sz="3200" b="1" dirty="0" smtClean="0">
                <a:latin typeface="Courier New" panose="02070309020205020404" pitchFamily="49" charset="0"/>
              </a:rPr>
              <a:t>差異，因為</a:t>
            </a:r>
            <a:r>
              <a:rPr lang="zh-TW" altLang="en-US" sz="3200" b="1" dirty="0">
                <a:latin typeface="Courier New" panose="02070309020205020404" pitchFamily="49" charset="0"/>
              </a:rPr>
              <a:t>全連接層</a:t>
            </a:r>
            <a:r>
              <a:rPr lang="zh-TW" altLang="en-US" sz="3200" b="1" dirty="0" smtClean="0">
                <a:latin typeface="Courier New" panose="02070309020205020404" pitchFamily="49" charset="0"/>
              </a:rPr>
              <a:t>沒使用</a:t>
            </a:r>
            <a:r>
              <a:rPr lang="zh-TW" altLang="en-US" sz="3200" b="1" dirty="0">
                <a:latin typeface="Courier New" panose="02070309020205020404" pitchFamily="49" charset="0"/>
              </a:rPr>
              <a:t> </a:t>
            </a:r>
            <a:r>
              <a:rPr lang="en-US" sz="3200" b="1" dirty="0">
                <a:latin typeface="Courier New" panose="02070309020205020404" pitchFamily="49" charset="0"/>
              </a:rPr>
              <a:t>activation </a:t>
            </a:r>
            <a:r>
              <a:rPr lang="en-US" sz="3200" b="1" dirty="0" err="1" smtClean="0">
                <a:latin typeface="Courier New" panose="02070309020205020404" pitchFamily="49" charset="0"/>
              </a:rPr>
              <a:t>funcfrom_logits</a:t>
            </a:r>
            <a:r>
              <a:rPr lang="en-US" sz="3200" b="1" dirty="0">
                <a:latin typeface="Courier New" panose="02070309020205020404" pitchFamily="49" charset="0"/>
              </a:rPr>
              <a:t>= True </a:t>
            </a:r>
            <a:endParaRPr lang="en-US" sz="3200" b="1" dirty="0" smtClean="0">
              <a:latin typeface="Courier New" panose="02070309020205020404" pitchFamily="49" charset="0"/>
            </a:endParaRPr>
          </a:p>
          <a:p>
            <a:r>
              <a:rPr lang="en-US" sz="3200" b="1" dirty="0" err="1">
                <a:latin typeface="Berlin Sans FB" panose="020E0602020502020306" pitchFamily="34" charset="0"/>
              </a:rPr>
              <a:t>model.compile</a:t>
            </a:r>
            <a:endParaRPr lang="en-US" altLang="zh-TW" sz="3200" b="1" dirty="0" smtClean="0">
              <a:latin typeface="Berlin Sans FB" panose="020E0602020502020306" pitchFamily="34" charset="0"/>
            </a:endParaRPr>
          </a:p>
          <a:p>
            <a:r>
              <a:rPr lang="zh-TW" altLang="en-US" sz="3200" b="1" dirty="0" smtClean="0">
                <a:latin typeface="Courier New" panose="02070309020205020404" pitchFamily="49" charset="0"/>
              </a:rPr>
              <a:t>編譯</a:t>
            </a:r>
            <a:r>
              <a:rPr lang="zh-TW" altLang="en-US" sz="3200" b="1" dirty="0">
                <a:latin typeface="Courier New" panose="02070309020205020404" pitchFamily="49" charset="0"/>
              </a:rPr>
              <a:t>模型</a:t>
            </a:r>
            <a:r>
              <a:rPr lang="zh-TW" altLang="en-US" sz="3200" b="1" dirty="0" smtClean="0">
                <a:latin typeface="Courier New" panose="02070309020205020404" pitchFamily="49" charset="0"/>
              </a:rPr>
              <a:t>，使用</a:t>
            </a:r>
            <a:r>
              <a:rPr lang="zh-TW" altLang="en-US" sz="3200" b="1" dirty="0">
                <a:latin typeface="Courier New" panose="02070309020205020404" pitchFamily="49" charset="0"/>
              </a:rPr>
              <a:t> </a:t>
            </a:r>
            <a:r>
              <a:rPr lang="en-US" sz="3200" b="1" dirty="0">
                <a:latin typeface="Courier New" panose="02070309020205020404" pitchFamily="49" charset="0"/>
              </a:rPr>
              <a:t>Adam </a:t>
            </a:r>
            <a:r>
              <a:rPr lang="en-US" sz="3200" b="1" dirty="0" smtClean="0">
                <a:latin typeface="Courier New" panose="02070309020205020404" pitchFamily="49" charset="0"/>
              </a:rPr>
              <a:t>Optimizer</a:t>
            </a:r>
            <a:r>
              <a:rPr lang="zh-TW" altLang="en-US" sz="3200" b="1" dirty="0" smtClean="0">
                <a:latin typeface="Courier New" panose="02070309020205020404" pitchFamily="49" charset="0"/>
              </a:rPr>
              <a:t>來</a:t>
            </a:r>
            <a:r>
              <a:rPr lang="zh-TW" altLang="en-US" sz="3200" b="1" dirty="0">
                <a:latin typeface="Courier New" panose="02070309020205020404" pitchFamily="49" charset="0"/>
              </a:rPr>
              <a:t>最小</a:t>
            </a:r>
            <a:r>
              <a:rPr lang="zh-TW" altLang="en-US" sz="3200" b="1" dirty="0" smtClean="0">
                <a:latin typeface="Courier New" panose="02070309020205020404" pitchFamily="49" charset="0"/>
              </a:rPr>
              <a:t>化剛剛</a:t>
            </a:r>
            <a:r>
              <a:rPr lang="zh-TW" altLang="en-US" sz="3200" b="1" dirty="0">
                <a:latin typeface="Courier New" panose="02070309020205020404" pitchFamily="49" charset="0"/>
              </a:rPr>
              <a:t>定義的損失函數</a:t>
            </a:r>
            <a:endParaRPr lang="en-US" sz="3200" b="1" dirty="0">
              <a:latin typeface="Courier New" panose="02070309020205020404" pitchFamily="49" charset="0"/>
            </a:endParaRPr>
          </a:p>
          <a:p>
            <a:endParaRPr lang="zh-TW" altLang="en-US" sz="3200" b="1" dirty="0">
              <a:latin typeface="Courier New" panose="020703090202050204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1417638"/>
            <a:ext cx="4572000" cy="5440362"/>
          </a:xfrm>
          <a:prstGeom prst="rect">
            <a:avLst/>
          </a:prstGeom>
          <a:ln>
            <a:noFill/>
          </a:ln>
        </p:spPr>
        <p:txBody>
          <a:bodyPr wrap="square">
            <a:normAutofit/>
          </a:bodyPr>
          <a:lstStyle/>
          <a:p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1417638"/>
            <a:ext cx="4572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rgbClr val="D4D4D4"/>
                </a:solidFill>
                <a:latin typeface="Courier New" panose="02070309020205020404" pitchFamily="49" charset="0"/>
              </a:rPr>
              <a:t>LEARNING_RATE</a:t>
            </a:r>
            <a:r>
              <a:rPr lang="en-US" b="1" dirty="0">
                <a:solidFill>
                  <a:srgbClr val="D4D4D4"/>
                </a:solidFill>
                <a:latin typeface="Courier New" panose="02070309020205020404" pitchFamily="49" charset="0"/>
              </a:rPr>
              <a:t> = </a:t>
            </a:r>
            <a:r>
              <a:rPr lang="en-US" b="1" dirty="0">
                <a:solidFill>
                  <a:srgbClr val="B5CEA8"/>
                </a:solidFill>
                <a:latin typeface="Courier New" panose="02070309020205020404" pitchFamily="49" charset="0"/>
              </a:rPr>
              <a:t>0.001</a:t>
            </a:r>
            <a:endParaRPr lang="en-US" b="1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latin typeface="Courier New" panose="02070309020205020404" pitchFamily="49" charset="0"/>
              </a:rPr>
              <a:t/>
            </a:r>
            <a:br>
              <a:rPr lang="en-US" b="1" dirty="0">
                <a:solidFill>
                  <a:srgbClr val="D4D4D4"/>
                </a:solidFill>
                <a:latin typeface="Courier New" panose="02070309020205020404" pitchFamily="49" charset="0"/>
              </a:rPr>
            </a:br>
            <a:r>
              <a:rPr lang="en-US" b="1" dirty="0" err="1" smtClean="0">
                <a:solidFill>
                  <a:srgbClr val="569CD6"/>
                </a:solidFill>
                <a:latin typeface="Courier New" panose="02070309020205020404" pitchFamily="49" charset="0"/>
              </a:rPr>
              <a:t>def</a:t>
            </a:r>
            <a:r>
              <a:rPr lang="en-US" b="1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b="1" dirty="0">
                <a:solidFill>
                  <a:srgbClr val="DCDCAA"/>
                </a:solidFill>
                <a:latin typeface="Courier New" panose="02070309020205020404" pitchFamily="49" charset="0"/>
              </a:rPr>
              <a:t>loss</a:t>
            </a:r>
            <a:r>
              <a:rPr lang="en-US" b="1" dirty="0">
                <a:solidFill>
                  <a:srgbClr val="D4D4D4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9CDCFE"/>
                </a:solidFill>
                <a:latin typeface="Courier New" panose="02070309020205020404" pitchFamily="49" charset="0"/>
              </a:rPr>
              <a:t>y_true</a:t>
            </a:r>
            <a:r>
              <a:rPr lang="en-US" b="1" dirty="0">
                <a:solidFill>
                  <a:srgbClr val="D4D4D4"/>
                </a:solidFill>
                <a:latin typeface="Courier New" panose="02070309020205020404" pitchFamily="49" charset="0"/>
              </a:rPr>
              <a:t>, </a:t>
            </a:r>
            <a:r>
              <a:rPr lang="en-US" b="1" dirty="0" err="1">
                <a:solidFill>
                  <a:srgbClr val="9CDCFE"/>
                </a:solidFill>
                <a:latin typeface="Courier New" panose="02070309020205020404" pitchFamily="49" charset="0"/>
              </a:rPr>
              <a:t>y_pred</a:t>
            </a:r>
            <a:r>
              <a:rPr lang="en-US" b="1" dirty="0">
                <a:solidFill>
                  <a:srgbClr val="D4D4D4"/>
                </a:solidFill>
                <a:latin typeface="Courier New" panose="02070309020205020404" pitchFamily="49" charset="0"/>
              </a:rPr>
              <a:t>)</a:t>
            </a:r>
            <a:r>
              <a:rPr lang="en-US" b="1" dirty="0">
                <a:solidFill>
                  <a:srgbClr val="DCDCDC"/>
                </a:solidFill>
                <a:latin typeface="Courier New" panose="02070309020205020404" pitchFamily="49" charset="0"/>
              </a:rPr>
              <a:t>:</a:t>
            </a:r>
            <a:endParaRPr lang="en-US" b="1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latin typeface="Courier New" panose="02070309020205020404" pitchFamily="49" charset="0"/>
              </a:rPr>
              <a:t>    </a:t>
            </a:r>
            <a:r>
              <a:rPr lang="en-US" b="1" dirty="0">
                <a:solidFill>
                  <a:srgbClr val="C586C0"/>
                </a:solidFill>
                <a:latin typeface="Courier New" panose="02070309020205020404" pitchFamily="49" charset="0"/>
              </a:rPr>
              <a:t>return</a:t>
            </a:r>
            <a:r>
              <a:rPr lang="en-US" b="1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b="1" dirty="0" err="1">
                <a:solidFill>
                  <a:srgbClr val="D4D4D4"/>
                </a:solidFill>
                <a:latin typeface="Courier New" panose="02070309020205020404" pitchFamily="49" charset="0"/>
              </a:rPr>
              <a:t>tf.keras.losses</a:t>
            </a:r>
            <a:r>
              <a:rPr lang="en-US" b="1" dirty="0">
                <a:solidFill>
                  <a:srgbClr val="D4D4D4"/>
                </a:solidFill>
                <a:latin typeface="Courier New" panose="02070309020205020404" pitchFamily="49" charset="0"/>
              </a:rPr>
              <a:t>\</a:t>
            </a:r>
          </a:p>
          <a:p>
            <a:r>
              <a:rPr lang="en-US" b="1" dirty="0">
                <a:solidFill>
                  <a:srgbClr val="D4D4D4"/>
                </a:solidFill>
                <a:latin typeface="Courier New" panose="02070309020205020404" pitchFamily="49" charset="0"/>
              </a:rPr>
              <a:t>    .</a:t>
            </a:r>
            <a:r>
              <a:rPr lang="en-US" b="1" dirty="0" err="1">
                <a:solidFill>
                  <a:srgbClr val="D4D4D4"/>
                </a:solidFill>
                <a:latin typeface="Courier New" panose="02070309020205020404" pitchFamily="49" charset="0"/>
              </a:rPr>
              <a:t>sparse_categorical_crossentropy</a:t>
            </a:r>
            <a:r>
              <a:rPr lang="en-US" b="1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endParaRPr lang="en-US" b="1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latin typeface="Courier New" panose="02070309020205020404" pitchFamily="49" charset="0"/>
              </a:rPr>
              <a:t>        </a:t>
            </a:r>
            <a:r>
              <a:rPr lang="en-US" b="1" dirty="0" err="1">
                <a:solidFill>
                  <a:srgbClr val="D4D4D4"/>
                </a:solidFill>
                <a:latin typeface="Courier New" panose="02070309020205020404" pitchFamily="49" charset="0"/>
              </a:rPr>
              <a:t>y_true</a:t>
            </a:r>
            <a:r>
              <a:rPr lang="en-US" b="1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b="1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b="1" dirty="0" err="1">
                <a:solidFill>
                  <a:srgbClr val="D4D4D4"/>
                </a:solidFill>
                <a:latin typeface="Courier New" panose="02070309020205020404" pitchFamily="49" charset="0"/>
              </a:rPr>
              <a:t>y_pred</a:t>
            </a:r>
            <a:r>
              <a:rPr lang="en-US" b="1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b="1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b="1" dirty="0" err="1">
                <a:solidFill>
                  <a:srgbClr val="D4D4D4"/>
                </a:solidFill>
                <a:latin typeface="Courier New" panose="02070309020205020404" pitchFamily="49" charset="0"/>
              </a:rPr>
              <a:t>from_logits</a:t>
            </a:r>
            <a:r>
              <a:rPr lang="en-US" b="1" dirty="0">
                <a:solidFill>
                  <a:srgbClr val="D4D4D4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569CD6"/>
                </a:solidFill>
                <a:latin typeface="Courier New" panose="02070309020205020404" pitchFamily="49" charset="0"/>
              </a:rPr>
              <a:t>True</a:t>
            </a:r>
            <a:r>
              <a:rPr lang="en-US" b="1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b="1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latin typeface="Courier New" panose="02070309020205020404" pitchFamily="49" charset="0"/>
              </a:rPr>
              <a:t/>
            </a:r>
            <a:br>
              <a:rPr lang="en-US" b="1" dirty="0">
                <a:solidFill>
                  <a:srgbClr val="D4D4D4"/>
                </a:solidFill>
                <a:latin typeface="Courier New" panose="02070309020205020404" pitchFamily="49" charset="0"/>
              </a:rPr>
            </a:br>
            <a:r>
              <a:rPr lang="en-US" b="1" dirty="0" err="1" smtClean="0">
                <a:solidFill>
                  <a:srgbClr val="D4D4D4"/>
                </a:solidFill>
                <a:latin typeface="Courier New" panose="02070309020205020404" pitchFamily="49" charset="0"/>
              </a:rPr>
              <a:t>model.</a:t>
            </a:r>
            <a:r>
              <a:rPr lang="en-US" b="1" dirty="0" err="1" smtClean="0">
                <a:solidFill>
                  <a:srgbClr val="DCDCAA"/>
                </a:solidFill>
                <a:latin typeface="Courier New" panose="02070309020205020404" pitchFamily="49" charset="0"/>
              </a:rPr>
              <a:t>compile</a:t>
            </a:r>
            <a:r>
              <a:rPr lang="en-US" b="1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endParaRPr lang="en-US" b="1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latin typeface="Courier New" panose="02070309020205020404" pitchFamily="49" charset="0"/>
              </a:rPr>
              <a:t>    optimizer=</a:t>
            </a:r>
            <a:r>
              <a:rPr lang="en-US" b="1" dirty="0" err="1">
                <a:solidFill>
                  <a:srgbClr val="D4D4D4"/>
                </a:solidFill>
                <a:latin typeface="Courier New" panose="02070309020205020404" pitchFamily="49" charset="0"/>
              </a:rPr>
              <a:t>tf.keras</a:t>
            </a:r>
            <a:r>
              <a:rPr lang="en-US" b="1" dirty="0">
                <a:solidFill>
                  <a:srgbClr val="D4D4D4"/>
                </a:solidFill>
                <a:latin typeface="Courier New" panose="02070309020205020404" pitchFamily="49" charset="0"/>
              </a:rPr>
              <a:t>\</a:t>
            </a:r>
          </a:p>
          <a:p>
            <a:r>
              <a:rPr lang="en-US" b="1" dirty="0">
                <a:solidFill>
                  <a:srgbClr val="D4D4D4"/>
                </a:solidFill>
                <a:latin typeface="Courier New" panose="02070309020205020404" pitchFamily="49" charset="0"/>
              </a:rPr>
              <a:t>        .</a:t>
            </a:r>
            <a:r>
              <a:rPr lang="en-US" b="1" dirty="0" err="1">
                <a:solidFill>
                  <a:srgbClr val="D4D4D4"/>
                </a:solidFill>
                <a:latin typeface="Courier New" panose="02070309020205020404" pitchFamily="49" charset="0"/>
              </a:rPr>
              <a:t>optimizers.Adam</a:t>
            </a:r>
            <a:r>
              <a:rPr lang="en-US" b="1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endParaRPr lang="en-US" b="1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latin typeface="Courier New" panose="02070309020205020404" pitchFamily="49" charset="0"/>
              </a:rPr>
              <a:t>        </a:t>
            </a:r>
            <a:r>
              <a:rPr lang="en-US" b="1" dirty="0" err="1">
                <a:solidFill>
                  <a:srgbClr val="D4D4D4"/>
                </a:solidFill>
                <a:latin typeface="Courier New" panose="02070309020205020404" pitchFamily="49" charset="0"/>
              </a:rPr>
              <a:t>learning_rate</a:t>
            </a:r>
            <a:r>
              <a:rPr lang="en-US" b="1" dirty="0">
                <a:solidFill>
                  <a:srgbClr val="D4D4D4"/>
                </a:solidFill>
                <a:latin typeface="Courier New" panose="02070309020205020404" pitchFamily="49" charset="0"/>
              </a:rPr>
              <a:t>=LEARNING_RATE</a:t>
            </a:r>
            <a:r>
              <a:rPr lang="en-US" b="1" dirty="0">
                <a:solidFill>
                  <a:srgbClr val="DCDCDC"/>
                </a:solidFill>
                <a:latin typeface="Courier New" panose="02070309020205020404" pitchFamily="49" charset="0"/>
              </a:rPr>
              <a:t>),</a:t>
            </a:r>
            <a:r>
              <a:rPr lang="en-US" b="1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</a:p>
          <a:p>
            <a:r>
              <a:rPr lang="en-US" b="1" dirty="0">
                <a:solidFill>
                  <a:srgbClr val="D4D4D4"/>
                </a:solidFill>
                <a:latin typeface="Courier New" panose="02070309020205020404" pitchFamily="49" charset="0"/>
              </a:rPr>
              <a:t>    loss=loss</a:t>
            </a:r>
          </a:p>
          <a:p>
            <a:r>
              <a:rPr lang="en-US" b="1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b="1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25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訓練並選擇出最好的函式</a:t>
            </a:r>
          </a:p>
        </p:txBody>
      </p:sp>
      <p:sp>
        <p:nvSpPr>
          <p:cNvPr id="6" name="矩形 5"/>
          <p:cNvSpPr/>
          <p:nvPr/>
        </p:nvSpPr>
        <p:spPr>
          <a:xfrm>
            <a:off x="4572000" y="1417638"/>
            <a:ext cx="4572000" cy="5440362"/>
          </a:xfrm>
          <a:prstGeom prst="rect">
            <a:avLst/>
          </a:prstGeom>
          <a:solidFill>
            <a:srgbClr val="F5801F"/>
          </a:solidFill>
        </p:spPr>
        <p:txBody>
          <a:bodyPr wrap="square">
            <a:normAutofit/>
          </a:bodyPr>
          <a:lstStyle/>
          <a:p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從原本的</a:t>
            </a:r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5.1451~3.1487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3200" b="1" dirty="0">
                <a:latin typeface="Courier New" panose="02070309020205020404" pitchFamily="49" charset="0"/>
              </a:rPr>
              <a:t>損失</a:t>
            </a:r>
            <a:r>
              <a:rPr lang="zh-TW" altLang="en-US" sz="3200" b="1" dirty="0" smtClean="0">
                <a:latin typeface="Courier New" panose="02070309020205020404" pitchFamily="49" charset="0"/>
              </a:rPr>
              <a:t>函數仍然太高，所以參數仍須調整</a:t>
            </a:r>
            <a:endParaRPr lang="en-US" altLang="zh-TW" sz="3200" b="1" dirty="0">
              <a:latin typeface="Courier New" panose="020703090202050204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1417638"/>
            <a:ext cx="4572000" cy="5440362"/>
          </a:xfrm>
          <a:prstGeom prst="rect">
            <a:avLst/>
          </a:prstGeom>
          <a:ln>
            <a:noFill/>
          </a:ln>
        </p:spPr>
        <p:txBody>
          <a:bodyPr wrap="square">
            <a:normAutofit/>
          </a:bodyPr>
          <a:lstStyle/>
          <a:p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-18365" y="1417638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EPOCHS = </a:t>
            </a:r>
            <a:r>
              <a:rPr lang="en-US" dirty="0">
                <a:solidFill>
                  <a:srgbClr val="B5CEA8"/>
                </a:solidFill>
                <a:latin typeface="Courier New" panose="02070309020205020404" pitchFamily="49" charset="0"/>
              </a:rPr>
              <a:t>10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dirty="0">
                <a:solidFill>
                  <a:srgbClr val="6AA94F"/>
                </a:solidFill>
                <a:latin typeface="Courier New" panose="02070309020205020404" pitchFamily="49" charset="0"/>
              </a:rPr>
              <a:t># </a:t>
            </a:r>
            <a:r>
              <a:rPr lang="zh-TW" altLang="en-US" dirty="0">
                <a:solidFill>
                  <a:srgbClr val="6AA94F"/>
                </a:solidFill>
                <a:latin typeface="Courier New" panose="02070309020205020404" pitchFamily="49" charset="0"/>
              </a:rPr>
              <a:t>決定看幾篇金瓶梅文本</a:t>
            </a:r>
            <a:endParaRPr lang="zh-TW" altLang="en-US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history = </a:t>
            </a:r>
            <a:r>
              <a:rPr lang="en-US" dirty="0" err="1">
                <a:solidFill>
                  <a:srgbClr val="D4D4D4"/>
                </a:solidFill>
                <a:latin typeface="Courier New" panose="02070309020205020404" pitchFamily="49" charset="0"/>
              </a:rPr>
              <a:t>model.fit</a:t>
            </a:r>
            <a:r>
              <a:rPr lang="en-US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endParaRPr lang="en-US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    ds</a:t>
            </a:r>
            <a:r>
              <a:rPr lang="en-US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dirty="0">
                <a:solidFill>
                  <a:srgbClr val="6AA94F"/>
                </a:solidFill>
                <a:latin typeface="Courier New" panose="02070309020205020404" pitchFamily="49" charset="0"/>
              </a:rPr>
              <a:t># </a:t>
            </a:r>
            <a:r>
              <a:rPr lang="zh-TW" altLang="en-US" dirty="0">
                <a:solidFill>
                  <a:srgbClr val="6AA94F"/>
                </a:solidFill>
                <a:latin typeface="Courier New" panose="02070309020205020404" pitchFamily="49" charset="0"/>
              </a:rPr>
              <a:t>前面使用 </a:t>
            </a:r>
            <a:r>
              <a:rPr lang="en-US" dirty="0" err="1">
                <a:solidFill>
                  <a:srgbClr val="6AA94F"/>
                </a:solidFill>
                <a:latin typeface="Courier New" panose="02070309020205020404" pitchFamily="49" charset="0"/>
              </a:rPr>
              <a:t>tf.data</a:t>
            </a:r>
            <a:r>
              <a:rPr lang="en-US" dirty="0">
                <a:solidFill>
                  <a:srgbClr val="6AA94F"/>
                </a:solidFill>
                <a:latin typeface="Courier New" panose="02070309020205020404" pitchFamily="49" charset="0"/>
              </a:rPr>
              <a:t> </a:t>
            </a:r>
            <a:r>
              <a:rPr lang="zh-TW" altLang="en-US" dirty="0">
                <a:solidFill>
                  <a:srgbClr val="6AA94F"/>
                </a:solidFill>
                <a:latin typeface="Courier New" panose="02070309020205020404" pitchFamily="49" charset="0"/>
              </a:rPr>
              <a:t>建構的資料集</a:t>
            </a:r>
            <a:endParaRPr lang="zh-TW" altLang="en-US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zh-TW" alt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    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epochs=EPOCHS</a:t>
            </a:r>
          </a:p>
          <a:p>
            <a:r>
              <a:rPr lang="en-US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3441680"/>
            <a:ext cx="4572000" cy="3416320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r>
              <a:rPr lang="en-US" dirty="0">
                <a:latin typeface="Courier New" panose="02070309020205020404" pitchFamily="49" charset="0"/>
              </a:rPr>
              <a:t>Epoch 1/10 544/544 [==============================] - 22s 40ms/step - loss: 5.1451 Epoch 2/10 544/544 [==============================] </a:t>
            </a:r>
            <a:r>
              <a:rPr lang="en-US" dirty="0" smtClean="0">
                <a:latin typeface="Courier New" panose="02070309020205020404" pitchFamily="49" charset="0"/>
              </a:rPr>
              <a:t>- </a:t>
            </a:r>
            <a:r>
              <a:rPr lang="en-US" dirty="0">
                <a:latin typeface="Courier New" panose="02070309020205020404" pitchFamily="49" charset="0"/>
              </a:rPr>
              <a:t>22s 40ms/step - loss: 3.2555 </a:t>
            </a:r>
            <a:endParaRPr lang="en-US" dirty="0" smtClean="0"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latin typeface="Courier New" panose="02070309020205020404" pitchFamily="49" charset="0"/>
              </a:rPr>
              <a:t>.</a:t>
            </a:r>
          </a:p>
          <a:p>
            <a:r>
              <a:rPr lang="en-US" altLang="zh-TW" dirty="0" smtClean="0">
                <a:latin typeface="Courier New" panose="02070309020205020404" pitchFamily="49" charset="0"/>
              </a:rPr>
              <a:t>.</a:t>
            </a:r>
          </a:p>
          <a:p>
            <a:r>
              <a:rPr lang="en-US" altLang="zh-TW" dirty="0">
                <a:latin typeface="Courier New" panose="02070309020205020404" pitchFamily="49" charset="0"/>
              </a:rPr>
              <a:t>.</a:t>
            </a:r>
            <a:endParaRPr lang="en-US" dirty="0" smtClean="0">
              <a:latin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</a:rPr>
              <a:t>Epoch </a:t>
            </a:r>
            <a:r>
              <a:rPr lang="en-US" dirty="0">
                <a:latin typeface="Courier New" panose="02070309020205020404" pitchFamily="49" charset="0"/>
              </a:rPr>
              <a:t>10/10 544/544 [==============================] - 22s 40ms/step - loss: 3.1487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921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訓練並選擇出最好的函式</a:t>
            </a:r>
          </a:p>
        </p:txBody>
      </p:sp>
      <p:sp>
        <p:nvSpPr>
          <p:cNvPr id="6" name="矩形 5"/>
          <p:cNvSpPr/>
          <p:nvPr/>
        </p:nvSpPr>
        <p:spPr>
          <a:xfrm>
            <a:off x="4572000" y="1417638"/>
            <a:ext cx="4572000" cy="5440362"/>
          </a:xfrm>
          <a:prstGeom prst="rect">
            <a:avLst/>
          </a:prstGeom>
          <a:solidFill>
            <a:srgbClr val="F5801F"/>
          </a:solidFill>
        </p:spPr>
        <p:txBody>
          <a:bodyPr wrap="square">
            <a:normAutofit fontScale="92500" lnSpcReduction="10000"/>
          </a:bodyPr>
          <a:lstStyle/>
          <a:p>
            <a:r>
              <a:rPr lang="zh-TW" altLang="en-US" b="1" dirty="0"/>
              <a:t>視覺化工具 </a:t>
            </a:r>
            <a:r>
              <a:rPr lang="en-US" b="1" dirty="0" err="1" smtClean="0">
                <a:hlinkClick r:id="rId2"/>
              </a:rPr>
              <a:t>TensorBoard</a:t>
            </a:r>
            <a:endParaRPr lang="en-US" b="1" dirty="0" smtClean="0"/>
          </a:p>
          <a:p>
            <a:r>
              <a:rPr lang="en-US" b="1" dirty="0"/>
              <a:t>Epoch 1/10 544/544 [==============================] - 23s 42ms/step - loss: 2.3102 Epoch 2/10 544/544 [==============================] - 23s 42ms/step - loss: 2.2654 Epoch 3/10 544/544 [==============================] - 22s 41ms/step - loss: 2.2228 Epoch 4/10 544/544 [==============================] - 23s 42ms/step - loss: 2.1841 Epoch 5/10 544/544 [==============================] - 23s 41ms/step - loss: 2.1460 Epoch 6/10 544/544 [==============================] - 23s 42ms/step - loss: 2.1119 Epoch 7/10 544/544 [==============================] - 22s 41ms/step - loss: 2.0785 Epoch 8/10 544/544 [==============================] - 22s 41ms/step - loss: 2.0474 Epoch 9/10 544/544 [==============================] - 23s 42ms/step - loss: 2.0194 Epoch 10/10 544/544 [==============================] - 23s 42ms/step - loss: 1.9907 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1417638"/>
            <a:ext cx="4572000" cy="5440362"/>
          </a:xfrm>
          <a:prstGeom prst="rect">
            <a:avLst/>
          </a:prstGeom>
          <a:ln>
            <a:noFill/>
          </a:ln>
        </p:spPr>
        <p:txBody>
          <a:bodyPr wrap="square">
            <a:normAutofit/>
          </a:bodyPr>
          <a:lstStyle/>
          <a:p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1417638"/>
            <a:ext cx="4572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D4D4D4"/>
                </a:solidFill>
                <a:latin typeface="Courier New" panose="02070309020205020404" pitchFamily="49" charset="0"/>
              </a:rPr>
              <a:t>callbacks = </a:t>
            </a:r>
            <a:r>
              <a:rPr lang="en-US" b="1" dirty="0">
                <a:solidFill>
                  <a:srgbClr val="DCDCDC"/>
                </a:solidFill>
                <a:latin typeface="Courier New" panose="02070309020205020404" pitchFamily="49" charset="0"/>
              </a:rPr>
              <a:t>[</a:t>
            </a:r>
            <a:endParaRPr lang="en-US" b="1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latin typeface="Courier New" panose="02070309020205020404" pitchFamily="49" charset="0"/>
              </a:rPr>
              <a:t>    </a:t>
            </a:r>
            <a:r>
              <a:rPr lang="en-US" b="1" dirty="0" err="1">
                <a:solidFill>
                  <a:srgbClr val="D4D4D4"/>
                </a:solidFill>
                <a:latin typeface="Courier New" panose="02070309020205020404" pitchFamily="49" charset="0"/>
              </a:rPr>
              <a:t>tf.keras.callbacks</a:t>
            </a:r>
            <a:r>
              <a:rPr lang="en-US" b="1" dirty="0">
                <a:solidFill>
                  <a:srgbClr val="D4D4D4"/>
                </a:solidFill>
                <a:latin typeface="Courier New" panose="02070309020205020404" pitchFamily="49" charset="0"/>
              </a:rPr>
              <a:t>\</a:t>
            </a:r>
          </a:p>
          <a:p>
            <a:r>
              <a:rPr lang="en-US" b="1" dirty="0">
                <a:solidFill>
                  <a:srgbClr val="D4D4D4"/>
                </a:solidFill>
                <a:latin typeface="Courier New" panose="02070309020205020404" pitchFamily="49" charset="0"/>
              </a:rPr>
              <a:t>        .</a:t>
            </a:r>
            <a:r>
              <a:rPr lang="en-US" b="1" dirty="0" err="1">
                <a:solidFill>
                  <a:srgbClr val="D4D4D4"/>
                </a:solidFill>
                <a:latin typeface="Courier New" panose="02070309020205020404" pitchFamily="49" charset="0"/>
              </a:rPr>
              <a:t>TensorBoard</a:t>
            </a:r>
            <a:r>
              <a:rPr lang="en-US" b="1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latin typeface="Courier New" panose="02070309020205020404" pitchFamily="49" charset="0"/>
              </a:rPr>
              <a:t>"logs"</a:t>
            </a:r>
            <a:r>
              <a:rPr lang="en-US" b="1" dirty="0">
                <a:solidFill>
                  <a:srgbClr val="DCDCDC"/>
                </a:solidFill>
                <a:latin typeface="Courier New" panose="02070309020205020404" pitchFamily="49" charset="0"/>
              </a:rPr>
              <a:t>),</a:t>
            </a:r>
            <a:endParaRPr lang="en-US" b="1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latin typeface="Courier New" panose="02070309020205020404" pitchFamily="49" charset="0"/>
              </a:rPr>
              <a:t>    </a:t>
            </a:r>
            <a:r>
              <a:rPr lang="en-US" b="1" dirty="0">
                <a:solidFill>
                  <a:srgbClr val="6AA94F"/>
                </a:solidFill>
                <a:latin typeface="Courier New" panose="02070309020205020404" pitchFamily="49" charset="0"/>
              </a:rPr>
              <a:t># </a:t>
            </a:r>
            <a:r>
              <a:rPr lang="zh-TW" altLang="en-US" b="1" dirty="0">
                <a:solidFill>
                  <a:srgbClr val="6AA94F"/>
                </a:solidFill>
                <a:latin typeface="Courier New" panose="02070309020205020404" pitchFamily="49" charset="0"/>
              </a:rPr>
              <a:t>你可以加入其他 </a:t>
            </a:r>
            <a:r>
              <a:rPr lang="en-US" b="1" dirty="0">
                <a:solidFill>
                  <a:srgbClr val="6AA94F"/>
                </a:solidFill>
                <a:latin typeface="Courier New" panose="02070309020205020404" pitchFamily="49" charset="0"/>
              </a:rPr>
              <a:t>callbacks </a:t>
            </a:r>
            <a:r>
              <a:rPr lang="zh-TW" altLang="en-US" b="1" dirty="0">
                <a:solidFill>
                  <a:srgbClr val="6AA94F"/>
                </a:solidFill>
                <a:latin typeface="Courier New" panose="02070309020205020404" pitchFamily="49" charset="0"/>
              </a:rPr>
              <a:t>如</a:t>
            </a:r>
            <a:endParaRPr lang="zh-TW" altLang="en-US" b="1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zh-TW" altLang="en-US" b="1" dirty="0">
                <a:solidFill>
                  <a:srgbClr val="D4D4D4"/>
                </a:solidFill>
                <a:latin typeface="Courier New" panose="02070309020205020404" pitchFamily="49" charset="0"/>
              </a:rPr>
              <a:t>    </a:t>
            </a:r>
            <a:r>
              <a:rPr lang="en-US" altLang="zh-TW" b="1" dirty="0">
                <a:solidFill>
                  <a:srgbClr val="6AA94F"/>
                </a:solidFill>
                <a:latin typeface="Courier New" panose="02070309020205020404" pitchFamily="49" charset="0"/>
              </a:rPr>
              <a:t># </a:t>
            </a:r>
            <a:r>
              <a:rPr lang="en-US" b="1" dirty="0" err="1">
                <a:solidFill>
                  <a:srgbClr val="6AA94F"/>
                </a:solidFill>
                <a:latin typeface="Courier New" panose="02070309020205020404" pitchFamily="49" charset="0"/>
              </a:rPr>
              <a:t>ModelCheckpoint</a:t>
            </a:r>
            <a:r>
              <a:rPr lang="en-US" b="1" dirty="0">
                <a:solidFill>
                  <a:srgbClr val="6AA94F"/>
                </a:solidFill>
                <a:latin typeface="Courier New" panose="02070309020205020404" pitchFamily="49" charset="0"/>
              </a:rPr>
              <a:t>,</a:t>
            </a:r>
            <a:endParaRPr lang="en-US" b="1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latin typeface="Courier New" panose="02070309020205020404" pitchFamily="49" charset="0"/>
              </a:rPr>
              <a:t>    </a:t>
            </a:r>
            <a:r>
              <a:rPr lang="en-US" b="1" dirty="0">
                <a:solidFill>
                  <a:srgbClr val="6AA94F"/>
                </a:solidFill>
                <a:latin typeface="Courier New" panose="02070309020205020404" pitchFamily="49" charset="0"/>
              </a:rPr>
              <a:t># </a:t>
            </a:r>
            <a:r>
              <a:rPr lang="en-US" b="1" dirty="0" err="1">
                <a:solidFill>
                  <a:srgbClr val="6AA94F"/>
                </a:solidFill>
                <a:latin typeface="Courier New" panose="02070309020205020404" pitchFamily="49" charset="0"/>
              </a:rPr>
              <a:t>EarlyStopping</a:t>
            </a:r>
            <a:endParaRPr lang="en-US" b="1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DCDCDC"/>
                </a:solidFill>
                <a:latin typeface="Courier New" panose="02070309020205020404" pitchFamily="49" charset="0"/>
              </a:rPr>
              <a:t>]</a:t>
            </a:r>
            <a:endParaRPr lang="en-US" b="1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latin typeface="Courier New" panose="02070309020205020404" pitchFamily="49" charset="0"/>
              </a:rPr>
              <a:t/>
            </a:r>
            <a:br>
              <a:rPr lang="en-US" b="1" dirty="0">
                <a:solidFill>
                  <a:srgbClr val="D4D4D4"/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D4D4D4"/>
                </a:solidFill>
                <a:latin typeface="Courier New" panose="02070309020205020404" pitchFamily="49" charset="0"/>
              </a:rPr>
              <a:t>history = </a:t>
            </a:r>
            <a:r>
              <a:rPr lang="en-US" b="1" dirty="0" err="1">
                <a:solidFill>
                  <a:srgbClr val="D4D4D4"/>
                </a:solidFill>
                <a:latin typeface="Courier New" panose="02070309020205020404" pitchFamily="49" charset="0"/>
              </a:rPr>
              <a:t>model.fit</a:t>
            </a:r>
            <a:r>
              <a:rPr lang="en-US" b="1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endParaRPr lang="en-US" b="1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latin typeface="Courier New" panose="02070309020205020404" pitchFamily="49" charset="0"/>
              </a:rPr>
              <a:t>    ds</a:t>
            </a:r>
            <a:r>
              <a:rPr lang="en-US" b="1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endParaRPr lang="en-US" b="1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latin typeface="Courier New" panose="02070309020205020404" pitchFamily="49" charset="0"/>
              </a:rPr>
              <a:t>    epochs=EPOCHS</a:t>
            </a:r>
            <a:r>
              <a:rPr lang="en-US" b="1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b="1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</a:p>
          <a:p>
            <a:r>
              <a:rPr lang="en-US" b="1" dirty="0">
                <a:solidFill>
                  <a:srgbClr val="D4D4D4"/>
                </a:solidFill>
                <a:latin typeface="Courier New" panose="02070309020205020404" pitchFamily="49" charset="0"/>
              </a:rPr>
              <a:t>    callbacks=callbacks</a:t>
            </a:r>
          </a:p>
          <a:p>
            <a:r>
              <a:rPr lang="en-US" b="1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b="1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32271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訓練並選擇出最好的函式</a:t>
            </a:r>
          </a:p>
        </p:txBody>
      </p:sp>
      <p:sp>
        <p:nvSpPr>
          <p:cNvPr id="7" name="矩形 6"/>
          <p:cNvSpPr/>
          <p:nvPr/>
        </p:nvSpPr>
        <p:spPr>
          <a:xfrm>
            <a:off x="0" y="1417638"/>
            <a:ext cx="4572000" cy="5440362"/>
          </a:xfrm>
          <a:prstGeom prst="rect">
            <a:avLst/>
          </a:prstGeom>
          <a:ln>
            <a:noFill/>
          </a:ln>
        </p:spPr>
        <p:txBody>
          <a:bodyPr wrap="square">
            <a:normAutofit/>
          </a:bodyPr>
          <a:lstStyle/>
          <a:p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787" y="1628800"/>
            <a:ext cx="37689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82C6FF"/>
                </a:solidFill>
                <a:latin typeface="Courier New" panose="02070309020205020404" pitchFamily="49" charset="0"/>
              </a:rPr>
              <a:t>%</a:t>
            </a:r>
            <a:r>
              <a:rPr lang="en-US" b="1" dirty="0" err="1">
                <a:solidFill>
                  <a:srgbClr val="82C6FF"/>
                </a:solidFill>
                <a:latin typeface="Courier New" panose="02070309020205020404" pitchFamily="49" charset="0"/>
              </a:rPr>
              <a:t>tensorboard</a:t>
            </a:r>
            <a:r>
              <a:rPr lang="en-US" b="1" dirty="0">
                <a:solidFill>
                  <a:srgbClr val="82C6FF"/>
                </a:solidFill>
                <a:latin typeface="Courier New" panose="02070309020205020404" pitchFamily="49" charset="0"/>
              </a:rPr>
              <a:t> </a:t>
            </a:r>
            <a:r>
              <a:rPr lang="en-US" b="1" dirty="0">
                <a:solidFill>
                  <a:srgbClr val="D4D4D4"/>
                </a:solidFill>
                <a:latin typeface="Courier New" panose="02070309020205020404" pitchFamily="49" charset="0"/>
              </a:rPr>
              <a:t>--</a:t>
            </a:r>
            <a:r>
              <a:rPr lang="en-US" b="1" dirty="0" err="1">
                <a:solidFill>
                  <a:srgbClr val="D4D4D4"/>
                </a:solidFill>
                <a:latin typeface="Courier New" panose="02070309020205020404" pitchFamily="49" charset="0"/>
              </a:rPr>
              <a:t>logdir</a:t>
            </a:r>
            <a:r>
              <a:rPr lang="en-US" b="1" dirty="0">
                <a:solidFill>
                  <a:srgbClr val="D4D4D4"/>
                </a:solidFill>
                <a:latin typeface="Courier New" panose="02070309020205020404" pitchFamily="49" charset="0"/>
              </a:rPr>
              <a:t> logs</a:t>
            </a:r>
            <a:endParaRPr lang="en-US" b="1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832" y="2136913"/>
            <a:ext cx="6084168" cy="4721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9873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31640" y="2204864"/>
            <a:ext cx="4104456" cy="2344018"/>
          </a:xfrm>
          <a:effectLst/>
        </p:spPr>
        <p:txBody>
          <a:bodyPr>
            <a:normAutofit/>
          </a:bodyPr>
          <a:lstStyle/>
          <a:p>
            <a:pPr marL="514350" indent="-514350" algn="r"/>
            <a:r>
              <a:rPr lang="en-US" altLang="zh-TW" sz="8800" dirty="0" smtClean="0">
                <a:solidFill>
                  <a:schemeClr val="bg1"/>
                </a:solidFill>
                <a:latin typeface="Arial Black" panose="020B0A04020102020204" pitchFamily="34" charset="0"/>
                <a:ea typeface="微軟正黑體" panose="020B0604030504040204" pitchFamily="34" charset="-120"/>
              </a:rPr>
              <a:t>Thank</a:t>
            </a:r>
            <a:endParaRPr lang="zh-TW" altLang="en-US" sz="8800" dirty="0">
              <a:solidFill>
                <a:schemeClr val="bg1"/>
              </a:solidFill>
              <a:latin typeface="Arial Black" panose="020B0A040201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1417638"/>
            <a:ext cx="4572000" cy="5440362"/>
          </a:xfrm>
          <a:prstGeom prst="rect">
            <a:avLst/>
          </a:prstGeom>
          <a:ln>
            <a:noFill/>
          </a:ln>
        </p:spPr>
        <p:txBody>
          <a:bodyPr wrap="square">
            <a:normAutofit/>
          </a:bodyPr>
          <a:lstStyle/>
          <a:p>
            <a:endParaRPr lang="zh-TW" altLang="en-US" sz="8800" dirty="0">
              <a:latin typeface="Arial Black" panose="020B0A040201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3" name="圓角矩形 2"/>
          <p:cNvSpPr/>
          <p:nvPr/>
        </p:nvSpPr>
        <p:spPr>
          <a:xfrm>
            <a:off x="5364088" y="2204864"/>
            <a:ext cx="2689666" cy="2344018"/>
          </a:xfrm>
          <a:prstGeom prst="roundRect">
            <a:avLst/>
          </a:prstGeom>
          <a:solidFill>
            <a:srgbClr val="F580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800" dirty="0">
                <a:solidFill>
                  <a:schemeClr val="tx1"/>
                </a:solidFill>
                <a:latin typeface="Arial Black" panose="020B0A04020102020204" pitchFamily="34" charset="0"/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328166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參考資料</a:t>
            </a:r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leemeng.tw/how-to-generate-interesting-text-with-tensorflow2-and-tensorflow-js.html</a:t>
            </a:r>
            <a:endParaRPr lang="en-US" altLang="zh-TW" dirty="0" smtClean="0"/>
          </a:p>
          <a:p>
            <a:r>
              <a:rPr lang="en-US" altLang="zh-TW">
                <a:hlinkClick r:id="rId3"/>
              </a:rPr>
              <a:t>https://</a:t>
            </a:r>
            <a:r>
              <a:rPr lang="en-US" altLang="zh-TW" smtClean="0">
                <a:hlinkClick r:id="rId3"/>
              </a:rPr>
              <a:t>www.tensorflow.org/tutorials/text/text_generation</a:t>
            </a:r>
            <a:endParaRPr lang="en-US" altLang="zh-TW" smtClean="0"/>
          </a:p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1485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Agenda</a:t>
            </a:r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摘要</a:t>
            </a:r>
            <a:endParaRPr lang="en-US" altLang="zh-TW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架構</a:t>
            </a:r>
            <a:endParaRPr lang="en-US" altLang="zh-TW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定義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問題及要解決的任務</a:t>
            </a:r>
          </a:p>
          <a:p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準備原始數據、資料清理</a:t>
            </a:r>
          </a:p>
          <a:p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建立能丟入模型的資料集</a:t>
            </a:r>
          </a:p>
          <a:p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定義能解決問題的函式集</a:t>
            </a:r>
          </a:p>
          <a:p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定義評量函式好壞的指標</a:t>
            </a:r>
          </a:p>
          <a:p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訓練並選擇出最好的函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式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27577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摘要</a:t>
            </a:r>
          </a:p>
        </p:txBody>
      </p:sp>
      <p:sp>
        <p:nvSpPr>
          <p:cNvPr id="6" name="矩形 5"/>
          <p:cNvSpPr/>
          <p:nvPr/>
        </p:nvSpPr>
        <p:spPr>
          <a:xfrm>
            <a:off x="4572000" y="1417638"/>
            <a:ext cx="4572000" cy="544036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>
            <a:normAutofit/>
          </a:bodyPr>
          <a:lstStyle/>
          <a:p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1417638"/>
            <a:ext cx="4572000" cy="5440362"/>
          </a:xfrm>
          <a:prstGeom prst="rect">
            <a:avLst/>
          </a:prstGeom>
          <a:ln>
            <a:noFill/>
          </a:ln>
        </p:spPr>
        <p:txBody>
          <a:bodyPr wrap="square">
            <a:normAutofit/>
          </a:bodyPr>
          <a:lstStyle/>
          <a:p>
            <a:endParaRPr lang="zh-TW" altLang="en-US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1417638"/>
            <a:ext cx="45720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Text generation with an </a:t>
            </a:r>
            <a:r>
              <a:rPr lang="en-US" sz="2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RNN</a:t>
            </a:r>
            <a:r>
              <a:rPr lang="en-US" altLang="zh-TW" sz="2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RNN</a:t>
            </a:r>
            <a:r>
              <a:rPr lang="zh-TW" alt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生成文</a:t>
            </a:r>
            <a:r>
              <a:rPr lang="zh-TW" altLang="en-US" sz="2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本</a:t>
            </a:r>
            <a:r>
              <a:rPr lang="en-US" altLang="zh-TW" sz="2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endParaRPr lang="en-US" sz="2400" b="1" i="0" dirty="0" smtClean="0">
              <a:solidFill>
                <a:schemeClr val="bg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sz="2400" b="1" i="0" dirty="0">
              <a:solidFill>
                <a:schemeClr val="bg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7 </a:t>
            </a:r>
            <a:r>
              <a:rPr lang="zh-TW" alt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個步驟：</a:t>
            </a:r>
          </a:p>
          <a:p>
            <a:endParaRPr lang="zh-TW" altLang="en-US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定義問題及要解決的任務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準備原始數據、資料清理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建立能丟入模型的資料集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定義能解決問題的函式集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定義評量函式好壞的指標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訓練並選擇出最好的函式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將函式 </a:t>
            </a:r>
            <a:r>
              <a:rPr lang="en-US" altLang="zh-TW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 </a:t>
            </a:r>
            <a:r>
              <a:rPr lang="zh-TW" alt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模型拿來做預測</a:t>
            </a:r>
            <a:endParaRPr lang="en-US" sz="2400" b="1" i="0" dirty="0">
              <a:solidFill>
                <a:schemeClr val="bg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8144" y="1417638"/>
            <a:ext cx="5045856" cy="5440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032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514350" indent="-514350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定義問題及要解決的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任務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72000" y="1417638"/>
            <a:ext cx="4572000" cy="5440362"/>
          </a:xfrm>
          <a:prstGeom prst="rect">
            <a:avLst/>
          </a:prstGeom>
          <a:solidFill>
            <a:srgbClr val="F5801F"/>
          </a:solidFill>
        </p:spPr>
        <p:txBody>
          <a:bodyPr wrap="square">
            <a:normAutofit/>
          </a:bodyPr>
          <a:lstStyle/>
          <a:p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Conditional Generation by RNN &amp; Attention</a:t>
            </a:r>
            <a:endParaRPr lang="en-US" altLang="zh-TW" sz="28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李宏毅教授講解序列生成的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影片</a:t>
            </a:r>
            <a:endParaRPr lang="en-US" altLang="zh-TW" sz="28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b="1" dirty="0"/>
              <a:t>這邊說的文字單位（</a:t>
            </a:r>
            <a:r>
              <a:rPr lang="en-US" altLang="zh-TW" sz="2800" b="1" dirty="0"/>
              <a:t>Token</a:t>
            </a:r>
            <a:r>
              <a:rPr lang="zh-TW" altLang="en-US" sz="2800" b="1" dirty="0"/>
              <a:t>）可以是</a:t>
            </a:r>
          </a:p>
          <a:p>
            <a:r>
              <a:rPr lang="zh-TW" altLang="en-US" sz="2800" b="1" dirty="0"/>
              <a:t>字（</a:t>
            </a:r>
            <a:r>
              <a:rPr lang="en-US" altLang="zh-TW" sz="2800" b="1" dirty="0"/>
              <a:t>Character</a:t>
            </a:r>
            <a:r>
              <a:rPr lang="zh-TW" altLang="en-US" sz="2800" b="1" dirty="0"/>
              <a:t>，如劍、寺、雲）</a:t>
            </a:r>
          </a:p>
          <a:p>
            <a:r>
              <a:rPr lang="zh-TW" altLang="en-US" sz="2800" b="1" dirty="0"/>
              <a:t>詞（</a:t>
            </a:r>
            <a:r>
              <a:rPr lang="en-US" altLang="zh-TW" sz="2800" b="1" dirty="0"/>
              <a:t>Word</a:t>
            </a:r>
            <a:r>
              <a:rPr lang="zh-TW" altLang="en-US" sz="2800" b="1" dirty="0"/>
              <a:t>，如吐蕃、師弟、阿修羅）</a:t>
            </a:r>
          </a:p>
          <a:p>
            <a:endParaRPr lang="zh-TW" altLang="en-US" sz="2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1417638"/>
            <a:ext cx="4572000" cy="54403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normAutofit/>
          </a:bodyPr>
          <a:lstStyle/>
          <a:p>
            <a:endParaRPr lang="zh-TW" altLang="en-US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1416894"/>
            <a:ext cx="4572000" cy="5262979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zh-TW" altLang="en-US" sz="2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訓練模型前首先得確認我們的問題（</a:t>
            </a:r>
            <a:r>
              <a:rPr lang="en-US" altLang="zh-TW" sz="2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Problem</a:t>
            </a:r>
            <a:r>
              <a:rPr lang="zh-TW" altLang="en-US" sz="2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）以及想要交給機器解決的任務（</a:t>
            </a:r>
            <a:r>
              <a:rPr lang="en-US" altLang="zh-TW" sz="2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Task</a:t>
            </a:r>
            <a:r>
              <a:rPr lang="zh-TW" altLang="en-US" sz="2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）是什麼。</a:t>
            </a:r>
          </a:p>
          <a:p>
            <a:endParaRPr lang="zh-TW" altLang="en-US" sz="2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前面已經提過，我們的目標就是要找出一個天龍八部的語言模型（</a:t>
            </a:r>
            <a:r>
              <a:rPr lang="en-US" altLang="zh-TW" sz="2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Language Model</a:t>
            </a:r>
            <a:r>
              <a:rPr lang="zh-TW" altLang="en-US" sz="2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），讓該模型在被餵進一段文字以後，能吐出類似天龍八部的文章。</a:t>
            </a:r>
          </a:p>
          <a:p>
            <a:endParaRPr lang="zh-TW" altLang="en-US" sz="2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69424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準備原始數據、資料清理</a:t>
            </a:r>
          </a:p>
        </p:txBody>
      </p:sp>
      <p:sp>
        <p:nvSpPr>
          <p:cNvPr id="6" name="矩形 5"/>
          <p:cNvSpPr/>
          <p:nvPr/>
        </p:nvSpPr>
        <p:spPr>
          <a:xfrm>
            <a:off x="4572000" y="1417638"/>
            <a:ext cx="4572000" cy="5440362"/>
          </a:xfrm>
          <a:prstGeom prst="rect">
            <a:avLst/>
          </a:prstGeom>
          <a:solidFill>
            <a:srgbClr val="F5801F"/>
          </a:solidFill>
        </p:spPr>
        <p:txBody>
          <a:bodyPr wrap="square">
            <a:normAutofit/>
          </a:bodyPr>
          <a:lstStyle/>
          <a:p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從</a:t>
            </a:r>
            <a:r>
              <a:rPr 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https://</a:t>
            </a:r>
            <a:r>
              <a:rPr 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raw.githubusercontent.com/dondon1895/work1104/main/alllog.TXT</a:t>
            </a:r>
            <a:endParaRPr lang="en-US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下載資料並儲存成</a:t>
            </a:r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alllog.txt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1417638"/>
            <a:ext cx="4572000" cy="5440362"/>
          </a:xfrm>
          <a:prstGeom prst="rect">
            <a:avLst/>
          </a:prstGeom>
          <a:ln>
            <a:noFill/>
          </a:ln>
        </p:spPr>
        <p:txBody>
          <a:bodyPr wrap="square">
            <a:normAutofit/>
          </a:bodyPr>
          <a:lstStyle/>
          <a:p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1417638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C586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import</a:t>
            </a:r>
            <a:r>
              <a:rPr lang="en-US" b="1" dirty="0">
                <a:solidFill>
                  <a:srgbClr val="D4D4D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 </a:t>
            </a:r>
            <a:r>
              <a:rPr lang="en-US" b="1" dirty="0" err="1">
                <a:solidFill>
                  <a:srgbClr val="D4D4D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tensorflow</a:t>
            </a:r>
            <a:r>
              <a:rPr lang="en-US" b="1" dirty="0">
                <a:solidFill>
                  <a:srgbClr val="D4D4D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 </a:t>
            </a:r>
            <a:r>
              <a:rPr lang="en-US" b="1" dirty="0">
                <a:solidFill>
                  <a:srgbClr val="C586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as</a:t>
            </a:r>
            <a:r>
              <a:rPr lang="en-US" b="1" dirty="0">
                <a:solidFill>
                  <a:srgbClr val="D4D4D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 </a:t>
            </a:r>
            <a:r>
              <a:rPr lang="en-US" b="1" dirty="0" err="1">
                <a:solidFill>
                  <a:srgbClr val="D4D4D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tf</a:t>
            </a:r>
            <a:endParaRPr lang="en-US" b="1" dirty="0">
              <a:solidFill>
                <a:srgbClr val="D4D4D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b="1" dirty="0">
                <a:solidFill>
                  <a:srgbClr val="D4D4D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b="1" dirty="0">
                <a:solidFill>
                  <a:srgbClr val="D4D4D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b="1" dirty="0">
                <a:solidFill>
                  <a:srgbClr val="C586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import</a:t>
            </a:r>
            <a:r>
              <a:rPr lang="en-US" b="1" dirty="0">
                <a:solidFill>
                  <a:srgbClr val="D4D4D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 </a:t>
            </a:r>
            <a:r>
              <a:rPr lang="en-US" b="1" dirty="0" err="1">
                <a:solidFill>
                  <a:srgbClr val="D4D4D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numpy</a:t>
            </a:r>
            <a:r>
              <a:rPr lang="en-US" b="1" dirty="0">
                <a:solidFill>
                  <a:srgbClr val="D4D4D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 </a:t>
            </a:r>
            <a:r>
              <a:rPr lang="en-US" b="1" dirty="0">
                <a:solidFill>
                  <a:srgbClr val="C586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as</a:t>
            </a:r>
            <a:r>
              <a:rPr lang="en-US" b="1" dirty="0">
                <a:solidFill>
                  <a:srgbClr val="D4D4D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 np</a:t>
            </a:r>
          </a:p>
          <a:p>
            <a:r>
              <a:rPr lang="en-US" b="1" dirty="0">
                <a:solidFill>
                  <a:srgbClr val="C586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import</a:t>
            </a:r>
            <a:r>
              <a:rPr lang="en-US" b="1" dirty="0">
                <a:solidFill>
                  <a:srgbClr val="D4D4D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 </a:t>
            </a:r>
            <a:r>
              <a:rPr lang="en-US" b="1" dirty="0" err="1">
                <a:solidFill>
                  <a:srgbClr val="D4D4D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os</a:t>
            </a:r>
            <a:endParaRPr lang="en-US" b="1" dirty="0">
              <a:solidFill>
                <a:srgbClr val="D4D4D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b="1" dirty="0">
                <a:solidFill>
                  <a:srgbClr val="C586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import</a:t>
            </a:r>
            <a:r>
              <a:rPr lang="en-US" b="1" dirty="0">
                <a:solidFill>
                  <a:srgbClr val="D4D4D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 time</a:t>
            </a:r>
          </a:p>
          <a:p>
            <a:r>
              <a:rPr lang="en-US" b="1" dirty="0">
                <a:solidFill>
                  <a:srgbClr val="D4D4D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b="1" dirty="0">
                <a:solidFill>
                  <a:srgbClr val="D4D4D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b="1" dirty="0">
                <a:solidFill>
                  <a:srgbClr val="D4D4D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text_as_int1 = </a:t>
            </a:r>
            <a:r>
              <a:rPr lang="en-US" b="1" dirty="0" err="1">
                <a:solidFill>
                  <a:srgbClr val="D4D4D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tf.keras.utils.get_file</a:t>
            </a:r>
            <a:r>
              <a:rPr lang="en-US" b="1" dirty="0">
                <a:solidFill>
                  <a:srgbClr val="DCDCD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b="1" dirty="0">
                <a:solidFill>
                  <a:srgbClr val="CE917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'</a:t>
            </a:r>
            <a:r>
              <a:rPr lang="en-US" b="1" dirty="0" err="1">
                <a:solidFill>
                  <a:srgbClr val="CE917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alllog.txt'</a:t>
            </a:r>
            <a:r>
              <a:rPr lang="en-US" b="1" dirty="0" err="1">
                <a:solidFill>
                  <a:srgbClr val="DCDCD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en-US" b="1" dirty="0" err="1">
                <a:solidFill>
                  <a:srgbClr val="CE917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'https</a:t>
            </a:r>
            <a:r>
              <a:rPr lang="en-US" b="1" dirty="0">
                <a:solidFill>
                  <a:srgbClr val="CE917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://raw.githubusercontent.com/dondon1895/work1104/main/alllog.TXT'</a:t>
            </a:r>
            <a:r>
              <a:rPr lang="en-US" b="1" dirty="0">
                <a:solidFill>
                  <a:srgbClr val="DCDCD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b="1" dirty="0">
              <a:solidFill>
                <a:srgbClr val="D4D4D4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5103674"/>
            <a:ext cx="4572000" cy="175432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Downloading data from </a:t>
            </a:r>
            <a:r>
              <a:rPr lang="en-US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https://raw.githubusercontent.com/dondon1895/work1104/main/alllog.TXT</a:t>
            </a:r>
            <a:r>
              <a:rPr lang="en-US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2285568/2281954 [==============================] - 0s 0us/step</a:t>
            </a:r>
          </a:p>
        </p:txBody>
      </p:sp>
    </p:spTree>
    <p:extLst>
      <p:ext uri="{BB962C8B-B14F-4D97-AF65-F5344CB8AC3E}">
        <p14:creationId xmlns:p14="http://schemas.microsoft.com/office/powerpoint/2010/main" val="1948747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準備原始數據、資料清理</a:t>
            </a:r>
          </a:p>
        </p:txBody>
      </p:sp>
      <p:sp>
        <p:nvSpPr>
          <p:cNvPr id="6" name="矩形 5"/>
          <p:cNvSpPr/>
          <p:nvPr/>
        </p:nvSpPr>
        <p:spPr>
          <a:xfrm>
            <a:off x="4572000" y="1417638"/>
            <a:ext cx="4572000" cy="5440362"/>
          </a:xfrm>
          <a:prstGeom prst="rect">
            <a:avLst/>
          </a:prstGeom>
          <a:solidFill>
            <a:srgbClr val="F5801F"/>
          </a:solidFill>
        </p:spPr>
        <p:txBody>
          <a:bodyPr wrap="square">
            <a:normAutofit/>
          </a:bodyPr>
          <a:lstStyle/>
          <a:p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計算儲存於</a:t>
            </a:r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text_as_int1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中的字元字數</a:t>
            </a:r>
            <a:endParaRPr lang="en-US" altLang="zh-TW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列印出</a:t>
            </a:r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text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中第</a:t>
            </a:r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9505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字元數到</a:t>
            </a:r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9702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字元數中的內容</a:t>
            </a:r>
            <a:endParaRPr lang="en-US" altLang="zh-TW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以便驗證資料的正確性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1417638"/>
            <a:ext cx="4572000" cy="5440362"/>
          </a:xfrm>
          <a:prstGeom prst="rect">
            <a:avLst/>
          </a:prstGeom>
          <a:ln>
            <a:noFill/>
          </a:ln>
        </p:spPr>
        <p:txBody>
          <a:bodyPr wrap="square">
            <a:normAutofit/>
          </a:bodyPr>
          <a:lstStyle/>
          <a:p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1417638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D4D4D4"/>
                </a:solidFill>
                <a:latin typeface="Courier New" panose="02070309020205020404" pitchFamily="49" charset="0"/>
              </a:rPr>
              <a:t>text = </a:t>
            </a:r>
            <a:r>
              <a:rPr lang="en-US" b="1" dirty="0">
                <a:solidFill>
                  <a:srgbClr val="DCDCAA"/>
                </a:solidFill>
                <a:latin typeface="Courier New" panose="02070309020205020404" pitchFamily="49" charset="0"/>
              </a:rPr>
              <a:t>open</a:t>
            </a:r>
            <a:r>
              <a:rPr lang="en-US" b="1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D4D4D4"/>
                </a:solidFill>
                <a:latin typeface="Courier New" panose="02070309020205020404" pitchFamily="49" charset="0"/>
              </a:rPr>
              <a:t>text_as_int1</a:t>
            </a:r>
            <a:r>
              <a:rPr lang="en-US" b="1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b="1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b="1" dirty="0">
                <a:solidFill>
                  <a:srgbClr val="CE9178"/>
                </a:solidFill>
                <a:latin typeface="Courier New" panose="02070309020205020404" pitchFamily="49" charset="0"/>
              </a:rPr>
              <a:t>'</a:t>
            </a:r>
            <a:r>
              <a:rPr lang="en-US" b="1" dirty="0" err="1">
                <a:solidFill>
                  <a:srgbClr val="CE9178"/>
                </a:solidFill>
                <a:latin typeface="Courier New" panose="02070309020205020404" pitchFamily="49" charset="0"/>
              </a:rPr>
              <a:t>rb</a:t>
            </a:r>
            <a:r>
              <a:rPr lang="en-US" b="1" dirty="0">
                <a:solidFill>
                  <a:srgbClr val="CE9178"/>
                </a:solidFill>
                <a:latin typeface="Courier New" panose="02070309020205020404" pitchFamily="49" charset="0"/>
              </a:rPr>
              <a:t>'</a:t>
            </a:r>
            <a:r>
              <a:rPr lang="en-US" b="1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r>
              <a:rPr lang="en-US" b="1" dirty="0">
                <a:solidFill>
                  <a:srgbClr val="D4D4D4"/>
                </a:solidFill>
                <a:latin typeface="Courier New" panose="02070309020205020404" pitchFamily="49" charset="0"/>
              </a:rPr>
              <a:t>.read</a:t>
            </a:r>
            <a:r>
              <a:rPr lang="en-US" b="1" dirty="0">
                <a:solidFill>
                  <a:srgbClr val="DCDCDC"/>
                </a:solidFill>
                <a:latin typeface="Courier New" panose="02070309020205020404" pitchFamily="49" charset="0"/>
              </a:rPr>
              <a:t>()</a:t>
            </a:r>
            <a:r>
              <a:rPr lang="en-US" b="1" dirty="0">
                <a:solidFill>
                  <a:srgbClr val="D4D4D4"/>
                </a:solidFill>
                <a:latin typeface="Courier New" panose="02070309020205020404" pitchFamily="49" charset="0"/>
              </a:rPr>
              <a:t>.decode</a:t>
            </a:r>
            <a:r>
              <a:rPr lang="en-US" b="1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D4D4D4"/>
                </a:solidFill>
                <a:latin typeface="Courier New" panose="02070309020205020404" pitchFamily="49" charset="0"/>
              </a:rPr>
              <a:t>encoding=</a:t>
            </a:r>
            <a:r>
              <a:rPr lang="en-US" b="1" dirty="0">
                <a:solidFill>
                  <a:srgbClr val="CE9178"/>
                </a:solidFill>
                <a:latin typeface="Courier New" panose="02070309020205020404" pitchFamily="49" charset="0"/>
              </a:rPr>
              <a:t>'utf-8'</a:t>
            </a:r>
            <a:r>
              <a:rPr lang="en-US" b="1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b="1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DCDCAA"/>
                </a:solidFill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latin typeface="Courier New" panose="02070309020205020404" pitchFamily="49" charset="0"/>
              </a:rPr>
              <a:t>'Length of text: {} </a:t>
            </a:r>
            <a:r>
              <a:rPr lang="en-US" b="1" dirty="0" err="1">
                <a:solidFill>
                  <a:srgbClr val="CE9178"/>
                </a:solidFill>
                <a:latin typeface="Courier New" panose="02070309020205020404" pitchFamily="49" charset="0"/>
              </a:rPr>
              <a:t>characters'</a:t>
            </a:r>
            <a:r>
              <a:rPr lang="en-US" b="1" dirty="0" err="1">
                <a:solidFill>
                  <a:srgbClr val="D4D4D4"/>
                </a:solidFill>
                <a:latin typeface="Courier New" panose="02070309020205020404" pitchFamily="49" charset="0"/>
              </a:rPr>
              <a:t>.</a:t>
            </a:r>
            <a:r>
              <a:rPr lang="en-US" b="1" dirty="0" err="1">
                <a:solidFill>
                  <a:srgbClr val="DCDCAA"/>
                </a:solidFill>
                <a:latin typeface="Courier New" panose="02070309020205020404" pitchFamily="49" charset="0"/>
              </a:rPr>
              <a:t>format</a:t>
            </a:r>
            <a:r>
              <a:rPr lang="en-US" b="1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DCDCAA"/>
                </a:solidFill>
                <a:latin typeface="Courier New" panose="02070309020205020404" pitchFamily="49" charset="0"/>
              </a:rPr>
              <a:t>len</a:t>
            </a:r>
            <a:r>
              <a:rPr lang="en-US" b="1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D4D4D4"/>
                </a:solidFill>
                <a:latin typeface="Courier New" panose="02070309020205020404" pitchFamily="49" charset="0"/>
              </a:rPr>
              <a:t>text</a:t>
            </a:r>
            <a:r>
              <a:rPr lang="en-US" b="1" dirty="0">
                <a:solidFill>
                  <a:srgbClr val="DCDCDC"/>
                </a:solidFill>
                <a:latin typeface="Courier New" panose="02070309020205020404" pitchFamily="49" charset="0"/>
              </a:rPr>
              <a:t>)))</a:t>
            </a:r>
            <a:endParaRPr lang="en-US" b="1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0" y="280472"/>
            <a:ext cx="184731" cy="369332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b="1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19559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Roboto"/>
              </a:rPr>
              <a:t/>
            </a:r>
            <a:b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Roboto"/>
              </a:rPr>
            </a:br>
            <a:endParaRPr kumimoji="0" lang="en-US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0" y="2635616"/>
            <a:ext cx="4572000" cy="646331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</a:rPr>
              <a:t>Length of text: 766138 characters</a:t>
            </a:r>
            <a:endParaRPr lang="en-US" b="1" dirty="0"/>
          </a:p>
        </p:txBody>
      </p:sp>
      <p:sp>
        <p:nvSpPr>
          <p:cNvPr id="17" name="矩形 16"/>
          <p:cNvSpPr/>
          <p:nvPr/>
        </p:nvSpPr>
        <p:spPr>
          <a:xfrm>
            <a:off x="28491" y="3393738"/>
            <a:ext cx="45435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DCDCAA"/>
                </a:solidFill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D4D4D4"/>
                </a:solidFill>
                <a:latin typeface="Courier New" panose="02070309020205020404" pitchFamily="49" charset="0"/>
              </a:rPr>
              <a:t>text</a:t>
            </a:r>
            <a:r>
              <a:rPr lang="en-US" b="1" dirty="0">
                <a:solidFill>
                  <a:srgbClr val="DCDCDC"/>
                </a:solidFill>
                <a:latin typeface="Courier New" panose="02070309020205020404" pitchFamily="49" charset="0"/>
              </a:rPr>
              <a:t>[</a:t>
            </a:r>
            <a:r>
              <a:rPr lang="en-US" b="1" dirty="0">
                <a:solidFill>
                  <a:srgbClr val="B5CEA8"/>
                </a:solidFill>
                <a:latin typeface="Courier New" panose="02070309020205020404" pitchFamily="49" charset="0"/>
              </a:rPr>
              <a:t>9505</a:t>
            </a:r>
            <a:r>
              <a:rPr lang="en-US" b="1" dirty="0">
                <a:solidFill>
                  <a:srgbClr val="DCDCDC"/>
                </a:solidFill>
                <a:latin typeface="Courier New" panose="02070309020205020404" pitchFamily="49" charset="0"/>
              </a:rPr>
              <a:t>:</a:t>
            </a:r>
            <a:r>
              <a:rPr lang="en-US" b="1" dirty="0">
                <a:solidFill>
                  <a:srgbClr val="B5CEA8"/>
                </a:solidFill>
                <a:latin typeface="Courier New" panose="02070309020205020404" pitchFamily="49" charset="0"/>
              </a:rPr>
              <a:t>9702</a:t>
            </a:r>
            <a:r>
              <a:rPr lang="en-US" b="1" dirty="0">
                <a:solidFill>
                  <a:srgbClr val="DCDCDC"/>
                </a:solidFill>
                <a:latin typeface="Courier New" panose="02070309020205020404" pitchFamily="49" charset="0"/>
              </a:rPr>
              <a:t>])</a:t>
            </a:r>
            <a:endParaRPr lang="en-US" b="1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0" y="3776153"/>
            <a:ext cx="4572000" cy="3139321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r>
              <a:rPr lang="zh-TW" altLang="en-US" b="1" dirty="0">
                <a:latin typeface="Courier New" panose="02070309020205020404" pitchFamily="49" charset="0"/>
              </a:rPr>
              <a:t>”伯爵道：“哥，說也不信，你聽著，等我細說。”於是手舞足蹈說道：“這個人有名有姓，姓武名鬆，排行第二。”先前怎的避難在柴大官人莊上，後來怎的害起病來，病好了又怎的要去尋他哥哥，過這景陽岡來，怎的遇了這虎，怎的怎的被他一頓拳腳打死了。一五一十說來，就象是親見的一般，又象這隻猛虎是他打的一般。說畢，西門慶搖著頭兒道：“既恁的，咱與你吃了飯同去看來。”伯爵道：“哥，不吃罷，怕誤過了。咱們倒不如大街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4724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準備原始數據、資料清理</a:t>
            </a:r>
          </a:p>
        </p:txBody>
      </p:sp>
      <p:sp>
        <p:nvSpPr>
          <p:cNvPr id="6" name="矩形 5"/>
          <p:cNvSpPr/>
          <p:nvPr/>
        </p:nvSpPr>
        <p:spPr>
          <a:xfrm>
            <a:off x="4572000" y="1417638"/>
            <a:ext cx="4572000" cy="5440362"/>
          </a:xfrm>
          <a:prstGeom prst="rect">
            <a:avLst/>
          </a:prstGeom>
          <a:solidFill>
            <a:srgbClr val="F5801F"/>
          </a:solidFill>
        </p:spPr>
        <p:txBody>
          <a:bodyPr wrap="square">
            <a:normAutofit/>
          </a:bodyPr>
          <a:lstStyle/>
          <a:p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並計算出金瓶梅中共有多少字元以及扣掉重複字元術後的字數</a:t>
            </a:r>
            <a:endParaRPr lang="en-US" altLang="zh-TW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共有</a:t>
            </a:r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”4499”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個字數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1417638"/>
            <a:ext cx="4572000" cy="5440362"/>
          </a:xfrm>
          <a:prstGeom prst="rect">
            <a:avLst/>
          </a:prstGeom>
          <a:ln>
            <a:noFill/>
          </a:ln>
        </p:spPr>
        <p:txBody>
          <a:bodyPr wrap="square">
            <a:normAutofit/>
          </a:bodyPr>
          <a:lstStyle/>
          <a:p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16288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rgbClr val="D4D4D4"/>
                </a:solidFill>
                <a:latin typeface="Courier New" panose="02070309020205020404" pitchFamily="49" charset="0"/>
              </a:rPr>
              <a:t>n = </a:t>
            </a:r>
            <a:r>
              <a:rPr lang="en-US" b="1" dirty="0" err="1" smtClean="0">
                <a:solidFill>
                  <a:srgbClr val="DCDCAA"/>
                </a:solidFill>
                <a:latin typeface="Courier New" panose="02070309020205020404" pitchFamily="49" charset="0"/>
              </a:rPr>
              <a:t>len</a:t>
            </a:r>
            <a:r>
              <a:rPr lang="en-US" b="1" dirty="0" smtClean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 smtClean="0">
                <a:solidFill>
                  <a:srgbClr val="D4D4D4"/>
                </a:solidFill>
                <a:latin typeface="Courier New" panose="02070309020205020404" pitchFamily="49" charset="0"/>
              </a:rPr>
              <a:t>text</a:t>
            </a:r>
            <a:r>
              <a:rPr lang="en-US" b="1" dirty="0" smtClean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b="1" dirty="0" smtClean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rgbClr val="D4D4D4"/>
                </a:solidFill>
                <a:latin typeface="Courier New" panose="02070309020205020404" pitchFamily="49" charset="0"/>
              </a:rPr>
              <a:t>w = </a:t>
            </a:r>
            <a:r>
              <a:rPr lang="en-US" b="1" dirty="0" err="1" smtClean="0">
                <a:solidFill>
                  <a:srgbClr val="DCDCAA"/>
                </a:solidFill>
                <a:latin typeface="Courier New" panose="02070309020205020404" pitchFamily="49" charset="0"/>
              </a:rPr>
              <a:t>len</a:t>
            </a:r>
            <a:r>
              <a:rPr lang="en-US" b="1" dirty="0" smtClean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 smtClean="0">
                <a:solidFill>
                  <a:srgbClr val="D4D4D4"/>
                </a:solidFill>
                <a:latin typeface="Courier New" panose="02070309020205020404" pitchFamily="49" charset="0"/>
              </a:rPr>
              <a:t>set</a:t>
            </a:r>
            <a:r>
              <a:rPr lang="en-US" b="1" dirty="0" smtClean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 smtClean="0">
                <a:solidFill>
                  <a:srgbClr val="D4D4D4"/>
                </a:solidFill>
                <a:latin typeface="Courier New" panose="02070309020205020404" pitchFamily="49" charset="0"/>
              </a:rPr>
              <a:t>text</a:t>
            </a:r>
            <a:r>
              <a:rPr lang="en-US" b="1" dirty="0" smtClean="0">
                <a:solidFill>
                  <a:srgbClr val="DCDCDC"/>
                </a:solidFill>
                <a:latin typeface="Courier New" panose="02070309020205020404" pitchFamily="49" charset="0"/>
              </a:rPr>
              <a:t>))</a:t>
            </a:r>
            <a:endParaRPr lang="en-US" b="1" dirty="0" smtClean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rgbClr val="DCDCAA"/>
                </a:solidFill>
                <a:latin typeface="Courier New" panose="02070309020205020404" pitchFamily="49" charset="0"/>
              </a:rPr>
              <a:t>print</a:t>
            </a:r>
            <a:r>
              <a:rPr lang="en-US" b="1" dirty="0" smtClean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 smtClean="0">
                <a:solidFill>
                  <a:srgbClr val="569CD6"/>
                </a:solidFill>
                <a:latin typeface="Courier New" panose="02070309020205020404" pitchFamily="49" charset="0"/>
              </a:rPr>
              <a:t>f</a:t>
            </a:r>
            <a:r>
              <a:rPr lang="en-US" b="1" dirty="0">
                <a:solidFill>
                  <a:srgbClr val="CE9178"/>
                </a:solidFill>
                <a:latin typeface="Courier New" panose="02070309020205020404" pitchFamily="49" charset="0"/>
              </a:rPr>
              <a:t>"</a:t>
            </a:r>
            <a:r>
              <a:rPr lang="zh-TW" altLang="en-US" b="1" dirty="0">
                <a:solidFill>
                  <a:srgbClr val="CE9178"/>
                </a:solidFill>
                <a:latin typeface="Courier New" panose="02070309020205020404" pitchFamily="49" charset="0"/>
              </a:rPr>
              <a:t>金瓶梅小說共有 </a:t>
            </a:r>
            <a:r>
              <a:rPr lang="en-US" altLang="zh-TW" b="1" dirty="0">
                <a:solidFill>
                  <a:srgbClr val="DCDCDC"/>
                </a:solidFill>
                <a:latin typeface="Courier New" panose="02070309020205020404" pitchFamily="49" charset="0"/>
              </a:rPr>
              <a:t>{</a:t>
            </a:r>
            <a:r>
              <a:rPr lang="en-US" b="1" dirty="0">
                <a:solidFill>
                  <a:srgbClr val="D4D4D4"/>
                </a:solidFill>
                <a:latin typeface="Courier New" panose="02070309020205020404" pitchFamily="49" charset="0"/>
              </a:rPr>
              <a:t>n</a:t>
            </a:r>
            <a:r>
              <a:rPr lang="en-US" b="1" dirty="0">
                <a:solidFill>
                  <a:srgbClr val="DCDCDC"/>
                </a:solidFill>
                <a:latin typeface="Courier New" panose="02070309020205020404" pitchFamily="49" charset="0"/>
              </a:rPr>
              <a:t>}</a:t>
            </a:r>
            <a:r>
              <a:rPr lang="en-US" b="1" dirty="0">
                <a:solidFill>
                  <a:srgbClr val="CE9178"/>
                </a:solidFill>
                <a:latin typeface="Courier New" panose="02070309020205020404" pitchFamily="49" charset="0"/>
              </a:rPr>
              <a:t> </a:t>
            </a:r>
            <a:r>
              <a:rPr lang="zh-TW" altLang="en-US" b="1" dirty="0">
                <a:solidFill>
                  <a:srgbClr val="CE9178"/>
                </a:solidFill>
                <a:latin typeface="Courier New" panose="02070309020205020404" pitchFamily="49" charset="0"/>
              </a:rPr>
              <a:t>中文字</a:t>
            </a:r>
            <a:r>
              <a:rPr lang="en-US" altLang="zh-TW" b="1" dirty="0">
                <a:solidFill>
                  <a:srgbClr val="CE9178"/>
                </a:solidFill>
                <a:latin typeface="Courier New" panose="02070309020205020404" pitchFamily="49" charset="0"/>
              </a:rPr>
              <a:t>"</a:t>
            </a:r>
            <a:r>
              <a:rPr lang="en-US" altLang="zh-TW" b="1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zh-TW" altLang="en-US" b="1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DCDCAA"/>
                </a:solidFill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569CD6"/>
                </a:solidFill>
                <a:latin typeface="Courier New" panose="02070309020205020404" pitchFamily="49" charset="0"/>
              </a:rPr>
              <a:t>f</a:t>
            </a:r>
            <a:r>
              <a:rPr lang="en-US" b="1" dirty="0">
                <a:solidFill>
                  <a:srgbClr val="CE9178"/>
                </a:solidFill>
                <a:latin typeface="Courier New" panose="02070309020205020404" pitchFamily="49" charset="0"/>
              </a:rPr>
              <a:t>"</a:t>
            </a:r>
            <a:r>
              <a:rPr lang="zh-TW" altLang="en-US" b="1" dirty="0">
                <a:solidFill>
                  <a:srgbClr val="CE9178"/>
                </a:solidFill>
                <a:latin typeface="Courier New" panose="02070309020205020404" pitchFamily="49" charset="0"/>
              </a:rPr>
              <a:t>包含了 </a:t>
            </a:r>
            <a:r>
              <a:rPr lang="en-US" altLang="zh-TW" b="1" dirty="0">
                <a:solidFill>
                  <a:srgbClr val="DCDCDC"/>
                </a:solidFill>
                <a:latin typeface="Courier New" panose="02070309020205020404" pitchFamily="49" charset="0"/>
              </a:rPr>
              <a:t>{</a:t>
            </a:r>
            <a:r>
              <a:rPr lang="en-US" b="1" dirty="0">
                <a:solidFill>
                  <a:srgbClr val="D4D4D4"/>
                </a:solidFill>
                <a:latin typeface="Courier New" panose="02070309020205020404" pitchFamily="49" charset="0"/>
              </a:rPr>
              <a:t>w</a:t>
            </a:r>
            <a:r>
              <a:rPr lang="en-US" b="1" dirty="0">
                <a:solidFill>
                  <a:srgbClr val="DCDCDC"/>
                </a:solidFill>
                <a:latin typeface="Courier New" panose="02070309020205020404" pitchFamily="49" charset="0"/>
              </a:rPr>
              <a:t>}</a:t>
            </a:r>
            <a:r>
              <a:rPr lang="en-US" b="1" dirty="0">
                <a:solidFill>
                  <a:srgbClr val="CE9178"/>
                </a:solidFill>
                <a:latin typeface="Courier New" panose="02070309020205020404" pitchFamily="49" charset="0"/>
              </a:rPr>
              <a:t> </a:t>
            </a:r>
            <a:r>
              <a:rPr lang="zh-TW" altLang="en-US" b="1" dirty="0">
                <a:solidFill>
                  <a:srgbClr val="CE9178"/>
                </a:solidFill>
                <a:latin typeface="Courier New" panose="02070309020205020404" pitchFamily="49" charset="0"/>
              </a:rPr>
              <a:t>個獨一無二的字</a:t>
            </a:r>
            <a:r>
              <a:rPr lang="en-US" altLang="zh-TW" b="1" dirty="0">
                <a:solidFill>
                  <a:srgbClr val="CE9178"/>
                </a:solidFill>
                <a:latin typeface="Courier New" panose="02070309020205020404" pitchFamily="49" charset="0"/>
              </a:rPr>
              <a:t>"</a:t>
            </a:r>
            <a:r>
              <a:rPr lang="en-US" altLang="zh-TW" b="1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zh-TW" altLang="en-US" b="1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-8348" y="2809550"/>
            <a:ext cx="4572000" cy="646331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r>
              <a:rPr lang="zh-TW" altLang="en-US" b="1" dirty="0">
                <a:latin typeface="Courier New" panose="02070309020205020404" pitchFamily="49" charset="0"/>
              </a:rPr>
              <a:t>金瓶梅小說共有 </a:t>
            </a:r>
            <a:r>
              <a:rPr lang="en-US" altLang="zh-TW" b="1" dirty="0">
                <a:latin typeface="Courier New" panose="02070309020205020404" pitchFamily="49" charset="0"/>
              </a:rPr>
              <a:t>766138 </a:t>
            </a:r>
            <a:r>
              <a:rPr lang="zh-TW" altLang="en-US" b="1" dirty="0">
                <a:latin typeface="Courier New" panose="02070309020205020404" pitchFamily="49" charset="0"/>
              </a:rPr>
              <a:t>中文字 包含了 </a:t>
            </a:r>
            <a:r>
              <a:rPr lang="en-US" altLang="zh-TW" b="1" dirty="0">
                <a:latin typeface="Courier New" panose="02070309020205020404" pitchFamily="49" charset="0"/>
              </a:rPr>
              <a:t>4499 </a:t>
            </a:r>
            <a:r>
              <a:rPr lang="zh-TW" altLang="en-US" b="1" dirty="0">
                <a:latin typeface="Courier New" panose="02070309020205020404" pitchFamily="49" charset="0"/>
              </a:rPr>
              <a:t>個獨一無二的字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94539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準備原始數據、資料清理</a:t>
            </a:r>
          </a:p>
        </p:txBody>
      </p:sp>
      <p:sp>
        <p:nvSpPr>
          <p:cNvPr id="6" name="矩形 5"/>
          <p:cNvSpPr/>
          <p:nvPr/>
        </p:nvSpPr>
        <p:spPr>
          <a:xfrm>
            <a:off x="4572000" y="1417638"/>
            <a:ext cx="4572000" cy="5440362"/>
          </a:xfrm>
          <a:prstGeom prst="rect">
            <a:avLst/>
          </a:prstGeom>
          <a:solidFill>
            <a:srgbClr val="F5801F"/>
          </a:solidFill>
        </p:spPr>
        <p:txBody>
          <a:bodyPr wrap="square">
            <a:normAutofit/>
          </a:bodyPr>
          <a:lstStyle/>
          <a:p>
            <a:pPr lvl="0"/>
            <a:r>
              <a:rPr lang="en-US" altLang="en-US" sz="32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 </a:t>
            </a:r>
            <a:r>
              <a:rPr lang="en-US" altLang="en-US" sz="3200" b="1" dirty="0" err="1">
                <a:latin typeface="Berlin Sans FB" panose="020E0602020502020306" pitchFamily="34" charset="0"/>
                <a:ea typeface="微軟正黑體" panose="020B0604030504040204" pitchFamily="34" charset="-120"/>
                <a:cs typeface="Courier New" panose="02070309020205020404" pitchFamily="49" charset="0"/>
              </a:rPr>
              <a:t>tf.keras</a:t>
            </a:r>
            <a:r>
              <a:rPr lang="en-US" altLang="en-US" sz="32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 </a:t>
            </a:r>
            <a:r>
              <a:rPr lang="en-US" altLang="en-US" sz="32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裡頭的</a:t>
            </a:r>
            <a:r>
              <a:rPr lang="en-US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 </a:t>
            </a:r>
            <a:r>
              <a:rPr lang="en-US" altLang="en-US" sz="3200" b="1" dirty="0">
                <a:latin typeface="Berlin Sans FB" panose="020E0602020502020306" pitchFamily="34" charset="0"/>
                <a:ea typeface="微軟正黑體" panose="020B0604030504040204" pitchFamily="34" charset="-120"/>
                <a:cs typeface="Courier New" panose="02070309020205020404" pitchFamily="49" charset="0"/>
              </a:rPr>
              <a:t>Tokenizer</a:t>
            </a:r>
            <a:r>
              <a:rPr lang="en-US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 </a:t>
            </a:r>
            <a:r>
              <a:rPr lang="en-US" altLang="en-US" sz="32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幫我們把整篇小說建立字典，並將同樣的中文字對應到同樣的索引數字</a:t>
            </a:r>
            <a:r>
              <a:rPr lang="en-US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en-US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1417638"/>
            <a:ext cx="4572000" cy="5440362"/>
          </a:xfrm>
          <a:prstGeom prst="rect">
            <a:avLst/>
          </a:prstGeom>
          <a:ln>
            <a:noFill/>
          </a:ln>
        </p:spPr>
        <p:txBody>
          <a:bodyPr wrap="square">
            <a:normAutofit/>
          </a:bodyPr>
          <a:lstStyle/>
          <a:p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1439778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b="1" dirty="0">
                <a:solidFill>
                  <a:srgbClr val="6AA94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 </a:t>
            </a:r>
            <a:r>
              <a:rPr lang="zh-TW" altLang="en-US" b="1" dirty="0">
                <a:solidFill>
                  <a:srgbClr val="6AA94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初始化一個以字為單位的 </a:t>
            </a:r>
            <a:r>
              <a:rPr lang="en-US" b="1" dirty="0">
                <a:solidFill>
                  <a:srgbClr val="6AA94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Tokenizer</a:t>
            </a:r>
            <a:endParaRPr lang="en-US" b="1" dirty="0">
              <a:solidFill>
                <a:srgbClr val="D4D4D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b="1" dirty="0" err="1">
                <a:solidFill>
                  <a:srgbClr val="D4D4D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num_words</a:t>
            </a:r>
            <a:r>
              <a:rPr lang="en-US" b="1" dirty="0">
                <a:solidFill>
                  <a:srgbClr val="D4D4D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en-US" b="1" dirty="0">
                <a:solidFill>
                  <a:srgbClr val="B5CEA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4499</a:t>
            </a:r>
            <a:endParaRPr lang="en-US" b="1" dirty="0">
              <a:solidFill>
                <a:srgbClr val="D4D4D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b="1" dirty="0">
                <a:solidFill>
                  <a:srgbClr val="D4D4D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tokenizer = </a:t>
            </a:r>
            <a:r>
              <a:rPr lang="en-US" b="1" dirty="0" err="1">
                <a:solidFill>
                  <a:srgbClr val="D4D4D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tf.keras</a:t>
            </a:r>
            <a:r>
              <a:rPr lang="en-US" b="1" dirty="0">
                <a:solidFill>
                  <a:srgbClr val="D4D4D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\</a:t>
            </a:r>
          </a:p>
          <a:p>
            <a:r>
              <a:rPr lang="en-US" b="1" dirty="0">
                <a:solidFill>
                  <a:srgbClr val="D4D4D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    .preprocessing\</a:t>
            </a:r>
          </a:p>
          <a:p>
            <a:r>
              <a:rPr lang="en-US" b="1" dirty="0">
                <a:solidFill>
                  <a:srgbClr val="D4D4D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    .text\</a:t>
            </a:r>
          </a:p>
          <a:p>
            <a:r>
              <a:rPr lang="en-US" b="1" dirty="0">
                <a:solidFill>
                  <a:srgbClr val="D4D4D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    .Tokenizer</a:t>
            </a:r>
            <a:r>
              <a:rPr lang="en-US" b="1" dirty="0">
                <a:solidFill>
                  <a:srgbClr val="DCDCD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endParaRPr lang="en-US" b="1" dirty="0">
              <a:solidFill>
                <a:srgbClr val="D4D4D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b="1" dirty="0">
                <a:solidFill>
                  <a:srgbClr val="D4D4D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        </a:t>
            </a:r>
            <a:r>
              <a:rPr lang="en-US" b="1" dirty="0" err="1">
                <a:solidFill>
                  <a:srgbClr val="D4D4D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num_words</a:t>
            </a:r>
            <a:r>
              <a:rPr lang="en-US" b="1" dirty="0">
                <a:solidFill>
                  <a:srgbClr val="D4D4D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en-US" b="1" dirty="0" err="1">
                <a:solidFill>
                  <a:srgbClr val="D4D4D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num_words</a:t>
            </a:r>
            <a:r>
              <a:rPr lang="en-US" b="1" dirty="0">
                <a:solidFill>
                  <a:srgbClr val="DCDCD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endParaRPr lang="en-US" b="1" dirty="0">
              <a:solidFill>
                <a:srgbClr val="D4D4D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b="1" dirty="0">
                <a:solidFill>
                  <a:srgbClr val="D4D4D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        </a:t>
            </a:r>
            <a:r>
              <a:rPr lang="en-US" b="1" dirty="0" err="1">
                <a:solidFill>
                  <a:srgbClr val="D4D4D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char_level</a:t>
            </a:r>
            <a:r>
              <a:rPr lang="en-US" b="1" dirty="0">
                <a:solidFill>
                  <a:srgbClr val="D4D4D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en-US" b="1" dirty="0">
                <a:solidFill>
                  <a:srgbClr val="569CD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True</a:t>
            </a:r>
            <a:r>
              <a:rPr lang="en-US" b="1" dirty="0">
                <a:solidFill>
                  <a:srgbClr val="DCDCD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endParaRPr lang="en-US" b="1" dirty="0">
              <a:solidFill>
                <a:srgbClr val="D4D4D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b="1" dirty="0">
                <a:solidFill>
                  <a:srgbClr val="D4D4D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        filters=</a:t>
            </a:r>
            <a:r>
              <a:rPr lang="en-US" b="1" dirty="0">
                <a:solidFill>
                  <a:srgbClr val="CE917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''</a:t>
            </a:r>
            <a:endParaRPr lang="en-US" b="1" dirty="0">
              <a:solidFill>
                <a:srgbClr val="D4D4D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b="1" dirty="0">
                <a:solidFill>
                  <a:srgbClr val="DCDCD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b="1" dirty="0">
              <a:solidFill>
                <a:srgbClr val="D4D4D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b="1" dirty="0">
                <a:solidFill>
                  <a:srgbClr val="D4D4D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    </a:t>
            </a:r>
          </a:p>
          <a:p>
            <a:r>
              <a:rPr lang="en-US" b="1" dirty="0" err="1">
                <a:solidFill>
                  <a:srgbClr val="D4D4D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tokenizer.fit_on_texts</a:t>
            </a:r>
            <a:r>
              <a:rPr lang="en-US" b="1" dirty="0">
                <a:solidFill>
                  <a:srgbClr val="DCDCD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b="1" dirty="0">
                <a:solidFill>
                  <a:srgbClr val="D4D4D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text</a:t>
            </a:r>
            <a:r>
              <a:rPr lang="en-US" b="1" dirty="0">
                <a:solidFill>
                  <a:srgbClr val="DCDCD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b="1" dirty="0">
              <a:solidFill>
                <a:srgbClr val="D4D4D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b="1" dirty="0" err="1">
                <a:solidFill>
                  <a:srgbClr val="D4D4D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text_as_int</a:t>
            </a:r>
            <a:r>
              <a:rPr lang="en-US" b="1" dirty="0">
                <a:solidFill>
                  <a:srgbClr val="D4D4D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 = tokenizer\</a:t>
            </a:r>
          </a:p>
          <a:p>
            <a:r>
              <a:rPr lang="en-US" b="1" dirty="0">
                <a:solidFill>
                  <a:srgbClr val="D4D4D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        .</a:t>
            </a:r>
            <a:r>
              <a:rPr lang="en-US" b="1" dirty="0" err="1">
                <a:solidFill>
                  <a:srgbClr val="D4D4D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texts_to_sequences</a:t>
            </a:r>
            <a:r>
              <a:rPr lang="en-US" b="1" dirty="0">
                <a:solidFill>
                  <a:srgbClr val="DCDCD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([</a:t>
            </a:r>
            <a:r>
              <a:rPr lang="en-US" b="1" dirty="0">
                <a:solidFill>
                  <a:srgbClr val="D4D4D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text</a:t>
            </a:r>
            <a:r>
              <a:rPr lang="en-US" b="1" dirty="0">
                <a:solidFill>
                  <a:srgbClr val="DCDCD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])[</a:t>
            </a:r>
            <a:r>
              <a:rPr lang="en-US" b="1" dirty="0">
                <a:solidFill>
                  <a:srgbClr val="B5CEA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en-US" b="1" dirty="0" smtClean="0">
                <a:solidFill>
                  <a:srgbClr val="DCDCD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endParaRPr lang="en-US" b="1" dirty="0">
              <a:solidFill>
                <a:srgbClr val="D4D4D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11212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準備原始數據、資料清理</a:t>
            </a:r>
          </a:p>
        </p:txBody>
      </p:sp>
      <p:sp>
        <p:nvSpPr>
          <p:cNvPr id="6" name="矩形 5"/>
          <p:cNvSpPr/>
          <p:nvPr/>
        </p:nvSpPr>
        <p:spPr>
          <a:xfrm>
            <a:off x="4572000" y="1417638"/>
            <a:ext cx="4572000" cy="5440362"/>
          </a:xfrm>
          <a:prstGeom prst="rect">
            <a:avLst/>
          </a:prstGeom>
          <a:solidFill>
            <a:srgbClr val="F5801F"/>
          </a:solidFill>
        </p:spPr>
        <p:txBody>
          <a:bodyPr wrap="square">
            <a:normAutofit fontScale="92500" lnSpcReduction="20000"/>
          </a:bodyPr>
          <a:lstStyle/>
          <a:p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原本的中文字序列：</a:t>
            </a:r>
          </a:p>
          <a:p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['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', '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世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', '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媒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', '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', '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那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', '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討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', '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', '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', '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屋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', '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裡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', '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！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', '”', '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西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', '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門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', '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慶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', '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笑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']</a:t>
            </a:r>
          </a:p>
          <a:p>
            <a:endParaRPr lang="en-US" altLang="zh-TW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--------------------</a:t>
            </a:r>
          </a:p>
          <a:p>
            <a:endParaRPr lang="en-US" altLang="zh-TW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轉換後的索引序列：</a:t>
            </a:r>
          </a:p>
          <a:p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[11, 557, 916, 1, 34, 382, 8, 24, 270, 30, 54, 7, 23, 16, 26, 156]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1417638"/>
            <a:ext cx="4572000" cy="5440362"/>
          </a:xfrm>
          <a:prstGeom prst="rect">
            <a:avLst/>
          </a:prstGeom>
          <a:ln>
            <a:noFill/>
          </a:ln>
        </p:spPr>
        <p:txBody>
          <a:bodyPr wrap="square">
            <a:normAutofit/>
          </a:bodyPr>
          <a:lstStyle/>
          <a:p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1417638"/>
            <a:ext cx="4572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b="1" dirty="0">
                <a:solidFill>
                  <a:srgbClr val="6AA94F"/>
                </a:solidFill>
                <a:latin typeface="Courier New" panose="02070309020205020404" pitchFamily="49" charset="0"/>
              </a:rPr>
              <a:t># </a:t>
            </a:r>
            <a:r>
              <a:rPr lang="zh-TW" altLang="en-US" b="1" dirty="0">
                <a:solidFill>
                  <a:srgbClr val="6AA94F"/>
                </a:solidFill>
                <a:latin typeface="Courier New" panose="02070309020205020404" pitchFamily="49" charset="0"/>
              </a:rPr>
              <a:t>隨機選取一個片段文本方便之後做說明</a:t>
            </a:r>
            <a:endParaRPr lang="zh-TW" altLang="en-US" b="1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b="1" dirty="0" err="1">
                <a:solidFill>
                  <a:srgbClr val="D4D4D4"/>
                </a:solidFill>
                <a:latin typeface="Courier New" panose="02070309020205020404" pitchFamily="49" charset="0"/>
              </a:rPr>
              <a:t>s_idx</a:t>
            </a:r>
            <a:r>
              <a:rPr lang="en-US" b="1" dirty="0">
                <a:solidFill>
                  <a:srgbClr val="D4D4D4"/>
                </a:solidFill>
                <a:latin typeface="Courier New" panose="02070309020205020404" pitchFamily="49" charset="0"/>
              </a:rPr>
              <a:t> = </a:t>
            </a:r>
            <a:r>
              <a:rPr lang="en-US" b="1" dirty="0">
                <a:solidFill>
                  <a:srgbClr val="B5CEA8"/>
                </a:solidFill>
                <a:latin typeface="Courier New" panose="02070309020205020404" pitchFamily="49" charset="0"/>
              </a:rPr>
              <a:t>21004</a:t>
            </a:r>
            <a:endParaRPr lang="en-US" b="1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b="1" dirty="0" err="1">
                <a:solidFill>
                  <a:srgbClr val="D4D4D4"/>
                </a:solidFill>
                <a:latin typeface="Courier New" panose="02070309020205020404" pitchFamily="49" charset="0"/>
              </a:rPr>
              <a:t>e_idx</a:t>
            </a:r>
            <a:r>
              <a:rPr lang="en-US" b="1" dirty="0">
                <a:solidFill>
                  <a:srgbClr val="D4D4D4"/>
                </a:solidFill>
                <a:latin typeface="Courier New" panose="02070309020205020404" pitchFamily="49" charset="0"/>
              </a:rPr>
              <a:t> = </a:t>
            </a:r>
            <a:r>
              <a:rPr lang="en-US" b="1" dirty="0">
                <a:solidFill>
                  <a:srgbClr val="B5CEA8"/>
                </a:solidFill>
                <a:latin typeface="Courier New" panose="02070309020205020404" pitchFamily="49" charset="0"/>
              </a:rPr>
              <a:t>21020</a:t>
            </a:r>
            <a:endParaRPr lang="en-US" b="1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b="1" dirty="0" err="1">
                <a:solidFill>
                  <a:srgbClr val="D4D4D4"/>
                </a:solidFill>
                <a:latin typeface="Courier New" panose="02070309020205020404" pitchFamily="49" charset="0"/>
              </a:rPr>
              <a:t>partial_indices</a:t>
            </a:r>
            <a:r>
              <a:rPr lang="en-US" b="1" dirty="0">
                <a:solidFill>
                  <a:srgbClr val="D4D4D4"/>
                </a:solidFill>
                <a:latin typeface="Courier New" panose="02070309020205020404" pitchFamily="49" charset="0"/>
              </a:rPr>
              <a:t> = \</a:t>
            </a:r>
          </a:p>
          <a:p>
            <a:r>
              <a:rPr lang="en-US" b="1" dirty="0">
                <a:solidFill>
                  <a:srgbClr val="D4D4D4"/>
                </a:solidFill>
                <a:latin typeface="Courier New" panose="02070309020205020404" pitchFamily="49" charset="0"/>
              </a:rPr>
              <a:t>    </a:t>
            </a:r>
            <a:r>
              <a:rPr lang="en-US" b="1" dirty="0" err="1">
                <a:solidFill>
                  <a:srgbClr val="D4D4D4"/>
                </a:solidFill>
                <a:latin typeface="Courier New" panose="02070309020205020404" pitchFamily="49" charset="0"/>
              </a:rPr>
              <a:t>text_as_int</a:t>
            </a:r>
            <a:r>
              <a:rPr lang="en-US" b="1" dirty="0">
                <a:solidFill>
                  <a:srgbClr val="DCDCDC"/>
                </a:solidFill>
                <a:latin typeface="Courier New" panose="02070309020205020404" pitchFamily="49" charset="0"/>
              </a:rPr>
              <a:t>[</a:t>
            </a:r>
            <a:r>
              <a:rPr lang="en-US" b="1" dirty="0" err="1">
                <a:solidFill>
                  <a:srgbClr val="D4D4D4"/>
                </a:solidFill>
                <a:latin typeface="Courier New" panose="02070309020205020404" pitchFamily="49" charset="0"/>
              </a:rPr>
              <a:t>s_idx</a:t>
            </a:r>
            <a:r>
              <a:rPr lang="en-US" b="1" dirty="0" err="1">
                <a:solidFill>
                  <a:srgbClr val="DCDCDC"/>
                </a:solidFill>
                <a:latin typeface="Courier New" panose="02070309020205020404" pitchFamily="49" charset="0"/>
              </a:rPr>
              <a:t>:</a:t>
            </a:r>
            <a:r>
              <a:rPr lang="en-US" b="1" dirty="0" err="1">
                <a:solidFill>
                  <a:srgbClr val="D4D4D4"/>
                </a:solidFill>
                <a:latin typeface="Courier New" panose="02070309020205020404" pitchFamily="49" charset="0"/>
              </a:rPr>
              <a:t>e_idx</a:t>
            </a:r>
            <a:r>
              <a:rPr lang="en-US" b="1" dirty="0">
                <a:solidFill>
                  <a:srgbClr val="DCDCDC"/>
                </a:solidFill>
                <a:latin typeface="Courier New" panose="02070309020205020404" pitchFamily="49" charset="0"/>
              </a:rPr>
              <a:t>]</a:t>
            </a:r>
            <a:endParaRPr lang="en-US" b="1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b="1" dirty="0" err="1">
                <a:solidFill>
                  <a:srgbClr val="D4D4D4"/>
                </a:solidFill>
                <a:latin typeface="Courier New" panose="02070309020205020404" pitchFamily="49" charset="0"/>
              </a:rPr>
              <a:t>partial_texts</a:t>
            </a:r>
            <a:r>
              <a:rPr lang="en-US" b="1" dirty="0">
                <a:solidFill>
                  <a:srgbClr val="D4D4D4"/>
                </a:solidFill>
                <a:latin typeface="Courier New" panose="02070309020205020404" pitchFamily="49" charset="0"/>
              </a:rPr>
              <a:t> = </a:t>
            </a:r>
            <a:r>
              <a:rPr lang="en-US" b="1" dirty="0">
                <a:solidFill>
                  <a:srgbClr val="DCDCDC"/>
                </a:solidFill>
                <a:latin typeface="Courier New" panose="02070309020205020404" pitchFamily="49" charset="0"/>
              </a:rPr>
              <a:t>[</a:t>
            </a:r>
            <a:endParaRPr lang="en-US" b="1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latin typeface="Courier New" panose="02070309020205020404" pitchFamily="49" charset="0"/>
              </a:rPr>
              <a:t>    </a:t>
            </a:r>
            <a:r>
              <a:rPr lang="en-US" b="1" dirty="0" err="1">
                <a:solidFill>
                  <a:srgbClr val="D4D4D4"/>
                </a:solidFill>
                <a:latin typeface="Courier New" panose="02070309020205020404" pitchFamily="49" charset="0"/>
              </a:rPr>
              <a:t>tokenizer.index_word</a:t>
            </a:r>
            <a:r>
              <a:rPr lang="en-US" b="1" dirty="0">
                <a:solidFill>
                  <a:srgbClr val="DCDCDC"/>
                </a:solidFill>
                <a:latin typeface="Courier New" panose="02070309020205020404" pitchFamily="49" charset="0"/>
              </a:rPr>
              <a:t>[</a:t>
            </a:r>
            <a:r>
              <a:rPr lang="en-US" b="1" dirty="0" err="1">
                <a:solidFill>
                  <a:srgbClr val="D4D4D4"/>
                </a:solidFill>
                <a:latin typeface="Courier New" panose="02070309020205020404" pitchFamily="49" charset="0"/>
              </a:rPr>
              <a:t>idx</a:t>
            </a:r>
            <a:r>
              <a:rPr lang="en-US" b="1" dirty="0">
                <a:solidFill>
                  <a:srgbClr val="DCDCDC"/>
                </a:solidFill>
                <a:latin typeface="Courier New" panose="02070309020205020404" pitchFamily="49" charset="0"/>
              </a:rPr>
              <a:t>]</a:t>
            </a:r>
            <a:r>
              <a:rPr lang="en-US" b="1" dirty="0">
                <a:solidFill>
                  <a:srgbClr val="D4D4D4"/>
                </a:solidFill>
                <a:latin typeface="Courier New" panose="02070309020205020404" pitchFamily="49" charset="0"/>
              </a:rPr>
              <a:t> \</a:t>
            </a:r>
          </a:p>
          <a:p>
            <a:r>
              <a:rPr lang="en-US" b="1" dirty="0">
                <a:solidFill>
                  <a:srgbClr val="D4D4D4"/>
                </a:solidFill>
                <a:latin typeface="Courier New" panose="02070309020205020404" pitchFamily="49" charset="0"/>
              </a:rPr>
              <a:t>    </a:t>
            </a:r>
            <a:r>
              <a:rPr lang="en-US" b="1" dirty="0">
                <a:solidFill>
                  <a:srgbClr val="C586C0"/>
                </a:solidFill>
                <a:latin typeface="Courier New" panose="02070309020205020404" pitchFamily="49" charset="0"/>
              </a:rPr>
              <a:t>for</a:t>
            </a:r>
            <a:r>
              <a:rPr lang="en-US" b="1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b="1" dirty="0" err="1">
                <a:solidFill>
                  <a:srgbClr val="D4D4D4"/>
                </a:solidFill>
                <a:latin typeface="Courier New" panose="02070309020205020404" pitchFamily="49" charset="0"/>
              </a:rPr>
              <a:t>idx</a:t>
            </a:r>
            <a:r>
              <a:rPr lang="en-US" b="1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b="1" dirty="0">
                <a:solidFill>
                  <a:srgbClr val="82C6FF"/>
                </a:solidFill>
                <a:latin typeface="Courier New" panose="02070309020205020404" pitchFamily="49" charset="0"/>
              </a:rPr>
              <a:t>in</a:t>
            </a:r>
            <a:r>
              <a:rPr lang="en-US" b="1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b="1" dirty="0" err="1">
                <a:solidFill>
                  <a:srgbClr val="D4D4D4"/>
                </a:solidFill>
                <a:latin typeface="Courier New" panose="02070309020205020404" pitchFamily="49" charset="0"/>
              </a:rPr>
              <a:t>partial_indices</a:t>
            </a:r>
            <a:endParaRPr lang="en-US" b="1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rgbClr val="DCDCDC"/>
                </a:solidFill>
                <a:latin typeface="Courier New" panose="02070309020205020404" pitchFamily="49" charset="0"/>
              </a:rPr>
              <a:t>]</a:t>
            </a:r>
            <a:r>
              <a:rPr lang="en-US" b="1" dirty="0">
                <a:solidFill>
                  <a:srgbClr val="D4D4D4"/>
                </a:solidFill>
                <a:latin typeface="Courier New" panose="02070309020205020404" pitchFamily="49" charset="0"/>
              </a:rPr>
              <a:t/>
            </a:r>
            <a:br>
              <a:rPr lang="en-US" b="1" dirty="0">
                <a:solidFill>
                  <a:srgbClr val="D4D4D4"/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6AA94F"/>
                </a:solidFill>
                <a:latin typeface="Courier New" panose="02070309020205020404" pitchFamily="49" charset="0"/>
              </a:rPr>
              <a:t># </a:t>
            </a:r>
            <a:r>
              <a:rPr lang="zh-TW" altLang="en-US" b="1" dirty="0">
                <a:solidFill>
                  <a:srgbClr val="6AA94F"/>
                </a:solidFill>
                <a:latin typeface="Courier New" panose="02070309020205020404" pitchFamily="49" charset="0"/>
              </a:rPr>
              <a:t>渲染結果，可忽略</a:t>
            </a:r>
            <a:endParaRPr lang="zh-TW" altLang="en-US" b="1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DCDCAA"/>
                </a:solidFill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latin typeface="Courier New" panose="02070309020205020404" pitchFamily="49" charset="0"/>
              </a:rPr>
              <a:t>"</a:t>
            </a:r>
            <a:r>
              <a:rPr lang="zh-TW" altLang="en-US" b="1" dirty="0">
                <a:solidFill>
                  <a:srgbClr val="CE9178"/>
                </a:solidFill>
                <a:latin typeface="Courier New" panose="02070309020205020404" pitchFamily="49" charset="0"/>
              </a:rPr>
              <a:t>原本的中文字序列：</a:t>
            </a:r>
            <a:r>
              <a:rPr lang="en-US" altLang="zh-TW" b="1" dirty="0">
                <a:solidFill>
                  <a:srgbClr val="CE9178"/>
                </a:solidFill>
                <a:latin typeface="Courier New" panose="02070309020205020404" pitchFamily="49" charset="0"/>
              </a:rPr>
              <a:t>"</a:t>
            </a:r>
            <a:r>
              <a:rPr lang="en-US" altLang="zh-TW" b="1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zh-TW" altLang="en-US" b="1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DCDCAA"/>
                </a:solidFill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DCDCDC"/>
                </a:solidFill>
                <a:latin typeface="Courier New" panose="02070309020205020404" pitchFamily="49" charset="0"/>
              </a:rPr>
              <a:t>()</a:t>
            </a:r>
            <a:endParaRPr lang="en-US" b="1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DCDCAA"/>
                </a:solidFill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D4D4D4"/>
                </a:solidFill>
                <a:latin typeface="Courier New" panose="02070309020205020404" pitchFamily="49" charset="0"/>
              </a:rPr>
              <a:t>partial_texts</a:t>
            </a:r>
            <a:r>
              <a:rPr lang="en-US" b="1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b="1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DCDCAA"/>
                </a:solidFill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DCDCDC"/>
                </a:solidFill>
                <a:latin typeface="Courier New" panose="02070309020205020404" pitchFamily="49" charset="0"/>
              </a:rPr>
              <a:t>()</a:t>
            </a:r>
            <a:endParaRPr lang="en-US" b="1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DCDCAA"/>
                </a:solidFill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latin typeface="Courier New" panose="02070309020205020404" pitchFamily="49" charset="0"/>
              </a:rPr>
              <a:t>"-"</a:t>
            </a:r>
            <a:r>
              <a:rPr lang="en-US" b="1" dirty="0">
                <a:solidFill>
                  <a:srgbClr val="D4D4D4"/>
                </a:solidFill>
                <a:latin typeface="Courier New" panose="02070309020205020404" pitchFamily="49" charset="0"/>
              </a:rPr>
              <a:t> * </a:t>
            </a:r>
            <a:r>
              <a:rPr lang="en-US" b="1" dirty="0">
                <a:solidFill>
                  <a:srgbClr val="B5CEA8"/>
                </a:solidFill>
                <a:latin typeface="Courier New" panose="02070309020205020404" pitchFamily="49" charset="0"/>
              </a:rPr>
              <a:t>20</a:t>
            </a:r>
            <a:r>
              <a:rPr lang="en-US" b="1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b="1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DCDCAA"/>
                </a:solidFill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DCDCDC"/>
                </a:solidFill>
                <a:latin typeface="Courier New" panose="02070309020205020404" pitchFamily="49" charset="0"/>
              </a:rPr>
              <a:t>()</a:t>
            </a:r>
            <a:endParaRPr lang="en-US" b="1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DCDCAA"/>
                </a:solidFill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latin typeface="Courier New" panose="02070309020205020404" pitchFamily="49" charset="0"/>
              </a:rPr>
              <a:t>"</a:t>
            </a:r>
            <a:r>
              <a:rPr lang="zh-TW" altLang="en-US" b="1" dirty="0">
                <a:solidFill>
                  <a:srgbClr val="CE9178"/>
                </a:solidFill>
                <a:latin typeface="Courier New" panose="02070309020205020404" pitchFamily="49" charset="0"/>
              </a:rPr>
              <a:t>轉換後的索引序列：</a:t>
            </a:r>
            <a:r>
              <a:rPr lang="en-US" altLang="zh-TW" b="1" dirty="0">
                <a:solidFill>
                  <a:srgbClr val="CE9178"/>
                </a:solidFill>
                <a:latin typeface="Courier New" panose="02070309020205020404" pitchFamily="49" charset="0"/>
              </a:rPr>
              <a:t>"</a:t>
            </a:r>
            <a:r>
              <a:rPr lang="en-US" altLang="zh-TW" b="1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zh-TW" altLang="en-US" b="1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DCDCAA"/>
                </a:solidFill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DCDCDC"/>
                </a:solidFill>
                <a:latin typeface="Courier New" panose="02070309020205020404" pitchFamily="49" charset="0"/>
              </a:rPr>
              <a:t>()</a:t>
            </a:r>
            <a:endParaRPr lang="en-US" b="1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DCDCAA"/>
                </a:solidFill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D4D4D4"/>
                </a:solidFill>
                <a:latin typeface="Courier New" panose="02070309020205020404" pitchFamily="49" charset="0"/>
              </a:rPr>
              <a:t>partial_indices</a:t>
            </a:r>
            <a:r>
              <a:rPr lang="en-US" b="1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b="1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4626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</TotalTime>
  <Words>860</Words>
  <Application>Microsoft Office PowerPoint</Application>
  <PresentationFormat>如螢幕大小 (4:3)</PresentationFormat>
  <Paragraphs>242</Paragraphs>
  <Slides>18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7" baseType="lpstr">
      <vt:lpstr>Roboto</vt:lpstr>
      <vt:lpstr>微軟正黑體</vt:lpstr>
      <vt:lpstr>新細明體</vt:lpstr>
      <vt:lpstr>Arial</vt:lpstr>
      <vt:lpstr>Arial Black</vt:lpstr>
      <vt:lpstr>Berlin Sans FB</vt:lpstr>
      <vt:lpstr>Calibri</vt:lpstr>
      <vt:lpstr>Courier New</vt:lpstr>
      <vt:lpstr>Office 佈景主題</vt:lpstr>
      <vt:lpstr>崑山科技大學資工所 人工智慧與資訊安全</vt:lpstr>
      <vt:lpstr>Agenda</vt:lpstr>
      <vt:lpstr>摘要</vt:lpstr>
      <vt:lpstr>定義問題及要解決的任務</vt:lpstr>
      <vt:lpstr>準備原始數據、資料清理</vt:lpstr>
      <vt:lpstr>準備原始數據、資料清理</vt:lpstr>
      <vt:lpstr>準備原始數據、資料清理</vt:lpstr>
      <vt:lpstr>準備原始數據、資料清理</vt:lpstr>
      <vt:lpstr>準備原始數據、資料清理</vt:lpstr>
      <vt:lpstr>建立能丟入模型的資料集</vt:lpstr>
      <vt:lpstr>定義能解決問題的函式集</vt:lpstr>
      <vt:lpstr>定義能解決問題的函式集</vt:lpstr>
      <vt:lpstr>定義評量函式好壞的指標</vt:lpstr>
      <vt:lpstr>訓練並選擇出最好的函式</vt:lpstr>
      <vt:lpstr>訓練並選擇出最好的函式</vt:lpstr>
      <vt:lpstr>訓練並選擇出最好的函式</vt:lpstr>
      <vt:lpstr>Thank</vt:lpstr>
      <vt:lpstr>參考資料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崑山科技大學資工所 深度學習Deep Learning課程</dc:title>
  <dc:creator>I5302</dc:creator>
  <cp:lastModifiedBy>owner</cp:lastModifiedBy>
  <cp:revision>39</cp:revision>
  <dcterms:created xsi:type="dcterms:W3CDTF">2020-03-26T06:37:07Z</dcterms:created>
  <dcterms:modified xsi:type="dcterms:W3CDTF">2020-11-11T01:29:58Z</dcterms:modified>
</cp:coreProperties>
</file>