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-60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0300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3f454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3f454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3f45451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3f45451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13f45451e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a13f45451e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a13f45451e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a13f45451e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13f45451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13f45451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13f45451e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13f45451e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13f45451e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13f45451e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a13f45451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a13f45451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3f45451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3f45451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3f45451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3f45451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3f4545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3f4545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3f45451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3f45451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3f45451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3f45451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3f45451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13f45451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3f45451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3f45451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3f45451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3f45451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13f45451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13f45451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3f4545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3f4545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13f45451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13f45451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13f45451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13f45451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3f45451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13f45451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13f45451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13f45451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3f45451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3f45451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13f45451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13f45451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13f45451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13f45451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13f45451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13f45451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3f45451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13f45451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13f45451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13f45451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3f4545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3f4545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13f45451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13f45451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13f45451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13f45451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13f45451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13f45451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13f45451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13f45451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3f45451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3f45451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13f45451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13f45451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3f45451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3f45451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3f45451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13f45451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13f45451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13f45451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13f45451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13f45451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3f45451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3f45451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13f45451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13f45451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13f4545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13f4545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13f45451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13f45451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13f45451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13f45451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13f45451e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13f45451e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3f45451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3f45451e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13f45451e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13f45451e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3f45451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3f45451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13f45451e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13f45451e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3f45451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3f45451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3f4545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3f45451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13f45451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13f45451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13f45451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13f45451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13f45451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13f45451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13f45451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13f45451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13f45451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13f45451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13f45451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13f45451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13f45451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13f45451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13f45451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13f45451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13f45451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13f45451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13f45451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13f45451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3f4545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3f45451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13f45451e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13f45451e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13f45451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13f45451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13f45451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13f45451e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3f45451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3f45451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13f45451e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13f45451e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13f45451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13f45451e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13f45451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a13f45451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13f45451e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13f45451e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13f45451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13f45451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3f45451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3f45451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3f45451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3f45451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13f45451e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13f45451e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13f45451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13f45451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13f45451e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13f45451e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13f45451e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13f45451e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13f45451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13f45451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13f45451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13f45451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13f45451e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13f45451e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13f45451e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13f45451e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13f45451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13f45451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3f45451e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3f45451e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3f45451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3f45451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13f45451e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13f45451e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3f45451e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3f45451e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13f45451e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a13f45451e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13f45451e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13f45451e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a13f45451e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a13f45451e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13f45451e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13f45451e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13f45451e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13f45451e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13f45451e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13f45451e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13f45451e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a13f45451e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13f45451e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13f45451e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3f45451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3f45451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a13f45451e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a13f45451e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13f45451e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13f45451e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13f45451e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13f45451e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13f45451e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13f45451e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13f45451e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13f45451e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13f45451e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13f45451e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13f45451e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13f45451e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13f45451e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13f45451e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13f45451e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13f45451e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13f45451e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13f45451e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137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人工智慧與資訊安全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0200" y="140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Pandas資料分析  學習報告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36775" y="28141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96700" y="2500050"/>
            <a:ext cx="73356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496700" y="26571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</a:t>
            </a:r>
            <a:r>
              <a:rPr lang="zh-TW" sz="2000"/>
              <a:t>學生:陳昱帆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                           指導教師:曾龍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552450"/>
            <a:ext cx="48672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2"/>
          <p:cNvSpPr txBox="1">
            <a:spLocks noGrp="1"/>
          </p:cNvSpPr>
          <p:nvPr>
            <p:ph type="body" idx="1"/>
          </p:nvPr>
        </p:nvSpPr>
        <p:spPr>
          <a:xfrm>
            <a:off x="311700" y="183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國家層面比較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如果你喜歡政治，你就會知道每個州更可能支持哪個政黨。我們用數字來驗證一下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這是winner_votes數據列表。我們將添加一個比率列，即候選人票數除以總票數。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0" name="Google Shape;7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00" y="2571750"/>
            <a:ext cx="5772049" cy="3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7" name="Google Shape;74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057400"/>
            <a:ext cx="53340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4"/>
          <p:cNvSpPr txBox="1">
            <a:spLocks noGrp="1"/>
          </p:cNvSpPr>
          <p:nvPr>
            <p:ph type="body" idx="1"/>
          </p:nvPr>
        </p:nvSpPr>
        <p:spPr>
          <a:xfrm>
            <a:off x="244375" y="209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我們希望看到民主黨和共和黨都排在前十位的州。下面的groupby操作將返回基於民主黨最高平均比率的前10個州。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3" name="Google Shape;75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75" y="2001400"/>
            <a:ext cx="4781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0" name="Google Shape;76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823913"/>
            <a:ext cx="24860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6"/>
          <p:cNvSpPr txBox="1">
            <a:spLocks noGrp="1"/>
          </p:cNvSpPr>
          <p:nvPr>
            <p:ph type="body" idx="1"/>
          </p:nvPr>
        </p:nvSpPr>
        <p:spPr>
          <a:xfrm>
            <a:off x="311700" y="115675"/>
            <a:ext cx="8520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這是共和黨方面同樣操作的結果。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6" name="Google Shape;76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00" y="1081500"/>
            <a:ext cx="23241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rgbClr val="FFFFFF"/>
                </a:highlight>
              </a:rPr>
              <a:t>結論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FFFFFF"/>
                </a:highlight>
              </a:rPr>
              <a:t>我們已經分析了美國總統選舉的投票數量，每個總統在投票方面的主導地位，以及各州對民主黨和共和黨的投票情況。但是這篇文章的重點是練習如何將pandas用於數據分析和操作。在數據分析和操作方面，我們做了大量的操作，這個才是我們這篇文章的目的。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6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                Merging on Index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065125"/>
            <a:ext cx="46291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962025"/>
            <a:ext cx="4933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519238"/>
            <a:ext cx="52768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Concatenating Along an Axis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900" y="1408100"/>
            <a:ext cx="44005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076325"/>
            <a:ext cx="48577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566863"/>
            <a:ext cx="52863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Combining Data with Overlap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438" y="1504063"/>
            <a:ext cx="38004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88" y="876300"/>
            <a:ext cx="52482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Reshaping with Hierarchical Indexing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88" y="1259525"/>
            <a:ext cx="48291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19400" y="0"/>
            <a:ext cx="85206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FFFFFF"/>
                </a:solidFill>
                <a:highlight>
                  <a:srgbClr val="000000"/>
                </a:highlight>
              </a:rPr>
              <a:t>                              Agenda</a:t>
            </a:r>
            <a:endParaRPr sz="3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06075" y="1171425"/>
            <a:ext cx="73356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</a:t>
            </a:r>
            <a:r>
              <a:rPr lang="zh-TW" sz="1800">
                <a:solidFill>
                  <a:srgbClr val="FFFFFF"/>
                </a:solidFill>
                <a:highlight>
                  <a:srgbClr val="000000"/>
                </a:highlight>
              </a:rPr>
              <a:t> 1</a:t>
            </a:r>
            <a:r>
              <a:rPr lang="zh-TW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r>
              <a:rPr lang="zh-TW" sz="2100">
                <a:solidFill>
                  <a:srgbClr val="FFFFFF"/>
                </a:solidFill>
                <a:highlight>
                  <a:srgbClr val="000000"/>
                </a:highlight>
              </a:rPr>
              <a:t>資料科學與Pandas</a:t>
            </a:r>
            <a:endParaRPr sz="21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FFFF"/>
                </a:solidFill>
                <a:highlight>
                  <a:srgbClr val="000000"/>
                </a:highlight>
              </a:rPr>
              <a:t>            </a:t>
            </a:r>
            <a:r>
              <a:rPr lang="zh-TW" sz="1800">
                <a:solidFill>
                  <a:srgbClr val="FFFFFF"/>
                </a:solidFill>
                <a:highlight>
                  <a:srgbClr val="000000"/>
                </a:highlight>
              </a:rPr>
              <a:t>2.Pandas資料與分析技術(1)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highlight>
                  <a:srgbClr val="000000"/>
                </a:highlight>
              </a:rPr>
              <a:t>              3.</a:t>
            </a:r>
            <a:r>
              <a:rPr lang="zh-TW" sz="1800">
                <a:solidFill>
                  <a:srgbClr val="FFFFFF"/>
                </a:solidFill>
                <a:highlight>
                  <a:schemeClr val="dk1"/>
                </a:highlight>
              </a:rPr>
              <a:t>Pandas資料與分析技術(2)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highlight>
                  <a:srgbClr val="000000"/>
                </a:highlight>
              </a:rPr>
              <a:t>              4.專案分析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FFFF"/>
                </a:solidFill>
                <a:highlight>
                  <a:srgbClr val="000000"/>
                </a:highlight>
              </a:rPr>
              <a:t>       </a:t>
            </a:r>
            <a:endParaRPr sz="21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1376363"/>
            <a:ext cx="46958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481138"/>
            <a:ext cx="58483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Pivoting “Long” to “Wide” Format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627238"/>
            <a:ext cx="44005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557338"/>
            <a:ext cx="5457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Pivoting “Wide” to “Long” Format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900" y="1275463"/>
            <a:ext cx="47815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450" y="1504950"/>
            <a:ext cx="5791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92475" y="10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highlight>
                  <a:schemeClr val="dk1"/>
                </a:highlight>
              </a:rPr>
              <a:t>                                      </a:t>
            </a:r>
            <a:r>
              <a:rPr lang="zh-TW" sz="2400">
                <a:solidFill>
                  <a:srgbClr val="FFFFFF"/>
                </a:solidFill>
                <a:highlight>
                  <a:schemeClr val="dk1"/>
                </a:highlight>
              </a:rPr>
              <a:t>2.Pandas資料與分析技術(1)</a:t>
            </a:r>
            <a:endParaRPr sz="3400"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1606325" y="377700"/>
            <a:ext cx="85206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>
                <a:solidFill>
                  <a:srgbClr val="FFFFFF"/>
                </a:solidFill>
              </a:rPr>
              <a:t>Data Aggregation and Group Operations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1707225"/>
            <a:ext cx="38957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230925" y="175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b="1">
                <a:solidFill>
                  <a:srgbClr val="FFFFFF"/>
                </a:solidFill>
              </a:rPr>
              <a:t>                                    GroupBy Mechanics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952150"/>
            <a:ext cx="48577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338263"/>
            <a:ext cx="34861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Iterating Over Groups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317625"/>
            <a:ext cx="37242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</a:t>
            </a:r>
            <a:r>
              <a:rPr lang="zh-TW" sz="3300">
                <a:solidFill>
                  <a:srgbClr val="FFFFFF"/>
                </a:solidFill>
                <a:highlight>
                  <a:schemeClr val="dk1"/>
                </a:highlight>
              </a:rPr>
              <a:t>1</a:t>
            </a:r>
            <a:r>
              <a:rPr lang="zh-TW" sz="2900">
                <a:solidFill>
                  <a:srgbClr val="FFFFFF"/>
                </a:solidFill>
                <a:highlight>
                  <a:schemeClr val="dk1"/>
                </a:highlight>
              </a:rPr>
              <a:t>.</a:t>
            </a:r>
            <a:r>
              <a:rPr lang="zh-TW" sz="3600">
                <a:solidFill>
                  <a:srgbClr val="FFFFFF"/>
                </a:solidFill>
                <a:highlight>
                  <a:schemeClr val="dk1"/>
                </a:highlight>
              </a:rPr>
              <a:t>資料科學與Pandas</a:t>
            </a:r>
            <a:endParaRPr sz="43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FFFFFF"/>
                </a:solidFill>
              </a:rPr>
              <a:t>                  Data Wrangling: Join, Combine,</a:t>
            </a:r>
            <a:endParaRPr sz="2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13" y="2008175"/>
            <a:ext cx="44100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38" y="252413"/>
            <a:ext cx="29051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376363"/>
            <a:ext cx="2133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Selecting a Column or Subset of Columns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df.groupby('key1')['data1'] df.groupby('key1')[['data2']]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df['data1'].groupby(df['key1']) df[['data2']].groupby(df['key1'])</a:t>
            </a:r>
            <a:endParaRPr sz="11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271588"/>
            <a:ext cx="39624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Grouping with Dicts and Series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38" y="1417625"/>
            <a:ext cx="4886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38" y="1638300"/>
            <a:ext cx="22193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Grouping with Functions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13" y="1481925"/>
            <a:ext cx="50768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150125" y="431550"/>
            <a:ext cx="8520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  Grouping by Index Levels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75" y="1397475"/>
            <a:ext cx="51530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      Data Aggregation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609725"/>
            <a:ext cx="25527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351"/>
            <a:ext cx="9144001" cy="129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379025" y="-16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Column-Wise and Multiple Function Application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409575"/>
            <a:ext cx="44196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92500" y="1560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FFFFFF"/>
                </a:solidFill>
              </a:rPr>
              <a:t>                  </a:t>
            </a:r>
            <a:r>
              <a:rPr lang="zh-TW" sz="2000" b="1">
                <a:solidFill>
                  <a:srgbClr val="FFFFFF"/>
                </a:solidFill>
              </a:rPr>
              <a:t>                 Hierarchical Indexing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600"/>
              </a:spcAft>
              <a:buNone/>
            </a:pP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125" y="1265763"/>
            <a:ext cx="50101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457200"/>
            <a:ext cx="78867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Returning Aggregated Data Without Row Indexes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733200"/>
            <a:ext cx="64865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Apply: General split-apply-combine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428750"/>
            <a:ext cx="5638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1504950"/>
            <a:ext cx="7724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Suppressing the Group Keys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400175"/>
            <a:ext cx="55816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Quantile and Bucket Analysis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950" y="1322375"/>
            <a:ext cx="40576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2" name="Google Shape;3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733425"/>
            <a:ext cx="4505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Example: Filling Missing Values with Group-Specific Values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9" name="Google Shape;3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50" y="1084800"/>
            <a:ext cx="3905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6" name="Google Shape;3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781175"/>
            <a:ext cx="28384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Example: Random Sampling and Permutation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3" name="Google Shape;3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75" y="1008050"/>
            <a:ext cx="44672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</a:t>
            </a:r>
            <a:r>
              <a:rPr lang="zh-TW" sz="2000" b="1">
                <a:solidFill>
                  <a:srgbClr val="FFFFFF"/>
                </a:solidFill>
              </a:rPr>
              <a:t>Hierarchical Indexing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2186425"/>
            <a:ext cx="24479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0" name="Google Shape;4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38" y="1824038"/>
            <a:ext cx="16859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>
            <a:spLocks noGrp="1"/>
          </p:cNvSpPr>
          <p:nvPr>
            <p:ph type="title"/>
          </p:nvPr>
        </p:nvSpPr>
        <p:spPr>
          <a:xfrm>
            <a:off x="4732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b="1">
                <a:solidFill>
                  <a:srgbClr val="FFFFFF"/>
                </a:solidFill>
              </a:rPr>
              <a:t>   Example: Group Weighted Average and Correlation</a:t>
            </a:r>
            <a:endParaRPr sz="17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7" name="Google Shape;4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25" y="674675"/>
            <a:ext cx="45910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4" name="Google Shape;4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371475"/>
            <a:ext cx="66294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Example: Group-Wise Linear Regression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1" name="Google Shape;4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1662131"/>
            <a:ext cx="6382250" cy="26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3283"/>
            <a:ext cx="9143999" cy="19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Pivot Tables and Cross-Tabulation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5" name="Google Shape;4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88" y="1579550"/>
            <a:ext cx="57435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2" name="Google Shape;4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1495425"/>
            <a:ext cx="55340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Cross-Tabulations: Crosstab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9" name="Google Shape;44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63" y="1152463"/>
            <a:ext cx="46005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6" name="Google Shape;45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452563"/>
            <a:ext cx="53625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FFFFFF"/>
                </a:solidFill>
                <a:highlight>
                  <a:schemeClr val="dk1"/>
                </a:highlight>
              </a:rPr>
              <a:t>                       3.Pandas資料與分析技術(2)</a:t>
            </a:r>
            <a:endParaRPr sz="3200"/>
          </a:p>
        </p:txBody>
      </p:sp>
      <p:sp>
        <p:nvSpPr>
          <p:cNvPr id="462" name="Google Shape;462;p71"/>
          <p:cNvSpPr txBox="1">
            <a:spLocks noGrp="1"/>
          </p:cNvSpPr>
          <p:nvPr>
            <p:ph type="body" idx="1"/>
          </p:nvPr>
        </p:nvSpPr>
        <p:spPr>
          <a:xfrm>
            <a:off x="80775" y="1017725"/>
            <a:ext cx="8520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 b="1">
                <a:solidFill>
                  <a:schemeClr val="dk1"/>
                </a:solidFill>
                <a:highlight>
                  <a:srgbClr val="FFFFFF"/>
                </a:highlight>
              </a:rPr>
              <a:t>                        Advanced pandas</a:t>
            </a:r>
            <a:endParaRPr sz="23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463" name="Google Shape;46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0" y="2279750"/>
            <a:ext cx="37814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Reordering and Sorting Levels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625613"/>
            <a:ext cx="35433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Background and Motivation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0" name="Google Shape;47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63" y="1366838"/>
            <a:ext cx="3343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7" name="Google Shape;4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75" y="1795463"/>
            <a:ext cx="1771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Categorical Type in pandas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4" name="Google Shape;48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550" y="1223750"/>
            <a:ext cx="47625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1" name="Google Shape;49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862013"/>
            <a:ext cx="4762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Computations with Categoricals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8" name="Google Shape;49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138" y="1233250"/>
            <a:ext cx="41814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5" name="Google Shape;50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1971675"/>
            <a:ext cx="39814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Better performance with categoricals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" name="Google Shape;51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63" y="1162050"/>
            <a:ext cx="44100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9"/>
          <p:cNvSpPr txBox="1">
            <a:spLocks noGrp="1"/>
          </p:cNvSpPr>
          <p:nvPr>
            <p:ph type="title"/>
          </p:nvPr>
        </p:nvSpPr>
        <p:spPr>
          <a:xfrm>
            <a:off x="623400" y="-9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Categorical Methods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9" name="Google Shape;51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450" y="603250"/>
            <a:ext cx="38576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Creating dummy variables for modeling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26" name="Google Shape;52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152463"/>
            <a:ext cx="44958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>
            <a:spLocks noGrp="1"/>
          </p:cNvSpPr>
          <p:nvPr>
            <p:ph type="title"/>
          </p:nvPr>
        </p:nvSpPr>
        <p:spPr>
          <a:xfrm>
            <a:off x="432888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Group Transforms and "Unwrapped" GroupBys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33" name="Google Shape;53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88" y="574675"/>
            <a:ext cx="50577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       Summary Statistics by Level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560500"/>
            <a:ext cx="29527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0" name="Google Shape;54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63" y="1443038"/>
            <a:ext cx="28860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Grouped Time Resampling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7" name="Google Shape;54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63" y="1323388"/>
            <a:ext cx="49815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54" name="Google Shape;55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428750"/>
            <a:ext cx="65627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Techniques for Method Chaining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1" name="Google Shape;5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75" y="1222725"/>
            <a:ext cx="45529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8" name="Google Shape;56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542925"/>
            <a:ext cx="66103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7"/>
          <p:cNvSpPr txBox="1">
            <a:spLocks noGrp="1"/>
          </p:cNvSpPr>
          <p:nvPr>
            <p:ph type="title"/>
          </p:nvPr>
        </p:nvSpPr>
        <p:spPr>
          <a:xfrm>
            <a:off x="486750" y="20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The pipe Method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5" name="Google Shape;57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63" y="962013"/>
            <a:ext cx="39338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82" name="Google Shape;5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452563"/>
            <a:ext cx="6115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FFFFF"/>
                </a:solidFill>
                <a:highlight>
                  <a:schemeClr val="dk1"/>
                </a:highlight>
              </a:rPr>
              <a:t>                                4.專案分析</a:t>
            </a:r>
            <a:endParaRPr sz="3500"/>
          </a:p>
        </p:txBody>
      </p:sp>
      <p:sp>
        <p:nvSpPr>
          <p:cNvPr id="588" name="Google Shape;588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>
                <a:solidFill>
                  <a:srgbClr val="FFFFFF"/>
                </a:solidFill>
              </a:rPr>
              <a:t>使用pandas分析1976年至2010年的美國大選的投票數據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0"/>
          <p:cNvSpPr txBox="1">
            <a:spLocks noGrp="1"/>
          </p:cNvSpPr>
          <p:nvPr>
            <p:ph type="body" idx="1"/>
          </p:nvPr>
        </p:nvSpPr>
        <p:spPr>
          <a:xfrm>
            <a:off x="392475" y="236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數據集包​​含了從1976年到2020年的選舉。我會從不同的角度來處理這些數據，試圖了解人們是如何投票的。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我將使用pandas庫進行數據分析和可視化，因此這也是使用pandas的函數和方法的良好實踐。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讓我們從導入庫並將數據集讀入一個Pandas dataframe開始。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94" name="Google Shape;59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950" y="3805675"/>
            <a:ext cx="5381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01" name="Google Shape;60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359925"/>
            <a:ext cx="5613876" cy="17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9025" y="189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Indexing with a DataFrame's columns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819938"/>
            <a:ext cx="59245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2"/>
          <p:cNvSpPr txBox="1">
            <a:spLocks noGrp="1"/>
          </p:cNvSpPr>
          <p:nvPr>
            <p:ph type="body" idx="1"/>
          </p:nvPr>
        </p:nvSpPr>
        <p:spPr>
          <a:xfrm>
            <a:off x="311700" y="223425"/>
            <a:ext cx="85206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在分析中有一些多餘的列。例如state_fips、state_cen和state_ic代表什麼可能不是很確定，但它們可以作為一個指示器或狀態的唯一值。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我們可以通過檢查和比較這些列中的值來確認。這三列有51個惟一值(每個州一個)。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7" name="Google Shape;60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25" y="1651325"/>
            <a:ext cx="3496525" cy="5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92"/>
          <p:cNvSpPr txBox="1"/>
          <p:nvPr/>
        </p:nvSpPr>
        <p:spPr>
          <a:xfrm>
            <a:off x="471250" y="23832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對於特定的州，這些列中的值是相同的: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9" name="Google Shape;60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91525"/>
            <a:ext cx="84296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3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由於數據集已經包含狀態信息，所以這些列在分析方面是多餘的，因此可以刪除它們。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office列僅表示這是總統選舉，因此它包含一個惟一的值(US President)。 version和notes列也沒有任何用處。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我們可以使用Pandas的drop函數來刪除這些列。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5" name="Google Shape;61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0" y="2648925"/>
            <a:ext cx="45243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2" name="Google Shape;62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1947863"/>
            <a:ext cx="53816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5"/>
          <p:cNvSpPr txBox="1">
            <a:spLocks noGrp="1"/>
          </p:cNvSpPr>
          <p:nvPr>
            <p:ph type="body" idx="1"/>
          </p:nvPr>
        </p:nvSpPr>
        <p:spPr>
          <a:xfrm>
            <a:off x="311700" y="8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我們準備開始分析，我將分析分為三個部分: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一段時間內的總票數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每個獲勝者的投票比例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國家層面的比較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一段時間內的總票數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我們首先要檢查的是每次選舉的票數。 “totalvotes”列顯示特定狀態下的投票總數。因此，下面的代碼將創建一個dataframe，其中包含每個州對於每次選舉的總</a:t>
            </a:r>
            <a:r>
              <a:rPr lang="zh-TW"/>
              <a:t>票</a:t>
            </a:r>
            <a:r>
              <a:rPr lang="zh-TW">
                <a:solidFill>
                  <a:srgbClr val="FFFFFF"/>
                </a:solidFill>
              </a:rPr>
              <a:t>數。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8" name="Google Shape;6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25" y="3913400"/>
            <a:ext cx="38957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6"/>
          <p:cNvSpPr txBox="1">
            <a:spLocks noGrp="1"/>
          </p:cNvSpPr>
          <p:nvPr>
            <p:ph type="body" idx="1"/>
          </p:nvPr>
        </p:nvSpPr>
        <p:spPr>
          <a:xfrm>
            <a:off x="432875" y="183000"/>
            <a:ext cx="85206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我們可以對“year”列應用groupby函數，並對“totalvotes”列中的值求和，從而得到每次選舉的總票數。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4" name="Google Shape;63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00" y="1754625"/>
            <a:ext cx="63722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1" name="Google Shape;64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1947863"/>
            <a:ext cx="53816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76" y="904875"/>
            <a:ext cx="5484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8"/>
          <p:cNvSpPr txBox="1">
            <a:spLocks noGrp="1"/>
          </p:cNvSpPr>
          <p:nvPr>
            <p:ph type="body" idx="1"/>
          </p:nvPr>
        </p:nvSpPr>
        <p:spPr>
          <a:xfrm>
            <a:off x="311700" y="115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每個獲勝者的投票比例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有些選舉的結果非常接近，獲勝者只以很小的百分比獲勝。也有一些選舉中獲勝者以很大的優勢獲勝。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我們可以計算出每個獲勝者的投票比例。我們將首先在dataframe中添加一個“winner”列。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維基百科頁麵包含了美國總統的名單。使用read_html函數可以很容易地將這些表讀入到一個panda數據框架中。它將web頁面中的表轉換為數據列表。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8" name="Google Shape;64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25" y="3603700"/>
            <a:ext cx="62579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5" name="Google Shape;65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1628775"/>
            <a:ext cx="25622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0"/>
          <p:cNvSpPr txBox="1">
            <a:spLocks noGrp="1"/>
          </p:cNvSpPr>
          <p:nvPr>
            <p:ph type="body" idx="1"/>
          </p:nvPr>
        </p:nvSpPr>
        <p:spPr>
          <a:xfrm>
            <a:off x="311700" y="31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第二個數據列表包含了美國總統的名單。我們只需要1976年到2016年的選舉數據。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1" name="Google Shape;6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25" y="1704975"/>
            <a:ext cx="4657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68" name="Google Shape;66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13" y="795338"/>
            <a:ext cx="27717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-25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rgbClr val="FFFFFF"/>
                </a:solidFill>
              </a:rPr>
              <a:t>                              Database-Style DataFrame Joins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75" y="316863"/>
            <a:ext cx="50673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2"/>
          <p:cNvSpPr txBox="1">
            <a:spLocks noGrp="1"/>
          </p:cNvSpPr>
          <p:nvPr>
            <p:ph type="body" idx="1"/>
          </p:nvPr>
        </p:nvSpPr>
        <p:spPr>
          <a:xfrm>
            <a:off x="311700" y="169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我們需要將名稱與總統dataframe中的名稱進行格式的統一。 pandas的字符串操作能夠很好的來完成這個任務: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4" name="Google Shape;67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00" y="2096688"/>
            <a:ext cx="44100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02"/>
          <p:cNvSpPr txBox="1"/>
          <p:nvPr/>
        </p:nvSpPr>
        <p:spPr>
          <a:xfrm>
            <a:off x="2087025" y="2975700"/>
            <a:ext cx="15216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2" name="Google Shape;68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785813"/>
            <a:ext cx="28479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04"/>
          <p:cNvSpPr txBox="1">
            <a:spLocks noGrp="1"/>
          </p:cNvSpPr>
          <p:nvPr>
            <p:ph type="body" idx="1"/>
          </p:nvPr>
        </p:nvSpPr>
        <p:spPr>
          <a:xfrm>
            <a:off x="365575" y="236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我們還需要做一些小調整，以便總統的名字完全匹配。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9" name="Google Shape;68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825" y="1759050"/>
            <a:ext cx="28860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6" name="Google Shape;69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100263"/>
            <a:ext cx="52197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6"/>
          <p:cNvSpPr txBox="1">
            <a:spLocks noGrp="1"/>
          </p:cNvSpPr>
          <p:nvPr>
            <p:ph type="body" idx="1"/>
          </p:nvPr>
        </p:nvSpPr>
        <p:spPr>
          <a:xfrm>
            <a:off x="311700" y="15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我還將選舉日期轉換為整數，以便在下一個步驟中使用合併函數。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我們現在可以根據選舉年合併“president”和“winners”數據。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2" name="Google Shape;70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50" y="2235150"/>
            <a:ext cx="5153025" cy="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7"/>
          <p:cNvSpPr txBox="1">
            <a:spLocks noGrp="1"/>
          </p:cNvSpPr>
          <p:nvPr>
            <p:ph type="body" idx="1"/>
          </p:nvPr>
        </p:nvSpPr>
        <p:spPr>
          <a:xfrm>
            <a:off x="769500" y="16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我們將過濾president dataframe，只包括對獲勝者的投票。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8" name="Google Shape;70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75" y="2257425"/>
            <a:ext cx="5300775" cy="7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8"/>
          <p:cNvSpPr txBox="1">
            <a:spLocks noGrp="1"/>
          </p:cNvSpPr>
          <p:nvPr>
            <p:ph type="body" idx="1"/>
          </p:nvPr>
        </p:nvSpPr>
        <p:spPr>
          <a:xfrm>
            <a:off x="58150" y="377000"/>
            <a:ext cx="85206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每行包含獲勝者的票數和特定選舉在特定州的總票數。一個簡單的groupby函數將為我們提供各個國家的值。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4" name="Google Shape;71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2894925"/>
            <a:ext cx="6149050" cy="1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1" name="Google Shape;72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838200"/>
            <a:ext cx="34861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0"/>
          <p:cNvSpPr txBox="1">
            <a:spLocks noGrp="1"/>
          </p:cNvSpPr>
          <p:nvPr>
            <p:ph type="body" idx="1"/>
          </p:nvPr>
        </p:nvSpPr>
        <p:spPr>
          <a:xfrm>
            <a:off x="311700" y="31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我們可以通過一個簡單的數學運算來計算獲勝者的比例，並對結果進行排序。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7" name="Google Shape;72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25" y="2124075"/>
            <a:ext cx="3954325" cy="6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4" name="Google Shape;73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519238"/>
            <a:ext cx="2857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如螢幕大小 (16:9)</PresentationFormat>
  <Paragraphs>98</Paragraphs>
  <Slides>105</Slides>
  <Notes>105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105</vt:i4>
      </vt:variant>
    </vt:vector>
  </HeadingPairs>
  <TitlesOfParts>
    <vt:vector size="106" baseType="lpstr">
      <vt:lpstr>Simple Light</vt:lpstr>
      <vt:lpstr>人工智慧與資訊安全</vt:lpstr>
      <vt:lpstr>PowerPoint 簡報</vt:lpstr>
      <vt:lpstr>                1.資料科學與Pandas</vt:lpstr>
      <vt:lpstr>PowerPoint 簡報</vt:lpstr>
      <vt:lpstr>                           Hierarchical Indexing</vt:lpstr>
      <vt:lpstr>                               Reordering and Sorting Levels</vt:lpstr>
      <vt:lpstr>                                     Summary Statistics by Level </vt:lpstr>
      <vt:lpstr>                       Indexing with a DataFrame's columns </vt:lpstr>
      <vt:lpstr>                              Database-Style DataFrame Joins </vt:lpstr>
      <vt:lpstr>PowerPoint 簡報</vt:lpstr>
      <vt:lpstr>                                                  Merging on Index </vt:lpstr>
      <vt:lpstr>PowerPoint 簡報</vt:lpstr>
      <vt:lpstr>PowerPoint 簡報</vt:lpstr>
      <vt:lpstr>                                  Concatenating Along an Axis </vt:lpstr>
      <vt:lpstr>PowerPoint 簡報</vt:lpstr>
      <vt:lpstr>PowerPoint 簡報</vt:lpstr>
      <vt:lpstr>                            Combining Data with Overlap </vt:lpstr>
      <vt:lpstr>PowerPoint 簡報</vt:lpstr>
      <vt:lpstr>                 Reshaping with Hierarchical Indexing </vt:lpstr>
      <vt:lpstr>PowerPoint 簡報</vt:lpstr>
      <vt:lpstr>PowerPoint 簡報</vt:lpstr>
      <vt:lpstr>                         Pivoting “Long” to “Wide” Format </vt:lpstr>
      <vt:lpstr>PowerPoint 簡報</vt:lpstr>
      <vt:lpstr>                        Pivoting “Wide” to “Long” Format </vt:lpstr>
      <vt:lpstr>PowerPoint 簡報</vt:lpstr>
      <vt:lpstr>                                      2.Pandas資料與分析技術(1)</vt:lpstr>
      <vt:lpstr>                                    GroupBy Mechanics </vt:lpstr>
      <vt:lpstr>PowerPoint 簡報</vt:lpstr>
      <vt:lpstr>                              Iterating Over Groups  </vt:lpstr>
      <vt:lpstr>PowerPoint 簡報</vt:lpstr>
      <vt:lpstr>PowerPoint 簡報</vt:lpstr>
      <vt:lpstr>                          Selecting a Column or Subset of Columns df.groupby('key1')['data1'] df.groupby('key1')[['data2']] df['data1'].groupby(df['key1']) df[['data2']].groupby(df['key1']) </vt:lpstr>
      <vt:lpstr>                            Grouping with Dicts and Series </vt:lpstr>
      <vt:lpstr>PowerPoint 簡報</vt:lpstr>
      <vt:lpstr>                                  Grouping with Functions </vt:lpstr>
      <vt:lpstr>                                    Grouping by Index Levels</vt:lpstr>
      <vt:lpstr>                                        Data Aggregation </vt:lpstr>
      <vt:lpstr>PowerPoint 簡報</vt:lpstr>
      <vt:lpstr>           Column-Wise and Multiple Function Application </vt:lpstr>
      <vt:lpstr>PowerPoint 簡報</vt:lpstr>
      <vt:lpstr>         Returning Aggregated Data Without Row Indexes </vt:lpstr>
      <vt:lpstr>                       Apply: General split-apply-combine </vt:lpstr>
      <vt:lpstr>PowerPoint 簡報</vt:lpstr>
      <vt:lpstr>                     Suppressing the Group Keys </vt:lpstr>
      <vt:lpstr>                            Quantile and Bucket Analysis </vt:lpstr>
      <vt:lpstr>PowerPoint 簡報</vt:lpstr>
      <vt:lpstr>Example: Filling Missing Values with Group-Specific Values </vt:lpstr>
      <vt:lpstr>PowerPoint 簡報</vt:lpstr>
      <vt:lpstr>             Example: Random Sampling and Permutation </vt:lpstr>
      <vt:lpstr>PowerPoint 簡報</vt:lpstr>
      <vt:lpstr>   Example: Group Weighted Average and Correlation </vt:lpstr>
      <vt:lpstr>PowerPoint 簡報</vt:lpstr>
      <vt:lpstr>       Example: Group-Wise Linear Regression </vt:lpstr>
      <vt:lpstr>PowerPoint 簡報</vt:lpstr>
      <vt:lpstr>               Pivot Tables and Cross-Tabulation </vt:lpstr>
      <vt:lpstr>PowerPoint 簡報</vt:lpstr>
      <vt:lpstr>                                Cross-Tabulations: Crosstab </vt:lpstr>
      <vt:lpstr>PowerPoint 簡報</vt:lpstr>
      <vt:lpstr>                       3.Pandas資料與分析技術(2)</vt:lpstr>
      <vt:lpstr>                                  Background and Motivation </vt:lpstr>
      <vt:lpstr>PowerPoint 簡報</vt:lpstr>
      <vt:lpstr>                   Categorical Type in pandas </vt:lpstr>
      <vt:lpstr>PowerPoint 簡報</vt:lpstr>
      <vt:lpstr>                  Computations with Categoricals </vt:lpstr>
      <vt:lpstr>PowerPoint 簡報</vt:lpstr>
      <vt:lpstr>          Better performance with categoricals </vt:lpstr>
      <vt:lpstr>                               Categorical Methods </vt:lpstr>
      <vt:lpstr>                Creating dummy variables for modeling </vt:lpstr>
      <vt:lpstr>       Group Transforms and "Unwrapped" GroupBys </vt:lpstr>
      <vt:lpstr>PowerPoint 簡報</vt:lpstr>
      <vt:lpstr>                      Grouped Time Resampling </vt:lpstr>
      <vt:lpstr>PowerPoint 簡報</vt:lpstr>
      <vt:lpstr>                Techniques for Method Chaining </vt:lpstr>
      <vt:lpstr>PowerPoint 簡報</vt:lpstr>
      <vt:lpstr>                          The pipe Method </vt:lpstr>
      <vt:lpstr>PowerPoint 簡報</vt:lpstr>
      <vt:lpstr>                                4.專案分析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cp:lastModifiedBy>I3301</cp:lastModifiedBy>
  <cp:revision>1</cp:revision>
  <dcterms:modified xsi:type="dcterms:W3CDTF">2020-11-18T03:58:06Z</dcterms:modified>
</cp:coreProperties>
</file>