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9" r:id="rId5"/>
    <p:sldId id="290" r:id="rId6"/>
    <p:sldId id="295" r:id="rId7"/>
    <p:sldId id="264" r:id="rId8"/>
    <p:sldId id="296" r:id="rId9"/>
    <p:sldId id="297" r:id="rId10"/>
    <p:sldId id="298" r:id="rId11"/>
    <p:sldId id="291" r:id="rId12"/>
    <p:sldId id="292" r:id="rId13"/>
    <p:sldId id="302" r:id="rId14"/>
    <p:sldId id="293" r:id="rId15"/>
    <p:sldId id="299" r:id="rId16"/>
    <p:sldId id="300" r:id="rId17"/>
    <p:sldId id="301" r:id="rId18"/>
    <p:sldId id="282" r:id="rId19"/>
    <p:sldId id="286" r:id="rId20"/>
    <p:sldId id="303" r:id="rId21"/>
    <p:sldId id="284" r:id="rId22"/>
    <p:sldId id="287" r:id="rId23"/>
    <p:sldId id="288" r:id="rId24"/>
    <p:sldId id="285" r:id="rId25"/>
    <p:sldId id="279" r:id="rId26"/>
    <p:sldId id="280" r:id="rId27"/>
    <p:sldId id="277" r:id="rId28"/>
    <p:sldId id="271" r:id="rId29"/>
    <p:sldId id="265" r:id="rId30"/>
    <p:sldId id="274" r:id="rId31"/>
    <p:sldId id="275" r:id="rId32"/>
    <p:sldId id="272" r:id="rId33"/>
    <p:sldId id="273" r:id="rId34"/>
    <p:sldId id="305" r:id="rId35"/>
    <p:sldId id="304" r:id="rId36"/>
    <p:sldId id="268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37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8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0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48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6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93A9-7480-458D-96E9-D66F0695178F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1EAA-3738-4126-A552-B060FAC29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46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tread01.com/content/1541881155.html" TargetMode="External"/><Relationship Id="rId3" Type="http://schemas.openxmlformats.org/officeDocument/2006/relationships/hyperlink" Target="https://medium.com/@PatHuang/%E5%88%9D%E5%AD%B8python%E6%89%8B%E8%A8%98-3-%E8%B3%87%E6%96%99%E5%89%8D%E8%99%95%E7%90%86-label-encoding-one-hot-encoding-85c983d63f87" TargetMode="External"/><Relationship Id="rId7" Type="http://schemas.openxmlformats.org/officeDocument/2006/relationships/hyperlink" Target="https://medium.com/@tengyuanchang/%E6%B7%BA%E8%AB%87%E9%81%9E%E6%AD%B8%E7%A5%9E%E7%B6%93%E7%B6%B2%E8%B7%AF-rnn-%E8%88%87%E9%95%B7%E7%9F%AD%E6%9C%9F%E8%A8%98%E6%86%B6%E6%A8%A1%E5%9E%8B-lstm-300cbe5efcc3" TargetMode="External"/><Relationship Id="rId2" Type="http://schemas.openxmlformats.org/officeDocument/2006/relationships/hyperlink" Target="https://blog.statsbot.co/time-series-prediction-using-recurrent-neural-networks-lstms-807fa6ca7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nt-kb.kutu66.com/python/post_1063191" TargetMode="External"/><Relationship Id="rId5" Type="http://schemas.openxmlformats.org/officeDocument/2006/relationships/hyperlink" Target="https://ithelp.ithome.com.tw/articles/10195400" TargetMode="External"/><Relationship Id="rId4" Type="http://schemas.openxmlformats.org/officeDocument/2006/relationships/hyperlink" Target="https://www.itread01.com/content/1545816248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7825" y="2438399"/>
            <a:ext cx="6858000" cy="1552575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資料分析學習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4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匯率</a:t>
            </a:r>
            <a:r>
              <a:rPr lang="zh-TW" altLang="en-US" sz="4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  <a:r>
              <a:rPr lang="zh-TW" altLang="en-US" sz="4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60225" y="5242097"/>
            <a:ext cx="3521825" cy="892003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4060D019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謝緯豪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指導教授：龍大大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4325" y="494035"/>
            <a:ext cx="659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42435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200" dirty="0"/>
              <a:t>在</a:t>
            </a:r>
            <a:r>
              <a:rPr lang="en-US" altLang="zh-TW" sz="3200" dirty="0"/>
              <a:t>Pandas</a:t>
            </a:r>
            <a:r>
              <a:rPr lang="zh-TW" altLang="en-US" sz="3200" dirty="0"/>
              <a:t>中，利用</a:t>
            </a:r>
            <a:r>
              <a:rPr lang="en-US" altLang="zh-TW" sz="3200" dirty="0" err="1"/>
              <a:t>get_dummies</a:t>
            </a:r>
            <a:r>
              <a:rPr lang="zh-TW" altLang="en-US" sz="3200" dirty="0"/>
              <a:t>函數可以直接進行</a:t>
            </a:r>
            <a:r>
              <a:rPr lang="en-US" altLang="zh-TW" sz="3200" dirty="0"/>
              <a:t>One hot </a:t>
            </a:r>
            <a:r>
              <a:rPr lang="en-US" altLang="zh-TW" sz="3200" dirty="0" smtClean="0"/>
              <a:t>encoding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43944"/>
            <a:ext cx="6800850" cy="36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1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Characteristics in time series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85949"/>
            <a:ext cx="8134350" cy="512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從時間序列數值中萃取</a:t>
            </a:r>
            <a:r>
              <a:rPr lang="zh-TW" altLang="en-US" sz="2000" dirty="0" smtClean="0"/>
              <a:t>出資訊</a:t>
            </a:r>
            <a:r>
              <a:rPr lang="zh-TW" altLang="en-US" sz="2000" dirty="0"/>
              <a:t>，且利用其變化、自相關性或是領域知識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427843"/>
            <a:ext cx="6877050" cy="40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Dummy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1050" y="1919289"/>
            <a:ext cx="813435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加入與時間可以連結，或是無法用時間數值表示的外部資訊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591245"/>
            <a:ext cx="4391025" cy="41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時間序列預測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6685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Relevant time series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304" y="1825625"/>
            <a:ext cx="5888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Relevant time series data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012" y="2291556"/>
            <a:ext cx="5133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Relevant time series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305844"/>
            <a:ext cx="4743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Relevant time series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2382044"/>
            <a:ext cx="4867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7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長短期神經網</a:t>
            </a:r>
            <a:r>
              <a:rPr lang="zh-TW" altLang="en-US" sz="5400" dirty="0" smtClean="0"/>
              <a:t>絡</a:t>
            </a:r>
            <a:r>
              <a:rPr lang="en-US" altLang="zh-TW" sz="5400" dirty="0" smtClean="0"/>
              <a:t>LSTM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9474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76" y="1487424"/>
            <a:ext cx="6181344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1800225" cy="65722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 smtClean="0"/>
              <a:t>Agenda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4075" y="15779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/>
              <a:t>序列問題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長短期神經網</a:t>
            </a:r>
            <a:r>
              <a:rPr lang="zh-TW" altLang="en-US" dirty="0" smtClean="0"/>
              <a:t>絡</a:t>
            </a:r>
            <a:r>
              <a:rPr lang="en-US" altLang="zh-TW" dirty="0" smtClean="0"/>
              <a:t>LSTM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/>
              <a:t>時間序列預測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分割訓練</a:t>
            </a:r>
            <a:r>
              <a:rPr lang="zh-TW" altLang="en-US" dirty="0"/>
              <a:t>測試</a:t>
            </a:r>
            <a:r>
              <a:rPr lang="zh-TW" altLang="en-US" dirty="0" smtClean="0"/>
              <a:t>數據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r>
              <a:rPr lang="zh-TW" altLang="en-US" dirty="0"/>
              <a:t>神經網絡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/>
              <a:t>模型的調</a:t>
            </a:r>
            <a:r>
              <a:rPr lang="zh-TW" altLang="en-US" dirty="0" smtClean="0"/>
              <a:t>優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6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藍線為實際值，綠線為訓練結果，紅色為測試結果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72" y="1825625"/>
            <a:ext cx="5715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訓練測試數據拆分</a:t>
            </a:r>
          </a:p>
        </p:txBody>
      </p:sp>
    </p:spTree>
    <p:extLst>
      <p:ext uri="{BB962C8B-B14F-4D97-AF65-F5344CB8AC3E}">
        <p14:creationId xmlns:p14="http://schemas.microsoft.com/office/powerpoint/2010/main" val="322908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資料分</a:t>
            </a:r>
            <a:r>
              <a:rPr lang="zh-TW" altLang="en-US" dirty="0"/>
              <a:t>割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1311954"/>
            <a:ext cx="6315456" cy="54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交叉驗證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268" y="1690689"/>
            <a:ext cx="5885307" cy="11901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880816"/>
            <a:ext cx="5772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神經網絡模型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0536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圖解</a:t>
            </a:r>
            <a:r>
              <a:rPr lang="en-US" altLang="zh-TW" dirty="0" smtClean="0"/>
              <a:t>LSTM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從預測晚餐的例子，我們可以將遞迴神經網路想像成相似的單元，不斷地將過往資訊往下傳遞，所以我們可以用過往的資料來預測或瞭解現在的現象。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91" y="3214497"/>
            <a:ext cx="6829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2000" dirty="0"/>
              <a:t>實際上，</a:t>
            </a:r>
            <a:r>
              <a:rPr lang="en-US" altLang="zh-TW" sz="2000" dirty="0"/>
              <a:t>RNN </a:t>
            </a:r>
            <a:r>
              <a:rPr lang="zh-TW" altLang="en-US" sz="2000" dirty="0"/>
              <a:t>在長期記憶的表現並不如預期。有點像是宿舍剛放完 </a:t>
            </a:r>
            <a:r>
              <a:rPr lang="en-US" altLang="zh-TW" sz="2000" dirty="0"/>
              <a:t>10 </a:t>
            </a:r>
            <a:r>
              <a:rPr lang="zh-TW" altLang="en-US" sz="2000" dirty="0"/>
              <a:t>天的年假，年假回來後的傳統是晚餐會加菜，這時候預測就會失準，因為 </a:t>
            </a:r>
            <a:r>
              <a:rPr lang="en-US" altLang="zh-TW" sz="2000" dirty="0"/>
              <a:t>RNN </a:t>
            </a:r>
            <a:r>
              <a:rPr lang="zh-TW" altLang="en-US" sz="2000" dirty="0"/>
              <a:t>沒辦法記得一年前資料的規律性。而 </a:t>
            </a:r>
            <a:r>
              <a:rPr lang="en-US" altLang="zh-TW" sz="2000" dirty="0"/>
              <a:t>LSTMs </a:t>
            </a:r>
            <a:r>
              <a:rPr lang="zh-TW" altLang="en-US" sz="2000" dirty="0"/>
              <a:t>就是設計用來改善 </a:t>
            </a:r>
            <a:r>
              <a:rPr lang="en-US" altLang="zh-TW" sz="2000" dirty="0"/>
              <a:t>RNN </a:t>
            </a:r>
            <a:r>
              <a:rPr lang="zh-TW" altLang="en-US" sz="2000" dirty="0"/>
              <a:t>在長期記憶的不足。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2234406"/>
            <a:ext cx="7172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模型的調優</a:t>
            </a:r>
          </a:p>
        </p:txBody>
      </p:sp>
    </p:spTree>
    <p:extLst>
      <p:ext uri="{BB962C8B-B14F-4D97-AF65-F5344CB8AC3E}">
        <p14:creationId xmlns:p14="http://schemas.microsoft.com/office/powerpoint/2010/main" val="104962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在資料科學競賽獲勝方案中最常見的方法。這個技術就是把多個弱模型的結果組合在一起，獲得更好的結果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/>
              <a:t>1. Bagging</a:t>
            </a:r>
            <a:endParaRPr lang="en-US" altLang="zh-TW" dirty="0" smtClean="0"/>
          </a:p>
          <a:p>
            <a:r>
              <a:rPr lang="en-US" altLang="zh-TW" dirty="0"/>
              <a:t>2. </a:t>
            </a:r>
            <a:r>
              <a:rPr lang="en-US" altLang="zh-TW" dirty="0" smtClean="0"/>
              <a:t>Boosting</a:t>
            </a:r>
          </a:p>
          <a:p>
            <a:r>
              <a:rPr lang="en-US" altLang="zh-TW" dirty="0" smtClean="0"/>
              <a:t>3.</a:t>
            </a:r>
            <a:r>
              <a:rPr lang="en-US" altLang="zh-TW" dirty="0"/>
              <a:t> stacking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60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bagging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2548731"/>
            <a:ext cx="6838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2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序列問題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98193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i="1" dirty="0" smtClean="0"/>
              <a:t>隨機森林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99616"/>
            <a:ext cx="7886700" cy="46773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2640"/>
              </a:lnSpc>
            </a:pPr>
            <a:r>
              <a:rPr lang="en-US" altLang="zh-TW" dirty="0"/>
              <a:t>1</a:t>
            </a:r>
            <a:r>
              <a:rPr lang="zh-TW" altLang="en-US" dirty="0"/>
              <a:t>、從訓練資料中選取</a:t>
            </a:r>
            <a:r>
              <a:rPr lang="en-US" altLang="zh-TW" dirty="0"/>
              <a:t>n</a:t>
            </a:r>
            <a:r>
              <a:rPr lang="zh-TW" altLang="en-US" dirty="0"/>
              <a:t>個數據作為訓練資料輸入，一般情況下</a:t>
            </a:r>
            <a:r>
              <a:rPr lang="en-US" altLang="zh-TW" dirty="0"/>
              <a:t>n</a:t>
            </a:r>
            <a:r>
              <a:rPr lang="zh-TW" altLang="en-US" dirty="0"/>
              <a:t>是遠小於整體的訓練資料</a:t>
            </a:r>
            <a:r>
              <a:rPr lang="en-US" altLang="zh-TW" dirty="0"/>
              <a:t>N</a:t>
            </a:r>
            <a:r>
              <a:rPr lang="zh-TW" altLang="en-US" dirty="0"/>
              <a:t>的，這樣就會造成有一部分資料是無法被去到的，這部分資料稱為袋外資料，可以使用袋外資料做誤差估計。</a:t>
            </a: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、選取了輸入的訓練資料的之後，需要構建決策樹，具體方法是每一個分裂結點從整體的特徵集</a:t>
            </a:r>
            <a:r>
              <a:rPr lang="en-US" altLang="zh-TW" dirty="0"/>
              <a:t>M</a:t>
            </a:r>
            <a:r>
              <a:rPr lang="zh-TW" altLang="en-US" dirty="0"/>
              <a:t>中選取</a:t>
            </a:r>
            <a:r>
              <a:rPr lang="en-US" altLang="zh-TW" dirty="0"/>
              <a:t>m</a:t>
            </a:r>
            <a:r>
              <a:rPr lang="zh-TW" altLang="en-US" dirty="0"/>
              <a:t>個特徵構建，一般情況下</a:t>
            </a:r>
            <a:r>
              <a:rPr lang="en-US" altLang="zh-TW" dirty="0"/>
              <a:t>m</a:t>
            </a:r>
            <a:r>
              <a:rPr lang="zh-TW" altLang="en-US" dirty="0"/>
              <a:t>遠小於</a:t>
            </a:r>
            <a:r>
              <a:rPr lang="en-US" altLang="zh-TW" dirty="0"/>
              <a:t>M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en-US" altLang="zh-TW" dirty="0"/>
              <a:t>3</a:t>
            </a:r>
            <a:r>
              <a:rPr lang="zh-TW" altLang="en-US" dirty="0"/>
              <a:t>、在構造每棵決策樹的過程中，按照選取最小的基尼指數進行分裂節點的選取進行決策樹的構建。決策樹的其他結點都採取相同的分裂規則進行構建，直到該節點的所有訓練樣例都屬於同一類或者達到樹的最大深度。</a:t>
            </a:r>
            <a:br>
              <a:rPr lang="zh-TW" altLang="en-US" dirty="0"/>
            </a:br>
            <a:r>
              <a:rPr lang="en-US" altLang="zh-TW" dirty="0"/>
              <a:t>4</a:t>
            </a:r>
            <a:r>
              <a:rPr lang="zh-TW" altLang="en-US" dirty="0"/>
              <a:t>、 重複第</a:t>
            </a:r>
            <a:r>
              <a:rPr lang="en-US" altLang="zh-TW" dirty="0"/>
              <a:t>2</a:t>
            </a:r>
            <a:r>
              <a:rPr lang="zh-TW" altLang="en-US" dirty="0"/>
              <a:t>步和第</a:t>
            </a:r>
            <a:r>
              <a:rPr lang="en-US" altLang="zh-TW" dirty="0"/>
              <a:t>3</a:t>
            </a:r>
            <a:r>
              <a:rPr lang="zh-TW" altLang="en-US" dirty="0"/>
              <a:t>步多次，每一次輸入資料對應一顆決策樹，這樣就得到了隨機森林，可以用來對預測資料進行決策。</a:t>
            </a:r>
            <a:br>
              <a:rPr lang="zh-TW" altLang="en-US" dirty="0"/>
            </a:br>
            <a:r>
              <a:rPr lang="en-US" altLang="zh-TW" dirty="0"/>
              <a:t>5</a:t>
            </a:r>
            <a:r>
              <a:rPr lang="zh-TW" altLang="en-US" dirty="0"/>
              <a:t>、 輸入的訓練資料選擇好了，多棵決策樹也構建好了，對待預測資料進行預測，比如說輸入一個待預測資料，然後多棵決策樹同時進行決策，最後採用多數投票的方式進行類別的決策。</a:t>
            </a:r>
          </a:p>
        </p:txBody>
      </p:sp>
    </p:spTree>
    <p:extLst>
      <p:ext uri="{BB962C8B-B14F-4D97-AF65-F5344CB8AC3E}">
        <p14:creationId xmlns:p14="http://schemas.microsoft.com/office/powerpoint/2010/main" val="4029733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41376"/>
            <a:ext cx="7886700" cy="1255777"/>
          </a:xfrm>
        </p:spPr>
        <p:txBody>
          <a:bodyPr>
            <a:normAutofit/>
          </a:bodyPr>
          <a:lstStyle/>
          <a:p>
            <a:pPr algn="ctr"/>
            <a:r>
              <a:rPr lang="zh-TW" altLang="en-US" b="1" i="1" dirty="0"/>
              <a:t>隨機</a:t>
            </a:r>
            <a:r>
              <a:rPr lang="zh-TW" altLang="en-US" b="1" i="1" dirty="0" smtClean="0"/>
              <a:t>森林圖示</a:t>
            </a:r>
            <a:endParaRPr lang="zh-TW" altLang="en-US" i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561" y="1755650"/>
            <a:ext cx="7266878" cy="40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8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Boosting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5" y="2558256"/>
            <a:ext cx="6915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5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b="1" dirty="0" smtClean="0"/>
              <a:t>Stacking</a:t>
            </a:r>
            <a:endParaRPr lang="zh-TW" altLang="en-US" sz="66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690689"/>
            <a:ext cx="68294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71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dirty="0" smtClean="0"/>
              <a:t>結論也是網路上的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不是我自己的想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118233"/>
            <a:ext cx="7886700" cy="4351338"/>
          </a:xfrm>
        </p:spPr>
        <p:txBody>
          <a:bodyPr/>
          <a:lstStyle/>
          <a:p>
            <a:r>
              <a:rPr lang="zh-TW" altLang="en-US" b="1" dirty="0"/>
              <a:t>通過學習過去行爲的主要特徵並區分哪些特徵纔是對預測未來所需，</a:t>
            </a:r>
            <a:r>
              <a:rPr lang="en-US" altLang="zh-TW" b="1" dirty="0"/>
              <a:t>LSTM </a:t>
            </a:r>
            <a:r>
              <a:rPr lang="zh-TW" altLang="en-US" b="1" dirty="0"/>
              <a:t>模型確實是很強大的工具。已經有幾種應用管法廣泛使用了 </a:t>
            </a:r>
            <a:r>
              <a:rPr lang="en-US" altLang="zh-TW" b="1" dirty="0"/>
              <a:t>LSTM</a:t>
            </a:r>
            <a:r>
              <a:rPr lang="zh-TW" altLang="en-US" b="1" dirty="0"/>
              <a:t>，比如語音識別、作曲、手寫字識別，甚至還有我最近研究中的對人體移動和交通運輸的預測實驗。</a:t>
            </a:r>
          </a:p>
          <a:p>
            <a:r>
              <a:rPr lang="zh-TW" altLang="en-US" b="1" dirty="0"/>
              <a:t>對於我們而言，</a:t>
            </a:r>
            <a:r>
              <a:rPr lang="en-US" altLang="zh-TW" b="1" dirty="0"/>
              <a:t>LSTM </a:t>
            </a:r>
            <a:r>
              <a:rPr lang="zh-TW" altLang="en-US" b="1" dirty="0"/>
              <a:t>就是一個擁有自己的記憶並能像天才一樣做出精準決策的模型。</a:t>
            </a:r>
            <a:r>
              <a:rPr lang="zh-TW" altLang="en-US" sz="3600" b="1" dirty="0"/>
              <a:t>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11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408" y="5372100"/>
            <a:ext cx="7886700" cy="13117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結論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65554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/>
              <a:t>https://kknews.cc/tech/bql4zx9.html</a:t>
            </a:r>
          </a:p>
          <a:p>
            <a:r>
              <a:rPr lang="en-US" altLang="zh-TW" sz="1400" dirty="0"/>
              <a:t>https://</a:t>
            </a:r>
            <a:r>
              <a:rPr lang="en-US" altLang="zh-TW" sz="1400" dirty="0" smtClean="0"/>
              <a:t>bigdatafinance.tw/index.php/tech/methodology/579-lstm</a:t>
            </a:r>
          </a:p>
          <a:p>
            <a:r>
              <a:rPr lang="en-US" altLang="zh-TW" sz="1400" dirty="0">
                <a:hlinkClick r:id="rId2"/>
              </a:rPr>
              <a:t>https://</a:t>
            </a:r>
            <a:r>
              <a:rPr lang="en-US" altLang="zh-TW" sz="1400" dirty="0" smtClean="0">
                <a:hlinkClick r:id="rId2"/>
              </a:rPr>
              <a:t>blog.statsbot.co/time-series-prediction-using-recurrent-neural-networks-lstms-807fa6ca7f</a:t>
            </a:r>
            <a:endParaRPr lang="en-US" altLang="zh-TW" sz="1400" dirty="0" smtClean="0"/>
          </a:p>
          <a:p>
            <a:r>
              <a:rPr lang="en-US" altLang="zh-TW" sz="1400" dirty="0">
                <a:hlinkClick r:id="rId3"/>
              </a:rPr>
              <a:t>https://medium.com/@PatHuang/%E5%88%9D%E5%AD%B8python%E6%89%8B%E8%A8%98-3-%</a:t>
            </a:r>
            <a:r>
              <a:rPr lang="en-US" altLang="zh-TW" sz="1400" dirty="0" smtClean="0">
                <a:hlinkClick r:id="rId3"/>
              </a:rPr>
              <a:t>E8%B3%87%E6%96%99%E5%89%8D%E8%99%95%E7%90%86-label-encoding-one-hot-encoding-85c983d63f87</a:t>
            </a:r>
            <a:endParaRPr lang="en-US" altLang="zh-TW" sz="1400" dirty="0" smtClean="0"/>
          </a:p>
          <a:p>
            <a:r>
              <a:rPr lang="en-US" altLang="zh-TW" sz="1400" dirty="0">
                <a:hlinkClick r:id="rId4"/>
              </a:rPr>
              <a:t>https://</a:t>
            </a:r>
            <a:r>
              <a:rPr lang="en-US" altLang="zh-TW" sz="1400" dirty="0" smtClean="0">
                <a:hlinkClick r:id="rId4"/>
              </a:rPr>
              <a:t>www.itread01.com/content/1545816248.html</a:t>
            </a:r>
            <a:endParaRPr lang="en-US" altLang="zh-TW" sz="1400" dirty="0" smtClean="0"/>
          </a:p>
          <a:p>
            <a:r>
              <a:rPr lang="en-US" altLang="zh-TW" sz="1400" dirty="0">
                <a:hlinkClick r:id="rId5"/>
              </a:rPr>
              <a:t>https://</a:t>
            </a:r>
            <a:r>
              <a:rPr lang="en-US" altLang="zh-TW" sz="1400" dirty="0" smtClean="0">
                <a:hlinkClick r:id="rId5"/>
              </a:rPr>
              <a:t>ithelp.ithome.com.tw/articles/10195400</a:t>
            </a:r>
            <a:endParaRPr lang="en-US" altLang="zh-TW" sz="1400" dirty="0" smtClean="0"/>
          </a:p>
          <a:p>
            <a:r>
              <a:rPr lang="en-US" altLang="zh-TW" sz="1400" dirty="0">
                <a:hlinkClick r:id="rId6"/>
              </a:rPr>
              <a:t>https://</a:t>
            </a:r>
            <a:r>
              <a:rPr lang="en-US" altLang="zh-TW" sz="1400" dirty="0" smtClean="0">
                <a:hlinkClick r:id="rId6"/>
              </a:rPr>
              <a:t>hant-kb.kutu66.com/python/post_1063191</a:t>
            </a:r>
            <a:endParaRPr lang="en-US" altLang="zh-TW" sz="1400" dirty="0" smtClean="0"/>
          </a:p>
          <a:p>
            <a:r>
              <a:rPr lang="en-US" altLang="zh-TW" sz="1400" dirty="0">
                <a:hlinkClick r:id="rId7"/>
              </a:rPr>
              <a:t>https://medium.com/@tengyuanchang/%E6%B7%BA%E8%AB%87%E9%81%9E%E6%AD%B8%E7%A5%9E%E7%B6%93%E7%B6%B2%E8%B7%AF-rnn-%</a:t>
            </a:r>
            <a:r>
              <a:rPr lang="en-US" altLang="zh-TW" sz="1400" dirty="0" smtClean="0">
                <a:hlinkClick r:id="rId7"/>
              </a:rPr>
              <a:t>E8%88%87%E9%95%B7%E7%9F%AD%E6%9C%9F%E8%A8%98%E6%86%B6%E6%A8%A1%E5%9E%8B-lstm-300cbe5efcc3</a:t>
            </a:r>
            <a:endParaRPr lang="en-US" altLang="zh-TW" sz="1400" dirty="0" smtClean="0"/>
          </a:p>
          <a:p>
            <a:r>
              <a:rPr lang="en-US" altLang="zh-TW" sz="1400" dirty="0">
                <a:hlinkClick r:id="rId8"/>
              </a:rPr>
              <a:t>https</a:t>
            </a:r>
            <a:r>
              <a:rPr lang="en-US" altLang="zh-TW" sz="1400">
                <a:hlinkClick r:id="rId8"/>
              </a:rPr>
              <a:t>://</a:t>
            </a:r>
            <a:r>
              <a:rPr lang="en-US" altLang="zh-TW" sz="1400" smtClean="0">
                <a:hlinkClick r:id="rId8"/>
              </a:rPr>
              <a:t>www.itread01.com/content/1541881155.html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311956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特徵</a:t>
            </a:r>
            <a:r>
              <a:rPr lang="zh-TW" altLang="en-US" dirty="0"/>
              <a:t>工程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3994" y="1825625"/>
            <a:ext cx="813435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b="1" dirty="0" smtClean="0"/>
              <a:t>Component encoding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組件</a:t>
            </a:r>
            <a:endParaRPr lang="en-US" altLang="zh-TW" b="1" dirty="0" smtClean="0"/>
          </a:p>
          <a:p>
            <a:pPr marL="514350" indent="-514350">
              <a:buAutoNum type="arabicPeriod"/>
            </a:pPr>
            <a:r>
              <a:rPr lang="en-US" altLang="zh-TW" b="1" dirty="0"/>
              <a:t>Characteristics in time </a:t>
            </a:r>
            <a:r>
              <a:rPr lang="en-US" altLang="zh-TW" b="1" dirty="0" smtClean="0"/>
              <a:t>series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 時間序列特徵</a:t>
            </a:r>
            <a:endParaRPr lang="en-US" altLang="zh-TW" b="1" dirty="0" smtClean="0"/>
          </a:p>
          <a:p>
            <a:pPr marL="514350" indent="-514350">
              <a:buAutoNum type="arabicPeriod"/>
            </a:pPr>
            <a:r>
              <a:rPr lang="en-US" altLang="zh-TW" b="1" dirty="0"/>
              <a:t>Dummy </a:t>
            </a:r>
            <a:r>
              <a:rPr lang="en-US" altLang="zh-TW" b="1" dirty="0" smtClean="0"/>
              <a:t>variables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 虛擬變數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34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Component encoding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81150"/>
            <a:ext cx="813435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/>
              <a:t>利用資料的時間相關性，給予對應時間相關的特徵，如年、月、周、星期，或是時、分、秒。</a:t>
            </a:r>
            <a:r>
              <a:rPr lang="en-US" altLang="zh-TW" sz="1600" dirty="0"/>
              <a:t>Ex</a:t>
            </a:r>
            <a:r>
              <a:rPr lang="zh-TW" altLang="en-US" sz="1600" dirty="0"/>
              <a:t>：在零售場景想要預測未來一個月的銷售額，但在過往資料中發現某些月份的銷售金額特別高，加入月份特徵即是個很好的嘗試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0" indent="0">
              <a:buNone/>
            </a:pP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33649"/>
            <a:ext cx="6848475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9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Label </a:t>
            </a:r>
            <a:r>
              <a:rPr lang="en-US" altLang="zh-TW" dirty="0" smtClean="0"/>
              <a:t>encoding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原始資料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14" y="1825624"/>
            <a:ext cx="6989622" cy="47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Label encoding</a:t>
            </a:r>
            <a:br>
              <a:rPr lang="en-US" altLang="zh-TW" dirty="0"/>
            </a:br>
            <a:r>
              <a:rPr lang="en-US" altLang="zh-TW" dirty="0" smtClean="0"/>
              <a:t>(</a:t>
            </a:r>
            <a:r>
              <a:rPr lang="zh-TW" altLang="en-US" dirty="0" smtClean="0"/>
              <a:t>前處理後</a:t>
            </a:r>
            <a:r>
              <a:rPr lang="zh-TW" altLang="en-US" dirty="0"/>
              <a:t>的</a:t>
            </a:r>
            <a:r>
              <a:rPr lang="zh-TW" altLang="en-US" dirty="0" smtClean="0"/>
              <a:t>資料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910556"/>
            <a:ext cx="7448550" cy="46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One hot encoding</a:t>
            </a:r>
            <a:br>
              <a:rPr lang="en-US" altLang="zh-TW" dirty="0"/>
            </a:br>
            <a:r>
              <a:rPr lang="en-US" altLang="zh-TW" dirty="0" smtClean="0"/>
              <a:t>(</a:t>
            </a:r>
            <a:r>
              <a:rPr lang="zh-TW" altLang="en-US" dirty="0" smtClean="0"/>
              <a:t>原始資料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2158206"/>
            <a:ext cx="7115175" cy="4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One </a:t>
            </a:r>
            <a:r>
              <a:rPr lang="en-US" altLang="zh-TW" dirty="0"/>
              <a:t>hot encoding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 smtClean="0"/>
              <a:t>前處理後的</a:t>
            </a:r>
            <a:r>
              <a:rPr lang="zh-TW" altLang="en-US" dirty="0"/>
              <a:t>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2096294"/>
            <a:ext cx="7153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617</Words>
  <Application>Microsoft Office PowerPoint</Application>
  <PresentationFormat>如螢幕大小 (4:3)</PresentationFormat>
  <Paragraphs>67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Pandas資料分析學習 LSTM匯率變化趨勢</vt:lpstr>
      <vt:lpstr>Agenda</vt:lpstr>
      <vt:lpstr>序列問題</vt:lpstr>
      <vt:lpstr>特徵工程 </vt:lpstr>
      <vt:lpstr>Component encoding </vt:lpstr>
      <vt:lpstr>Label encoding (原始資料)</vt:lpstr>
      <vt:lpstr>Label encoding (前處理後的資料) </vt:lpstr>
      <vt:lpstr>One hot encoding (原始資料) </vt:lpstr>
      <vt:lpstr>One hot encoding (前處理後的資料)</vt:lpstr>
      <vt:lpstr>在Pandas中，利用get_dummies函數可以直接進行One hot encoding</vt:lpstr>
      <vt:lpstr>Characteristics in time series </vt:lpstr>
      <vt:lpstr>Dummy variables</vt:lpstr>
      <vt:lpstr>時間序列預測</vt:lpstr>
      <vt:lpstr>Relevant time series data</vt:lpstr>
      <vt:lpstr>Relevant time series data</vt:lpstr>
      <vt:lpstr>Relevant time series data</vt:lpstr>
      <vt:lpstr>Relevant time series data</vt:lpstr>
      <vt:lpstr>長短期神經網絡LSTM</vt:lpstr>
      <vt:lpstr>PowerPoint 簡報</vt:lpstr>
      <vt:lpstr>藍線為實際值，綠線為訓練結果，紅色為測試結果</vt:lpstr>
      <vt:lpstr>訓練測試數據拆分</vt:lpstr>
      <vt:lpstr>資料分割 </vt:lpstr>
      <vt:lpstr>交叉驗證 </vt:lpstr>
      <vt:lpstr>神經網絡模型</vt:lpstr>
      <vt:lpstr>圖解LSTM </vt:lpstr>
      <vt:lpstr>實際上，RNN 在長期記憶的表現並不如預期。有點像是宿舍剛放完 10 天的年假，年假回來後的傳統是晚餐會加菜，這時候預測就會失準，因為 RNN 沒辦法記得一年前資料的規律性。而 LSTMs 就是設計用來改善 RNN 在長期記憶的不足。</vt:lpstr>
      <vt:lpstr>模型的調優</vt:lpstr>
      <vt:lpstr>在資料科學競賽獲勝方案中最常見的方法。這個技術就是把多個弱模型的結果組合在一起，獲得更好的結果</vt:lpstr>
      <vt:lpstr>bagging</vt:lpstr>
      <vt:lpstr>隨機森林</vt:lpstr>
      <vt:lpstr>隨機森林圖示</vt:lpstr>
      <vt:lpstr>Boosting</vt:lpstr>
      <vt:lpstr>Stacking</vt:lpstr>
      <vt:lpstr>結論也是網路上的 不是我自己的想法</vt:lpstr>
      <vt:lpstr>結論</vt:lpstr>
      <vt:lpstr>參考文獻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Pandas資料分析學習</dc:title>
  <dc:creator>owner</dc:creator>
  <cp:lastModifiedBy>I3301</cp:lastModifiedBy>
  <cp:revision>23</cp:revision>
  <dcterms:created xsi:type="dcterms:W3CDTF">2020-11-04T01:57:08Z</dcterms:created>
  <dcterms:modified xsi:type="dcterms:W3CDTF">2020-11-18T03:46:17Z</dcterms:modified>
</cp:coreProperties>
</file>