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19" r:id="rId2"/>
  </p:sldMasterIdLst>
  <p:sldIdLst>
    <p:sldId id="256" r:id="rId3"/>
    <p:sldId id="295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0" r:id="rId39"/>
    <p:sldId id="291" r:id="rId40"/>
    <p:sldId id="292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0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86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6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9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7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63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8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697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4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069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43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3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6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6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0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3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81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0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8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5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82B2-3E29-430B-AA87-AF19E0B2231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93C968-F470-4849-99DA-118E85ECB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0066"/>
            <a:ext cx="9144000" cy="114776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9200" y="2848505"/>
            <a:ext cx="9144000" cy="1655762"/>
          </a:xfrm>
        </p:spPr>
        <p:txBody>
          <a:bodyPr>
            <a:no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學習報告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學生：邱昱樑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指導教授：曾龍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80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532" y="426319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用多個key來連接的話，用一個含有多個列名的list來指定：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532" y="24979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left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({'key1': ['foo', 'foo', 'bar'], </a:t>
            </a:r>
          </a:p>
          <a:p>
            <a:r>
              <a:rPr lang="en-US" altLang="zh-TW" dirty="0" smtClean="0"/>
              <a:t>                     'key2': ['one', 'two', 'one'], </a:t>
            </a:r>
          </a:p>
          <a:p>
            <a:r>
              <a:rPr lang="en-US" altLang="zh-TW" dirty="0" smtClean="0"/>
              <a:t>                     '</a:t>
            </a:r>
            <a:r>
              <a:rPr lang="en-US" altLang="zh-TW" dirty="0" err="1" smtClean="0"/>
              <a:t>lval</a:t>
            </a:r>
            <a:r>
              <a:rPr lang="en-US" altLang="zh-TW" dirty="0" smtClean="0"/>
              <a:t>': [1, 2, 3]})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right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({'key1': ['foo', 'foo', 'bar', 'bar'], </a:t>
            </a:r>
          </a:p>
          <a:p>
            <a:r>
              <a:rPr lang="en-US" altLang="zh-TW" dirty="0" smtClean="0"/>
              <a:t>                      'key2': ['one', 'one', 'one', 'two'], </a:t>
            </a:r>
          </a:p>
          <a:p>
            <a:r>
              <a:rPr lang="en-US" altLang="zh-TW" dirty="0" smtClean="0"/>
              <a:t>                      '</a:t>
            </a:r>
            <a:r>
              <a:rPr lang="en-US" altLang="zh-TW" dirty="0" err="1" smtClean="0"/>
              <a:t>rval</a:t>
            </a:r>
            <a:r>
              <a:rPr lang="en-US" altLang="zh-TW" dirty="0" smtClean="0"/>
              <a:t>': [4, 5, 6, 7]})</a:t>
            </a:r>
          </a:p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(left, right, on=['key1', 'key2'], how='outer')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9607"/>
              </p:ext>
            </p:extLst>
          </p:nvPr>
        </p:nvGraphicFramePr>
        <p:xfrm>
          <a:off x="6191596" y="2497975"/>
          <a:ext cx="5678980" cy="2194560"/>
        </p:xfrm>
        <a:graphic>
          <a:graphicData uri="http://schemas.openxmlformats.org/drawingml/2006/table">
            <a:tbl>
              <a:tblPr/>
              <a:tblGrid>
                <a:gridCol w="1135796">
                  <a:extLst>
                    <a:ext uri="{9D8B030D-6E8A-4147-A177-3AD203B41FA5}">
                      <a16:colId xmlns:a16="http://schemas.microsoft.com/office/drawing/2014/main" val="2816388501"/>
                    </a:ext>
                  </a:extLst>
                </a:gridCol>
                <a:gridCol w="1135796">
                  <a:extLst>
                    <a:ext uri="{9D8B030D-6E8A-4147-A177-3AD203B41FA5}">
                      <a16:colId xmlns:a16="http://schemas.microsoft.com/office/drawing/2014/main" val="3717214372"/>
                    </a:ext>
                  </a:extLst>
                </a:gridCol>
                <a:gridCol w="1135796">
                  <a:extLst>
                    <a:ext uri="{9D8B030D-6E8A-4147-A177-3AD203B41FA5}">
                      <a16:colId xmlns:a16="http://schemas.microsoft.com/office/drawing/2014/main" val="1535790225"/>
                    </a:ext>
                  </a:extLst>
                </a:gridCol>
                <a:gridCol w="1135796">
                  <a:extLst>
                    <a:ext uri="{9D8B030D-6E8A-4147-A177-3AD203B41FA5}">
                      <a16:colId xmlns:a16="http://schemas.microsoft.com/office/drawing/2014/main" val="2152428771"/>
                    </a:ext>
                  </a:extLst>
                </a:gridCol>
                <a:gridCol w="1135796">
                  <a:extLst>
                    <a:ext uri="{9D8B030D-6E8A-4147-A177-3AD203B41FA5}">
                      <a16:colId xmlns:a16="http://schemas.microsoft.com/office/drawing/2014/main" val="1569112422"/>
                    </a:ext>
                  </a:extLst>
                </a:gridCol>
              </a:tblGrid>
              <a:tr h="3264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lval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rval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9219350"/>
                  </a:ext>
                </a:extLst>
              </a:tr>
              <a:tr h="3264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802446"/>
                  </a:ext>
                </a:extLst>
              </a:tr>
              <a:tr h="3264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52578"/>
                  </a:ext>
                </a:extLst>
              </a:tr>
              <a:tr h="3264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36761"/>
                  </a:ext>
                </a:extLst>
              </a:tr>
              <a:tr h="3264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065881"/>
                  </a:ext>
                </a:extLst>
              </a:tr>
              <a:tr h="3264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58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962" y="1116275"/>
            <a:ext cx="30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(left, right, on='key1')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25171"/>
              </p:ext>
            </p:extLst>
          </p:nvPr>
        </p:nvGraphicFramePr>
        <p:xfrm>
          <a:off x="5019502" y="447603"/>
          <a:ext cx="6809508" cy="2714798"/>
        </p:xfrm>
        <a:graphic>
          <a:graphicData uri="http://schemas.openxmlformats.org/drawingml/2006/table">
            <a:tbl>
              <a:tblPr/>
              <a:tblGrid>
                <a:gridCol w="1134918">
                  <a:extLst>
                    <a:ext uri="{9D8B030D-6E8A-4147-A177-3AD203B41FA5}">
                      <a16:colId xmlns:a16="http://schemas.microsoft.com/office/drawing/2014/main" val="2767103561"/>
                    </a:ext>
                  </a:extLst>
                </a:gridCol>
                <a:gridCol w="1134918">
                  <a:extLst>
                    <a:ext uri="{9D8B030D-6E8A-4147-A177-3AD203B41FA5}">
                      <a16:colId xmlns:a16="http://schemas.microsoft.com/office/drawing/2014/main" val="2205649516"/>
                    </a:ext>
                  </a:extLst>
                </a:gridCol>
                <a:gridCol w="1134918">
                  <a:extLst>
                    <a:ext uri="{9D8B030D-6E8A-4147-A177-3AD203B41FA5}">
                      <a16:colId xmlns:a16="http://schemas.microsoft.com/office/drawing/2014/main" val="1563070710"/>
                    </a:ext>
                  </a:extLst>
                </a:gridCol>
                <a:gridCol w="1134918">
                  <a:extLst>
                    <a:ext uri="{9D8B030D-6E8A-4147-A177-3AD203B41FA5}">
                      <a16:colId xmlns:a16="http://schemas.microsoft.com/office/drawing/2014/main" val="3142115617"/>
                    </a:ext>
                  </a:extLst>
                </a:gridCol>
                <a:gridCol w="1134918">
                  <a:extLst>
                    <a:ext uri="{9D8B030D-6E8A-4147-A177-3AD203B41FA5}">
                      <a16:colId xmlns:a16="http://schemas.microsoft.com/office/drawing/2014/main" val="1824556651"/>
                    </a:ext>
                  </a:extLst>
                </a:gridCol>
                <a:gridCol w="1134918">
                  <a:extLst>
                    <a:ext uri="{9D8B030D-6E8A-4147-A177-3AD203B41FA5}">
                      <a16:colId xmlns:a16="http://schemas.microsoft.com/office/drawing/2014/main" val="2141598780"/>
                    </a:ext>
                  </a:extLst>
                </a:gridCol>
              </a:tblGrid>
              <a:tr h="5202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key1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key2_x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lval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key2_y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rval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2795244"/>
                  </a:ext>
                </a:extLst>
              </a:tr>
              <a:tr h="2972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21220"/>
                  </a:ext>
                </a:extLst>
              </a:tr>
              <a:tr h="2972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567197"/>
                  </a:ext>
                </a:extLst>
              </a:tr>
              <a:tr h="2972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26471"/>
                  </a:ext>
                </a:extLst>
              </a:tr>
              <a:tr h="2972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98041"/>
                  </a:ext>
                </a:extLst>
              </a:tr>
              <a:tr h="2972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78897"/>
                  </a:ext>
                </a:extLst>
              </a:tr>
              <a:tr h="2972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16891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3385008"/>
            <a:ext cx="5461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(left, right, on='key1', suffixes=('_left', '_right'))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13736"/>
              </p:ext>
            </p:extLst>
          </p:nvPr>
        </p:nvGraphicFramePr>
        <p:xfrm>
          <a:off x="4148053" y="3569674"/>
          <a:ext cx="8043948" cy="2877489"/>
        </p:xfrm>
        <a:graphic>
          <a:graphicData uri="http://schemas.openxmlformats.org/drawingml/2006/table">
            <a:tbl>
              <a:tblPr/>
              <a:tblGrid>
                <a:gridCol w="1340658">
                  <a:extLst>
                    <a:ext uri="{9D8B030D-6E8A-4147-A177-3AD203B41FA5}">
                      <a16:colId xmlns:a16="http://schemas.microsoft.com/office/drawing/2014/main" val="3317174918"/>
                    </a:ext>
                  </a:extLst>
                </a:gridCol>
                <a:gridCol w="1340658">
                  <a:extLst>
                    <a:ext uri="{9D8B030D-6E8A-4147-A177-3AD203B41FA5}">
                      <a16:colId xmlns:a16="http://schemas.microsoft.com/office/drawing/2014/main" val="2044574257"/>
                    </a:ext>
                  </a:extLst>
                </a:gridCol>
                <a:gridCol w="1340658">
                  <a:extLst>
                    <a:ext uri="{9D8B030D-6E8A-4147-A177-3AD203B41FA5}">
                      <a16:colId xmlns:a16="http://schemas.microsoft.com/office/drawing/2014/main" val="213435707"/>
                    </a:ext>
                  </a:extLst>
                </a:gridCol>
                <a:gridCol w="1340658">
                  <a:extLst>
                    <a:ext uri="{9D8B030D-6E8A-4147-A177-3AD203B41FA5}">
                      <a16:colId xmlns:a16="http://schemas.microsoft.com/office/drawing/2014/main" val="759756173"/>
                    </a:ext>
                  </a:extLst>
                </a:gridCol>
                <a:gridCol w="1340658">
                  <a:extLst>
                    <a:ext uri="{9D8B030D-6E8A-4147-A177-3AD203B41FA5}">
                      <a16:colId xmlns:a16="http://schemas.microsoft.com/office/drawing/2014/main" val="38583731"/>
                    </a:ext>
                  </a:extLst>
                </a:gridCol>
                <a:gridCol w="1340658">
                  <a:extLst>
                    <a:ext uri="{9D8B030D-6E8A-4147-A177-3AD203B41FA5}">
                      <a16:colId xmlns:a16="http://schemas.microsoft.com/office/drawing/2014/main" val="461394209"/>
                    </a:ext>
                  </a:extLst>
                </a:gridCol>
              </a:tblGrid>
              <a:tr h="64975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key1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key2_left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lval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key2_right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rval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1670439"/>
                  </a:ext>
                </a:extLst>
              </a:tr>
              <a:tr h="3712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01223"/>
                  </a:ext>
                </a:extLst>
              </a:tr>
              <a:tr h="3712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925846"/>
                  </a:ext>
                </a:extLst>
              </a:tr>
              <a:tr h="3712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30138"/>
                  </a:ext>
                </a:extLst>
              </a:tr>
              <a:tr h="3712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foo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585325"/>
                  </a:ext>
                </a:extLst>
              </a:tr>
              <a:tr h="3712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2138"/>
                  </a:ext>
                </a:extLst>
              </a:tr>
              <a:tr h="3712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6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38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294" y="157633"/>
            <a:ext cx="11873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在一些情況下，用於歸併的key（鍵），可能是DataFrame中的index。這種情況下，可以使用left_index=True 或 right_index=True來指明，哪一個index被用來作為歸併鍵：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865" y="18396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left1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({'key': ['a', 'b', 'a', 'a', 'b', 'c'], </a:t>
            </a:r>
          </a:p>
          <a:p>
            <a:r>
              <a:rPr lang="en-US" altLang="zh-TW" dirty="0" smtClean="0"/>
              <a:t>                      'value': range(6)})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left1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28266"/>
              </p:ext>
            </p:extLst>
          </p:nvPr>
        </p:nvGraphicFramePr>
        <p:xfrm>
          <a:off x="5343698" y="1075214"/>
          <a:ext cx="6743007" cy="2560320"/>
        </p:xfrm>
        <a:graphic>
          <a:graphicData uri="http://schemas.openxmlformats.org/drawingml/2006/table">
            <a:tbl>
              <a:tblPr/>
              <a:tblGrid>
                <a:gridCol w="2247669">
                  <a:extLst>
                    <a:ext uri="{9D8B030D-6E8A-4147-A177-3AD203B41FA5}">
                      <a16:colId xmlns:a16="http://schemas.microsoft.com/office/drawing/2014/main" val="2252571012"/>
                    </a:ext>
                  </a:extLst>
                </a:gridCol>
                <a:gridCol w="2247669">
                  <a:extLst>
                    <a:ext uri="{9D8B030D-6E8A-4147-A177-3AD203B41FA5}">
                      <a16:colId xmlns:a16="http://schemas.microsoft.com/office/drawing/2014/main" val="1729913565"/>
                    </a:ext>
                  </a:extLst>
                </a:gridCol>
                <a:gridCol w="2247669">
                  <a:extLst>
                    <a:ext uri="{9D8B030D-6E8A-4147-A177-3AD203B41FA5}">
                      <a16:colId xmlns:a16="http://schemas.microsoft.com/office/drawing/2014/main" val="3089835945"/>
                    </a:ext>
                  </a:extLst>
                </a:gridCol>
              </a:tblGrid>
              <a:tr h="282222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32101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6015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7240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82770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67286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93533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5458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5294" y="51424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right1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</a:t>
            </a:r>
            <a:r>
              <a:rPr lang="en-US" altLang="zh-TW" dirty="0" err="1" smtClean="0"/>
              <a:t>group_val</a:t>
            </a:r>
            <a:r>
              <a:rPr lang="en-US" altLang="zh-TW" dirty="0" smtClean="0"/>
              <a:t>': [3.5, 7]}, index=['a', 'b'])</a:t>
            </a:r>
          </a:p>
          <a:p>
            <a:r>
              <a:rPr lang="en-US" altLang="zh-TW" dirty="0" smtClean="0"/>
              <a:t>right1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62067"/>
              </p:ext>
            </p:extLst>
          </p:nvPr>
        </p:nvGraphicFramePr>
        <p:xfrm>
          <a:off x="6116781" y="4741769"/>
          <a:ext cx="5861858" cy="1447699"/>
        </p:xfrm>
        <a:graphic>
          <a:graphicData uri="http://schemas.openxmlformats.org/drawingml/2006/table">
            <a:tbl>
              <a:tblPr/>
              <a:tblGrid>
                <a:gridCol w="2930929">
                  <a:extLst>
                    <a:ext uri="{9D8B030D-6E8A-4147-A177-3AD203B41FA5}">
                      <a16:colId xmlns:a16="http://schemas.microsoft.com/office/drawing/2014/main" val="725776642"/>
                    </a:ext>
                  </a:extLst>
                </a:gridCol>
                <a:gridCol w="2930929">
                  <a:extLst>
                    <a:ext uri="{9D8B030D-6E8A-4147-A177-3AD203B41FA5}">
                      <a16:colId xmlns:a16="http://schemas.microsoft.com/office/drawing/2014/main" val="3406367331"/>
                    </a:ext>
                  </a:extLst>
                </a:gridCol>
              </a:tblGrid>
              <a:tr h="67559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/>
                      </a:r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effectLst/>
                        </a:rPr>
                        <a:t>group_val</a:t>
                      </a:r>
                      <a:endParaRPr lang="en-US" altLang="zh-TW" b="1" dirty="0" smtClean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04805304"/>
                  </a:ext>
                </a:extLst>
              </a:tr>
              <a:tr h="38605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34590"/>
                  </a:ext>
                </a:extLst>
              </a:tr>
              <a:tr h="38605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72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11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7286" y="875206"/>
            <a:ext cx="534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(left1, right1, </a:t>
            </a:r>
            <a:r>
              <a:rPr lang="en-US" altLang="zh-TW" dirty="0" err="1" smtClean="0"/>
              <a:t>left_on</a:t>
            </a:r>
            <a:r>
              <a:rPr lang="en-US" altLang="zh-TW" dirty="0" smtClean="0"/>
              <a:t>='key', </a:t>
            </a:r>
            <a:r>
              <a:rPr lang="en-US" altLang="zh-TW" dirty="0" err="1" smtClean="0"/>
              <a:t>right_index</a:t>
            </a:r>
            <a:r>
              <a:rPr lang="en-US" altLang="zh-TW" dirty="0" smtClean="0"/>
              <a:t>=True)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8014"/>
              </p:ext>
            </p:extLst>
          </p:nvPr>
        </p:nvGraphicFramePr>
        <p:xfrm>
          <a:off x="5600415" y="181596"/>
          <a:ext cx="6501940" cy="2348524"/>
        </p:xfrm>
        <a:graphic>
          <a:graphicData uri="http://schemas.openxmlformats.org/drawingml/2006/table">
            <a:tbl>
              <a:tblPr/>
              <a:tblGrid>
                <a:gridCol w="1625485">
                  <a:extLst>
                    <a:ext uri="{9D8B030D-6E8A-4147-A177-3AD203B41FA5}">
                      <a16:colId xmlns:a16="http://schemas.microsoft.com/office/drawing/2014/main" val="919475179"/>
                    </a:ext>
                  </a:extLst>
                </a:gridCol>
                <a:gridCol w="1625485">
                  <a:extLst>
                    <a:ext uri="{9D8B030D-6E8A-4147-A177-3AD203B41FA5}">
                      <a16:colId xmlns:a16="http://schemas.microsoft.com/office/drawing/2014/main" val="2319357065"/>
                    </a:ext>
                  </a:extLst>
                </a:gridCol>
                <a:gridCol w="1625485">
                  <a:extLst>
                    <a:ext uri="{9D8B030D-6E8A-4147-A177-3AD203B41FA5}">
                      <a16:colId xmlns:a16="http://schemas.microsoft.com/office/drawing/2014/main" val="2149297859"/>
                    </a:ext>
                  </a:extLst>
                </a:gridCol>
                <a:gridCol w="1625485">
                  <a:extLst>
                    <a:ext uri="{9D8B030D-6E8A-4147-A177-3AD203B41FA5}">
                      <a16:colId xmlns:a16="http://schemas.microsoft.com/office/drawing/2014/main" val="3717794553"/>
                    </a:ext>
                  </a:extLst>
                </a:gridCol>
              </a:tblGrid>
              <a:tr h="51972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key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group_val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6596250"/>
                  </a:ext>
                </a:extLst>
              </a:tr>
              <a:tr h="2969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23954"/>
                  </a:ext>
                </a:extLst>
              </a:tr>
              <a:tr h="2969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756244"/>
                  </a:ext>
                </a:extLst>
              </a:tr>
              <a:tr h="2969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46455"/>
                  </a:ext>
                </a:extLst>
              </a:tr>
              <a:tr h="2969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76969"/>
                  </a:ext>
                </a:extLst>
              </a:tr>
              <a:tr h="2969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063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2718" y="3155711"/>
            <a:ext cx="8878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merge的默認方法是用key的交集，我們也可以設定用合集，即outer join</a:t>
            </a:r>
            <a:r>
              <a:rPr lang="zh-TW" altLang="en-US" dirty="0" smtClean="0"/>
              <a:t>: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18" y="4911451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(left1, right1, </a:t>
            </a:r>
            <a:r>
              <a:rPr lang="en-US" altLang="zh-TW" dirty="0" err="1" smtClean="0"/>
              <a:t>left_on</a:t>
            </a:r>
            <a:r>
              <a:rPr lang="en-US" altLang="zh-TW" dirty="0" smtClean="0"/>
              <a:t>='key', </a:t>
            </a:r>
            <a:r>
              <a:rPr lang="en-US" altLang="zh-TW" dirty="0" err="1" smtClean="0"/>
              <a:t>right_index</a:t>
            </a:r>
            <a:r>
              <a:rPr lang="en-US" altLang="zh-TW" dirty="0" smtClean="0"/>
              <a:t>=True, how='outer')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76653"/>
              </p:ext>
            </p:extLst>
          </p:nvPr>
        </p:nvGraphicFramePr>
        <p:xfrm>
          <a:off x="7072746" y="3815957"/>
          <a:ext cx="4614948" cy="2560320"/>
        </p:xfrm>
        <a:graphic>
          <a:graphicData uri="http://schemas.openxmlformats.org/drawingml/2006/table">
            <a:tbl>
              <a:tblPr/>
              <a:tblGrid>
                <a:gridCol w="1153737">
                  <a:extLst>
                    <a:ext uri="{9D8B030D-6E8A-4147-A177-3AD203B41FA5}">
                      <a16:colId xmlns:a16="http://schemas.microsoft.com/office/drawing/2014/main" val="1744034475"/>
                    </a:ext>
                  </a:extLst>
                </a:gridCol>
                <a:gridCol w="1153737">
                  <a:extLst>
                    <a:ext uri="{9D8B030D-6E8A-4147-A177-3AD203B41FA5}">
                      <a16:colId xmlns:a16="http://schemas.microsoft.com/office/drawing/2014/main" val="2414022742"/>
                    </a:ext>
                  </a:extLst>
                </a:gridCol>
                <a:gridCol w="1153737">
                  <a:extLst>
                    <a:ext uri="{9D8B030D-6E8A-4147-A177-3AD203B41FA5}">
                      <a16:colId xmlns:a16="http://schemas.microsoft.com/office/drawing/2014/main" val="2470328509"/>
                    </a:ext>
                  </a:extLst>
                </a:gridCol>
                <a:gridCol w="1153737">
                  <a:extLst>
                    <a:ext uri="{9D8B030D-6E8A-4147-A177-3AD203B41FA5}">
                      <a16:colId xmlns:a16="http://schemas.microsoft.com/office/drawing/2014/main" val="3107284785"/>
                    </a:ext>
                  </a:extLst>
                </a:gridCol>
              </a:tblGrid>
              <a:tr h="27663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group_val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5599848"/>
                  </a:ext>
                </a:extLst>
              </a:tr>
              <a:tr h="2766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68875"/>
                  </a:ext>
                </a:extLst>
              </a:tr>
              <a:tr h="2766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969584"/>
                  </a:ext>
                </a:extLst>
              </a:tr>
              <a:tr h="2766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87461"/>
                  </a:ext>
                </a:extLst>
              </a:tr>
              <a:tr h="2766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656685"/>
                  </a:ext>
                </a:extLst>
              </a:tr>
              <a:tr h="2766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2425"/>
                  </a:ext>
                </a:extLst>
              </a:tr>
              <a:tr h="2766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6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69" y="5207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lefth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({'key1': ['Ohio', 'Ohio', 'Ohio',</a:t>
            </a:r>
          </a:p>
          <a:p>
            <a:r>
              <a:rPr lang="en-US" altLang="zh-TW" dirty="0" smtClean="0"/>
              <a:t>                               'Nevada', 'Nevada'], </a:t>
            </a:r>
          </a:p>
          <a:p>
            <a:r>
              <a:rPr lang="en-US" altLang="zh-TW" dirty="0" smtClean="0"/>
              <a:t>                      'key2': [2000, 2001, 2002, 2001, 2002], </a:t>
            </a:r>
          </a:p>
          <a:p>
            <a:r>
              <a:rPr lang="en-US" altLang="zh-TW" dirty="0" smtClean="0"/>
              <a:t>                      'data': 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(5.)})</a:t>
            </a:r>
          </a:p>
          <a:p>
            <a:r>
              <a:rPr lang="en-US" altLang="zh-TW" dirty="0" err="1" smtClean="0"/>
              <a:t>lefth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6033"/>
              </p:ext>
            </p:extLst>
          </p:nvPr>
        </p:nvGraphicFramePr>
        <p:xfrm>
          <a:off x="6324600" y="257695"/>
          <a:ext cx="5346468" cy="2247309"/>
        </p:xfrm>
        <a:graphic>
          <a:graphicData uri="http://schemas.openxmlformats.org/drawingml/2006/table">
            <a:tbl>
              <a:tblPr/>
              <a:tblGrid>
                <a:gridCol w="1336617">
                  <a:extLst>
                    <a:ext uri="{9D8B030D-6E8A-4147-A177-3AD203B41FA5}">
                      <a16:colId xmlns:a16="http://schemas.microsoft.com/office/drawing/2014/main" val="1483412347"/>
                    </a:ext>
                  </a:extLst>
                </a:gridCol>
                <a:gridCol w="1336617">
                  <a:extLst>
                    <a:ext uri="{9D8B030D-6E8A-4147-A177-3AD203B41FA5}">
                      <a16:colId xmlns:a16="http://schemas.microsoft.com/office/drawing/2014/main" val="2551563979"/>
                    </a:ext>
                  </a:extLst>
                </a:gridCol>
                <a:gridCol w="1336617">
                  <a:extLst>
                    <a:ext uri="{9D8B030D-6E8A-4147-A177-3AD203B41FA5}">
                      <a16:colId xmlns:a16="http://schemas.microsoft.com/office/drawing/2014/main" val="224141631"/>
                    </a:ext>
                  </a:extLst>
                </a:gridCol>
                <a:gridCol w="1336617">
                  <a:extLst>
                    <a:ext uri="{9D8B030D-6E8A-4147-A177-3AD203B41FA5}">
                      <a16:colId xmlns:a16="http://schemas.microsoft.com/office/drawing/2014/main" val="2737790804"/>
                    </a:ext>
                  </a:extLst>
                </a:gridCol>
              </a:tblGrid>
              <a:tr h="41850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9317430"/>
                  </a:ext>
                </a:extLst>
              </a:tr>
              <a:tr h="2766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71616"/>
                  </a:ext>
                </a:extLst>
              </a:tr>
              <a:tr h="2766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32926"/>
                  </a:ext>
                </a:extLst>
              </a:tr>
              <a:tr h="2766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450445"/>
                  </a:ext>
                </a:extLst>
              </a:tr>
              <a:tr h="2766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96425"/>
                  </a:ext>
                </a:extLst>
              </a:tr>
              <a:tr h="2766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2002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86154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669" y="43806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righth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(12).reshape((6, 2)),</a:t>
            </a:r>
          </a:p>
          <a:p>
            <a:r>
              <a:rPr lang="en-US" altLang="zh-TW" dirty="0" smtClean="0"/>
              <a:t>                      index=[['Nevada', 'Nevada', 'Ohio', 'Ohio', </a:t>
            </a:r>
          </a:p>
          <a:p>
            <a:r>
              <a:rPr lang="en-US" altLang="zh-TW" dirty="0" smtClean="0"/>
              <a:t>                              'Ohio', 'Ohio'], </a:t>
            </a:r>
          </a:p>
          <a:p>
            <a:r>
              <a:rPr lang="en-US" altLang="zh-TW" dirty="0" smtClean="0"/>
              <a:t>                             [2001, 2000, 2000, 2000, 2001, 2002]], </a:t>
            </a:r>
          </a:p>
          <a:p>
            <a:r>
              <a:rPr lang="en-US" altLang="zh-TW" dirty="0" smtClean="0"/>
              <a:t>                      columns=['event1', 'event2'])</a:t>
            </a:r>
          </a:p>
          <a:p>
            <a:r>
              <a:rPr lang="en-US" altLang="zh-TW" dirty="0" err="1" smtClean="0"/>
              <a:t>righth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54589"/>
              </p:ext>
            </p:extLst>
          </p:nvPr>
        </p:nvGraphicFramePr>
        <p:xfrm>
          <a:off x="5983778" y="3574643"/>
          <a:ext cx="5612476" cy="2560320"/>
        </p:xfrm>
        <a:graphic>
          <a:graphicData uri="http://schemas.openxmlformats.org/drawingml/2006/table">
            <a:tbl>
              <a:tblPr/>
              <a:tblGrid>
                <a:gridCol w="1403119">
                  <a:extLst>
                    <a:ext uri="{9D8B030D-6E8A-4147-A177-3AD203B41FA5}">
                      <a16:colId xmlns:a16="http://schemas.microsoft.com/office/drawing/2014/main" val="1905743008"/>
                    </a:ext>
                  </a:extLst>
                </a:gridCol>
                <a:gridCol w="1403119">
                  <a:extLst>
                    <a:ext uri="{9D8B030D-6E8A-4147-A177-3AD203B41FA5}">
                      <a16:colId xmlns:a16="http://schemas.microsoft.com/office/drawing/2014/main" val="4266178810"/>
                    </a:ext>
                  </a:extLst>
                </a:gridCol>
                <a:gridCol w="1403119">
                  <a:extLst>
                    <a:ext uri="{9D8B030D-6E8A-4147-A177-3AD203B41FA5}">
                      <a16:colId xmlns:a16="http://schemas.microsoft.com/office/drawing/2014/main" val="66346740"/>
                    </a:ext>
                  </a:extLst>
                </a:gridCol>
                <a:gridCol w="1403119">
                  <a:extLst>
                    <a:ext uri="{9D8B030D-6E8A-4147-A177-3AD203B41FA5}">
                      <a16:colId xmlns:a16="http://schemas.microsoft.com/office/drawing/2014/main" val="424773250"/>
                    </a:ext>
                  </a:extLst>
                </a:gridCol>
              </a:tblGrid>
              <a:tr h="265597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event1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event2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146711"/>
                  </a:ext>
                </a:extLst>
              </a:tr>
              <a:tr h="265597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42637"/>
                  </a:ext>
                </a:extLst>
              </a:tr>
              <a:tr h="2655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289195"/>
                  </a:ext>
                </a:extLst>
              </a:tr>
              <a:tr h="265597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10146"/>
                  </a:ext>
                </a:extLst>
              </a:tr>
              <a:tr h="2655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01178"/>
                  </a:ext>
                </a:extLst>
              </a:tr>
              <a:tr h="2655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64846"/>
                  </a:ext>
                </a:extLst>
              </a:tr>
              <a:tr h="2655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92218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83778" y="3274177"/>
            <a:ext cx="6507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8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422" y="11274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lefth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righth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left_on</a:t>
            </a:r>
            <a:r>
              <a:rPr lang="en-US" altLang="zh-TW" dirty="0" smtClean="0"/>
              <a:t>=['key1', 'key2'], 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right_index</a:t>
            </a:r>
            <a:r>
              <a:rPr lang="en-US" altLang="zh-TW" dirty="0" smtClean="0"/>
              <a:t>=True)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26957"/>
              </p:ext>
            </p:extLst>
          </p:nvPr>
        </p:nvGraphicFramePr>
        <p:xfrm>
          <a:off x="6284422" y="216131"/>
          <a:ext cx="5138652" cy="2468880"/>
        </p:xfrm>
        <a:graphic>
          <a:graphicData uri="http://schemas.openxmlformats.org/drawingml/2006/table">
            <a:tbl>
              <a:tblPr/>
              <a:tblGrid>
                <a:gridCol w="856442">
                  <a:extLst>
                    <a:ext uri="{9D8B030D-6E8A-4147-A177-3AD203B41FA5}">
                      <a16:colId xmlns:a16="http://schemas.microsoft.com/office/drawing/2014/main" val="2841448392"/>
                    </a:ext>
                  </a:extLst>
                </a:gridCol>
                <a:gridCol w="856442">
                  <a:extLst>
                    <a:ext uri="{9D8B030D-6E8A-4147-A177-3AD203B41FA5}">
                      <a16:colId xmlns:a16="http://schemas.microsoft.com/office/drawing/2014/main" val="2769427664"/>
                    </a:ext>
                  </a:extLst>
                </a:gridCol>
                <a:gridCol w="856442">
                  <a:extLst>
                    <a:ext uri="{9D8B030D-6E8A-4147-A177-3AD203B41FA5}">
                      <a16:colId xmlns:a16="http://schemas.microsoft.com/office/drawing/2014/main" val="4135640065"/>
                    </a:ext>
                  </a:extLst>
                </a:gridCol>
                <a:gridCol w="856442">
                  <a:extLst>
                    <a:ext uri="{9D8B030D-6E8A-4147-A177-3AD203B41FA5}">
                      <a16:colId xmlns:a16="http://schemas.microsoft.com/office/drawing/2014/main" val="2533464726"/>
                    </a:ext>
                  </a:extLst>
                </a:gridCol>
                <a:gridCol w="856442">
                  <a:extLst>
                    <a:ext uri="{9D8B030D-6E8A-4147-A177-3AD203B41FA5}">
                      <a16:colId xmlns:a16="http://schemas.microsoft.com/office/drawing/2014/main" val="2474277172"/>
                    </a:ext>
                  </a:extLst>
                </a:gridCol>
                <a:gridCol w="856442">
                  <a:extLst>
                    <a:ext uri="{9D8B030D-6E8A-4147-A177-3AD203B41FA5}">
                      <a16:colId xmlns:a16="http://schemas.microsoft.com/office/drawing/2014/main" val="2594563897"/>
                    </a:ext>
                  </a:extLst>
                </a:gridCol>
              </a:tblGrid>
              <a:tr h="190714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event1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event2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54964"/>
                  </a:ext>
                </a:extLst>
              </a:tr>
              <a:tr h="19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365051"/>
                  </a:ext>
                </a:extLst>
              </a:tr>
              <a:tr h="19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42575"/>
                  </a:ext>
                </a:extLst>
              </a:tr>
              <a:tr h="19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166817"/>
                  </a:ext>
                </a:extLst>
              </a:tr>
              <a:tr h="19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37490"/>
                  </a:ext>
                </a:extLst>
              </a:tr>
              <a:tr h="19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4298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6982" y="48515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lefth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righth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left_on</a:t>
            </a:r>
            <a:r>
              <a:rPr lang="en-US" altLang="zh-TW" dirty="0" smtClean="0"/>
              <a:t>=['key1', 'key2'],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 err="1" smtClean="0"/>
              <a:t>right_index</a:t>
            </a:r>
            <a:r>
              <a:rPr lang="en-US" altLang="zh-TW" dirty="0" smtClean="0"/>
              <a:t>=True, how='outer')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33423"/>
              </p:ext>
            </p:extLst>
          </p:nvPr>
        </p:nvGraphicFramePr>
        <p:xfrm>
          <a:off x="5019501" y="3388467"/>
          <a:ext cx="7100454" cy="2926080"/>
        </p:xfrm>
        <a:graphic>
          <a:graphicData uri="http://schemas.openxmlformats.org/drawingml/2006/table">
            <a:tbl>
              <a:tblPr/>
              <a:tblGrid>
                <a:gridCol w="1183409">
                  <a:extLst>
                    <a:ext uri="{9D8B030D-6E8A-4147-A177-3AD203B41FA5}">
                      <a16:colId xmlns:a16="http://schemas.microsoft.com/office/drawing/2014/main" val="120987143"/>
                    </a:ext>
                  </a:extLst>
                </a:gridCol>
                <a:gridCol w="1183409">
                  <a:extLst>
                    <a:ext uri="{9D8B030D-6E8A-4147-A177-3AD203B41FA5}">
                      <a16:colId xmlns:a16="http://schemas.microsoft.com/office/drawing/2014/main" val="758817514"/>
                    </a:ext>
                  </a:extLst>
                </a:gridCol>
                <a:gridCol w="1183409">
                  <a:extLst>
                    <a:ext uri="{9D8B030D-6E8A-4147-A177-3AD203B41FA5}">
                      <a16:colId xmlns:a16="http://schemas.microsoft.com/office/drawing/2014/main" val="1378799707"/>
                    </a:ext>
                  </a:extLst>
                </a:gridCol>
                <a:gridCol w="1183409">
                  <a:extLst>
                    <a:ext uri="{9D8B030D-6E8A-4147-A177-3AD203B41FA5}">
                      <a16:colId xmlns:a16="http://schemas.microsoft.com/office/drawing/2014/main" val="669207325"/>
                    </a:ext>
                  </a:extLst>
                </a:gridCol>
                <a:gridCol w="1183409">
                  <a:extLst>
                    <a:ext uri="{9D8B030D-6E8A-4147-A177-3AD203B41FA5}">
                      <a16:colId xmlns:a16="http://schemas.microsoft.com/office/drawing/2014/main" val="4244410317"/>
                    </a:ext>
                  </a:extLst>
                </a:gridCol>
                <a:gridCol w="1183409">
                  <a:extLst>
                    <a:ext uri="{9D8B030D-6E8A-4147-A177-3AD203B41FA5}">
                      <a16:colId xmlns:a16="http://schemas.microsoft.com/office/drawing/2014/main" val="1783756564"/>
                    </a:ext>
                  </a:extLst>
                </a:gridCol>
              </a:tblGrid>
              <a:tr h="3124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event1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event2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293466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68365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36168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81836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656908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4535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7947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2000.0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3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89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1055" y="6121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left2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([[1., 2.], [3., 4.], [5., 6.]], </a:t>
            </a:r>
          </a:p>
          <a:p>
            <a:r>
              <a:rPr lang="en-US" altLang="zh-TW" dirty="0" smtClean="0"/>
              <a:t>                     index=['a', 'c', 'e'], </a:t>
            </a:r>
          </a:p>
          <a:p>
            <a:r>
              <a:rPr lang="en-US" altLang="zh-TW" dirty="0" smtClean="0"/>
              <a:t>                     columns=['Ohio', 'Nevada'])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left2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31771"/>
              </p:ext>
            </p:extLst>
          </p:nvPr>
        </p:nvGraphicFramePr>
        <p:xfrm>
          <a:off x="6432665" y="368632"/>
          <a:ext cx="4972395" cy="1463040"/>
        </p:xfrm>
        <a:graphic>
          <a:graphicData uri="http://schemas.openxmlformats.org/drawingml/2006/table">
            <a:tbl>
              <a:tblPr/>
              <a:tblGrid>
                <a:gridCol w="1657465">
                  <a:extLst>
                    <a:ext uri="{9D8B030D-6E8A-4147-A177-3AD203B41FA5}">
                      <a16:colId xmlns:a16="http://schemas.microsoft.com/office/drawing/2014/main" val="1267827346"/>
                    </a:ext>
                  </a:extLst>
                </a:gridCol>
                <a:gridCol w="1657465">
                  <a:extLst>
                    <a:ext uri="{9D8B030D-6E8A-4147-A177-3AD203B41FA5}">
                      <a16:colId xmlns:a16="http://schemas.microsoft.com/office/drawing/2014/main" val="330400416"/>
                    </a:ext>
                  </a:extLst>
                </a:gridCol>
                <a:gridCol w="1657465">
                  <a:extLst>
                    <a:ext uri="{9D8B030D-6E8A-4147-A177-3AD203B41FA5}">
                      <a16:colId xmlns:a16="http://schemas.microsoft.com/office/drawing/2014/main" val="3228061021"/>
                    </a:ext>
                  </a:extLst>
                </a:gridCol>
              </a:tblGrid>
              <a:tr h="244508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381488"/>
                  </a:ext>
                </a:extLst>
              </a:tr>
              <a:tr h="24450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957408"/>
                  </a:ext>
                </a:extLst>
              </a:tr>
              <a:tr h="24450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09469"/>
                  </a:ext>
                </a:extLst>
              </a:tr>
              <a:tr h="24450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15725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1055" y="45163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right2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([[7., 8.], [9., 10.], [11., 12.], [13, 14]], </a:t>
            </a:r>
          </a:p>
          <a:p>
            <a:r>
              <a:rPr lang="en-US" altLang="zh-TW" dirty="0" smtClean="0"/>
              <a:t>                      index=['b', 'c', 'd', 'e'],</a:t>
            </a:r>
          </a:p>
          <a:p>
            <a:r>
              <a:rPr lang="en-US" altLang="zh-TW" dirty="0" smtClean="0"/>
              <a:t>                      columns=['Missouri', 'Alabama'])</a:t>
            </a:r>
          </a:p>
          <a:p>
            <a:r>
              <a:rPr lang="en-US" altLang="zh-TW" dirty="0" smtClean="0"/>
              <a:t>right2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96996"/>
              </p:ext>
            </p:extLst>
          </p:nvPr>
        </p:nvGraphicFramePr>
        <p:xfrm>
          <a:off x="6686206" y="4202084"/>
          <a:ext cx="4128654" cy="1828800"/>
        </p:xfrm>
        <a:graphic>
          <a:graphicData uri="http://schemas.openxmlformats.org/drawingml/2006/table">
            <a:tbl>
              <a:tblPr/>
              <a:tblGrid>
                <a:gridCol w="1376218">
                  <a:extLst>
                    <a:ext uri="{9D8B030D-6E8A-4147-A177-3AD203B41FA5}">
                      <a16:colId xmlns:a16="http://schemas.microsoft.com/office/drawing/2014/main" val="3149388226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2565543982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933476002"/>
                    </a:ext>
                  </a:extLst>
                </a:gridCol>
              </a:tblGrid>
              <a:tr h="35362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6481490"/>
                  </a:ext>
                </a:extLst>
              </a:tr>
              <a:tr h="3536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85553"/>
                  </a:ext>
                </a:extLst>
              </a:tr>
              <a:tr h="3536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770011"/>
                  </a:ext>
                </a:extLst>
              </a:tr>
              <a:tr h="3536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6168"/>
                  </a:ext>
                </a:extLst>
              </a:tr>
              <a:tr h="3536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75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3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9985" y="943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(left2, right2, how='outer', </a:t>
            </a:r>
            <a:r>
              <a:rPr lang="en-US" altLang="zh-TW" dirty="0" err="1" smtClean="0"/>
              <a:t>left_index</a:t>
            </a:r>
            <a:r>
              <a:rPr lang="en-US" altLang="zh-TW" dirty="0" smtClean="0"/>
              <a:t>=True, </a:t>
            </a:r>
            <a:r>
              <a:rPr lang="en-US" altLang="zh-TW" dirty="0" err="1" smtClean="0"/>
              <a:t>right_index</a:t>
            </a:r>
            <a:r>
              <a:rPr lang="en-US" altLang="zh-TW" dirty="0" smtClean="0"/>
              <a:t>=True)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35575"/>
              </p:ext>
            </p:extLst>
          </p:nvPr>
        </p:nvGraphicFramePr>
        <p:xfrm>
          <a:off x="6325985" y="169127"/>
          <a:ext cx="5230090" cy="2194560"/>
        </p:xfrm>
        <a:graphic>
          <a:graphicData uri="http://schemas.openxmlformats.org/drawingml/2006/table">
            <a:tbl>
              <a:tblPr/>
              <a:tblGrid>
                <a:gridCol w="1046018">
                  <a:extLst>
                    <a:ext uri="{9D8B030D-6E8A-4147-A177-3AD203B41FA5}">
                      <a16:colId xmlns:a16="http://schemas.microsoft.com/office/drawing/2014/main" val="1097641763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680479501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2462995220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2143010365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493627627"/>
                    </a:ext>
                  </a:extLst>
                </a:gridCol>
              </a:tblGrid>
              <a:tr h="241976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33896"/>
                  </a:ext>
                </a:extLst>
              </a:tr>
              <a:tr h="2419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42778"/>
                  </a:ext>
                </a:extLst>
              </a:tr>
              <a:tr h="2419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63971"/>
                  </a:ext>
                </a:extLst>
              </a:tr>
              <a:tr h="2419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620613"/>
                  </a:ext>
                </a:extLst>
              </a:tr>
              <a:tr h="2419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28066"/>
                  </a:ext>
                </a:extLst>
              </a:tr>
              <a:tr h="2419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39127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-1" y="2601575"/>
            <a:ext cx="1189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DataFrame有一個很便利的join實例，可以直接用index來連接。這個也可以用於與其他DataFrame進行連接，要有一樣的index但不能有重疊的列：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884" y="5123010"/>
            <a:ext cx="2971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left2.join(right2, how='outer')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36090"/>
              </p:ext>
            </p:extLst>
          </p:nvPr>
        </p:nvGraphicFramePr>
        <p:xfrm>
          <a:off x="4287982" y="3485794"/>
          <a:ext cx="5795355" cy="2725488"/>
        </p:xfrm>
        <a:graphic>
          <a:graphicData uri="http://schemas.openxmlformats.org/drawingml/2006/table">
            <a:tbl>
              <a:tblPr/>
              <a:tblGrid>
                <a:gridCol w="1159071">
                  <a:extLst>
                    <a:ext uri="{9D8B030D-6E8A-4147-A177-3AD203B41FA5}">
                      <a16:colId xmlns:a16="http://schemas.microsoft.com/office/drawing/2014/main" val="1623581105"/>
                    </a:ext>
                  </a:extLst>
                </a:gridCol>
                <a:gridCol w="1159071">
                  <a:extLst>
                    <a:ext uri="{9D8B030D-6E8A-4147-A177-3AD203B41FA5}">
                      <a16:colId xmlns:a16="http://schemas.microsoft.com/office/drawing/2014/main" val="1990505439"/>
                    </a:ext>
                  </a:extLst>
                </a:gridCol>
                <a:gridCol w="1159071">
                  <a:extLst>
                    <a:ext uri="{9D8B030D-6E8A-4147-A177-3AD203B41FA5}">
                      <a16:colId xmlns:a16="http://schemas.microsoft.com/office/drawing/2014/main" val="4132526540"/>
                    </a:ext>
                  </a:extLst>
                </a:gridCol>
                <a:gridCol w="1159071">
                  <a:extLst>
                    <a:ext uri="{9D8B030D-6E8A-4147-A177-3AD203B41FA5}">
                      <a16:colId xmlns:a16="http://schemas.microsoft.com/office/drawing/2014/main" val="1235354798"/>
                    </a:ext>
                  </a:extLst>
                </a:gridCol>
                <a:gridCol w="1159071">
                  <a:extLst>
                    <a:ext uri="{9D8B030D-6E8A-4147-A177-3AD203B41FA5}">
                      <a16:colId xmlns:a16="http://schemas.microsoft.com/office/drawing/2014/main" val="4121134198"/>
                    </a:ext>
                  </a:extLst>
                </a:gridCol>
              </a:tblGrid>
              <a:tr h="70660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Ohio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6052207"/>
                  </a:ext>
                </a:extLst>
              </a:tr>
              <a:tr h="4037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11092"/>
                  </a:ext>
                </a:extLst>
              </a:tr>
              <a:tr h="4037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432958"/>
                  </a:ext>
                </a:extLst>
              </a:tr>
              <a:tr h="4037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41487"/>
                  </a:ext>
                </a:extLst>
              </a:tr>
              <a:tr h="4037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24139"/>
                  </a:ext>
                </a:extLst>
              </a:tr>
              <a:tr h="4037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5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46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796" y="168763"/>
            <a:ext cx="11923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由於一些歷史原因，在早期的pandas版本中，DataFrame的join方法是在連接鍵上做left join（左連接），這樣會保留左側Dataframe的行索引。這也支持把傳入的dataframe的index與被調用的DataFrame的column連接在一起：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0252" y="1914298"/>
            <a:ext cx="2608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left1.join(right1, on='key')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07076"/>
              </p:ext>
            </p:extLst>
          </p:nvPr>
        </p:nvGraphicFramePr>
        <p:xfrm>
          <a:off x="6133407" y="1003470"/>
          <a:ext cx="4631576" cy="2560320"/>
        </p:xfrm>
        <a:graphic>
          <a:graphicData uri="http://schemas.openxmlformats.org/drawingml/2006/table">
            <a:tbl>
              <a:tblPr/>
              <a:tblGrid>
                <a:gridCol w="1157894">
                  <a:extLst>
                    <a:ext uri="{9D8B030D-6E8A-4147-A177-3AD203B41FA5}">
                      <a16:colId xmlns:a16="http://schemas.microsoft.com/office/drawing/2014/main" val="626530806"/>
                    </a:ext>
                  </a:extLst>
                </a:gridCol>
                <a:gridCol w="1157894">
                  <a:extLst>
                    <a:ext uri="{9D8B030D-6E8A-4147-A177-3AD203B41FA5}">
                      <a16:colId xmlns:a16="http://schemas.microsoft.com/office/drawing/2014/main" val="870275756"/>
                    </a:ext>
                  </a:extLst>
                </a:gridCol>
                <a:gridCol w="1157894">
                  <a:extLst>
                    <a:ext uri="{9D8B030D-6E8A-4147-A177-3AD203B41FA5}">
                      <a16:colId xmlns:a16="http://schemas.microsoft.com/office/drawing/2014/main" val="1463361675"/>
                    </a:ext>
                  </a:extLst>
                </a:gridCol>
                <a:gridCol w="1157894">
                  <a:extLst>
                    <a:ext uri="{9D8B030D-6E8A-4147-A177-3AD203B41FA5}">
                      <a16:colId xmlns:a16="http://schemas.microsoft.com/office/drawing/2014/main" val="3069200036"/>
                    </a:ext>
                  </a:extLst>
                </a:gridCol>
              </a:tblGrid>
              <a:tr h="294098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group_val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58135"/>
                  </a:ext>
                </a:extLst>
              </a:tr>
              <a:tr h="29409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67483"/>
                  </a:ext>
                </a:extLst>
              </a:tr>
              <a:tr h="29409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883718"/>
                  </a:ext>
                </a:extLst>
              </a:tr>
              <a:tr h="29409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925856"/>
                  </a:ext>
                </a:extLst>
              </a:tr>
              <a:tr h="29409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2177"/>
                  </a:ext>
                </a:extLst>
              </a:tr>
              <a:tr h="29409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35178"/>
                  </a:ext>
                </a:extLst>
              </a:tr>
              <a:tr h="29409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4283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0401" y="3752166"/>
            <a:ext cx="8815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對於簡單的index-on-index連接，可以直接給join傳入一個DataFrame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401" y="52207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another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([[7., 8.], [9., 10.], [11., 12.], [16., 17.]], </a:t>
            </a:r>
          </a:p>
          <a:p>
            <a:r>
              <a:rPr lang="en-US" altLang="zh-TW" dirty="0" smtClean="0"/>
              <a:t>                       index=['a', 'c', 'e', 'f'], </a:t>
            </a:r>
          </a:p>
          <a:p>
            <a:r>
              <a:rPr lang="en-US" altLang="zh-TW" dirty="0" smtClean="0"/>
              <a:t>                       columns=['New York', 'Oregon'])</a:t>
            </a:r>
          </a:p>
          <a:p>
            <a:r>
              <a:rPr lang="en-US" altLang="zh-TW" dirty="0" smtClean="0"/>
              <a:t>another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15436"/>
              </p:ext>
            </p:extLst>
          </p:nvPr>
        </p:nvGraphicFramePr>
        <p:xfrm>
          <a:off x="6598920" y="4675634"/>
          <a:ext cx="5429595" cy="1828800"/>
        </p:xfrm>
        <a:graphic>
          <a:graphicData uri="http://schemas.openxmlformats.org/drawingml/2006/table">
            <a:tbl>
              <a:tblPr/>
              <a:tblGrid>
                <a:gridCol w="1809865">
                  <a:extLst>
                    <a:ext uri="{9D8B030D-6E8A-4147-A177-3AD203B41FA5}">
                      <a16:colId xmlns:a16="http://schemas.microsoft.com/office/drawing/2014/main" val="2589349456"/>
                    </a:ext>
                  </a:extLst>
                </a:gridCol>
                <a:gridCol w="1809865">
                  <a:extLst>
                    <a:ext uri="{9D8B030D-6E8A-4147-A177-3AD203B41FA5}">
                      <a16:colId xmlns:a16="http://schemas.microsoft.com/office/drawing/2014/main" val="2530751085"/>
                    </a:ext>
                  </a:extLst>
                </a:gridCol>
                <a:gridCol w="1809865">
                  <a:extLst>
                    <a:ext uri="{9D8B030D-6E8A-4147-A177-3AD203B41FA5}">
                      <a16:colId xmlns:a16="http://schemas.microsoft.com/office/drawing/2014/main" val="2058228661"/>
                    </a:ext>
                  </a:extLst>
                </a:gridCol>
              </a:tblGrid>
              <a:tr h="3585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New York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Oregon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837257"/>
                  </a:ext>
                </a:extLst>
              </a:tr>
              <a:tr h="35853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31570"/>
                  </a:ext>
                </a:extLst>
              </a:tr>
              <a:tr h="35853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2035"/>
                  </a:ext>
                </a:extLst>
              </a:tr>
              <a:tr h="35853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081926"/>
                  </a:ext>
                </a:extLst>
              </a:tr>
              <a:tr h="358535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81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691" y="1257593"/>
            <a:ext cx="272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left2.join([right2, another])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61689"/>
              </p:ext>
            </p:extLst>
          </p:nvPr>
        </p:nvGraphicFramePr>
        <p:xfrm>
          <a:off x="3548150" y="651265"/>
          <a:ext cx="8014853" cy="1463040"/>
        </p:xfrm>
        <a:graphic>
          <a:graphicData uri="http://schemas.openxmlformats.org/drawingml/2006/table">
            <a:tbl>
              <a:tblPr/>
              <a:tblGrid>
                <a:gridCol w="1144979">
                  <a:extLst>
                    <a:ext uri="{9D8B030D-6E8A-4147-A177-3AD203B41FA5}">
                      <a16:colId xmlns:a16="http://schemas.microsoft.com/office/drawing/2014/main" val="4199622588"/>
                    </a:ext>
                  </a:extLst>
                </a:gridCol>
                <a:gridCol w="1144979">
                  <a:extLst>
                    <a:ext uri="{9D8B030D-6E8A-4147-A177-3AD203B41FA5}">
                      <a16:colId xmlns:a16="http://schemas.microsoft.com/office/drawing/2014/main" val="3397285592"/>
                    </a:ext>
                  </a:extLst>
                </a:gridCol>
                <a:gridCol w="1144979">
                  <a:extLst>
                    <a:ext uri="{9D8B030D-6E8A-4147-A177-3AD203B41FA5}">
                      <a16:colId xmlns:a16="http://schemas.microsoft.com/office/drawing/2014/main" val="4119499082"/>
                    </a:ext>
                  </a:extLst>
                </a:gridCol>
                <a:gridCol w="1144979">
                  <a:extLst>
                    <a:ext uri="{9D8B030D-6E8A-4147-A177-3AD203B41FA5}">
                      <a16:colId xmlns:a16="http://schemas.microsoft.com/office/drawing/2014/main" val="1323796098"/>
                    </a:ext>
                  </a:extLst>
                </a:gridCol>
                <a:gridCol w="1144979">
                  <a:extLst>
                    <a:ext uri="{9D8B030D-6E8A-4147-A177-3AD203B41FA5}">
                      <a16:colId xmlns:a16="http://schemas.microsoft.com/office/drawing/2014/main" val="4146365460"/>
                    </a:ext>
                  </a:extLst>
                </a:gridCol>
                <a:gridCol w="1144979">
                  <a:extLst>
                    <a:ext uri="{9D8B030D-6E8A-4147-A177-3AD203B41FA5}">
                      <a16:colId xmlns:a16="http://schemas.microsoft.com/office/drawing/2014/main" val="3129595672"/>
                    </a:ext>
                  </a:extLst>
                </a:gridCol>
                <a:gridCol w="1144979">
                  <a:extLst>
                    <a:ext uri="{9D8B030D-6E8A-4147-A177-3AD203B41FA5}">
                      <a16:colId xmlns:a16="http://schemas.microsoft.com/office/drawing/2014/main" val="3376342078"/>
                    </a:ext>
                  </a:extLst>
                </a:gridCol>
              </a:tblGrid>
              <a:tr h="19463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Ohio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</a:rPr>
                        <a:t>New York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Oregon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4165213"/>
                  </a:ext>
                </a:extLst>
              </a:tr>
              <a:tr h="194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35366"/>
                  </a:ext>
                </a:extLst>
              </a:tr>
              <a:tr h="194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56825"/>
                  </a:ext>
                </a:extLst>
              </a:tr>
              <a:tr h="194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89994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53438" y="5123011"/>
            <a:ext cx="3971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left2.join([right2, another], how='outer')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06536"/>
              </p:ext>
            </p:extLst>
          </p:nvPr>
        </p:nvGraphicFramePr>
        <p:xfrm>
          <a:off x="4035831" y="3490062"/>
          <a:ext cx="8156169" cy="2739200"/>
        </p:xfrm>
        <a:graphic>
          <a:graphicData uri="http://schemas.openxmlformats.org/drawingml/2006/table">
            <a:tbl>
              <a:tblPr/>
              <a:tblGrid>
                <a:gridCol w="1165167">
                  <a:extLst>
                    <a:ext uri="{9D8B030D-6E8A-4147-A177-3AD203B41FA5}">
                      <a16:colId xmlns:a16="http://schemas.microsoft.com/office/drawing/2014/main" val="821607787"/>
                    </a:ext>
                  </a:extLst>
                </a:gridCol>
                <a:gridCol w="1165167">
                  <a:extLst>
                    <a:ext uri="{9D8B030D-6E8A-4147-A177-3AD203B41FA5}">
                      <a16:colId xmlns:a16="http://schemas.microsoft.com/office/drawing/2014/main" val="3488417618"/>
                    </a:ext>
                  </a:extLst>
                </a:gridCol>
                <a:gridCol w="1165167">
                  <a:extLst>
                    <a:ext uri="{9D8B030D-6E8A-4147-A177-3AD203B41FA5}">
                      <a16:colId xmlns:a16="http://schemas.microsoft.com/office/drawing/2014/main" val="3078059449"/>
                    </a:ext>
                  </a:extLst>
                </a:gridCol>
                <a:gridCol w="1165167">
                  <a:extLst>
                    <a:ext uri="{9D8B030D-6E8A-4147-A177-3AD203B41FA5}">
                      <a16:colId xmlns:a16="http://schemas.microsoft.com/office/drawing/2014/main" val="26016612"/>
                    </a:ext>
                  </a:extLst>
                </a:gridCol>
                <a:gridCol w="1165167">
                  <a:extLst>
                    <a:ext uri="{9D8B030D-6E8A-4147-A177-3AD203B41FA5}">
                      <a16:colId xmlns:a16="http://schemas.microsoft.com/office/drawing/2014/main" val="3569572283"/>
                    </a:ext>
                  </a:extLst>
                </a:gridCol>
                <a:gridCol w="1165167">
                  <a:extLst>
                    <a:ext uri="{9D8B030D-6E8A-4147-A177-3AD203B41FA5}">
                      <a16:colId xmlns:a16="http://schemas.microsoft.com/office/drawing/2014/main" val="1074062259"/>
                    </a:ext>
                  </a:extLst>
                </a:gridCol>
                <a:gridCol w="1165167">
                  <a:extLst>
                    <a:ext uri="{9D8B030D-6E8A-4147-A177-3AD203B41FA5}">
                      <a16:colId xmlns:a16="http://schemas.microsoft.com/office/drawing/2014/main" val="836196192"/>
                    </a:ext>
                  </a:extLst>
                </a:gridCol>
              </a:tblGrid>
              <a:tr h="5446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Ohio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Nevada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Missouri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Alabama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New York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Oregon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4077390"/>
                  </a:ext>
                </a:extLst>
              </a:tr>
              <a:tr h="31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33053"/>
                  </a:ext>
                </a:extLst>
              </a:tr>
              <a:tr h="31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591775"/>
                  </a:ext>
                </a:extLst>
              </a:tr>
              <a:tr h="31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78471"/>
                  </a:ext>
                </a:extLst>
              </a:tr>
              <a:tr h="31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096376"/>
                  </a:ext>
                </a:extLst>
              </a:tr>
              <a:tr h="31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873531"/>
                  </a:ext>
                </a:extLst>
              </a:tr>
              <a:tr h="3112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3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02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0057" y="108034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000000"/>
                </a:solidFill>
                <a:latin typeface="Calibri" panose="020F0502020204030204" pitchFamily="34" charset="0"/>
              </a:rPr>
              <a:t>Agenda</a:t>
            </a:r>
            <a:endParaRPr lang="en-US" altLang="zh-TW" sz="4800" b="0" dirty="0" smtClean="0">
              <a:effectLst/>
            </a:endParaRPr>
          </a:p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Combining and Merging Datasets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（合併數據集）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Data Aggregation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（數據聚合）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USDA Food Database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（美國農業部食品數據庫）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97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861" y="232448"/>
            <a:ext cx="11806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另一種結合方式被稱為可互換的，比如concatenation, binding, or stacking(串聯，綁定，堆疊)。 Numpy中的concatenate函數可以作用於numpy 數組：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861" y="23161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arr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(12.).reshape((3, 4))</a:t>
            </a:r>
          </a:p>
          <a:p>
            <a:r>
              <a:rPr lang="en-US" altLang="zh-TW" dirty="0" err="1" smtClean="0"/>
              <a:t>arr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79178" y="19199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array([[  0.,   1.,   2.,   3.],</a:t>
            </a:r>
          </a:p>
          <a:p>
            <a:r>
              <a:rPr lang="en-US" altLang="zh-TW" dirty="0" smtClean="0"/>
              <a:t>       [  4.,   5.,   6.,   7.],</a:t>
            </a:r>
          </a:p>
          <a:p>
            <a:r>
              <a:rPr lang="en-US" altLang="zh-TW" dirty="0" smtClean="0"/>
              <a:t>       [  8.,   9.,  10.,  11.]])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2469" y="5123934"/>
            <a:ext cx="3248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np.concatenate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], axis=1)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79178" y="48469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array([[  0.,   1.,   2.,   3.,   0.,   1.,   2.,   3.],</a:t>
            </a:r>
          </a:p>
          <a:p>
            <a:r>
              <a:rPr lang="en-US" altLang="zh-TW" dirty="0" smtClean="0"/>
              <a:t>       [  4.,   5.,   6.,   7.,   4.,   5.,   6.,   7.],</a:t>
            </a:r>
          </a:p>
          <a:p>
            <a:r>
              <a:rPr lang="en-US" altLang="zh-TW" dirty="0" smtClean="0"/>
              <a:t>       [  8.,   9.,  10.,  11.,   8.,   9.,  10.,  11.]])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94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6116" y="1449337"/>
            <a:ext cx="115990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而在pandas的對像中，比如Series和DataFrame，labeled axes（便簽化的軸）能讓我們做更泛化的數組串聯操作。不過我們可能會有下面一些疑問：</a:t>
            </a:r>
          </a:p>
          <a:p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如果一個對像在其他軸上的index不同，我們應不應該在這些軸上把不同的元素合併起來，或者只用交集?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經過串聯操作後，連接的部分在輸出對象裡應不應該是可被識別的？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concatenation axis（串聯軸）含有的數據需要被保留嗎？在很多情況下，DataFrame中一些用整數做的label（標籤）其實最好在串聯後被刪除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70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735" y="523393"/>
            <a:ext cx="11698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pandas中的concat函數能解決上面這些問題。這裡會給出幾個例子來說明。假設我們有三個Series，他們指明沒有index overlap(索引重疊)：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34" y="1501616"/>
            <a:ext cx="84651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s1 = </a:t>
            </a:r>
            <a:r>
              <a:rPr lang="en-US" altLang="zh-TW" dirty="0" err="1" smtClean="0"/>
              <a:t>pd.Series</a:t>
            </a:r>
            <a:r>
              <a:rPr lang="en-US" altLang="zh-TW" dirty="0" smtClean="0"/>
              <a:t>([0, 1], index=['a', 'b'])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s2 = </a:t>
            </a:r>
            <a:r>
              <a:rPr lang="en-US" altLang="zh-TW" dirty="0" err="1" smtClean="0"/>
              <a:t>pd.Series</a:t>
            </a:r>
            <a:r>
              <a:rPr lang="en-US" altLang="zh-TW" dirty="0" smtClean="0"/>
              <a:t>([2, 3, 4], index=['c', 'd', 'e'])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s3 = </a:t>
            </a:r>
            <a:r>
              <a:rPr lang="en-US" altLang="zh-TW" dirty="0" err="1" smtClean="0"/>
              <a:t>pd.Series</a:t>
            </a:r>
            <a:r>
              <a:rPr lang="en-US" altLang="zh-TW" dirty="0" smtClean="0"/>
              <a:t>([5, 6], index=['f', 'g'])</a:t>
            </a: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調用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concat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，把上面的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series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放在一個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裡，結果會把值和索引都整合在一起：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pd.concat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([s1, s2, s3])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6676" y="3687863"/>
            <a:ext cx="1815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   0</a:t>
            </a:r>
          </a:p>
          <a:p>
            <a:r>
              <a:rPr lang="en-US" altLang="zh-TW" dirty="0" smtClean="0"/>
              <a:t>b    1</a:t>
            </a:r>
          </a:p>
          <a:p>
            <a:r>
              <a:rPr lang="en-US" altLang="zh-TW" dirty="0" smtClean="0"/>
              <a:t>c    2</a:t>
            </a:r>
          </a:p>
          <a:p>
            <a:r>
              <a:rPr lang="en-US" altLang="zh-TW" dirty="0" smtClean="0"/>
              <a:t>d    3</a:t>
            </a:r>
          </a:p>
          <a:p>
            <a:r>
              <a:rPr lang="en-US" altLang="zh-TW" dirty="0" smtClean="0"/>
              <a:t>e    4</a:t>
            </a:r>
          </a:p>
          <a:p>
            <a:r>
              <a:rPr lang="en-US" altLang="zh-TW" dirty="0" smtClean="0"/>
              <a:t>f    5</a:t>
            </a:r>
          </a:p>
          <a:p>
            <a:r>
              <a:rPr lang="en-US" altLang="zh-TW" dirty="0" smtClean="0"/>
              <a:t>g    6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int64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99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495639"/>
            <a:ext cx="9243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調用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concat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，把上面的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series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放在一個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裡，結果會把值和索引都整合在一起：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1766" y="3993566"/>
            <a:ext cx="2924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pd.concat</a:t>
            </a:r>
            <a:r>
              <a:rPr lang="en-US" altLang="zh-TW" dirty="0" smtClean="0"/>
              <a:t>([s1, s2, s3], axis=1)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0316"/>
              </p:ext>
            </p:extLst>
          </p:nvPr>
        </p:nvGraphicFramePr>
        <p:xfrm>
          <a:off x="5651269" y="2578032"/>
          <a:ext cx="5969924" cy="3200400"/>
        </p:xfrm>
        <a:graphic>
          <a:graphicData uri="http://schemas.openxmlformats.org/drawingml/2006/table">
            <a:tbl>
              <a:tblPr/>
              <a:tblGrid>
                <a:gridCol w="1492481">
                  <a:extLst>
                    <a:ext uri="{9D8B030D-6E8A-4147-A177-3AD203B41FA5}">
                      <a16:colId xmlns:a16="http://schemas.microsoft.com/office/drawing/2014/main" val="2157630250"/>
                    </a:ext>
                  </a:extLst>
                </a:gridCol>
                <a:gridCol w="1492481">
                  <a:extLst>
                    <a:ext uri="{9D8B030D-6E8A-4147-A177-3AD203B41FA5}">
                      <a16:colId xmlns:a16="http://schemas.microsoft.com/office/drawing/2014/main" val="1820742477"/>
                    </a:ext>
                  </a:extLst>
                </a:gridCol>
                <a:gridCol w="1492481">
                  <a:extLst>
                    <a:ext uri="{9D8B030D-6E8A-4147-A177-3AD203B41FA5}">
                      <a16:colId xmlns:a16="http://schemas.microsoft.com/office/drawing/2014/main" val="2224390447"/>
                    </a:ext>
                  </a:extLst>
                </a:gridCol>
                <a:gridCol w="1492481">
                  <a:extLst>
                    <a:ext uri="{9D8B030D-6E8A-4147-A177-3AD203B41FA5}">
                      <a16:colId xmlns:a16="http://schemas.microsoft.com/office/drawing/2014/main" val="2628292759"/>
                    </a:ext>
                  </a:extLst>
                </a:gridCol>
              </a:tblGrid>
              <a:tr h="484058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b="1">
                          <a:effectLst/>
                        </a:rPr>
                        <a:t/>
                      </a:r>
                      <a:br>
                        <a:rPr lang="zh-TW" altLang="en-US" b="1">
                          <a:effectLst/>
                        </a:rPr>
                      </a:br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94884793"/>
                  </a:ext>
                </a:extLst>
              </a:tr>
              <a:tr h="2766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644512"/>
                  </a:ext>
                </a:extLst>
              </a:tr>
              <a:tr h="2766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54537"/>
                  </a:ext>
                </a:extLst>
              </a:tr>
              <a:tr h="2766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915474"/>
                  </a:ext>
                </a:extLst>
              </a:tr>
              <a:tr h="2766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78393"/>
                  </a:ext>
                </a:extLst>
              </a:tr>
              <a:tr h="2766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94004"/>
                  </a:ext>
                </a:extLst>
              </a:tr>
              <a:tr h="2766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952899"/>
                  </a:ext>
                </a:extLst>
              </a:tr>
              <a:tr h="27660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9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75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236" y="354322"/>
            <a:ext cx="11781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這種情況下，不會與其他軸產生重疊，效果與join中的outer join一樣。你也可以通過設定join='inner'來使用交集：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240" y="14241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s4 = </a:t>
            </a:r>
            <a:r>
              <a:rPr lang="en-US" altLang="zh-TW" dirty="0" err="1" smtClean="0"/>
              <a:t>pd.concat</a:t>
            </a:r>
            <a:r>
              <a:rPr lang="en-US" altLang="zh-TW" dirty="0" smtClean="0"/>
              <a:t>([s1, s3])</a:t>
            </a:r>
          </a:p>
          <a:p>
            <a:r>
              <a:rPr lang="en-US" altLang="zh-TW" dirty="0" smtClean="0"/>
              <a:t>s4</a:t>
            </a:r>
          </a:p>
        </p:txBody>
      </p:sp>
      <p:sp>
        <p:nvSpPr>
          <p:cNvPr id="4" name="矩形 3"/>
          <p:cNvSpPr/>
          <p:nvPr/>
        </p:nvSpPr>
        <p:spPr>
          <a:xfrm>
            <a:off x="7736378" y="1185732"/>
            <a:ext cx="27961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   0</a:t>
            </a:r>
          </a:p>
          <a:p>
            <a:r>
              <a:rPr lang="en-US" altLang="zh-TW" dirty="0" smtClean="0"/>
              <a:t>b    1</a:t>
            </a:r>
          </a:p>
          <a:p>
            <a:r>
              <a:rPr lang="en-US" altLang="zh-TW" dirty="0" smtClean="0"/>
              <a:t>f    5</a:t>
            </a:r>
          </a:p>
          <a:p>
            <a:r>
              <a:rPr lang="en-US" altLang="zh-TW" dirty="0" smtClean="0"/>
              <a:t>g    6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int64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1452" y="4965069"/>
            <a:ext cx="2606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pd.concat</a:t>
            </a:r>
            <a:r>
              <a:rPr lang="en-US" altLang="zh-TW" dirty="0" smtClean="0"/>
              <a:t>([s1, s4], axis=1)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92075"/>
              </p:ext>
            </p:extLst>
          </p:nvPr>
        </p:nvGraphicFramePr>
        <p:xfrm>
          <a:off x="5352011" y="4050669"/>
          <a:ext cx="6269181" cy="1828800"/>
        </p:xfrm>
        <a:graphic>
          <a:graphicData uri="http://schemas.openxmlformats.org/drawingml/2006/table">
            <a:tbl>
              <a:tblPr/>
              <a:tblGrid>
                <a:gridCol w="2089727">
                  <a:extLst>
                    <a:ext uri="{9D8B030D-6E8A-4147-A177-3AD203B41FA5}">
                      <a16:colId xmlns:a16="http://schemas.microsoft.com/office/drawing/2014/main" val="2189083446"/>
                    </a:ext>
                  </a:extLst>
                </a:gridCol>
                <a:gridCol w="2089727">
                  <a:extLst>
                    <a:ext uri="{9D8B030D-6E8A-4147-A177-3AD203B41FA5}">
                      <a16:colId xmlns:a16="http://schemas.microsoft.com/office/drawing/2014/main" val="1930038522"/>
                    </a:ext>
                  </a:extLst>
                </a:gridCol>
                <a:gridCol w="2089727">
                  <a:extLst>
                    <a:ext uri="{9D8B030D-6E8A-4147-A177-3AD203B41FA5}">
                      <a16:colId xmlns:a16="http://schemas.microsoft.com/office/drawing/2014/main" val="694901442"/>
                    </a:ext>
                  </a:extLst>
                </a:gridCol>
              </a:tblGrid>
              <a:tr h="3053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1776346"/>
                  </a:ext>
                </a:extLst>
              </a:tr>
              <a:tr h="30533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22442"/>
                  </a:ext>
                </a:extLst>
              </a:tr>
              <a:tr h="30533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304308"/>
                  </a:ext>
                </a:extLst>
              </a:tr>
              <a:tr h="30533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96261"/>
                  </a:ext>
                </a:extLst>
              </a:tr>
              <a:tr h="30533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58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2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939" y="1207715"/>
            <a:ext cx="377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pd.concat</a:t>
            </a:r>
            <a:r>
              <a:rPr lang="en-US" altLang="zh-TW" dirty="0" smtClean="0"/>
              <a:t>([s1, s4], axis=1, join='inner')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36346"/>
              </p:ext>
            </p:extLst>
          </p:nvPr>
        </p:nvGraphicFramePr>
        <p:xfrm>
          <a:off x="5551516" y="706581"/>
          <a:ext cx="5695605" cy="1279097"/>
        </p:xfrm>
        <a:graphic>
          <a:graphicData uri="http://schemas.openxmlformats.org/drawingml/2006/table">
            <a:tbl>
              <a:tblPr/>
              <a:tblGrid>
                <a:gridCol w="1898535">
                  <a:extLst>
                    <a:ext uri="{9D8B030D-6E8A-4147-A177-3AD203B41FA5}">
                      <a16:colId xmlns:a16="http://schemas.microsoft.com/office/drawing/2014/main" val="3085692562"/>
                    </a:ext>
                  </a:extLst>
                </a:gridCol>
                <a:gridCol w="1898535">
                  <a:extLst>
                    <a:ext uri="{9D8B030D-6E8A-4147-A177-3AD203B41FA5}">
                      <a16:colId xmlns:a16="http://schemas.microsoft.com/office/drawing/2014/main" val="602650140"/>
                    </a:ext>
                  </a:extLst>
                </a:gridCol>
                <a:gridCol w="1898535">
                  <a:extLst>
                    <a:ext uri="{9D8B030D-6E8A-4147-A177-3AD203B41FA5}">
                      <a16:colId xmlns:a16="http://schemas.microsoft.com/office/drawing/2014/main" val="4125929552"/>
                    </a:ext>
                  </a:extLst>
                </a:gridCol>
              </a:tblGrid>
              <a:tr h="5475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 smtClean="0">
                          <a:effectLst/>
                        </a:rPr>
                        <a:t>0</a:t>
                      </a:r>
                      <a:endParaRPr lang="en-US" altLang="zh-TW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6282737"/>
                  </a:ext>
                </a:extLst>
              </a:tr>
              <a:tr h="31290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37870"/>
                  </a:ext>
                </a:extLst>
              </a:tr>
              <a:tr h="31290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1939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7939" y="3324782"/>
            <a:ext cx="4588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因為join='inner'，所以f和g標籤消失了。</a:t>
            </a:r>
          </a:p>
          <a:p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你也可以在join_axes中指定使用哪些軸：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766" y="5480458"/>
            <a:ext cx="517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pd.concat</a:t>
            </a:r>
            <a:r>
              <a:rPr lang="en-US" altLang="zh-TW" dirty="0" smtClean="0"/>
              <a:t>([s1, s4], axis=1, </a:t>
            </a:r>
            <a:r>
              <a:rPr lang="en-US" altLang="zh-TW" dirty="0" err="1" smtClean="0"/>
              <a:t>join_axes</a:t>
            </a:r>
            <a:r>
              <a:rPr lang="en-US" altLang="zh-TW" dirty="0" smtClean="0"/>
              <a:t>=[['a', 'c', 'b', 'e']])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6176"/>
              </p:ext>
            </p:extLst>
          </p:nvPr>
        </p:nvGraphicFramePr>
        <p:xfrm>
          <a:off x="6815050" y="4750724"/>
          <a:ext cx="4814454" cy="1828800"/>
        </p:xfrm>
        <a:graphic>
          <a:graphicData uri="http://schemas.openxmlformats.org/drawingml/2006/table">
            <a:tbl>
              <a:tblPr/>
              <a:tblGrid>
                <a:gridCol w="1604818">
                  <a:extLst>
                    <a:ext uri="{9D8B030D-6E8A-4147-A177-3AD203B41FA5}">
                      <a16:colId xmlns:a16="http://schemas.microsoft.com/office/drawing/2014/main" val="2179365216"/>
                    </a:ext>
                  </a:extLst>
                </a:gridCol>
                <a:gridCol w="1604818">
                  <a:extLst>
                    <a:ext uri="{9D8B030D-6E8A-4147-A177-3AD203B41FA5}">
                      <a16:colId xmlns:a16="http://schemas.microsoft.com/office/drawing/2014/main" val="3779355301"/>
                    </a:ext>
                  </a:extLst>
                </a:gridCol>
                <a:gridCol w="1604818">
                  <a:extLst>
                    <a:ext uri="{9D8B030D-6E8A-4147-A177-3AD203B41FA5}">
                      <a16:colId xmlns:a16="http://schemas.microsoft.com/office/drawing/2014/main" val="1922017570"/>
                    </a:ext>
                  </a:extLst>
                </a:gridCol>
              </a:tblGrid>
              <a:tr h="232244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366234"/>
                  </a:ext>
                </a:extLst>
              </a:tr>
              <a:tr h="23224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038944"/>
                  </a:ext>
                </a:extLst>
              </a:tr>
              <a:tr h="23224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74071"/>
                  </a:ext>
                </a:extLst>
              </a:tr>
              <a:tr h="23224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67976"/>
                  </a:ext>
                </a:extLst>
              </a:tr>
              <a:tr h="23224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66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48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546" y="249073"/>
            <a:ext cx="11357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一個潛在的問題是串聯的部分在結果裡是不可辨識的。假設我們想在串聯軸上創建一個多層級索引，我們需要用到keys參數：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549" y="2016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result = </a:t>
            </a:r>
            <a:r>
              <a:rPr lang="en-US" altLang="zh-TW" dirty="0" err="1" smtClean="0"/>
              <a:t>pd.concat</a:t>
            </a:r>
            <a:r>
              <a:rPr lang="en-US" altLang="zh-TW" dirty="0" smtClean="0"/>
              <a:t>([s1, s1, s3], keys=['one', 'two', 'three'])</a:t>
            </a:r>
          </a:p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75469" y="1324370"/>
            <a:ext cx="2080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one    a    0</a:t>
            </a:r>
          </a:p>
          <a:p>
            <a:r>
              <a:rPr lang="en-US" altLang="zh-TW" dirty="0" smtClean="0"/>
              <a:t>  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b    1</a:t>
            </a:r>
          </a:p>
          <a:p>
            <a:r>
              <a:rPr lang="en-US" altLang="zh-TW" dirty="0" smtClean="0"/>
              <a:t>two    a    0</a:t>
            </a:r>
          </a:p>
          <a:p>
            <a:r>
              <a:rPr lang="en-US" altLang="zh-TW" dirty="0" smtClean="0"/>
              <a:t>     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b    1</a:t>
            </a:r>
          </a:p>
          <a:p>
            <a:r>
              <a:rPr lang="en-US" altLang="zh-TW" dirty="0" smtClean="0"/>
              <a:t>three  f    5</a:t>
            </a:r>
          </a:p>
          <a:p>
            <a:r>
              <a:rPr lang="en-US" altLang="zh-TW" dirty="0" smtClean="0"/>
              <a:t>     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g    6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int64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1549" y="5447207"/>
            <a:ext cx="1634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result.unstack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67422"/>
              </p:ext>
            </p:extLst>
          </p:nvPr>
        </p:nvGraphicFramePr>
        <p:xfrm>
          <a:off x="3814157" y="4578527"/>
          <a:ext cx="6892635" cy="1726363"/>
        </p:xfrm>
        <a:graphic>
          <a:graphicData uri="http://schemas.openxmlformats.org/drawingml/2006/table">
            <a:tbl>
              <a:tblPr/>
              <a:tblGrid>
                <a:gridCol w="1378527">
                  <a:extLst>
                    <a:ext uri="{9D8B030D-6E8A-4147-A177-3AD203B41FA5}">
                      <a16:colId xmlns:a16="http://schemas.microsoft.com/office/drawing/2014/main" val="1246803275"/>
                    </a:ext>
                  </a:extLst>
                </a:gridCol>
                <a:gridCol w="1378527">
                  <a:extLst>
                    <a:ext uri="{9D8B030D-6E8A-4147-A177-3AD203B41FA5}">
                      <a16:colId xmlns:a16="http://schemas.microsoft.com/office/drawing/2014/main" val="1614261600"/>
                    </a:ext>
                  </a:extLst>
                </a:gridCol>
                <a:gridCol w="1378527">
                  <a:extLst>
                    <a:ext uri="{9D8B030D-6E8A-4147-A177-3AD203B41FA5}">
                      <a16:colId xmlns:a16="http://schemas.microsoft.com/office/drawing/2014/main" val="1951249799"/>
                    </a:ext>
                  </a:extLst>
                </a:gridCol>
                <a:gridCol w="1378527">
                  <a:extLst>
                    <a:ext uri="{9D8B030D-6E8A-4147-A177-3AD203B41FA5}">
                      <a16:colId xmlns:a16="http://schemas.microsoft.com/office/drawing/2014/main" val="134747571"/>
                    </a:ext>
                  </a:extLst>
                </a:gridCol>
                <a:gridCol w="1378527">
                  <a:extLst>
                    <a:ext uri="{9D8B030D-6E8A-4147-A177-3AD203B41FA5}">
                      <a16:colId xmlns:a16="http://schemas.microsoft.com/office/drawing/2014/main" val="2081135622"/>
                    </a:ext>
                  </a:extLst>
                </a:gridCol>
              </a:tblGrid>
              <a:tr h="6290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a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2291956"/>
                  </a:ext>
                </a:extLst>
              </a:tr>
              <a:tr h="3594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855493"/>
                  </a:ext>
                </a:extLst>
              </a:tr>
              <a:tr h="3594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661885"/>
                  </a:ext>
                </a:extLst>
              </a:tr>
              <a:tr h="3594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8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193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360" y="429137"/>
            <a:ext cx="8448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如果是設定axis=1，那麼keys會變為DataFrame的column header(列頭):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928" y="1595735"/>
            <a:ext cx="1390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print(s1)</a:t>
            </a:r>
          </a:p>
          <a:p>
            <a:r>
              <a:rPr lang="en-US" altLang="zh-TW" dirty="0" smtClean="0"/>
              <a:t>print(s2)</a:t>
            </a:r>
          </a:p>
          <a:p>
            <a:r>
              <a:rPr lang="en-US" altLang="zh-TW" dirty="0" smtClean="0"/>
              <a:t>print(s3)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33163" y="318668"/>
            <a:ext cx="2197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   0</a:t>
            </a:r>
          </a:p>
          <a:p>
            <a:r>
              <a:rPr lang="en-US" altLang="zh-TW" dirty="0" smtClean="0"/>
              <a:t>b    1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int64</a:t>
            </a:r>
          </a:p>
          <a:p>
            <a:r>
              <a:rPr lang="en-US" altLang="zh-TW" dirty="0" smtClean="0"/>
              <a:t>c    2</a:t>
            </a:r>
          </a:p>
          <a:p>
            <a:r>
              <a:rPr lang="en-US" altLang="zh-TW" dirty="0" smtClean="0"/>
              <a:t>d    3</a:t>
            </a:r>
          </a:p>
          <a:p>
            <a:r>
              <a:rPr lang="en-US" altLang="zh-TW" dirty="0" smtClean="0"/>
              <a:t>e    4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int64</a:t>
            </a:r>
          </a:p>
          <a:p>
            <a:r>
              <a:rPr lang="en-US" altLang="zh-TW" dirty="0" smtClean="0"/>
              <a:t>f    5</a:t>
            </a:r>
          </a:p>
          <a:p>
            <a:r>
              <a:rPr lang="en-US" altLang="zh-TW" dirty="0" smtClean="0"/>
              <a:t>g    6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int64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3360" y="5364080"/>
            <a:ext cx="5450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pd.concat</a:t>
            </a:r>
            <a:r>
              <a:rPr lang="en-US" altLang="zh-TW" dirty="0" smtClean="0"/>
              <a:t>([s1, s2, s3], axis=1, keys=['one', 'two', 'three'])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50944"/>
              </p:ext>
            </p:extLst>
          </p:nvPr>
        </p:nvGraphicFramePr>
        <p:xfrm>
          <a:off x="5680324" y="3588622"/>
          <a:ext cx="6227620" cy="2926080"/>
        </p:xfrm>
        <a:graphic>
          <a:graphicData uri="http://schemas.openxmlformats.org/drawingml/2006/table">
            <a:tbl>
              <a:tblPr/>
              <a:tblGrid>
                <a:gridCol w="1556905">
                  <a:extLst>
                    <a:ext uri="{9D8B030D-6E8A-4147-A177-3AD203B41FA5}">
                      <a16:colId xmlns:a16="http://schemas.microsoft.com/office/drawing/2014/main" val="2510741928"/>
                    </a:ext>
                  </a:extLst>
                </a:gridCol>
                <a:gridCol w="1556905">
                  <a:extLst>
                    <a:ext uri="{9D8B030D-6E8A-4147-A177-3AD203B41FA5}">
                      <a16:colId xmlns:a16="http://schemas.microsoft.com/office/drawing/2014/main" val="3042717288"/>
                    </a:ext>
                  </a:extLst>
                </a:gridCol>
                <a:gridCol w="1556905">
                  <a:extLst>
                    <a:ext uri="{9D8B030D-6E8A-4147-A177-3AD203B41FA5}">
                      <a16:colId xmlns:a16="http://schemas.microsoft.com/office/drawing/2014/main" val="2366784152"/>
                    </a:ext>
                  </a:extLst>
                </a:gridCol>
                <a:gridCol w="1556905">
                  <a:extLst>
                    <a:ext uri="{9D8B030D-6E8A-4147-A177-3AD203B41FA5}">
                      <a16:colId xmlns:a16="http://schemas.microsoft.com/office/drawing/2014/main" val="3890992369"/>
                    </a:ext>
                  </a:extLst>
                </a:gridCol>
              </a:tblGrid>
              <a:tr h="26045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1364254"/>
                  </a:ext>
                </a:extLst>
              </a:tr>
              <a:tr h="26045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50566"/>
                  </a:ext>
                </a:extLst>
              </a:tr>
              <a:tr h="26045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25103"/>
                  </a:ext>
                </a:extLst>
              </a:tr>
              <a:tr h="26045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75181"/>
                  </a:ext>
                </a:extLst>
              </a:tr>
              <a:tr h="26045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16005"/>
                  </a:ext>
                </a:extLst>
              </a:tr>
              <a:tr h="26045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26604"/>
                  </a:ext>
                </a:extLst>
              </a:tr>
              <a:tr h="26045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634935"/>
                  </a:ext>
                </a:extLst>
              </a:tr>
              <a:tr h="26045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5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34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11" y="334879"/>
            <a:ext cx="444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這種邏輯也可以擴展到DataFrame對像上：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170" y="1551493"/>
            <a:ext cx="6636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df1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(6).reshape(3, 2), index=['a', 'b', 'c'], </a:t>
            </a:r>
          </a:p>
          <a:p>
            <a:r>
              <a:rPr lang="en-US" altLang="zh-TW" dirty="0" smtClean="0"/>
              <a:t>                   columns=['one', 'two'])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df1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63493"/>
              </p:ext>
            </p:extLst>
          </p:nvPr>
        </p:nvGraphicFramePr>
        <p:xfrm>
          <a:off x="6791498" y="1014462"/>
          <a:ext cx="5030586" cy="1612267"/>
        </p:xfrm>
        <a:graphic>
          <a:graphicData uri="http://schemas.openxmlformats.org/drawingml/2006/table">
            <a:tbl>
              <a:tblPr/>
              <a:tblGrid>
                <a:gridCol w="1676862">
                  <a:extLst>
                    <a:ext uri="{9D8B030D-6E8A-4147-A177-3AD203B41FA5}">
                      <a16:colId xmlns:a16="http://schemas.microsoft.com/office/drawing/2014/main" val="1686098473"/>
                    </a:ext>
                  </a:extLst>
                </a:gridCol>
                <a:gridCol w="1676862">
                  <a:extLst>
                    <a:ext uri="{9D8B030D-6E8A-4147-A177-3AD203B41FA5}">
                      <a16:colId xmlns:a16="http://schemas.microsoft.com/office/drawing/2014/main" val="4062182660"/>
                    </a:ext>
                  </a:extLst>
                </a:gridCol>
                <a:gridCol w="1676862">
                  <a:extLst>
                    <a:ext uri="{9D8B030D-6E8A-4147-A177-3AD203B41FA5}">
                      <a16:colId xmlns:a16="http://schemas.microsoft.com/office/drawing/2014/main" val="3944957608"/>
                    </a:ext>
                  </a:extLst>
                </a:gridCol>
              </a:tblGrid>
              <a:tr h="51498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one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6572885"/>
                  </a:ext>
                </a:extLst>
              </a:tr>
              <a:tr h="29427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3757"/>
                  </a:ext>
                </a:extLst>
              </a:tr>
              <a:tr h="29427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83900"/>
                  </a:ext>
                </a:extLst>
              </a:tr>
              <a:tr h="29427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55585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0" y="4922624"/>
            <a:ext cx="6544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df2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(5 + 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(4).reshape(2, 2), index=['a', 'c'], </a:t>
            </a:r>
          </a:p>
          <a:p>
            <a:r>
              <a:rPr lang="en-US" altLang="zh-TW" dirty="0" smtClean="0"/>
              <a:t>                   columns=['three', 'four'])</a:t>
            </a:r>
          </a:p>
          <a:p>
            <a:r>
              <a:rPr lang="en-US" altLang="zh-TW" dirty="0" smtClean="0"/>
              <a:t>df2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62796"/>
              </p:ext>
            </p:extLst>
          </p:nvPr>
        </p:nvGraphicFramePr>
        <p:xfrm>
          <a:off x="6251170" y="4748674"/>
          <a:ext cx="5604165" cy="1097280"/>
        </p:xfrm>
        <a:graphic>
          <a:graphicData uri="http://schemas.openxmlformats.org/drawingml/2006/table">
            <a:tbl>
              <a:tblPr/>
              <a:tblGrid>
                <a:gridCol w="1868055">
                  <a:extLst>
                    <a:ext uri="{9D8B030D-6E8A-4147-A177-3AD203B41FA5}">
                      <a16:colId xmlns:a16="http://schemas.microsoft.com/office/drawing/2014/main" val="509772145"/>
                    </a:ext>
                  </a:extLst>
                </a:gridCol>
                <a:gridCol w="1868055">
                  <a:extLst>
                    <a:ext uri="{9D8B030D-6E8A-4147-A177-3AD203B41FA5}">
                      <a16:colId xmlns:a16="http://schemas.microsoft.com/office/drawing/2014/main" val="1503525336"/>
                    </a:ext>
                  </a:extLst>
                </a:gridCol>
                <a:gridCol w="1868055">
                  <a:extLst>
                    <a:ext uri="{9D8B030D-6E8A-4147-A177-3AD203B41FA5}">
                      <a16:colId xmlns:a16="http://schemas.microsoft.com/office/drawing/2014/main" val="2534499552"/>
                    </a:ext>
                  </a:extLst>
                </a:gridCol>
              </a:tblGrid>
              <a:tr h="198548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03605"/>
                  </a:ext>
                </a:extLst>
              </a:tr>
              <a:tr h="19854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051627"/>
                  </a:ext>
                </a:extLst>
              </a:tr>
              <a:tr h="19854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3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1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537" y="1016523"/>
            <a:ext cx="5006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pd.concat</a:t>
            </a:r>
            <a:r>
              <a:rPr lang="en-US" altLang="zh-TW" dirty="0" smtClean="0"/>
              <a:t>([df1, df2], axis=1, keys=['level1', 'level2'])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25988"/>
              </p:ext>
            </p:extLst>
          </p:nvPr>
        </p:nvGraphicFramePr>
        <p:xfrm>
          <a:off x="5908964" y="471455"/>
          <a:ext cx="5545975" cy="1828800"/>
        </p:xfrm>
        <a:graphic>
          <a:graphicData uri="http://schemas.openxmlformats.org/drawingml/2006/table">
            <a:tbl>
              <a:tblPr/>
              <a:tblGrid>
                <a:gridCol w="1109195">
                  <a:extLst>
                    <a:ext uri="{9D8B030D-6E8A-4147-A177-3AD203B41FA5}">
                      <a16:colId xmlns:a16="http://schemas.microsoft.com/office/drawing/2014/main" val="735802525"/>
                    </a:ext>
                  </a:extLst>
                </a:gridCol>
                <a:gridCol w="1109195">
                  <a:extLst>
                    <a:ext uri="{9D8B030D-6E8A-4147-A177-3AD203B41FA5}">
                      <a16:colId xmlns:a16="http://schemas.microsoft.com/office/drawing/2014/main" val="23183622"/>
                    </a:ext>
                  </a:extLst>
                </a:gridCol>
                <a:gridCol w="1109195">
                  <a:extLst>
                    <a:ext uri="{9D8B030D-6E8A-4147-A177-3AD203B41FA5}">
                      <a16:colId xmlns:a16="http://schemas.microsoft.com/office/drawing/2014/main" val="2033294325"/>
                    </a:ext>
                  </a:extLst>
                </a:gridCol>
                <a:gridCol w="1109195">
                  <a:extLst>
                    <a:ext uri="{9D8B030D-6E8A-4147-A177-3AD203B41FA5}">
                      <a16:colId xmlns:a16="http://schemas.microsoft.com/office/drawing/2014/main" val="2961753754"/>
                    </a:ext>
                  </a:extLst>
                </a:gridCol>
                <a:gridCol w="1109195">
                  <a:extLst>
                    <a:ext uri="{9D8B030D-6E8A-4147-A177-3AD203B41FA5}">
                      <a16:colId xmlns:a16="http://schemas.microsoft.com/office/drawing/2014/main" val="109467059"/>
                    </a:ext>
                  </a:extLst>
                </a:gridCol>
              </a:tblGrid>
              <a:tr h="290371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78559"/>
                  </a:ext>
                </a:extLst>
              </a:tr>
              <a:tr h="290371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62957"/>
                  </a:ext>
                </a:extLst>
              </a:tr>
              <a:tr h="29037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50097"/>
                  </a:ext>
                </a:extLst>
              </a:tr>
              <a:tr h="29037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08107"/>
                  </a:ext>
                </a:extLst>
              </a:tr>
              <a:tr h="29037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21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3147400"/>
            <a:ext cx="10307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如果導入一個dict而不是list，那麼dict的key會被用於上面concat中的keys選項：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3" y="5181199"/>
            <a:ext cx="4360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pd.concat</a:t>
            </a:r>
            <a:r>
              <a:rPr lang="en-US" altLang="zh-TW" dirty="0" smtClean="0"/>
              <a:t>({'level1': df1, 'level2': df2}, axis=1)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38787"/>
              </p:ext>
            </p:extLst>
          </p:nvPr>
        </p:nvGraphicFramePr>
        <p:xfrm>
          <a:off x="6262256" y="4636131"/>
          <a:ext cx="4839390" cy="1828800"/>
        </p:xfrm>
        <a:graphic>
          <a:graphicData uri="http://schemas.openxmlformats.org/drawingml/2006/table">
            <a:tbl>
              <a:tblPr/>
              <a:tblGrid>
                <a:gridCol w="967878">
                  <a:extLst>
                    <a:ext uri="{9D8B030D-6E8A-4147-A177-3AD203B41FA5}">
                      <a16:colId xmlns:a16="http://schemas.microsoft.com/office/drawing/2014/main" val="3635815230"/>
                    </a:ext>
                  </a:extLst>
                </a:gridCol>
                <a:gridCol w="967878">
                  <a:extLst>
                    <a:ext uri="{9D8B030D-6E8A-4147-A177-3AD203B41FA5}">
                      <a16:colId xmlns:a16="http://schemas.microsoft.com/office/drawing/2014/main" val="3141221043"/>
                    </a:ext>
                  </a:extLst>
                </a:gridCol>
                <a:gridCol w="967878">
                  <a:extLst>
                    <a:ext uri="{9D8B030D-6E8A-4147-A177-3AD203B41FA5}">
                      <a16:colId xmlns:a16="http://schemas.microsoft.com/office/drawing/2014/main" val="1058144954"/>
                    </a:ext>
                  </a:extLst>
                </a:gridCol>
                <a:gridCol w="967878">
                  <a:extLst>
                    <a:ext uri="{9D8B030D-6E8A-4147-A177-3AD203B41FA5}">
                      <a16:colId xmlns:a16="http://schemas.microsoft.com/office/drawing/2014/main" val="3551620"/>
                    </a:ext>
                  </a:extLst>
                </a:gridCol>
                <a:gridCol w="967878">
                  <a:extLst>
                    <a:ext uri="{9D8B030D-6E8A-4147-A177-3AD203B41FA5}">
                      <a16:colId xmlns:a16="http://schemas.microsoft.com/office/drawing/2014/main" val="2243100993"/>
                    </a:ext>
                  </a:extLst>
                </a:gridCol>
              </a:tblGrid>
              <a:tr h="193943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9268352"/>
                  </a:ext>
                </a:extLst>
              </a:tr>
              <a:tr h="193943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838776"/>
                  </a:ext>
                </a:extLst>
              </a:tr>
              <a:tr h="19394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21751"/>
                  </a:ext>
                </a:extLst>
              </a:tr>
              <a:tr h="19394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278659"/>
                  </a:ext>
                </a:extLst>
              </a:tr>
              <a:tr h="19394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5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73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Combining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Merging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（合併數據集）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2640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421" y="470700"/>
            <a:ext cx="11823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還有其他一些選項負責多層級索引的設定（表8-3）。比如，可以給創建的axis level(軸層級)用names參數來命名：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669" y="16511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pd.concat</a:t>
            </a:r>
            <a:r>
              <a:rPr lang="en-US" altLang="zh-TW" dirty="0" smtClean="0"/>
              <a:t>([df1, df2], axis=1, keys=['level1', 'level2'],</a:t>
            </a:r>
          </a:p>
          <a:p>
            <a:r>
              <a:rPr lang="en-US" altLang="zh-TW" dirty="0" smtClean="0"/>
              <a:t>          names=['upper', 'lower'])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88221"/>
              </p:ext>
            </p:extLst>
          </p:nvPr>
        </p:nvGraphicFramePr>
        <p:xfrm>
          <a:off x="6100155" y="1216530"/>
          <a:ext cx="5654040" cy="1828800"/>
        </p:xfrm>
        <a:graphic>
          <a:graphicData uri="http://schemas.openxmlformats.org/drawingml/2006/table">
            <a:tbl>
              <a:tblPr/>
              <a:tblGrid>
                <a:gridCol w="1130808">
                  <a:extLst>
                    <a:ext uri="{9D8B030D-6E8A-4147-A177-3AD203B41FA5}">
                      <a16:colId xmlns:a16="http://schemas.microsoft.com/office/drawing/2014/main" val="2391191385"/>
                    </a:ext>
                  </a:extLst>
                </a:gridCol>
                <a:gridCol w="1130808">
                  <a:extLst>
                    <a:ext uri="{9D8B030D-6E8A-4147-A177-3AD203B41FA5}">
                      <a16:colId xmlns:a16="http://schemas.microsoft.com/office/drawing/2014/main" val="2677293047"/>
                    </a:ext>
                  </a:extLst>
                </a:gridCol>
                <a:gridCol w="1130808">
                  <a:extLst>
                    <a:ext uri="{9D8B030D-6E8A-4147-A177-3AD203B41FA5}">
                      <a16:colId xmlns:a16="http://schemas.microsoft.com/office/drawing/2014/main" val="4206957886"/>
                    </a:ext>
                  </a:extLst>
                </a:gridCol>
                <a:gridCol w="1130808">
                  <a:extLst>
                    <a:ext uri="{9D8B030D-6E8A-4147-A177-3AD203B41FA5}">
                      <a16:colId xmlns:a16="http://schemas.microsoft.com/office/drawing/2014/main" val="3866980654"/>
                    </a:ext>
                  </a:extLst>
                </a:gridCol>
                <a:gridCol w="1130808">
                  <a:extLst>
                    <a:ext uri="{9D8B030D-6E8A-4147-A177-3AD203B41FA5}">
                      <a16:colId xmlns:a16="http://schemas.microsoft.com/office/drawing/2014/main" val="1389489254"/>
                    </a:ext>
                  </a:extLst>
                </a:gridCol>
              </a:tblGrid>
              <a:tr h="32362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upper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level2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6786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86265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75034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92000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6388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4114" y="3671739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在DataFrame中，行索引（row index）沒有包含相關的數據：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21" y="54153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df1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np.random.randn</a:t>
            </a:r>
            <a:r>
              <a:rPr lang="en-US" altLang="zh-TW" dirty="0" smtClean="0"/>
              <a:t>(3, 4), columns=['a', 'b', 'c', 'd'])</a:t>
            </a:r>
          </a:p>
          <a:p>
            <a:r>
              <a:rPr lang="en-US" altLang="zh-TW" dirty="0" smtClean="0"/>
              <a:t>df1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77109"/>
              </p:ext>
            </p:extLst>
          </p:nvPr>
        </p:nvGraphicFramePr>
        <p:xfrm>
          <a:off x="6184669" y="4700224"/>
          <a:ext cx="5944985" cy="1463040"/>
        </p:xfrm>
        <a:graphic>
          <a:graphicData uri="http://schemas.openxmlformats.org/drawingml/2006/table">
            <a:tbl>
              <a:tblPr/>
              <a:tblGrid>
                <a:gridCol w="1188997">
                  <a:extLst>
                    <a:ext uri="{9D8B030D-6E8A-4147-A177-3AD203B41FA5}">
                      <a16:colId xmlns:a16="http://schemas.microsoft.com/office/drawing/2014/main" val="3993551593"/>
                    </a:ext>
                  </a:extLst>
                </a:gridCol>
                <a:gridCol w="1188997">
                  <a:extLst>
                    <a:ext uri="{9D8B030D-6E8A-4147-A177-3AD203B41FA5}">
                      <a16:colId xmlns:a16="http://schemas.microsoft.com/office/drawing/2014/main" val="2854492143"/>
                    </a:ext>
                  </a:extLst>
                </a:gridCol>
                <a:gridCol w="1188997">
                  <a:extLst>
                    <a:ext uri="{9D8B030D-6E8A-4147-A177-3AD203B41FA5}">
                      <a16:colId xmlns:a16="http://schemas.microsoft.com/office/drawing/2014/main" val="47809541"/>
                    </a:ext>
                  </a:extLst>
                </a:gridCol>
                <a:gridCol w="1188997">
                  <a:extLst>
                    <a:ext uri="{9D8B030D-6E8A-4147-A177-3AD203B41FA5}">
                      <a16:colId xmlns:a16="http://schemas.microsoft.com/office/drawing/2014/main" val="3043799790"/>
                    </a:ext>
                  </a:extLst>
                </a:gridCol>
                <a:gridCol w="1188997">
                  <a:extLst>
                    <a:ext uri="{9D8B030D-6E8A-4147-A177-3AD203B41FA5}">
                      <a16:colId xmlns:a16="http://schemas.microsoft.com/office/drawing/2014/main" val="230066519"/>
                    </a:ext>
                  </a:extLst>
                </a:gridCol>
              </a:tblGrid>
              <a:tr h="25905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9508461"/>
                  </a:ext>
                </a:extLst>
              </a:tr>
              <a:tr h="259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1.049308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-0.660746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1.152071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-1.447441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38024"/>
                  </a:ext>
                </a:extLst>
              </a:tr>
              <a:tr h="259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-0.484170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-0.096755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-0.815349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1.839818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46681"/>
                  </a:ext>
                </a:extLst>
              </a:tr>
              <a:tr h="25905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-0.277541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0.164721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-0.012481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0.477152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8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2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12" y="9057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df2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np.random.randn</a:t>
            </a:r>
            <a:r>
              <a:rPr lang="en-US" altLang="zh-TW" dirty="0" smtClean="0"/>
              <a:t>(2, 3), columns=['b', 'd', 'a'])</a:t>
            </a:r>
          </a:p>
          <a:p>
            <a:r>
              <a:rPr lang="en-US" altLang="zh-TW" dirty="0" smtClean="0"/>
              <a:t>df2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17801"/>
              </p:ext>
            </p:extLst>
          </p:nvPr>
        </p:nvGraphicFramePr>
        <p:xfrm>
          <a:off x="7180809" y="543200"/>
          <a:ext cx="4689764" cy="1097280"/>
        </p:xfrm>
        <a:graphic>
          <a:graphicData uri="http://schemas.openxmlformats.org/drawingml/2006/table">
            <a:tbl>
              <a:tblPr/>
              <a:tblGrid>
                <a:gridCol w="1172441">
                  <a:extLst>
                    <a:ext uri="{9D8B030D-6E8A-4147-A177-3AD203B41FA5}">
                      <a16:colId xmlns:a16="http://schemas.microsoft.com/office/drawing/2014/main" val="3377034141"/>
                    </a:ext>
                  </a:extLst>
                </a:gridCol>
                <a:gridCol w="1172441">
                  <a:extLst>
                    <a:ext uri="{9D8B030D-6E8A-4147-A177-3AD203B41FA5}">
                      <a16:colId xmlns:a16="http://schemas.microsoft.com/office/drawing/2014/main" val="1292766169"/>
                    </a:ext>
                  </a:extLst>
                </a:gridCol>
                <a:gridCol w="1172441">
                  <a:extLst>
                    <a:ext uri="{9D8B030D-6E8A-4147-A177-3AD203B41FA5}">
                      <a16:colId xmlns:a16="http://schemas.microsoft.com/office/drawing/2014/main" val="1325461307"/>
                    </a:ext>
                  </a:extLst>
                </a:gridCol>
                <a:gridCol w="1172441">
                  <a:extLst>
                    <a:ext uri="{9D8B030D-6E8A-4147-A177-3AD203B41FA5}">
                      <a16:colId xmlns:a16="http://schemas.microsoft.com/office/drawing/2014/main" val="1901378080"/>
                    </a:ext>
                  </a:extLst>
                </a:gridCol>
              </a:tblGrid>
              <a:tr h="314926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613407"/>
                  </a:ext>
                </a:extLst>
              </a:tr>
              <a:tr h="3149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-0.556378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-2.286601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-0.494776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87621"/>
                  </a:ext>
                </a:extLst>
              </a:tr>
              <a:tr h="3149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1.152716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0.270165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-0.222289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4149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3112" y="279544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這種情況下，可以設置ignore_index=True: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11" y="5014945"/>
            <a:ext cx="398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pd.concat</a:t>
            </a:r>
            <a:r>
              <a:rPr lang="en-US" altLang="zh-TW" dirty="0" smtClean="0"/>
              <a:t>([df1, df2], </a:t>
            </a:r>
            <a:r>
              <a:rPr lang="en-US" altLang="zh-TW" dirty="0" err="1" smtClean="0"/>
              <a:t>ignore_index</a:t>
            </a:r>
            <a:r>
              <a:rPr lang="en-US" altLang="zh-TW" dirty="0" smtClean="0"/>
              <a:t>=True)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39714"/>
              </p:ext>
            </p:extLst>
          </p:nvPr>
        </p:nvGraphicFramePr>
        <p:xfrm>
          <a:off x="4977938" y="4175861"/>
          <a:ext cx="6418810" cy="2194560"/>
        </p:xfrm>
        <a:graphic>
          <a:graphicData uri="http://schemas.openxmlformats.org/drawingml/2006/table">
            <a:tbl>
              <a:tblPr/>
              <a:tblGrid>
                <a:gridCol w="1283762">
                  <a:extLst>
                    <a:ext uri="{9D8B030D-6E8A-4147-A177-3AD203B41FA5}">
                      <a16:colId xmlns:a16="http://schemas.microsoft.com/office/drawing/2014/main" val="2558490604"/>
                    </a:ext>
                  </a:extLst>
                </a:gridCol>
                <a:gridCol w="1283762">
                  <a:extLst>
                    <a:ext uri="{9D8B030D-6E8A-4147-A177-3AD203B41FA5}">
                      <a16:colId xmlns:a16="http://schemas.microsoft.com/office/drawing/2014/main" val="2874324594"/>
                    </a:ext>
                  </a:extLst>
                </a:gridCol>
                <a:gridCol w="1283762">
                  <a:extLst>
                    <a:ext uri="{9D8B030D-6E8A-4147-A177-3AD203B41FA5}">
                      <a16:colId xmlns:a16="http://schemas.microsoft.com/office/drawing/2014/main" val="311628026"/>
                    </a:ext>
                  </a:extLst>
                </a:gridCol>
                <a:gridCol w="1283762">
                  <a:extLst>
                    <a:ext uri="{9D8B030D-6E8A-4147-A177-3AD203B41FA5}">
                      <a16:colId xmlns:a16="http://schemas.microsoft.com/office/drawing/2014/main" val="3936897785"/>
                    </a:ext>
                  </a:extLst>
                </a:gridCol>
                <a:gridCol w="1283762">
                  <a:extLst>
                    <a:ext uri="{9D8B030D-6E8A-4147-A177-3AD203B41FA5}">
                      <a16:colId xmlns:a16="http://schemas.microsoft.com/office/drawing/2014/main" val="1670229829"/>
                    </a:ext>
                  </a:extLst>
                </a:gridCol>
              </a:tblGrid>
              <a:tr h="3203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050515"/>
                  </a:ext>
                </a:extLst>
              </a:tr>
              <a:tr h="320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1.049308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-0.660746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1.152071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-1.447441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1372"/>
                  </a:ext>
                </a:extLst>
              </a:tr>
              <a:tr h="320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-0.484170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-0.096755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-0.815349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1.839818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600618"/>
                  </a:ext>
                </a:extLst>
              </a:tr>
              <a:tr h="320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-0.277541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0.164721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-0.012481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0.477152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36339"/>
                  </a:ext>
                </a:extLst>
              </a:tr>
              <a:tr h="320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-0.494776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-0.556378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-2.286601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027660"/>
                  </a:ext>
                </a:extLst>
              </a:tr>
              <a:tr h="3203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-0.222289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1.152716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0.270165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7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63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076"/>
            <a:ext cx="11571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另一種數據合併方法既不屬於merge，也不屬於concatenation。比如兩個數據集，index可能完全覆蓋，或覆蓋一部分。這裡舉個例子，考慮下numpy的where函數，可以在數組上進行類似於if-else表達式般的判斷：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924" y="16983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a = </a:t>
            </a:r>
            <a:r>
              <a:rPr lang="en-US" altLang="zh-TW" dirty="0" err="1" smtClean="0"/>
              <a:t>pd.Series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np.nan</a:t>
            </a:r>
            <a:r>
              <a:rPr lang="en-US" altLang="zh-TW" dirty="0" smtClean="0"/>
              <a:t>, 2.5, </a:t>
            </a:r>
            <a:r>
              <a:rPr lang="en-US" altLang="zh-TW" dirty="0" err="1" smtClean="0"/>
              <a:t>np.nan</a:t>
            </a:r>
            <a:r>
              <a:rPr lang="en-US" altLang="zh-TW" dirty="0" smtClean="0"/>
              <a:t>, 3.5, 4.5, </a:t>
            </a:r>
            <a:r>
              <a:rPr lang="en-US" altLang="zh-TW" dirty="0" err="1" smtClean="0"/>
              <a:t>np.nan</a:t>
            </a:r>
            <a:r>
              <a:rPr lang="en-US" altLang="zh-TW" dirty="0" smtClean="0"/>
              <a:t>], </a:t>
            </a:r>
          </a:p>
          <a:p>
            <a:r>
              <a:rPr lang="en-US" altLang="zh-TW" dirty="0" smtClean="0"/>
              <a:t>              index=['f', 'e', 'd', 'c', 'b', 'a'])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91105" y="1282806"/>
            <a:ext cx="18232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   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smtClean="0"/>
              <a:t>e    2.5</a:t>
            </a:r>
          </a:p>
          <a:p>
            <a:r>
              <a:rPr lang="en-US" altLang="zh-TW" dirty="0" smtClean="0"/>
              <a:t>d   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smtClean="0"/>
              <a:t>c    3.5</a:t>
            </a:r>
          </a:p>
          <a:p>
            <a:r>
              <a:rPr lang="en-US" altLang="zh-TW" dirty="0" smtClean="0"/>
              <a:t>b    4.5</a:t>
            </a:r>
          </a:p>
          <a:p>
            <a:r>
              <a:rPr lang="en-US" altLang="zh-TW" dirty="0" smtClean="0"/>
              <a:t>a   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float64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4924" y="49125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b = </a:t>
            </a:r>
            <a:r>
              <a:rPr lang="en-US" altLang="zh-TW" dirty="0" err="1" smtClean="0"/>
              <a:t>pd.Series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np.arange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(a),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=np.float64), </a:t>
            </a:r>
          </a:p>
          <a:p>
            <a:r>
              <a:rPr lang="en-US" altLang="zh-TW" dirty="0" smtClean="0"/>
              <a:t>              index=['f', 'e', 'd', 'c', 'b', 'a'])</a:t>
            </a:r>
          </a:p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46126" y="4142386"/>
            <a:ext cx="25132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    0.0</a:t>
            </a:r>
          </a:p>
          <a:p>
            <a:r>
              <a:rPr lang="en-US" altLang="zh-TW" dirty="0" smtClean="0"/>
              <a:t>e    1.0</a:t>
            </a:r>
          </a:p>
          <a:p>
            <a:r>
              <a:rPr lang="en-US" altLang="zh-TW" dirty="0" smtClean="0"/>
              <a:t>d    2.0</a:t>
            </a:r>
          </a:p>
          <a:p>
            <a:r>
              <a:rPr lang="en-US" altLang="zh-TW" dirty="0" smtClean="0"/>
              <a:t>c    3.0</a:t>
            </a:r>
          </a:p>
          <a:p>
            <a:r>
              <a:rPr lang="en-US" altLang="zh-TW" dirty="0" smtClean="0"/>
              <a:t>b    4.0</a:t>
            </a:r>
          </a:p>
          <a:p>
            <a:r>
              <a:rPr lang="en-US" altLang="zh-TW" dirty="0" smtClean="0"/>
              <a:t>a    5.0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881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821" y="1191090"/>
            <a:ext cx="2713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np.where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pd.isnull</a:t>
            </a:r>
            <a:r>
              <a:rPr lang="en-US" altLang="zh-TW" dirty="0" smtClean="0"/>
              <a:t>(a), b, a)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59033" y="1107963"/>
            <a:ext cx="337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array([ 0. ,  2.5,  2. ,  3.5,  4.5,  5. ])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-51065" y="3222213"/>
            <a:ext cx="1133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Series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有一個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combine_first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方法，效果和上面是一樣，而且還會自動對齊（比如把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index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按字母進行排列）：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3821" y="5308400"/>
            <a:ext cx="2620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b[:-2].</a:t>
            </a:r>
            <a:r>
              <a:rPr lang="en-US" altLang="zh-TW" dirty="0" err="1" smtClean="0"/>
              <a:t>combine_first</a:t>
            </a:r>
            <a:r>
              <a:rPr lang="en-US" altLang="zh-TW" dirty="0" smtClean="0"/>
              <a:t>(a[2:])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14400" y="4320800"/>
            <a:ext cx="20892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  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smtClean="0"/>
              <a:t>b    4.5</a:t>
            </a:r>
          </a:p>
          <a:p>
            <a:r>
              <a:rPr lang="en-US" altLang="zh-TW" dirty="0" smtClean="0"/>
              <a:t>c    3.0</a:t>
            </a:r>
          </a:p>
          <a:p>
            <a:r>
              <a:rPr lang="en-US" altLang="zh-TW" dirty="0" smtClean="0"/>
              <a:t>d    2.0</a:t>
            </a:r>
          </a:p>
          <a:p>
            <a:r>
              <a:rPr lang="en-US" altLang="zh-TW" dirty="0" smtClean="0"/>
              <a:t>e    1.0</a:t>
            </a:r>
          </a:p>
          <a:p>
            <a:r>
              <a:rPr lang="en-US" altLang="zh-TW" dirty="0" smtClean="0"/>
              <a:t>f    0.0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: float64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512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421" y="490142"/>
            <a:ext cx="1184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對於DataFrame， combine_first可以在列與列之間做到同樣的事情，可以認為是用傳遞的對象，給調用對像中的缺失值打補丁：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367" y="1875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df1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({'a': [1., </a:t>
            </a:r>
            <a:r>
              <a:rPr lang="en-US" altLang="zh-TW" dirty="0" err="1" smtClean="0"/>
              <a:t>np.nan</a:t>
            </a:r>
            <a:r>
              <a:rPr lang="en-US" altLang="zh-TW" dirty="0" smtClean="0"/>
              <a:t>, 5., </a:t>
            </a:r>
            <a:r>
              <a:rPr lang="en-US" altLang="zh-TW" dirty="0" err="1" smtClean="0"/>
              <a:t>np.nan</a:t>
            </a:r>
            <a:r>
              <a:rPr lang="en-US" altLang="zh-TW" dirty="0" smtClean="0"/>
              <a:t>], </a:t>
            </a:r>
          </a:p>
          <a:p>
            <a:r>
              <a:rPr lang="en-US" altLang="zh-TW" dirty="0" smtClean="0"/>
              <a:t>                    'b': [</a:t>
            </a:r>
            <a:r>
              <a:rPr lang="en-US" altLang="zh-TW" dirty="0" err="1" smtClean="0"/>
              <a:t>np.nan</a:t>
            </a:r>
            <a:r>
              <a:rPr lang="en-US" altLang="zh-TW" dirty="0" smtClean="0"/>
              <a:t>, 2., </a:t>
            </a:r>
            <a:r>
              <a:rPr lang="en-US" altLang="zh-TW" dirty="0" err="1" smtClean="0"/>
              <a:t>np.nan</a:t>
            </a:r>
            <a:r>
              <a:rPr lang="en-US" altLang="zh-TW" dirty="0" smtClean="0"/>
              <a:t>, 6.], </a:t>
            </a:r>
          </a:p>
          <a:p>
            <a:r>
              <a:rPr lang="en-US" altLang="zh-TW" dirty="0" smtClean="0"/>
              <a:t>                    'c': range(2, 18, 4)})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df1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84240"/>
              </p:ext>
            </p:extLst>
          </p:nvPr>
        </p:nvGraphicFramePr>
        <p:xfrm>
          <a:off x="6341226" y="1524216"/>
          <a:ext cx="5221780" cy="1828800"/>
        </p:xfrm>
        <a:graphic>
          <a:graphicData uri="http://schemas.openxmlformats.org/drawingml/2006/table">
            <a:tbl>
              <a:tblPr/>
              <a:tblGrid>
                <a:gridCol w="1305445">
                  <a:extLst>
                    <a:ext uri="{9D8B030D-6E8A-4147-A177-3AD203B41FA5}">
                      <a16:colId xmlns:a16="http://schemas.microsoft.com/office/drawing/2014/main" val="2004813816"/>
                    </a:ext>
                  </a:extLst>
                </a:gridCol>
                <a:gridCol w="1305445">
                  <a:extLst>
                    <a:ext uri="{9D8B030D-6E8A-4147-A177-3AD203B41FA5}">
                      <a16:colId xmlns:a16="http://schemas.microsoft.com/office/drawing/2014/main" val="3891788333"/>
                    </a:ext>
                  </a:extLst>
                </a:gridCol>
                <a:gridCol w="1305445">
                  <a:extLst>
                    <a:ext uri="{9D8B030D-6E8A-4147-A177-3AD203B41FA5}">
                      <a16:colId xmlns:a16="http://schemas.microsoft.com/office/drawing/2014/main" val="2409373776"/>
                    </a:ext>
                  </a:extLst>
                </a:gridCol>
                <a:gridCol w="1305445">
                  <a:extLst>
                    <a:ext uri="{9D8B030D-6E8A-4147-A177-3AD203B41FA5}">
                      <a16:colId xmlns:a16="http://schemas.microsoft.com/office/drawing/2014/main" val="861023527"/>
                    </a:ext>
                  </a:extLst>
                </a:gridCol>
              </a:tblGrid>
              <a:tr h="27374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278152"/>
                  </a:ext>
                </a:extLst>
              </a:tr>
              <a:tr h="273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2842"/>
                  </a:ext>
                </a:extLst>
              </a:tr>
              <a:tr h="273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55402"/>
                  </a:ext>
                </a:extLst>
              </a:tr>
              <a:tr h="273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76481"/>
                  </a:ext>
                </a:extLst>
              </a:tr>
              <a:tr h="273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70324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79367" y="48626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df2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({'a': [5., 4., </a:t>
            </a:r>
            <a:r>
              <a:rPr lang="en-US" altLang="zh-TW" dirty="0" err="1" smtClean="0"/>
              <a:t>np.nan</a:t>
            </a:r>
            <a:r>
              <a:rPr lang="en-US" altLang="zh-TW" dirty="0" smtClean="0"/>
              <a:t>, 3., 7.], </a:t>
            </a:r>
          </a:p>
          <a:p>
            <a:r>
              <a:rPr lang="en-US" altLang="zh-TW" dirty="0" smtClean="0"/>
              <a:t>                    'b': [</a:t>
            </a:r>
            <a:r>
              <a:rPr lang="en-US" altLang="zh-TW" dirty="0" err="1" smtClean="0"/>
              <a:t>np.nan</a:t>
            </a:r>
            <a:r>
              <a:rPr lang="en-US" altLang="zh-TW" dirty="0" smtClean="0"/>
              <a:t>, 3., 4., 6., 8.]})</a:t>
            </a:r>
          </a:p>
          <a:p>
            <a:r>
              <a:rPr lang="en-US" altLang="zh-TW" dirty="0" smtClean="0"/>
              <a:t>df2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2258"/>
              </p:ext>
            </p:extLst>
          </p:nvPr>
        </p:nvGraphicFramePr>
        <p:xfrm>
          <a:off x="6112624" y="4092231"/>
          <a:ext cx="5737167" cy="2387317"/>
        </p:xfrm>
        <a:graphic>
          <a:graphicData uri="http://schemas.openxmlformats.org/drawingml/2006/table">
            <a:tbl>
              <a:tblPr/>
              <a:tblGrid>
                <a:gridCol w="1912389">
                  <a:extLst>
                    <a:ext uri="{9D8B030D-6E8A-4147-A177-3AD203B41FA5}">
                      <a16:colId xmlns:a16="http://schemas.microsoft.com/office/drawing/2014/main" val="1273235067"/>
                    </a:ext>
                  </a:extLst>
                </a:gridCol>
                <a:gridCol w="1912389">
                  <a:extLst>
                    <a:ext uri="{9D8B030D-6E8A-4147-A177-3AD203B41FA5}">
                      <a16:colId xmlns:a16="http://schemas.microsoft.com/office/drawing/2014/main" val="2158691660"/>
                    </a:ext>
                  </a:extLst>
                </a:gridCol>
                <a:gridCol w="1912389">
                  <a:extLst>
                    <a:ext uri="{9D8B030D-6E8A-4147-A177-3AD203B41FA5}">
                      <a16:colId xmlns:a16="http://schemas.microsoft.com/office/drawing/2014/main" val="1515424992"/>
                    </a:ext>
                  </a:extLst>
                </a:gridCol>
              </a:tblGrid>
              <a:tr h="55851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a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0532988"/>
                  </a:ext>
                </a:extLst>
              </a:tr>
              <a:tr h="3191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70008"/>
                  </a:ext>
                </a:extLst>
              </a:tr>
              <a:tr h="3191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42534"/>
                  </a:ext>
                </a:extLst>
              </a:tr>
              <a:tr h="3191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507482"/>
                  </a:ext>
                </a:extLst>
              </a:tr>
              <a:tr h="3191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6939"/>
                  </a:ext>
                </a:extLst>
              </a:tr>
              <a:tr h="3191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9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98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0634" y="1457097"/>
            <a:ext cx="2295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df1.combine_first(df2)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94326"/>
              </p:ext>
            </p:extLst>
          </p:nvPr>
        </p:nvGraphicFramePr>
        <p:xfrm>
          <a:off x="7297189" y="407323"/>
          <a:ext cx="3725488" cy="2307577"/>
        </p:xfrm>
        <a:graphic>
          <a:graphicData uri="http://schemas.openxmlformats.org/drawingml/2006/table">
            <a:tbl>
              <a:tblPr/>
              <a:tblGrid>
                <a:gridCol w="931372">
                  <a:extLst>
                    <a:ext uri="{9D8B030D-6E8A-4147-A177-3AD203B41FA5}">
                      <a16:colId xmlns:a16="http://schemas.microsoft.com/office/drawing/2014/main" val="4032221004"/>
                    </a:ext>
                  </a:extLst>
                </a:gridCol>
                <a:gridCol w="931372">
                  <a:extLst>
                    <a:ext uri="{9D8B030D-6E8A-4147-A177-3AD203B41FA5}">
                      <a16:colId xmlns:a16="http://schemas.microsoft.com/office/drawing/2014/main" val="2656464815"/>
                    </a:ext>
                  </a:extLst>
                </a:gridCol>
                <a:gridCol w="931372">
                  <a:extLst>
                    <a:ext uri="{9D8B030D-6E8A-4147-A177-3AD203B41FA5}">
                      <a16:colId xmlns:a16="http://schemas.microsoft.com/office/drawing/2014/main" val="3606105970"/>
                    </a:ext>
                  </a:extLst>
                </a:gridCol>
                <a:gridCol w="931372">
                  <a:extLst>
                    <a:ext uri="{9D8B030D-6E8A-4147-A177-3AD203B41FA5}">
                      <a16:colId xmlns:a16="http://schemas.microsoft.com/office/drawing/2014/main" val="245499664"/>
                    </a:ext>
                  </a:extLst>
                </a:gridCol>
              </a:tblGrid>
              <a:tr h="4787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a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8171847"/>
                  </a:ext>
                </a:extLst>
              </a:tr>
              <a:tr h="2735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5346"/>
                  </a:ext>
                </a:extLst>
              </a:tr>
              <a:tr h="2735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768551"/>
                  </a:ext>
                </a:extLst>
              </a:tr>
              <a:tr h="2735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84809"/>
                  </a:ext>
                </a:extLst>
              </a:tr>
              <a:tr h="2735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299596"/>
                  </a:ext>
                </a:extLst>
              </a:tr>
              <a:tr h="2735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NaN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7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40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Aggregation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（數據聚合）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75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0204" y="1355356"/>
            <a:ext cx="11064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聚合（Aggregation）指的是一些數據轉化（data transformation），這些數據轉化能從數組中產生標量（scalar values）。下面的例子就是一些聚合方法，包括mean, count, min and sum。我們可能會好奇，在一個GroupBy對像上調用mean()的時候，究竟發生了什麼。一些常見的聚合，比如下表，實現方法上都已經被優化過了。當然，我們可以使用的聚合方法不止這些：</a:t>
            </a:r>
          </a:p>
          <a:p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我們可以使用自己設計的聚合方法，而且可以調用分組後對像上的任意方法。例如，我們可以調用quantile來計算Series或DataFrame中列的樣本的百分數。</a:t>
            </a:r>
          </a:p>
          <a:p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儘管quantile並不是專門為GroupBy對象設計的方法，這是一個Series方法，但仍可以被GroupBy對象使用。 GroupBy會對Series進行切片（slice up），並對於切片後的每一部分調用piece.quantile(0.9)，然後把每部分的結果整合到一起：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159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924" y="6094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({'key1' : ['a', 'a', 'b', 'b', 'a'],</a:t>
            </a:r>
          </a:p>
          <a:p>
            <a:r>
              <a:rPr lang="en-US" altLang="zh-TW" dirty="0" smtClean="0"/>
              <a:t>                   'key2' : ['one', 'two', 'one', 'two', 'one'], </a:t>
            </a:r>
          </a:p>
          <a:p>
            <a:r>
              <a:rPr lang="en-US" altLang="zh-TW" dirty="0" smtClean="0"/>
              <a:t>                   'data1' : </a:t>
            </a:r>
            <a:r>
              <a:rPr lang="en-US" altLang="zh-TW" dirty="0" err="1" smtClean="0"/>
              <a:t>np.random.randn</a:t>
            </a:r>
            <a:r>
              <a:rPr lang="en-US" altLang="zh-TW" dirty="0" smtClean="0"/>
              <a:t>(5), </a:t>
            </a:r>
          </a:p>
          <a:p>
            <a:r>
              <a:rPr lang="en-US" altLang="zh-TW" dirty="0" smtClean="0"/>
              <a:t>                   'data2' : </a:t>
            </a:r>
            <a:r>
              <a:rPr lang="en-US" altLang="zh-TW" dirty="0" err="1" smtClean="0"/>
              <a:t>np.random.randn</a:t>
            </a:r>
            <a:r>
              <a:rPr lang="en-US" altLang="zh-TW" dirty="0" smtClean="0"/>
              <a:t>(5)})</a:t>
            </a:r>
          </a:p>
          <a:p>
            <a:r>
              <a:rPr lang="en-US" altLang="zh-TW" dirty="0" err="1" smtClean="0"/>
              <a:t>df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23623"/>
              </p:ext>
            </p:extLst>
          </p:nvPr>
        </p:nvGraphicFramePr>
        <p:xfrm>
          <a:off x="6208222" y="418508"/>
          <a:ext cx="5446220" cy="2743200"/>
        </p:xfrm>
        <a:graphic>
          <a:graphicData uri="http://schemas.openxmlformats.org/drawingml/2006/table">
            <a:tbl>
              <a:tblPr/>
              <a:tblGrid>
                <a:gridCol w="1089244">
                  <a:extLst>
                    <a:ext uri="{9D8B030D-6E8A-4147-A177-3AD203B41FA5}">
                      <a16:colId xmlns:a16="http://schemas.microsoft.com/office/drawing/2014/main" val="2485595813"/>
                    </a:ext>
                  </a:extLst>
                </a:gridCol>
                <a:gridCol w="1089244">
                  <a:extLst>
                    <a:ext uri="{9D8B030D-6E8A-4147-A177-3AD203B41FA5}">
                      <a16:colId xmlns:a16="http://schemas.microsoft.com/office/drawing/2014/main" val="3630390612"/>
                    </a:ext>
                  </a:extLst>
                </a:gridCol>
                <a:gridCol w="1089244">
                  <a:extLst>
                    <a:ext uri="{9D8B030D-6E8A-4147-A177-3AD203B41FA5}">
                      <a16:colId xmlns:a16="http://schemas.microsoft.com/office/drawing/2014/main" val="1441958839"/>
                    </a:ext>
                  </a:extLst>
                </a:gridCol>
                <a:gridCol w="1089244">
                  <a:extLst>
                    <a:ext uri="{9D8B030D-6E8A-4147-A177-3AD203B41FA5}">
                      <a16:colId xmlns:a16="http://schemas.microsoft.com/office/drawing/2014/main" val="3236379758"/>
                    </a:ext>
                  </a:extLst>
                </a:gridCol>
                <a:gridCol w="1089244">
                  <a:extLst>
                    <a:ext uri="{9D8B030D-6E8A-4147-A177-3AD203B41FA5}">
                      <a16:colId xmlns:a16="http://schemas.microsoft.com/office/drawing/2014/main" val="1060361578"/>
                    </a:ext>
                  </a:extLst>
                </a:gridCol>
              </a:tblGrid>
              <a:tr h="259987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09414"/>
                  </a:ext>
                </a:extLst>
              </a:tr>
              <a:tr h="2599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1.707738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0.186729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95734"/>
                  </a:ext>
                </a:extLst>
              </a:tr>
              <a:tr h="2599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1.069831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1.305796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224663"/>
                  </a:ext>
                </a:extLst>
              </a:tr>
              <a:tr h="2599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-2.291339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-1.609071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27245"/>
                  </a:ext>
                </a:extLst>
              </a:tr>
              <a:tr h="2599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1.348090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-0.294999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64907"/>
                  </a:ext>
                </a:extLst>
              </a:tr>
              <a:tr h="2599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0.341176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0.429461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9773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2222" y="4607760"/>
            <a:ext cx="3404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grouped = </a:t>
            </a:r>
            <a:r>
              <a:rPr lang="en-US" altLang="zh-TW" dirty="0" err="1" smtClean="0"/>
              <a:t>df.groupby</a:t>
            </a:r>
            <a:r>
              <a:rPr lang="en-US" altLang="zh-TW" dirty="0" smtClean="0"/>
              <a:t>('key1')</a:t>
            </a:r>
          </a:p>
          <a:p>
            <a:r>
              <a:rPr lang="en-US" altLang="zh-TW" dirty="0" smtClean="0"/>
              <a:t>for key, group in grouped:</a:t>
            </a:r>
          </a:p>
          <a:p>
            <a:r>
              <a:rPr lang="en-US" altLang="zh-TW" dirty="0" smtClean="0"/>
              <a:t>    print(key)</a:t>
            </a:r>
          </a:p>
          <a:p>
            <a:r>
              <a:rPr lang="en-US" altLang="zh-TW" dirty="0" smtClean="0"/>
              <a:t>    print(group)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46916" y="374069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a</a:t>
            </a:r>
          </a:p>
          <a:p>
            <a:r>
              <a:rPr lang="en-US" altLang="zh-TW" dirty="0" smtClean="0"/>
              <a:t>      data1     data2 key1 key2</a:t>
            </a:r>
          </a:p>
          <a:p>
            <a:r>
              <a:rPr lang="en-US" altLang="zh-TW" dirty="0" smtClean="0"/>
              <a:t>0  1.707738  0.186729    a  one</a:t>
            </a:r>
          </a:p>
          <a:p>
            <a:r>
              <a:rPr lang="en-US" altLang="zh-TW" dirty="0" smtClean="0"/>
              <a:t>1  1.069831  1.305796    a  two</a:t>
            </a:r>
          </a:p>
          <a:p>
            <a:r>
              <a:rPr lang="en-US" altLang="zh-TW" dirty="0" smtClean="0"/>
              <a:t>4  0.341176  0.429461    a  one</a:t>
            </a:r>
          </a:p>
          <a:p>
            <a:r>
              <a:rPr lang="en-US" altLang="zh-TW" dirty="0" smtClean="0"/>
              <a:t>b</a:t>
            </a:r>
          </a:p>
          <a:p>
            <a:r>
              <a:rPr lang="en-US" altLang="zh-TW" dirty="0" smtClean="0"/>
              <a:t>      data1     data2 key1 key2</a:t>
            </a:r>
          </a:p>
          <a:p>
            <a:r>
              <a:rPr lang="en-US" altLang="zh-TW" dirty="0" smtClean="0"/>
              <a:t>2 -2.291339 -1.609071    b  one</a:t>
            </a:r>
          </a:p>
          <a:p>
            <a:r>
              <a:rPr lang="en-US" altLang="zh-TW" dirty="0" smtClean="0"/>
              <a:t>3  1.348090 -0.294999    b  two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810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5224" y="1357345"/>
            <a:ext cx="301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grouped['data1'].quantile(0.9)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69876" y="634276"/>
            <a:ext cx="3412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key1</a:t>
            </a:r>
          </a:p>
          <a:p>
            <a:r>
              <a:rPr lang="en-US" altLang="zh-TW" dirty="0" smtClean="0"/>
              <a:t>a    1.580157</a:t>
            </a:r>
          </a:p>
          <a:p>
            <a:r>
              <a:rPr lang="en-US" altLang="zh-TW" dirty="0" smtClean="0"/>
              <a:t>b    0.984147</a:t>
            </a:r>
          </a:p>
          <a:p>
            <a:r>
              <a:rPr lang="en-US" altLang="zh-TW" dirty="0" smtClean="0"/>
              <a:t>Name: data1,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: float64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231" y="2823203"/>
            <a:ext cx="9579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如果想用自己設計的聚合函數，把用於聚合數組的函數傳入到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aggregate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agg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方法即可：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44" y="45384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peak_to_peak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return </a:t>
            </a:r>
            <a:r>
              <a:rPr lang="en-US" altLang="zh-TW" dirty="0" err="1" smtClean="0"/>
              <a:t>arr.max</a:t>
            </a:r>
            <a:r>
              <a:rPr lang="en-US" altLang="zh-TW" dirty="0" smtClean="0"/>
              <a:t>() - </a:t>
            </a:r>
            <a:r>
              <a:rPr lang="en-US" altLang="zh-TW" dirty="0" err="1" smtClean="0"/>
              <a:t>arr.min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grouped.agg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peak_to_peak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66680"/>
              </p:ext>
            </p:extLst>
          </p:nvPr>
        </p:nvGraphicFramePr>
        <p:xfrm>
          <a:off x="5135880" y="4268586"/>
          <a:ext cx="5687292" cy="1463040"/>
        </p:xfrm>
        <a:graphic>
          <a:graphicData uri="http://schemas.openxmlformats.org/drawingml/2006/table">
            <a:tbl>
              <a:tblPr/>
              <a:tblGrid>
                <a:gridCol w="1895764">
                  <a:extLst>
                    <a:ext uri="{9D8B030D-6E8A-4147-A177-3AD203B41FA5}">
                      <a16:colId xmlns:a16="http://schemas.microsoft.com/office/drawing/2014/main" val="4116660572"/>
                    </a:ext>
                  </a:extLst>
                </a:gridCol>
                <a:gridCol w="1895764">
                  <a:extLst>
                    <a:ext uri="{9D8B030D-6E8A-4147-A177-3AD203B41FA5}">
                      <a16:colId xmlns:a16="http://schemas.microsoft.com/office/drawing/2014/main" val="4221285380"/>
                    </a:ext>
                  </a:extLst>
                </a:gridCol>
                <a:gridCol w="1895764">
                  <a:extLst>
                    <a:ext uri="{9D8B030D-6E8A-4147-A177-3AD203B41FA5}">
                      <a16:colId xmlns:a16="http://schemas.microsoft.com/office/drawing/2014/main" val="1356807738"/>
                    </a:ext>
                  </a:extLst>
                </a:gridCol>
              </a:tblGrid>
              <a:tr h="29646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6229569"/>
                  </a:ext>
                </a:extLst>
              </a:tr>
              <a:tr h="29646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44965"/>
                  </a:ext>
                </a:extLst>
              </a:tr>
              <a:tr h="29646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1.366563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1.119067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27559"/>
                  </a:ext>
                </a:extLst>
              </a:tr>
              <a:tr h="29646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3.639430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1.314072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6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44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26" y="107757"/>
            <a:ext cx="11540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join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操作，能通过一个或多个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，把不同的数据集的行连接在一起。这种操作主要集中于关系型数据库。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pandas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CN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CN" altLang="en-US" sz="2000" b="1" i="0" dirty="0" smtClea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函数是这种操作的主要切入点：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607" y="16457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df1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({'key': ['b', 'b', 'a', 'c', 'a', 'a', 'b'],</a:t>
            </a:r>
          </a:p>
          <a:p>
            <a:r>
              <a:rPr lang="en-US" altLang="zh-TW" dirty="0" smtClean="0"/>
              <a:t>                    'data1': range(7)})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df1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12992"/>
              </p:ext>
            </p:extLst>
          </p:nvPr>
        </p:nvGraphicFramePr>
        <p:xfrm>
          <a:off x="6823365" y="922712"/>
          <a:ext cx="4290753" cy="3072384"/>
        </p:xfrm>
        <a:graphic>
          <a:graphicData uri="http://schemas.openxmlformats.org/drawingml/2006/table">
            <a:tbl>
              <a:tblPr/>
              <a:tblGrid>
                <a:gridCol w="1430251">
                  <a:extLst>
                    <a:ext uri="{9D8B030D-6E8A-4147-A177-3AD203B41FA5}">
                      <a16:colId xmlns:a16="http://schemas.microsoft.com/office/drawing/2014/main" val="2298895547"/>
                    </a:ext>
                  </a:extLst>
                </a:gridCol>
                <a:gridCol w="1430251">
                  <a:extLst>
                    <a:ext uri="{9D8B030D-6E8A-4147-A177-3AD203B41FA5}">
                      <a16:colId xmlns:a16="http://schemas.microsoft.com/office/drawing/2014/main" val="962522975"/>
                    </a:ext>
                  </a:extLst>
                </a:gridCol>
                <a:gridCol w="1430251">
                  <a:extLst>
                    <a:ext uri="{9D8B030D-6E8A-4147-A177-3AD203B41FA5}">
                      <a16:colId xmlns:a16="http://schemas.microsoft.com/office/drawing/2014/main" val="2142166901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data1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221782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0126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05287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23858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03961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3037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1118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092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4924" y="51369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df2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({'key': ['a', 'b', 'd'],</a:t>
            </a:r>
          </a:p>
          <a:p>
            <a:r>
              <a:rPr lang="en-US" altLang="zh-TW" dirty="0" smtClean="0"/>
              <a:t>                    'data2': range(3)})</a:t>
            </a:r>
          </a:p>
          <a:p>
            <a:r>
              <a:rPr lang="en-US" altLang="zh-TW" dirty="0" smtClean="0"/>
              <a:t>df2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28112"/>
              </p:ext>
            </p:extLst>
          </p:nvPr>
        </p:nvGraphicFramePr>
        <p:xfrm>
          <a:off x="6923117" y="4487589"/>
          <a:ext cx="3891741" cy="1463040"/>
        </p:xfrm>
        <a:graphic>
          <a:graphicData uri="http://schemas.openxmlformats.org/drawingml/2006/table">
            <a:tbl>
              <a:tblPr/>
              <a:tblGrid>
                <a:gridCol w="1297247">
                  <a:extLst>
                    <a:ext uri="{9D8B030D-6E8A-4147-A177-3AD203B41FA5}">
                      <a16:colId xmlns:a16="http://schemas.microsoft.com/office/drawing/2014/main" val="4078565679"/>
                    </a:ext>
                  </a:extLst>
                </a:gridCol>
                <a:gridCol w="1297247">
                  <a:extLst>
                    <a:ext uri="{9D8B030D-6E8A-4147-A177-3AD203B41FA5}">
                      <a16:colId xmlns:a16="http://schemas.microsoft.com/office/drawing/2014/main" val="1651292664"/>
                    </a:ext>
                  </a:extLst>
                </a:gridCol>
                <a:gridCol w="1297247">
                  <a:extLst>
                    <a:ext uri="{9D8B030D-6E8A-4147-A177-3AD203B41FA5}">
                      <a16:colId xmlns:a16="http://schemas.microsoft.com/office/drawing/2014/main" val="393084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data2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687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2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62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3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94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40" y="201876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describe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，也能正常使用，儘管嚴格的來說，這並不是聚合：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411" y="3734785"/>
            <a:ext cx="196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grouped.describe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09288"/>
              </p:ext>
            </p:extLst>
          </p:nvPr>
        </p:nvGraphicFramePr>
        <p:xfrm>
          <a:off x="3815690" y="1044232"/>
          <a:ext cx="7971756" cy="5231870"/>
        </p:xfrm>
        <a:graphic>
          <a:graphicData uri="http://schemas.openxmlformats.org/drawingml/2006/table">
            <a:tbl>
              <a:tblPr/>
              <a:tblGrid>
                <a:gridCol w="1992939">
                  <a:extLst>
                    <a:ext uri="{9D8B030D-6E8A-4147-A177-3AD203B41FA5}">
                      <a16:colId xmlns:a16="http://schemas.microsoft.com/office/drawing/2014/main" val="1244789916"/>
                    </a:ext>
                  </a:extLst>
                </a:gridCol>
                <a:gridCol w="1992939">
                  <a:extLst>
                    <a:ext uri="{9D8B030D-6E8A-4147-A177-3AD203B41FA5}">
                      <a16:colId xmlns:a16="http://schemas.microsoft.com/office/drawing/2014/main" val="1914243548"/>
                    </a:ext>
                  </a:extLst>
                </a:gridCol>
                <a:gridCol w="1992939">
                  <a:extLst>
                    <a:ext uri="{9D8B030D-6E8A-4147-A177-3AD203B41FA5}">
                      <a16:colId xmlns:a16="http://schemas.microsoft.com/office/drawing/2014/main" val="181829760"/>
                    </a:ext>
                  </a:extLst>
                </a:gridCol>
                <a:gridCol w="1992939">
                  <a:extLst>
                    <a:ext uri="{9D8B030D-6E8A-4147-A177-3AD203B41FA5}">
                      <a16:colId xmlns:a16="http://schemas.microsoft.com/office/drawing/2014/main" val="3962643222"/>
                    </a:ext>
                  </a:extLst>
                </a:gridCol>
              </a:tblGrid>
              <a:tr h="48830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 smtClean="0">
                          <a:effectLst/>
                        </a:rPr>
                        <a:t>data1</a:t>
                      </a:r>
                      <a:endParaRPr lang="en-US" sz="1100" b="1" dirty="0">
                        <a:effectLst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effectLst/>
                        </a:rPr>
                        <a:t>data2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115702708"/>
                  </a:ext>
                </a:extLst>
              </a:tr>
              <a:tr h="2790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key1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100" b="1">
                        <a:effectLst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100" b="1">
                        <a:effectLst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100" b="1">
                        <a:effectLst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837629"/>
                  </a:ext>
                </a:extLst>
              </a:tr>
              <a:tr h="279033">
                <a:tc rowSpan="8"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a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count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3.000000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3.000000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20129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mean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1.039582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0.640662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93984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std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0.683783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0.588670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303741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min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0.341176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0.186729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08084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</a:rPr>
                        <a:t>25%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0.705503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0.308095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910328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</a:rPr>
                        <a:t>50%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1.069831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0.429461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837673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</a:rPr>
                        <a:t>75%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1.388785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0.867629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243717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max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1.707738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1.305796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024276"/>
                  </a:ext>
                </a:extLst>
              </a:tr>
              <a:tr h="279033">
                <a:tc rowSpan="8"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b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count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2.000000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2.000000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57271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mean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-0.471624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-0.952035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817942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std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2.573465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0.929189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73876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min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-2.291339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-1.609071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573535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</a:rPr>
                        <a:t>25%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-1.381482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-1.280553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54774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</a:rPr>
                        <a:t>50%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-0.471624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-0.952035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87564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</a:rPr>
                        <a:t>75%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0.438233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</a:rPr>
                        <a:t>-0.623517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26947"/>
                  </a:ext>
                </a:extLst>
              </a:tr>
              <a:tr h="27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max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1.348090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</a:rPr>
                        <a:t>-0.294999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33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631"/>
            <a:ext cx="8564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回到tipping數據集。加載數據及後，我們添加一列用於描述小費的百分比：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607" y="10416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tips = </a:t>
            </a:r>
            <a:r>
              <a:rPr lang="en-US" altLang="zh-TW" dirty="0" err="1" smtClean="0"/>
              <a:t>pd.read_csv</a:t>
            </a:r>
            <a:r>
              <a:rPr lang="en-US" altLang="zh-TW" dirty="0" smtClean="0"/>
              <a:t>('../examples/tips.csv')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Add tip percentage of total bill</a:t>
            </a:r>
          </a:p>
          <a:p>
            <a:r>
              <a:rPr lang="en-US" altLang="zh-TW" dirty="0" smtClean="0"/>
              <a:t>tips['</a:t>
            </a:r>
            <a:r>
              <a:rPr lang="en-US" altLang="zh-TW" dirty="0" err="1" smtClean="0"/>
              <a:t>tip_pct</a:t>
            </a:r>
            <a:r>
              <a:rPr lang="en-US" altLang="zh-TW" dirty="0" smtClean="0"/>
              <a:t>'] = tips['tip'] / tips['</a:t>
            </a:r>
            <a:r>
              <a:rPr lang="en-US" altLang="zh-TW" dirty="0" err="1" smtClean="0"/>
              <a:t>total_bill</a:t>
            </a:r>
            <a:r>
              <a:rPr lang="en-US" altLang="zh-TW" dirty="0" smtClean="0"/>
              <a:t>']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tips[:6]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02223"/>
              </p:ext>
            </p:extLst>
          </p:nvPr>
        </p:nvGraphicFramePr>
        <p:xfrm>
          <a:off x="522316" y="3618909"/>
          <a:ext cx="10515600" cy="256032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10943046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6551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206546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1249029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29287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67671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99092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68889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total_bill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tip_pct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8660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16.99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0.059447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5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0.160542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353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21.01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0.166587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5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23.68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0.139780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319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24.59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0.146808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52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25.29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0.186240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0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84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924" y="282462"/>
            <a:ext cx="11773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series或DataFrame進行聚合，其實就是通過aggregate使用合適的函數，或者調用一些像mean或std這樣的方法。然而，我們可能想要在列上使用不同的函數進行聚合，又或者想要一次執行多個函數。幸運的是，這是可能的，下面將通過一些例子來說明。首先，對於tips數據集，先用day和smoker進行分組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" y="1676322"/>
            <a:ext cx="51247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grouped = 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tips.groupby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(['day', 'smoker'])</a:t>
            </a:r>
          </a:p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對於像是上面表格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10-1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中的一些描述性統計，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我們可以直接傳入函數的名字，即字符串：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grouped_pct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= grouped['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tip_pct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']</a:t>
            </a: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 name, group in 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grouped_pct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print(name)</a:t>
            </a:r>
          </a:p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print(group[:2], '\n')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2016" y="1205792"/>
            <a:ext cx="2123133" cy="565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b="1" dirty="0" smtClean="0"/>
              <a:t>('Fri', 'No')</a:t>
            </a:r>
          </a:p>
          <a:p>
            <a:r>
              <a:rPr lang="en-US" altLang="zh-TW" sz="900" b="1" dirty="0" smtClean="0"/>
              <a:t>91    0.155625</a:t>
            </a:r>
          </a:p>
          <a:p>
            <a:r>
              <a:rPr lang="en-US" altLang="zh-TW" sz="900" b="1" dirty="0" smtClean="0"/>
              <a:t>94    0.142857</a:t>
            </a:r>
          </a:p>
          <a:p>
            <a:r>
              <a:rPr lang="en-US" altLang="zh-TW" sz="900" b="1" dirty="0" smtClean="0"/>
              <a:t>Name: </a:t>
            </a:r>
            <a:r>
              <a:rPr lang="en-US" altLang="zh-TW" sz="900" b="1" dirty="0" err="1" smtClean="0"/>
              <a:t>tip_pct</a:t>
            </a:r>
            <a:r>
              <a:rPr lang="en-US" altLang="zh-TW" sz="900" b="1" dirty="0" smtClean="0"/>
              <a:t>, </a:t>
            </a:r>
            <a:r>
              <a:rPr lang="en-US" altLang="zh-TW" sz="900" b="1" dirty="0" err="1" smtClean="0"/>
              <a:t>dtype</a:t>
            </a:r>
            <a:r>
              <a:rPr lang="en-US" altLang="zh-TW" sz="900" b="1" dirty="0" smtClean="0"/>
              <a:t>: float64 </a:t>
            </a:r>
          </a:p>
          <a:p>
            <a:endParaRPr lang="en-US" altLang="zh-TW" sz="900" b="1" dirty="0" smtClean="0"/>
          </a:p>
          <a:p>
            <a:r>
              <a:rPr lang="en-US" altLang="zh-TW" sz="900" b="1" dirty="0" smtClean="0"/>
              <a:t>('Fri', 'Yes')</a:t>
            </a:r>
          </a:p>
          <a:p>
            <a:r>
              <a:rPr lang="en-US" altLang="zh-TW" sz="900" b="1" dirty="0" smtClean="0"/>
              <a:t>90    0.103555</a:t>
            </a:r>
          </a:p>
          <a:p>
            <a:r>
              <a:rPr lang="en-US" altLang="zh-TW" sz="900" b="1" dirty="0" smtClean="0"/>
              <a:t>92    0.173913</a:t>
            </a:r>
          </a:p>
          <a:p>
            <a:r>
              <a:rPr lang="en-US" altLang="zh-TW" sz="900" b="1" dirty="0" smtClean="0"/>
              <a:t>Name: </a:t>
            </a:r>
            <a:r>
              <a:rPr lang="en-US" altLang="zh-TW" sz="900" b="1" dirty="0" err="1" smtClean="0"/>
              <a:t>tip_pct</a:t>
            </a:r>
            <a:r>
              <a:rPr lang="en-US" altLang="zh-TW" sz="900" b="1" dirty="0" smtClean="0"/>
              <a:t>, </a:t>
            </a:r>
            <a:r>
              <a:rPr lang="en-US" altLang="zh-TW" sz="900" b="1" dirty="0" err="1" smtClean="0"/>
              <a:t>dtype</a:t>
            </a:r>
            <a:r>
              <a:rPr lang="en-US" altLang="zh-TW" sz="900" b="1" dirty="0" smtClean="0"/>
              <a:t>: float64 </a:t>
            </a:r>
          </a:p>
          <a:p>
            <a:endParaRPr lang="en-US" altLang="zh-TW" sz="900" b="1" dirty="0" smtClean="0"/>
          </a:p>
          <a:p>
            <a:r>
              <a:rPr lang="en-US" altLang="zh-TW" sz="900" b="1" dirty="0" smtClean="0"/>
              <a:t>('Sat', 'No')</a:t>
            </a:r>
          </a:p>
          <a:p>
            <a:r>
              <a:rPr lang="en-US" altLang="zh-TW" sz="900" b="1" dirty="0" smtClean="0"/>
              <a:t>19    0.162228</a:t>
            </a:r>
          </a:p>
          <a:p>
            <a:r>
              <a:rPr lang="en-US" altLang="zh-TW" sz="900" b="1" dirty="0" smtClean="0"/>
              <a:t>20    0.227679</a:t>
            </a:r>
          </a:p>
          <a:p>
            <a:r>
              <a:rPr lang="en-US" altLang="zh-TW" sz="900" b="1" dirty="0" smtClean="0"/>
              <a:t>Name: </a:t>
            </a:r>
            <a:r>
              <a:rPr lang="en-US" altLang="zh-TW" sz="900" b="1" dirty="0" err="1" smtClean="0"/>
              <a:t>tip_pct</a:t>
            </a:r>
            <a:r>
              <a:rPr lang="en-US" altLang="zh-TW" sz="900" b="1" dirty="0" smtClean="0"/>
              <a:t>, </a:t>
            </a:r>
            <a:r>
              <a:rPr lang="en-US" altLang="zh-TW" sz="900" b="1" dirty="0" err="1" smtClean="0"/>
              <a:t>dtype</a:t>
            </a:r>
            <a:r>
              <a:rPr lang="en-US" altLang="zh-TW" sz="900" b="1" dirty="0" smtClean="0"/>
              <a:t>: float64 </a:t>
            </a:r>
          </a:p>
          <a:p>
            <a:endParaRPr lang="en-US" altLang="zh-TW" sz="900" b="1" dirty="0" smtClean="0"/>
          </a:p>
          <a:p>
            <a:r>
              <a:rPr lang="en-US" altLang="zh-TW" sz="900" b="1" dirty="0" smtClean="0"/>
              <a:t>('Sat', 'Yes')</a:t>
            </a:r>
          </a:p>
          <a:p>
            <a:r>
              <a:rPr lang="en-US" altLang="zh-TW" sz="900" b="1" dirty="0" smtClean="0"/>
              <a:t>56    0.078927</a:t>
            </a:r>
          </a:p>
          <a:p>
            <a:r>
              <a:rPr lang="en-US" altLang="zh-TW" sz="900" b="1" dirty="0" smtClean="0"/>
              <a:t>58    0.156584</a:t>
            </a:r>
          </a:p>
          <a:p>
            <a:r>
              <a:rPr lang="en-US" altLang="zh-TW" sz="900" b="1" dirty="0" smtClean="0"/>
              <a:t>Name: </a:t>
            </a:r>
            <a:r>
              <a:rPr lang="en-US" altLang="zh-TW" sz="900" b="1" dirty="0" err="1" smtClean="0"/>
              <a:t>tip_pct</a:t>
            </a:r>
            <a:r>
              <a:rPr lang="en-US" altLang="zh-TW" sz="900" b="1" dirty="0" smtClean="0"/>
              <a:t>, </a:t>
            </a:r>
            <a:r>
              <a:rPr lang="en-US" altLang="zh-TW" sz="900" b="1" dirty="0" err="1" smtClean="0"/>
              <a:t>dtype</a:t>
            </a:r>
            <a:r>
              <a:rPr lang="en-US" altLang="zh-TW" sz="900" b="1" dirty="0" smtClean="0"/>
              <a:t>: float64 </a:t>
            </a:r>
          </a:p>
          <a:p>
            <a:endParaRPr lang="en-US" altLang="zh-TW" sz="900" b="1" dirty="0" smtClean="0"/>
          </a:p>
          <a:p>
            <a:r>
              <a:rPr lang="en-US" altLang="zh-TW" sz="900" b="1" dirty="0" smtClean="0"/>
              <a:t>('Sun', 'No')</a:t>
            </a:r>
          </a:p>
          <a:p>
            <a:r>
              <a:rPr lang="en-US" altLang="zh-TW" sz="900" b="1" dirty="0" smtClean="0"/>
              <a:t>0    0.059447</a:t>
            </a:r>
          </a:p>
          <a:p>
            <a:r>
              <a:rPr lang="en-US" altLang="zh-TW" sz="900" b="1" dirty="0" smtClean="0"/>
              <a:t>1    0.160542</a:t>
            </a:r>
          </a:p>
          <a:p>
            <a:r>
              <a:rPr lang="en-US" altLang="zh-TW" sz="900" b="1" dirty="0" smtClean="0"/>
              <a:t>Name: </a:t>
            </a:r>
            <a:r>
              <a:rPr lang="en-US" altLang="zh-TW" sz="900" b="1" dirty="0" err="1" smtClean="0"/>
              <a:t>tip_pct</a:t>
            </a:r>
            <a:r>
              <a:rPr lang="en-US" altLang="zh-TW" sz="900" b="1" dirty="0" smtClean="0"/>
              <a:t>, </a:t>
            </a:r>
            <a:r>
              <a:rPr lang="en-US" altLang="zh-TW" sz="900" b="1" dirty="0" err="1" smtClean="0"/>
              <a:t>dtype</a:t>
            </a:r>
            <a:r>
              <a:rPr lang="en-US" altLang="zh-TW" sz="900" b="1" dirty="0" smtClean="0"/>
              <a:t>: float64 </a:t>
            </a:r>
          </a:p>
          <a:p>
            <a:endParaRPr lang="en-US" altLang="zh-TW" sz="900" b="1" dirty="0" smtClean="0"/>
          </a:p>
          <a:p>
            <a:r>
              <a:rPr lang="en-US" altLang="zh-TW" sz="900" b="1" dirty="0" smtClean="0"/>
              <a:t>('Sun', 'Yes')</a:t>
            </a:r>
          </a:p>
          <a:p>
            <a:r>
              <a:rPr lang="en-US" altLang="zh-TW" sz="900" b="1" dirty="0" smtClean="0"/>
              <a:t>164    0.171331</a:t>
            </a:r>
          </a:p>
          <a:p>
            <a:r>
              <a:rPr lang="en-US" altLang="zh-TW" sz="900" b="1" dirty="0" smtClean="0"/>
              <a:t>172    0.710345</a:t>
            </a:r>
          </a:p>
          <a:p>
            <a:r>
              <a:rPr lang="en-US" altLang="zh-TW" sz="900" b="1" dirty="0" smtClean="0"/>
              <a:t>Name: </a:t>
            </a:r>
            <a:r>
              <a:rPr lang="en-US" altLang="zh-TW" sz="900" b="1" dirty="0" err="1" smtClean="0"/>
              <a:t>tip_pct</a:t>
            </a:r>
            <a:r>
              <a:rPr lang="en-US" altLang="zh-TW" sz="900" b="1" dirty="0" smtClean="0"/>
              <a:t>, </a:t>
            </a:r>
            <a:r>
              <a:rPr lang="en-US" altLang="zh-TW" sz="900" b="1" dirty="0" err="1" smtClean="0"/>
              <a:t>dtype</a:t>
            </a:r>
            <a:r>
              <a:rPr lang="en-US" altLang="zh-TW" sz="900" b="1" dirty="0" smtClean="0"/>
              <a:t>: float64 </a:t>
            </a:r>
          </a:p>
          <a:p>
            <a:endParaRPr lang="en-US" altLang="zh-TW" sz="900" b="1" dirty="0" smtClean="0"/>
          </a:p>
          <a:p>
            <a:r>
              <a:rPr lang="en-US" altLang="zh-TW" sz="900" b="1" dirty="0" smtClean="0"/>
              <a:t>('</a:t>
            </a:r>
            <a:r>
              <a:rPr lang="en-US" altLang="zh-TW" sz="900" b="1" dirty="0" err="1" smtClean="0"/>
              <a:t>Thur</a:t>
            </a:r>
            <a:r>
              <a:rPr lang="en-US" altLang="zh-TW" sz="900" b="1" dirty="0" smtClean="0"/>
              <a:t>', 'No')</a:t>
            </a:r>
          </a:p>
          <a:p>
            <a:r>
              <a:rPr lang="en-US" altLang="zh-TW" sz="900" b="1" dirty="0" smtClean="0"/>
              <a:t>77    0.147059</a:t>
            </a:r>
          </a:p>
          <a:p>
            <a:r>
              <a:rPr lang="en-US" altLang="zh-TW" sz="900" b="1" dirty="0" smtClean="0"/>
              <a:t>78    0.131810</a:t>
            </a:r>
          </a:p>
          <a:p>
            <a:r>
              <a:rPr lang="en-US" altLang="zh-TW" sz="900" b="1" dirty="0" smtClean="0"/>
              <a:t>Name: </a:t>
            </a:r>
            <a:r>
              <a:rPr lang="en-US" altLang="zh-TW" sz="900" b="1" dirty="0" err="1" smtClean="0"/>
              <a:t>tip_pct</a:t>
            </a:r>
            <a:r>
              <a:rPr lang="en-US" altLang="zh-TW" sz="900" b="1" dirty="0" smtClean="0"/>
              <a:t>, </a:t>
            </a:r>
            <a:r>
              <a:rPr lang="en-US" altLang="zh-TW" sz="900" b="1" dirty="0" err="1" smtClean="0"/>
              <a:t>dtype</a:t>
            </a:r>
            <a:r>
              <a:rPr lang="en-US" altLang="zh-TW" sz="900" b="1" dirty="0" smtClean="0"/>
              <a:t>: float64 </a:t>
            </a:r>
          </a:p>
          <a:p>
            <a:endParaRPr lang="en-US" altLang="zh-TW" sz="900" b="1" dirty="0" smtClean="0"/>
          </a:p>
          <a:p>
            <a:r>
              <a:rPr lang="en-US" altLang="zh-TW" sz="900" b="1" dirty="0" smtClean="0"/>
              <a:t>('</a:t>
            </a:r>
            <a:r>
              <a:rPr lang="en-US" altLang="zh-TW" sz="900" b="1" dirty="0" err="1" smtClean="0"/>
              <a:t>Thur</a:t>
            </a:r>
            <a:r>
              <a:rPr lang="en-US" altLang="zh-TW" sz="900" b="1" dirty="0" smtClean="0"/>
              <a:t>', 'Yes')</a:t>
            </a:r>
          </a:p>
          <a:p>
            <a:r>
              <a:rPr lang="en-US" altLang="zh-TW" sz="900" b="1" dirty="0" smtClean="0"/>
              <a:t>80    0.154321</a:t>
            </a:r>
          </a:p>
          <a:p>
            <a:r>
              <a:rPr lang="en-US" altLang="zh-TW" sz="900" b="1" dirty="0" smtClean="0"/>
              <a:t>83    0.152999</a:t>
            </a:r>
          </a:p>
          <a:p>
            <a:r>
              <a:rPr lang="en-US" altLang="zh-TW" sz="900" b="1" dirty="0" smtClean="0"/>
              <a:t>Name: </a:t>
            </a:r>
            <a:r>
              <a:rPr lang="en-US" altLang="zh-TW" sz="900" b="1" dirty="0" err="1" smtClean="0"/>
              <a:t>tip_pct</a:t>
            </a:r>
            <a:r>
              <a:rPr lang="en-US" altLang="zh-TW" sz="900" b="1" dirty="0" smtClean="0"/>
              <a:t>, </a:t>
            </a:r>
            <a:r>
              <a:rPr lang="en-US" altLang="zh-TW" sz="900" b="1" dirty="0" err="1" smtClean="0"/>
              <a:t>dtype</a:t>
            </a:r>
            <a:r>
              <a:rPr lang="en-US" altLang="zh-TW" sz="900" b="1" dirty="0" smtClean="0"/>
              <a:t>: float64 </a:t>
            </a:r>
            <a:endParaRPr lang="zh-TW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32265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1960" y="459570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grouped_pct.agg</a:t>
            </a:r>
            <a:r>
              <a:rPr lang="en-US" altLang="zh-TW" dirty="0" smtClean="0"/>
              <a:t>('mean')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00604" y="4174"/>
            <a:ext cx="3322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day   smoker</a:t>
            </a:r>
          </a:p>
          <a:p>
            <a:r>
              <a:rPr lang="en-US" altLang="zh-TW" dirty="0" smtClean="0"/>
              <a:t>Fri   No        0.151650</a:t>
            </a:r>
          </a:p>
          <a:p>
            <a:r>
              <a:rPr lang="en-US" altLang="zh-TW" dirty="0" smtClean="0"/>
              <a:t>      Yes       0.174783</a:t>
            </a:r>
          </a:p>
          <a:p>
            <a:r>
              <a:rPr lang="en-US" altLang="zh-TW" dirty="0" smtClean="0"/>
              <a:t>Sat   No        0.158048</a:t>
            </a:r>
          </a:p>
          <a:p>
            <a:r>
              <a:rPr lang="en-US" altLang="zh-TW" dirty="0" smtClean="0"/>
              <a:t>      Yes       0.147906</a:t>
            </a:r>
          </a:p>
          <a:p>
            <a:r>
              <a:rPr lang="en-US" altLang="zh-TW" dirty="0" smtClean="0"/>
              <a:t>Sun   No        0.160113</a:t>
            </a:r>
          </a:p>
          <a:p>
            <a:r>
              <a:rPr lang="en-US" altLang="zh-TW" dirty="0" smtClean="0"/>
              <a:t>      Yes       0.187250</a:t>
            </a:r>
          </a:p>
          <a:p>
            <a:r>
              <a:rPr lang="en-US" altLang="zh-TW" dirty="0" err="1" smtClean="0"/>
              <a:t>Thur</a:t>
            </a:r>
            <a:r>
              <a:rPr lang="en-US" altLang="zh-TW" dirty="0" smtClean="0"/>
              <a:t>  No        0.160298</a:t>
            </a:r>
          </a:p>
          <a:p>
            <a:r>
              <a:rPr lang="en-US" altLang="zh-TW" dirty="0" smtClean="0"/>
              <a:t>      Yes       0.163863</a:t>
            </a:r>
          </a:p>
          <a:p>
            <a:r>
              <a:rPr lang="en-US" altLang="zh-TW" dirty="0" smtClean="0"/>
              <a:t>Name: </a:t>
            </a:r>
            <a:r>
              <a:rPr lang="en-US" altLang="zh-TW" dirty="0" err="1" smtClean="0"/>
              <a:t>tip_pct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: float64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63519" y="2846745"/>
            <a:ext cx="11058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如果我們把函數或函數的名字作為一個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傳入，我們會得到一個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DataFrame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，每列的名字就是函數的名字：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056" y="4772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peak_to_peak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#     return </a:t>
            </a:r>
            <a:r>
              <a:rPr lang="en-US" altLang="zh-TW" dirty="0" err="1" smtClean="0"/>
              <a:t>arr.max</a:t>
            </a:r>
            <a:r>
              <a:rPr lang="en-US" altLang="zh-TW" dirty="0" smtClean="0"/>
              <a:t>() - </a:t>
            </a:r>
            <a:r>
              <a:rPr lang="en-US" altLang="zh-TW" dirty="0" err="1" smtClean="0"/>
              <a:t>arr.min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grouped_pct.agg</a:t>
            </a:r>
            <a:r>
              <a:rPr lang="en-US" altLang="zh-TW" dirty="0" smtClean="0"/>
              <a:t>(['mean', '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', </a:t>
            </a:r>
            <a:r>
              <a:rPr lang="en-US" altLang="zh-TW" dirty="0" err="1" smtClean="0"/>
              <a:t>peak_to_peak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53013"/>
              </p:ext>
            </p:extLst>
          </p:nvPr>
        </p:nvGraphicFramePr>
        <p:xfrm>
          <a:off x="4847635" y="3192699"/>
          <a:ext cx="7255700" cy="3383280"/>
        </p:xfrm>
        <a:graphic>
          <a:graphicData uri="http://schemas.openxmlformats.org/drawingml/2006/table">
            <a:tbl>
              <a:tblPr/>
              <a:tblGrid>
                <a:gridCol w="1451140">
                  <a:extLst>
                    <a:ext uri="{9D8B030D-6E8A-4147-A177-3AD203B41FA5}">
                      <a16:colId xmlns:a16="http://schemas.microsoft.com/office/drawing/2014/main" val="3974676240"/>
                    </a:ext>
                  </a:extLst>
                </a:gridCol>
                <a:gridCol w="1451140">
                  <a:extLst>
                    <a:ext uri="{9D8B030D-6E8A-4147-A177-3AD203B41FA5}">
                      <a16:colId xmlns:a16="http://schemas.microsoft.com/office/drawing/2014/main" val="1908499122"/>
                    </a:ext>
                  </a:extLst>
                </a:gridCol>
                <a:gridCol w="1451140">
                  <a:extLst>
                    <a:ext uri="{9D8B030D-6E8A-4147-A177-3AD203B41FA5}">
                      <a16:colId xmlns:a16="http://schemas.microsoft.com/office/drawing/2014/main" val="3693575617"/>
                    </a:ext>
                  </a:extLst>
                </a:gridCol>
                <a:gridCol w="1451140">
                  <a:extLst>
                    <a:ext uri="{9D8B030D-6E8A-4147-A177-3AD203B41FA5}">
                      <a16:colId xmlns:a16="http://schemas.microsoft.com/office/drawing/2014/main" val="4140526213"/>
                    </a:ext>
                  </a:extLst>
                </a:gridCol>
                <a:gridCol w="1451140">
                  <a:extLst>
                    <a:ext uri="{9D8B030D-6E8A-4147-A177-3AD203B41FA5}">
                      <a16:colId xmlns:a16="http://schemas.microsoft.com/office/drawing/2014/main" val="1939858569"/>
                    </a:ext>
                  </a:extLst>
                </a:gridCol>
              </a:tblGrid>
              <a:tr h="31145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smtClean="0">
                          <a:effectLst/>
                        </a:rPr>
                        <a:t>mean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err="1">
                          <a:effectLst/>
                        </a:rPr>
                        <a:t>std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err="1">
                          <a:effectLst/>
                        </a:rPr>
                        <a:t>peak_to_peak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612410"/>
                  </a:ext>
                </a:extLst>
              </a:tr>
              <a:tr h="1779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068472"/>
                  </a:ext>
                </a:extLst>
              </a:tr>
              <a:tr h="17797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0.151650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0.028123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0.067349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85744"/>
                  </a:ext>
                </a:extLst>
              </a:tr>
              <a:tr h="1779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0.174783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0.051293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0.159925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60950"/>
                  </a:ext>
                </a:extLst>
              </a:tr>
              <a:tr h="17797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0.158048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0.039767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0.235193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23604"/>
                  </a:ext>
                </a:extLst>
              </a:tr>
              <a:tr h="1779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0.147906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0.061375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0.290095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73471"/>
                  </a:ext>
                </a:extLst>
              </a:tr>
              <a:tr h="17797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0.160113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0.042347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0.193226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662558"/>
                  </a:ext>
                </a:extLst>
              </a:tr>
              <a:tr h="1779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0.187250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0.154134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0.644685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325296"/>
                  </a:ext>
                </a:extLst>
              </a:tr>
              <a:tr h="17797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Thur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0.160298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0.038774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0.193350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223680"/>
                  </a:ext>
                </a:extLst>
              </a:tr>
              <a:tr h="1779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0.163863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0.039389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0.151240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6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775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0494" y="3859476"/>
            <a:ext cx="471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grouped_pct.agg</a:t>
            </a:r>
            <a:r>
              <a:rPr lang="en-US" altLang="zh-TW" dirty="0" smtClean="0"/>
              <a:t>([('foo', 'mean'), ('bar', </a:t>
            </a:r>
            <a:r>
              <a:rPr lang="en-US" altLang="zh-TW" dirty="0" err="1" smtClean="0"/>
              <a:t>np.std</a:t>
            </a:r>
            <a:r>
              <a:rPr lang="en-US" altLang="zh-TW" dirty="0" smtClean="0"/>
              <a:t>)])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69179"/>
              </p:ext>
            </p:extLst>
          </p:nvPr>
        </p:nvGraphicFramePr>
        <p:xfrm>
          <a:off x="5834149" y="2284716"/>
          <a:ext cx="5720544" cy="3748089"/>
        </p:xfrm>
        <a:graphic>
          <a:graphicData uri="http://schemas.openxmlformats.org/drawingml/2006/table">
            <a:tbl>
              <a:tblPr/>
              <a:tblGrid>
                <a:gridCol w="1430136">
                  <a:extLst>
                    <a:ext uri="{9D8B030D-6E8A-4147-A177-3AD203B41FA5}">
                      <a16:colId xmlns:a16="http://schemas.microsoft.com/office/drawing/2014/main" val="1326260468"/>
                    </a:ext>
                  </a:extLst>
                </a:gridCol>
                <a:gridCol w="1430136">
                  <a:extLst>
                    <a:ext uri="{9D8B030D-6E8A-4147-A177-3AD203B41FA5}">
                      <a16:colId xmlns:a16="http://schemas.microsoft.com/office/drawing/2014/main" val="776632249"/>
                    </a:ext>
                  </a:extLst>
                </a:gridCol>
                <a:gridCol w="1430136">
                  <a:extLst>
                    <a:ext uri="{9D8B030D-6E8A-4147-A177-3AD203B41FA5}">
                      <a16:colId xmlns:a16="http://schemas.microsoft.com/office/drawing/2014/main" val="3413733419"/>
                    </a:ext>
                  </a:extLst>
                </a:gridCol>
                <a:gridCol w="1430136">
                  <a:extLst>
                    <a:ext uri="{9D8B030D-6E8A-4147-A177-3AD203B41FA5}">
                      <a16:colId xmlns:a16="http://schemas.microsoft.com/office/drawing/2014/main" val="1910436836"/>
                    </a:ext>
                  </a:extLst>
                </a:gridCol>
              </a:tblGrid>
              <a:tr h="45624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foo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300618"/>
                  </a:ext>
                </a:extLst>
              </a:tr>
              <a:tr h="26071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614308"/>
                  </a:ext>
                </a:extLst>
              </a:tr>
              <a:tr h="260714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0.151650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0.028123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34099"/>
                  </a:ext>
                </a:extLst>
              </a:tr>
              <a:tr h="2607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0.174783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0.051293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743166"/>
                  </a:ext>
                </a:extLst>
              </a:tr>
              <a:tr h="260714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0.158048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0.039767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14595"/>
                  </a:ext>
                </a:extLst>
              </a:tr>
              <a:tr h="2607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0.147906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0.061375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37578"/>
                  </a:ext>
                </a:extLst>
              </a:tr>
              <a:tr h="260714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0.160113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0.042347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22907"/>
                  </a:ext>
                </a:extLst>
              </a:tr>
              <a:tr h="2607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0.187250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0.154134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92862"/>
                  </a:ext>
                </a:extLst>
              </a:tr>
              <a:tr h="260714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0.160298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0.038774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88688"/>
                  </a:ext>
                </a:extLst>
              </a:tr>
              <a:tr h="2607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0.163863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0.039389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0939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9861" y="351643"/>
            <a:ext cx="1149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傳入一個由tuple組成的list，每個tuple的格式是(name, function)，每個元組的第一個元素會被用於作為DataFrame的列名（我們可以認為這個二元元組list是一個有序的映射）：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9005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1665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是處理一個DataFrame，我們有更多的選擇，我們可以用一個含有多個函數的list應用到所有的列上，也可以在不同的列上應用不同的函數。演示一下，假設我們想要在tip_pct和total_bill這兩列上，計算三個相同的統計指標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642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functions = ['count', 'mean', 'max']</a:t>
            </a:r>
          </a:p>
          <a:p>
            <a:r>
              <a:rPr lang="en-US" altLang="zh-TW" dirty="0" smtClean="0"/>
              <a:t>result = grouped['</a:t>
            </a:r>
            <a:r>
              <a:rPr lang="en-US" altLang="zh-TW" dirty="0" err="1" smtClean="0"/>
              <a:t>tip_pct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total_bill</a:t>
            </a:r>
            <a:r>
              <a:rPr lang="en-US" altLang="zh-TW" dirty="0" smtClean="0"/>
              <a:t>'].</a:t>
            </a:r>
            <a:r>
              <a:rPr lang="en-US" altLang="zh-TW" dirty="0" err="1" smtClean="0"/>
              <a:t>agg</a:t>
            </a:r>
            <a:r>
              <a:rPr lang="en-US" altLang="zh-TW" dirty="0" smtClean="0"/>
              <a:t>(functions)</a:t>
            </a:r>
          </a:p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91228"/>
              </p:ext>
            </p:extLst>
          </p:nvPr>
        </p:nvGraphicFramePr>
        <p:xfrm>
          <a:off x="2010292" y="1604047"/>
          <a:ext cx="9951723" cy="5133840"/>
        </p:xfrm>
        <a:graphic>
          <a:graphicData uri="http://schemas.openxmlformats.org/drawingml/2006/table">
            <a:tbl>
              <a:tblPr/>
              <a:tblGrid>
                <a:gridCol w="1105747">
                  <a:extLst>
                    <a:ext uri="{9D8B030D-6E8A-4147-A177-3AD203B41FA5}">
                      <a16:colId xmlns:a16="http://schemas.microsoft.com/office/drawing/2014/main" val="3314740252"/>
                    </a:ext>
                  </a:extLst>
                </a:gridCol>
                <a:gridCol w="1105747">
                  <a:extLst>
                    <a:ext uri="{9D8B030D-6E8A-4147-A177-3AD203B41FA5}">
                      <a16:colId xmlns:a16="http://schemas.microsoft.com/office/drawing/2014/main" val="3186807370"/>
                    </a:ext>
                  </a:extLst>
                </a:gridCol>
                <a:gridCol w="1105747">
                  <a:extLst>
                    <a:ext uri="{9D8B030D-6E8A-4147-A177-3AD203B41FA5}">
                      <a16:colId xmlns:a16="http://schemas.microsoft.com/office/drawing/2014/main" val="2300460547"/>
                    </a:ext>
                  </a:extLst>
                </a:gridCol>
                <a:gridCol w="1105747">
                  <a:extLst>
                    <a:ext uri="{9D8B030D-6E8A-4147-A177-3AD203B41FA5}">
                      <a16:colId xmlns:a16="http://schemas.microsoft.com/office/drawing/2014/main" val="297549808"/>
                    </a:ext>
                  </a:extLst>
                </a:gridCol>
                <a:gridCol w="1105747">
                  <a:extLst>
                    <a:ext uri="{9D8B030D-6E8A-4147-A177-3AD203B41FA5}">
                      <a16:colId xmlns:a16="http://schemas.microsoft.com/office/drawing/2014/main" val="3914594724"/>
                    </a:ext>
                  </a:extLst>
                </a:gridCol>
                <a:gridCol w="1105747">
                  <a:extLst>
                    <a:ext uri="{9D8B030D-6E8A-4147-A177-3AD203B41FA5}">
                      <a16:colId xmlns:a16="http://schemas.microsoft.com/office/drawing/2014/main" val="1566523840"/>
                    </a:ext>
                  </a:extLst>
                </a:gridCol>
                <a:gridCol w="1105747">
                  <a:extLst>
                    <a:ext uri="{9D8B030D-6E8A-4147-A177-3AD203B41FA5}">
                      <a16:colId xmlns:a16="http://schemas.microsoft.com/office/drawing/2014/main" val="1036617633"/>
                    </a:ext>
                  </a:extLst>
                </a:gridCol>
                <a:gridCol w="1105747">
                  <a:extLst>
                    <a:ext uri="{9D8B030D-6E8A-4147-A177-3AD203B41FA5}">
                      <a16:colId xmlns:a16="http://schemas.microsoft.com/office/drawing/2014/main" val="4238726235"/>
                    </a:ext>
                  </a:extLst>
                </a:gridCol>
                <a:gridCol w="1105747">
                  <a:extLst>
                    <a:ext uri="{9D8B030D-6E8A-4147-A177-3AD203B41FA5}">
                      <a16:colId xmlns:a16="http://schemas.microsoft.com/office/drawing/2014/main" val="3455217884"/>
                    </a:ext>
                  </a:extLst>
                </a:gridCol>
              </a:tblGrid>
              <a:tr h="294857">
                <a:tc gridSpan="3"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dirty="0" err="1">
                          <a:effectLst/>
                        </a:rPr>
                        <a:t>tip_pct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dirty="0" err="1">
                          <a:effectLst/>
                        </a:rPr>
                        <a:t>total_bill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79468"/>
                  </a:ext>
                </a:extLst>
              </a:tr>
              <a:tr h="294857"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43859"/>
                  </a:ext>
                </a:extLst>
              </a:tr>
              <a:tr h="2948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587088"/>
                  </a:ext>
                </a:extLst>
              </a:tr>
              <a:tr h="516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0.151650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0.187735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18.420000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22.75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945533"/>
                  </a:ext>
                </a:extLst>
              </a:tr>
              <a:tr h="516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0.174783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0.263480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16.813333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40.17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548085"/>
                  </a:ext>
                </a:extLst>
              </a:tr>
              <a:tr h="516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0.158048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0.291990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19.661778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48.33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50556"/>
                  </a:ext>
                </a:extLst>
              </a:tr>
              <a:tr h="516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0.147906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0.325733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21.276667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50.81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8874"/>
                  </a:ext>
                </a:extLst>
              </a:tr>
              <a:tr h="516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0.160113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0.252672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20.506667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48.17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572287"/>
                  </a:ext>
                </a:extLst>
              </a:tr>
              <a:tr h="516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0.187250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0.710345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24.120000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45.35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241659"/>
                  </a:ext>
                </a:extLst>
              </a:tr>
              <a:tr h="516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Thur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0.160298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0.266312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17.113111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41.19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36527"/>
                  </a:ext>
                </a:extLst>
              </a:tr>
              <a:tr h="516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0.163863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0.241255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>
                          <a:effectLst/>
                        </a:rPr>
                        <a:t>19.190588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dirty="0">
                          <a:effectLst/>
                        </a:rPr>
                        <a:t>43.11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3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443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047" y="326706"/>
            <a:ext cx="11806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結果中的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DataFrame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有多層級的列（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hierarchical columns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）。另外一種做法有相同的效果，即我們對於每一列單獨進行聚合（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aggregating each column separately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），然後使用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concat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把結果都結合在一起，然後用列名作為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keys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7646" y="2338247"/>
            <a:ext cx="162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result['</a:t>
            </a:r>
            <a:r>
              <a:rPr lang="en-US" altLang="zh-TW" dirty="0" err="1" smtClean="0"/>
              <a:t>tip_pct</a:t>
            </a:r>
            <a:r>
              <a:rPr lang="en-US" altLang="zh-TW" dirty="0" smtClean="0"/>
              <a:t>']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68829"/>
              </p:ext>
            </p:extLst>
          </p:nvPr>
        </p:nvGraphicFramePr>
        <p:xfrm>
          <a:off x="4088477" y="1732174"/>
          <a:ext cx="6900950" cy="3746736"/>
        </p:xfrm>
        <a:graphic>
          <a:graphicData uri="http://schemas.openxmlformats.org/drawingml/2006/table">
            <a:tbl>
              <a:tblPr/>
              <a:tblGrid>
                <a:gridCol w="1380190">
                  <a:extLst>
                    <a:ext uri="{9D8B030D-6E8A-4147-A177-3AD203B41FA5}">
                      <a16:colId xmlns:a16="http://schemas.microsoft.com/office/drawing/2014/main" val="2489465883"/>
                    </a:ext>
                  </a:extLst>
                </a:gridCol>
                <a:gridCol w="1380190">
                  <a:extLst>
                    <a:ext uri="{9D8B030D-6E8A-4147-A177-3AD203B41FA5}">
                      <a16:colId xmlns:a16="http://schemas.microsoft.com/office/drawing/2014/main" val="735281491"/>
                    </a:ext>
                  </a:extLst>
                </a:gridCol>
                <a:gridCol w="1380190">
                  <a:extLst>
                    <a:ext uri="{9D8B030D-6E8A-4147-A177-3AD203B41FA5}">
                      <a16:colId xmlns:a16="http://schemas.microsoft.com/office/drawing/2014/main" val="3500518483"/>
                    </a:ext>
                  </a:extLst>
                </a:gridCol>
                <a:gridCol w="1380190">
                  <a:extLst>
                    <a:ext uri="{9D8B030D-6E8A-4147-A177-3AD203B41FA5}">
                      <a16:colId xmlns:a16="http://schemas.microsoft.com/office/drawing/2014/main" val="3748554567"/>
                    </a:ext>
                  </a:extLst>
                </a:gridCol>
                <a:gridCol w="1380190">
                  <a:extLst>
                    <a:ext uri="{9D8B030D-6E8A-4147-A177-3AD203B41FA5}">
                      <a16:colId xmlns:a16="http://schemas.microsoft.com/office/drawing/2014/main" val="3244658490"/>
                    </a:ext>
                  </a:extLst>
                </a:gridCol>
              </a:tblGrid>
              <a:tr h="45489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count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870903"/>
                  </a:ext>
                </a:extLst>
              </a:tr>
              <a:tr h="25994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235224"/>
                  </a:ext>
                </a:extLst>
              </a:tr>
              <a:tr h="259941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0.151650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0.187735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97388"/>
                  </a:ext>
                </a:extLst>
              </a:tr>
              <a:tr h="25994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0.174783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0.263480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5756"/>
                  </a:ext>
                </a:extLst>
              </a:tr>
              <a:tr h="259941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0.158048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0.291990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62674"/>
                  </a:ext>
                </a:extLst>
              </a:tr>
              <a:tr h="25994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0.147906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0.325733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410266"/>
                  </a:ext>
                </a:extLst>
              </a:tr>
              <a:tr h="259941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0.160113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0.252672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55940"/>
                  </a:ext>
                </a:extLst>
              </a:tr>
              <a:tr h="25994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0.187250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0.710345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67518"/>
                  </a:ext>
                </a:extLst>
              </a:tr>
              <a:tr h="259941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0.160298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0.266312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55614"/>
                  </a:ext>
                </a:extLst>
              </a:tr>
              <a:tr h="25994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0.163863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0.241255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12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15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69" y="14183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ftuples</a:t>
            </a:r>
            <a:r>
              <a:rPr lang="en-US" altLang="zh-TW" dirty="0" smtClean="0"/>
              <a:t> = [('</a:t>
            </a:r>
            <a:r>
              <a:rPr lang="en-US" altLang="zh-TW" dirty="0" err="1" smtClean="0"/>
              <a:t>Durchschnitt</a:t>
            </a:r>
            <a:r>
              <a:rPr lang="en-US" altLang="zh-TW" dirty="0" smtClean="0"/>
              <a:t>', 'mean'), ('</a:t>
            </a:r>
            <a:r>
              <a:rPr lang="en-US" altLang="zh-TW" dirty="0" err="1" smtClean="0"/>
              <a:t>Abweichung</a:t>
            </a:r>
            <a:r>
              <a:rPr lang="en-US" altLang="zh-TW" dirty="0" smtClean="0"/>
              <a:t>', </a:t>
            </a:r>
            <a:r>
              <a:rPr lang="en-US" altLang="zh-TW" dirty="0" err="1" smtClean="0"/>
              <a:t>np.var</a:t>
            </a:r>
            <a:r>
              <a:rPr lang="en-US" altLang="zh-TW" dirty="0" smtClean="0"/>
              <a:t>)]</a:t>
            </a:r>
          </a:p>
          <a:p>
            <a:r>
              <a:rPr lang="en-US" altLang="zh-TW" dirty="0" smtClean="0"/>
              <a:t>grouped['</a:t>
            </a:r>
            <a:r>
              <a:rPr lang="en-US" altLang="zh-TW" dirty="0" err="1" smtClean="0"/>
              <a:t>tip_pct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total_bill</a:t>
            </a:r>
            <a:r>
              <a:rPr lang="en-US" altLang="zh-TW" dirty="0" smtClean="0"/>
              <a:t>'].</a:t>
            </a:r>
            <a:r>
              <a:rPr lang="en-US" altLang="zh-TW" dirty="0" err="1" smtClean="0"/>
              <a:t>agg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ftuples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05875"/>
              </p:ext>
            </p:extLst>
          </p:nvPr>
        </p:nvGraphicFramePr>
        <p:xfrm>
          <a:off x="926869" y="2205745"/>
          <a:ext cx="10515600" cy="40233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588321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18626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406598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38322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55268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10328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tip_pct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total_bill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39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Durchschnitt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Abweichung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Durchschnitt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Abweichung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380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942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0.151650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0.000791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18.420000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25.596333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175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0.174783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0.002631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16.813333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82.562438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10885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0.158048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0.001581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19.661778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79.908965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27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0.147906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0.003767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21.276667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101.387535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6607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0.160113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0.001793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20.506667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66.099980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903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0.187250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0.023757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24.120000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109.046044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1319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0.160298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0.001503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17.113111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59.625081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491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0.163863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0.001551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19.190588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69.808518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83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171" y="828148"/>
            <a:ext cx="9022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agg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傳遞一個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dict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，這個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dict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需要包含映射關係，用來表示列名和函數之間的對應關係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171" y="3568530"/>
            <a:ext cx="398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grouped.agg</a:t>
            </a:r>
            <a:r>
              <a:rPr lang="en-US" altLang="zh-TW" dirty="0" smtClean="0"/>
              <a:t>({'tip': </a:t>
            </a:r>
            <a:r>
              <a:rPr lang="en-US" altLang="zh-TW" dirty="0" err="1" smtClean="0"/>
              <a:t>np.max</a:t>
            </a:r>
            <a:r>
              <a:rPr lang="en-US" altLang="zh-TW" dirty="0" smtClean="0"/>
              <a:t>, 'size': 'sum'})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91757"/>
              </p:ext>
            </p:extLst>
          </p:nvPr>
        </p:nvGraphicFramePr>
        <p:xfrm>
          <a:off x="4666211" y="2109062"/>
          <a:ext cx="6867700" cy="3657600"/>
        </p:xfrm>
        <a:graphic>
          <a:graphicData uri="http://schemas.openxmlformats.org/drawingml/2006/table">
            <a:tbl>
              <a:tblPr/>
              <a:tblGrid>
                <a:gridCol w="1716925">
                  <a:extLst>
                    <a:ext uri="{9D8B030D-6E8A-4147-A177-3AD203B41FA5}">
                      <a16:colId xmlns:a16="http://schemas.microsoft.com/office/drawing/2014/main" val="3058688724"/>
                    </a:ext>
                  </a:extLst>
                </a:gridCol>
                <a:gridCol w="1716925">
                  <a:extLst>
                    <a:ext uri="{9D8B030D-6E8A-4147-A177-3AD203B41FA5}">
                      <a16:colId xmlns:a16="http://schemas.microsoft.com/office/drawing/2014/main" val="4002805801"/>
                    </a:ext>
                  </a:extLst>
                </a:gridCol>
                <a:gridCol w="1716925">
                  <a:extLst>
                    <a:ext uri="{9D8B030D-6E8A-4147-A177-3AD203B41FA5}">
                      <a16:colId xmlns:a16="http://schemas.microsoft.com/office/drawing/2014/main" val="3685844414"/>
                    </a:ext>
                  </a:extLst>
                </a:gridCol>
                <a:gridCol w="1716925">
                  <a:extLst>
                    <a:ext uri="{9D8B030D-6E8A-4147-A177-3AD203B41FA5}">
                      <a16:colId xmlns:a16="http://schemas.microsoft.com/office/drawing/2014/main" val="1231486245"/>
                    </a:ext>
                  </a:extLst>
                </a:gridCol>
              </a:tblGrid>
              <a:tr h="247432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size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1251138"/>
                  </a:ext>
                </a:extLst>
              </a:tr>
              <a:tr h="247432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66397"/>
                  </a:ext>
                </a:extLst>
              </a:tr>
              <a:tr h="24743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29868"/>
                  </a:ext>
                </a:extLst>
              </a:tr>
              <a:tr h="2474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081037"/>
                  </a:ext>
                </a:extLst>
              </a:tr>
              <a:tr h="24743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54646"/>
                  </a:ext>
                </a:extLst>
              </a:tr>
              <a:tr h="2474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776691"/>
                  </a:ext>
                </a:extLst>
              </a:tr>
              <a:tr h="24743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75722"/>
                  </a:ext>
                </a:extLst>
              </a:tr>
              <a:tr h="2474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06365"/>
                  </a:ext>
                </a:extLst>
              </a:tr>
              <a:tr h="24743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Thur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563090"/>
                  </a:ext>
                </a:extLst>
              </a:tr>
              <a:tr h="2474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353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392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31" y="1077529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grouped.agg</a:t>
            </a:r>
            <a:r>
              <a:rPr lang="en-US" altLang="zh-TW" dirty="0" smtClean="0"/>
              <a:t>({'</a:t>
            </a:r>
            <a:r>
              <a:rPr lang="en-US" altLang="zh-TW" dirty="0" err="1" smtClean="0"/>
              <a:t>tip_pct</a:t>
            </a:r>
            <a:r>
              <a:rPr lang="en-US" altLang="zh-TW" dirty="0" smtClean="0"/>
              <a:t>': ['min', 'max', 'mean', '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'],'size': 'sum'})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70937"/>
              </p:ext>
            </p:extLst>
          </p:nvPr>
        </p:nvGraphicFramePr>
        <p:xfrm>
          <a:off x="921326" y="2238996"/>
          <a:ext cx="10515603" cy="402336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386222049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8561643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864069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2101941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891475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0929198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85007915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 smtClean="0">
                          <a:effectLst/>
                        </a:rPr>
                        <a:t>tip_pct</a:t>
                      </a:r>
                      <a:endParaRPr lang="en-US" altLang="zh-TW" sz="1800" b="1" dirty="0" smtClean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/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387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412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62144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0.120385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0.187735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0.151650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0.028123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3495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0.103555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0.263480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0.174783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0.051293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3363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0.056797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0.291990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0.158048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0.039767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4417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0.035638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0.325733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0.147906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0.061375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32492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0.059447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0.252672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0.160113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0.042347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4585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0.065660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0.710345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0.187250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0.154134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379655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Thur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0.072961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0.266312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0.160298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0.038774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7119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0.090014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0.241255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0.163863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0.039389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66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96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110" y="276828"/>
            <a:ext cx="12011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這個例子是</a:t>
            </a:r>
            <a:r>
              <a:rPr lang="en-US" altLang="zh-TW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many-to-one join</a:t>
            </a:r>
            <a:r>
              <a:rPr lang="zh-TW" altLang="en-US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（多個變為一個的連接）；在</a:t>
            </a:r>
            <a:r>
              <a:rPr lang="en-US" altLang="zh-TW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df1</a:t>
            </a:r>
            <a:r>
              <a:rPr lang="zh-TW" altLang="en-US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中有標籤為</a:t>
            </a:r>
            <a:r>
              <a:rPr lang="en-US" altLang="zh-TW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的行，而</a:t>
            </a:r>
            <a:r>
              <a:rPr lang="en-US" altLang="zh-TW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df2</a:t>
            </a:r>
            <a:r>
              <a:rPr lang="zh-TW" altLang="en-US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列，每一行只有對應的一個值。調用</a:t>
            </a:r>
            <a:r>
              <a:rPr lang="en-US" altLang="zh-TW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000" b="1" i="0" dirty="0" smtClean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我們可以得到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6383" y="2080552"/>
            <a:ext cx="195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(df1, df2)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10183"/>
              </p:ext>
            </p:extLst>
          </p:nvPr>
        </p:nvGraphicFramePr>
        <p:xfrm>
          <a:off x="5942215" y="984714"/>
          <a:ext cx="5388032" cy="2560320"/>
        </p:xfrm>
        <a:graphic>
          <a:graphicData uri="http://schemas.openxmlformats.org/drawingml/2006/table">
            <a:tbl>
              <a:tblPr/>
              <a:tblGrid>
                <a:gridCol w="1347008">
                  <a:extLst>
                    <a:ext uri="{9D8B030D-6E8A-4147-A177-3AD203B41FA5}">
                      <a16:colId xmlns:a16="http://schemas.microsoft.com/office/drawing/2014/main" val="639181326"/>
                    </a:ext>
                  </a:extLst>
                </a:gridCol>
                <a:gridCol w="1347008">
                  <a:extLst>
                    <a:ext uri="{9D8B030D-6E8A-4147-A177-3AD203B41FA5}">
                      <a16:colId xmlns:a16="http://schemas.microsoft.com/office/drawing/2014/main" val="701771952"/>
                    </a:ext>
                  </a:extLst>
                </a:gridCol>
                <a:gridCol w="1347008">
                  <a:extLst>
                    <a:ext uri="{9D8B030D-6E8A-4147-A177-3AD203B41FA5}">
                      <a16:colId xmlns:a16="http://schemas.microsoft.com/office/drawing/2014/main" val="1251889353"/>
                    </a:ext>
                  </a:extLst>
                </a:gridCol>
                <a:gridCol w="1347008">
                  <a:extLst>
                    <a:ext uri="{9D8B030D-6E8A-4147-A177-3AD203B41FA5}">
                      <a16:colId xmlns:a16="http://schemas.microsoft.com/office/drawing/2014/main" val="699596129"/>
                    </a:ext>
                  </a:extLst>
                </a:gridCol>
              </a:tblGrid>
              <a:tr h="283410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6941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65684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110591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21948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8669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442480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9446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3717542"/>
            <a:ext cx="12111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這裡我們並沒有指定按哪一列來連接。如果我們沒有指定，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會用兩個對像中都存在的列名作為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（鍵）。當然，最好還是清楚指定比較好：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3622" y="5508420"/>
            <a:ext cx="284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(df1, df2, on='key')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32303"/>
              </p:ext>
            </p:extLst>
          </p:nvPr>
        </p:nvGraphicFramePr>
        <p:xfrm>
          <a:off x="6515099" y="4228260"/>
          <a:ext cx="4242264" cy="2560320"/>
        </p:xfrm>
        <a:graphic>
          <a:graphicData uri="http://schemas.openxmlformats.org/drawingml/2006/table">
            <a:tbl>
              <a:tblPr/>
              <a:tblGrid>
                <a:gridCol w="1060566">
                  <a:extLst>
                    <a:ext uri="{9D8B030D-6E8A-4147-A177-3AD203B41FA5}">
                      <a16:colId xmlns:a16="http://schemas.microsoft.com/office/drawing/2014/main" val="2075852396"/>
                    </a:ext>
                  </a:extLst>
                </a:gridCol>
                <a:gridCol w="1060566">
                  <a:extLst>
                    <a:ext uri="{9D8B030D-6E8A-4147-A177-3AD203B41FA5}">
                      <a16:colId xmlns:a16="http://schemas.microsoft.com/office/drawing/2014/main" val="4074689058"/>
                    </a:ext>
                  </a:extLst>
                </a:gridCol>
                <a:gridCol w="1060566">
                  <a:extLst>
                    <a:ext uri="{9D8B030D-6E8A-4147-A177-3AD203B41FA5}">
                      <a16:colId xmlns:a16="http://schemas.microsoft.com/office/drawing/2014/main" val="3066687968"/>
                    </a:ext>
                  </a:extLst>
                </a:gridCol>
                <a:gridCol w="1060566">
                  <a:extLst>
                    <a:ext uri="{9D8B030D-6E8A-4147-A177-3AD203B41FA5}">
                      <a16:colId xmlns:a16="http://schemas.microsoft.com/office/drawing/2014/main" val="1982023417"/>
                    </a:ext>
                  </a:extLst>
                </a:gridCol>
              </a:tblGrid>
              <a:tr h="35109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5299408"/>
                  </a:ext>
                </a:extLst>
              </a:tr>
              <a:tr h="3510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47338"/>
                  </a:ext>
                </a:extLst>
              </a:tr>
              <a:tr h="3510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656967"/>
                  </a:ext>
                </a:extLst>
              </a:tr>
              <a:tr h="3510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4478"/>
                  </a:ext>
                </a:extLst>
              </a:tr>
              <a:tr h="3510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72609"/>
                  </a:ext>
                </a:extLst>
              </a:tr>
              <a:tr h="3510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07818"/>
                  </a:ext>
                </a:extLst>
              </a:tr>
              <a:tr h="3510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3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69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9490" y="371085"/>
            <a:ext cx="11141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前為止提到的所有例子，最後返回的聚合數據都是有索引的，而且這個索引默認是多層級索引，這個索引是由不同的組鍵的組合構成的（unique group key combinations）。因為我們並不是總需要返回這種索引，所以我們可以取消這種模式，在調用groupby的時候設定as_index=False即可：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139" y="1730524"/>
            <a:ext cx="5228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tips.groupby</a:t>
            </a:r>
            <a:r>
              <a:rPr lang="en-US" altLang="zh-TW" dirty="0" smtClean="0"/>
              <a:t>(['day', 'smoker'], </a:t>
            </a:r>
            <a:r>
              <a:rPr lang="en-US" altLang="zh-TW" dirty="0" err="1" smtClean="0"/>
              <a:t>as_index</a:t>
            </a:r>
            <a:r>
              <a:rPr lang="en-US" altLang="zh-TW" dirty="0" smtClean="0"/>
              <a:t>=False).mean()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59546"/>
              </p:ext>
            </p:extLst>
          </p:nvPr>
        </p:nvGraphicFramePr>
        <p:xfrm>
          <a:off x="946264" y="2535965"/>
          <a:ext cx="10515603" cy="329184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687946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373930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2745995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9204826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793640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23288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283417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smoker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err="1">
                          <a:effectLst/>
                        </a:rPr>
                        <a:t>total_bill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tip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err="1">
                          <a:effectLst/>
                        </a:rPr>
                        <a:t>tip_pct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19448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18.420000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2.812500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2.250000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0.151650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59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16.813333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2.714000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2.066667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0.174783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335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19.661778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3.102889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2.555556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0.158048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666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21.276667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2.875476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2.476190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0.147906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515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20.506667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3.167895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2.929825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0.160113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869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24.120000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3.516842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2.578947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0.187250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6942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Thur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17.113111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2.673778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2.488889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0.160298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596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Thur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19.190588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3.030000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2.352941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0.163863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8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57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USDA Food Database</a:t>
            </a:r>
            <a:br>
              <a:rPr lang="en-US" altLang="zh-TW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（美國農業部食品數據庫）</a:t>
            </a:r>
            <a:endParaRPr lang="zh-TW" altLang="en-US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411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294" y="420824"/>
            <a:ext cx="9520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這個數據是關於食物營養成分的。存儲格式是JSON，看起來像這樣：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3986" y="1011993"/>
            <a:ext cx="86452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r>
              <a:rPr lang="en-US" altLang="zh-TW" sz="1600" dirty="0" smtClean="0"/>
              <a:t>    "id": 21441, </a:t>
            </a:r>
          </a:p>
          <a:p>
            <a:r>
              <a:rPr lang="en-US" altLang="zh-TW" sz="1600" dirty="0" smtClean="0"/>
              <a:t>    "description": "KENTUCKY FRIED CHICKEN, Fried Chicken, EXTRA CRISPY, Wing, meat and skin with breading", </a:t>
            </a:r>
          </a:p>
          <a:p>
            <a:r>
              <a:rPr lang="en-US" altLang="zh-TW" sz="1600" dirty="0" smtClean="0"/>
              <a:t>    "tags": ["KFC"], </a:t>
            </a:r>
          </a:p>
          <a:p>
            <a:r>
              <a:rPr lang="en-US" altLang="zh-TW" sz="1600" dirty="0" smtClean="0"/>
              <a:t>    "manufacturer": "Kentucky Fried Chicken", </a:t>
            </a:r>
          </a:p>
          <a:p>
            <a:r>
              <a:rPr lang="en-US" altLang="zh-TW" sz="1600" dirty="0" smtClean="0"/>
              <a:t>    "group": "Fast Foods", </a:t>
            </a:r>
          </a:p>
          <a:p>
            <a:r>
              <a:rPr lang="en-US" altLang="zh-TW" sz="1600" dirty="0" smtClean="0"/>
              <a:t>    "portions": [ </a:t>
            </a:r>
          </a:p>
          <a:p>
            <a:r>
              <a:rPr lang="en-US" altLang="zh-TW" sz="1600" dirty="0" smtClean="0"/>
              <a:t>        { "amount": 1, </a:t>
            </a:r>
          </a:p>
          <a:p>
            <a:r>
              <a:rPr lang="en-US" altLang="zh-TW" sz="1600" dirty="0" smtClean="0"/>
              <a:t>          "unit": "wing, with skin", </a:t>
            </a:r>
          </a:p>
          <a:p>
            <a:r>
              <a:rPr lang="en-US" altLang="zh-TW" sz="1600" dirty="0" smtClean="0"/>
              <a:t>          "grams": 68.0</a:t>
            </a:r>
          </a:p>
          <a:p>
            <a:r>
              <a:rPr lang="en-US" altLang="zh-TW" sz="1600" dirty="0" smtClean="0"/>
              <a:t>        }</a:t>
            </a:r>
          </a:p>
          <a:p>
            <a:r>
              <a:rPr lang="en-US" altLang="zh-TW" sz="1600" dirty="0" smtClean="0"/>
              <a:t>        ...</a:t>
            </a:r>
          </a:p>
          <a:p>
            <a:r>
              <a:rPr lang="en-US" altLang="zh-TW" sz="1600" dirty="0" smtClean="0"/>
              <a:t>      ],</a:t>
            </a:r>
          </a:p>
          <a:p>
            <a:r>
              <a:rPr lang="en-US" altLang="zh-TW" sz="1600" dirty="0" smtClean="0"/>
              <a:t>    "nutrients": [ </a:t>
            </a:r>
          </a:p>
          <a:p>
            <a:r>
              <a:rPr lang="en-US" altLang="zh-TW" sz="1600" dirty="0" smtClean="0"/>
              <a:t>      { "value": 20.8, </a:t>
            </a:r>
          </a:p>
          <a:p>
            <a:r>
              <a:rPr lang="en-US" altLang="zh-TW" sz="1600" dirty="0" smtClean="0"/>
              <a:t>        "units": "g", </a:t>
            </a:r>
          </a:p>
          <a:p>
            <a:r>
              <a:rPr lang="en-US" altLang="zh-TW" sz="1600" dirty="0" smtClean="0"/>
              <a:t>        "description": "Protein", </a:t>
            </a:r>
          </a:p>
          <a:p>
            <a:r>
              <a:rPr lang="en-US" altLang="zh-TW" sz="1600" dirty="0" smtClean="0"/>
              <a:t>        "group": "Composition" </a:t>
            </a:r>
          </a:p>
          <a:p>
            <a:r>
              <a:rPr lang="en-US" altLang="zh-TW" sz="1600" dirty="0" smtClean="0"/>
              <a:t>      },</a:t>
            </a:r>
          </a:p>
          <a:p>
            <a:r>
              <a:rPr lang="en-US" altLang="zh-TW" sz="1600" dirty="0" smtClean="0"/>
              <a:t>      ...</a:t>
            </a:r>
          </a:p>
          <a:p>
            <a:r>
              <a:rPr lang="en-US" altLang="zh-TW" sz="1600" dirty="0" smtClean="0"/>
              <a:t>     ]</a:t>
            </a:r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2958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796" y="287958"/>
            <a:ext cx="11923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每種食物都有一系列特徵，其中有兩個list，protions和nutrients。我們必須把這樣的數據進行處理，方便之後的分析。</a:t>
            </a:r>
          </a:p>
          <a:p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這裡使用python內建的json模塊：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796" y="238558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pd.options.display.max_rows</a:t>
            </a:r>
            <a:r>
              <a:rPr lang="en-US" altLang="zh-TW" dirty="0" smtClean="0"/>
              <a:t> = 10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json.load</a:t>
            </a:r>
            <a:r>
              <a:rPr lang="en-US" altLang="zh-TW" dirty="0" smtClean="0"/>
              <a:t>(open('../datasets/</a:t>
            </a:r>
            <a:r>
              <a:rPr lang="en-US" altLang="zh-TW" dirty="0" err="1" smtClean="0"/>
              <a:t>usda_food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database.json</a:t>
            </a:r>
            <a:r>
              <a:rPr lang="en-US" altLang="zh-TW" dirty="0" smtClean="0"/>
              <a:t>'))</a:t>
            </a:r>
          </a:p>
          <a:p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9768050" y="303651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6636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4057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439" y="1157839"/>
            <a:ext cx="1287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db</a:t>
            </a:r>
            <a:r>
              <a:rPr lang="en-US" altLang="zh-TW" dirty="0" smtClean="0"/>
              <a:t>[0].keys()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61163" y="1157839"/>
            <a:ext cx="8606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dict_keys</a:t>
            </a:r>
            <a:r>
              <a:rPr lang="en-US" altLang="zh-TW" dirty="0" smtClean="0"/>
              <a:t>(['manufacturer', 'description', 'group', 'id', 'tags', 'nutrients', 'portions'])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39" y="4590534"/>
            <a:ext cx="20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db</a:t>
            </a:r>
            <a:r>
              <a:rPr lang="en-US" altLang="zh-TW" dirty="0" smtClean="0"/>
              <a:t>[0]['nutrients'][0]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97600" y="41750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{'description': 'Protein',</a:t>
            </a:r>
          </a:p>
          <a:p>
            <a:r>
              <a:rPr lang="en-US" altLang="zh-TW" dirty="0" smtClean="0"/>
              <a:t> 'group': 'Composition',</a:t>
            </a:r>
          </a:p>
          <a:p>
            <a:r>
              <a:rPr lang="en-US" altLang="zh-TW" dirty="0" smtClean="0"/>
              <a:t> 'units': 'g',</a:t>
            </a:r>
          </a:p>
          <a:p>
            <a:r>
              <a:rPr lang="en-US" altLang="zh-TW" dirty="0" smtClean="0"/>
              <a:t> 'value': 25.18}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38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734" y="7097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nutrients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[0]['nutrients'])</a:t>
            </a:r>
          </a:p>
          <a:p>
            <a:r>
              <a:rPr lang="en-US" altLang="zh-TW" dirty="0" smtClean="0"/>
              <a:t>nutrients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20379"/>
              </p:ext>
            </p:extLst>
          </p:nvPr>
        </p:nvGraphicFramePr>
        <p:xfrm>
          <a:off x="3348061" y="1356099"/>
          <a:ext cx="6258515" cy="5137464"/>
        </p:xfrm>
        <a:graphic>
          <a:graphicData uri="http://schemas.openxmlformats.org/drawingml/2006/table">
            <a:tbl>
              <a:tblPr/>
              <a:tblGrid>
                <a:gridCol w="1251703">
                  <a:extLst>
                    <a:ext uri="{9D8B030D-6E8A-4147-A177-3AD203B41FA5}">
                      <a16:colId xmlns:a16="http://schemas.microsoft.com/office/drawing/2014/main" val="344506651"/>
                    </a:ext>
                  </a:extLst>
                </a:gridCol>
                <a:gridCol w="1251703">
                  <a:extLst>
                    <a:ext uri="{9D8B030D-6E8A-4147-A177-3AD203B41FA5}">
                      <a16:colId xmlns:a16="http://schemas.microsoft.com/office/drawing/2014/main" val="4084614728"/>
                    </a:ext>
                  </a:extLst>
                </a:gridCol>
                <a:gridCol w="1251703">
                  <a:extLst>
                    <a:ext uri="{9D8B030D-6E8A-4147-A177-3AD203B41FA5}">
                      <a16:colId xmlns:a16="http://schemas.microsoft.com/office/drawing/2014/main" val="1324257074"/>
                    </a:ext>
                  </a:extLst>
                </a:gridCol>
                <a:gridCol w="1251703">
                  <a:extLst>
                    <a:ext uri="{9D8B030D-6E8A-4147-A177-3AD203B41FA5}">
                      <a16:colId xmlns:a16="http://schemas.microsoft.com/office/drawing/2014/main" val="3101822295"/>
                    </a:ext>
                  </a:extLst>
                </a:gridCol>
                <a:gridCol w="1251703">
                  <a:extLst>
                    <a:ext uri="{9D8B030D-6E8A-4147-A177-3AD203B41FA5}">
                      <a16:colId xmlns:a16="http://schemas.microsoft.com/office/drawing/2014/main" val="178963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zh-TW" altLang="en-US" sz="1400" b="1">
                        <a:effectLst/>
                      </a:endParaRP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group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units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value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1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0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Protein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Composition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25.180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64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1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Total lipid (fat)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Composition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29.200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2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Carbohydrate, by difference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Composition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3.060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31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3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Ash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Other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3.280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225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4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Energy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Energy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kcal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376.000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5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...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...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...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...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...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54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157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Serine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Amino Acids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1.472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9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158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Cholesterol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Other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93.000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11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159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Fatty acids, total saturated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Other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18.584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2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160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Fatty acids, total monounsaturated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Other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>
                          <a:effectLst/>
                        </a:rPr>
                        <a:t>8.275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29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400" b="1">
                          <a:effectLst/>
                        </a:rPr>
                        <a:t>161</a:t>
                      </a:r>
                    </a:p>
                  </a:txBody>
                  <a:tcPr marL="72522" marR="72522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Fatty acids, total polyunsaturated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Other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dirty="0">
                          <a:effectLst/>
                        </a:rPr>
                        <a:t>0.830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1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83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046" y="332201"/>
            <a:ext cx="11906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當把由字典組成的list轉換為DataFrame的時候，我們可以吹創業提取的list部分。這裡我們提取食品名，群（group），ID，製造商：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236" y="17453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info_keys</a:t>
            </a:r>
            <a:r>
              <a:rPr lang="en-US" altLang="zh-TW" dirty="0" smtClean="0"/>
              <a:t> = ['description', 'group', 'id', 'manufacturer']</a:t>
            </a:r>
          </a:p>
          <a:p>
            <a:r>
              <a:rPr lang="en-US" altLang="zh-TW" dirty="0" smtClean="0"/>
              <a:t>info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, columns=</a:t>
            </a:r>
            <a:r>
              <a:rPr lang="en-US" altLang="zh-TW" dirty="0" err="1" smtClean="0"/>
              <a:t>info_keys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info[:5]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91859"/>
              </p:ext>
            </p:extLst>
          </p:nvPr>
        </p:nvGraphicFramePr>
        <p:xfrm>
          <a:off x="1101436" y="2766854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3208496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45987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48301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55231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5556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manufacturer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365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Cheese, caraway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Dairy and Egg 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85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Cheese, cheddar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Dairy and Egg 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12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Cheese, edam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Dairy and Egg 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514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Cheese, feta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Dairy and Egg 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65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>
                          <a:effectLst/>
                        </a:rPr>
                        <a:t>Cheese, mozzarella, part skim milk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Dairy and Egg 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1028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9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27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5406" y="1415534"/>
            <a:ext cx="110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info.info()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48153" y="57354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&lt;class '</a:t>
            </a:r>
            <a:r>
              <a:rPr lang="en-US" altLang="zh-TW" dirty="0" err="1" smtClean="0"/>
              <a:t>pandas.core.frame.DataFrame</a:t>
            </a:r>
            <a:r>
              <a:rPr lang="en-US" altLang="zh-TW" dirty="0" smtClean="0"/>
              <a:t>'&gt;</a:t>
            </a:r>
          </a:p>
          <a:p>
            <a:r>
              <a:rPr lang="en-US" altLang="zh-TW" dirty="0" err="1" smtClean="0"/>
              <a:t>RangeIndex</a:t>
            </a:r>
            <a:r>
              <a:rPr lang="en-US" altLang="zh-TW" dirty="0" smtClean="0"/>
              <a:t>: 6636 entries, 0 to 6635</a:t>
            </a:r>
          </a:p>
          <a:p>
            <a:r>
              <a:rPr lang="en-US" altLang="zh-TW" dirty="0" smtClean="0"/>
              <a:t>Data columns (total 4 columns):</a:t>
            </a:r>
          </a:p>
          <a:p>
            <a:r>
              <a:rPr lang="en-US" altLang="zh-TW" dirty="0" smtClean="0"/>
              <a:t>description     6636 non-null object</a:t>
            </a:r>
          </a:p>
          <a:p>
            <a:r>
              <a:rPr lang="en-US" altLang="zh-TW" dirty="0" smtClean="0"/>
              <a:t>group           6636 non-null object</a:t>
            </a:r>
          </a:p>
          <a:p>
            <a:r>
              <a:rPr lang="en-US" altLang="zh-TW" dirty="0" smtClean="0"/>
              <a:t>id              6636 non-null int64</a:t>
            </a:r>
          </a:p>
          <a:p>
            <a:r>
              <a:rPr lang="en-US" altLang="zh-TW" dirty="0" smtClean="0"/>
              <a:t>manufacturer    5195 non-null object</a:t>
            </a:r>
          </a:p>
          <a:p>
            <a:r>
              <a:rPr lang="en-US" altLang="zh-TW" dirty="0" err="1" smtClean="0"/>
              <a:t>dtypes</a:t>
            </a:r>
            <a:r>
              <a:rPr lang="en-US" altLang="zh-TW" dirty="0" smtClean="0"/>
              <a:t>: int64(1), object(3)</a:t>
            </a:r>
          </a:p>
          <a:p>
            <a:r>
              <a:rPr lang="en-US" altLang="zh-TW" dirty="0" smtClean="0"/>
              <a:t>memory usage: 207.5+ KB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0534" y="4773875"/>
            <a:ext cx="3270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pd.value_counts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info.group</a:t>
            </a:r>
            <a:r>
              <a:rPr lang="en-US" altLang="zh-TW" dirty="0" smtClean="0"/>
              <a:t>)[:10]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48153" y="345538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Vegetables and Vegetable Products    812</a:t>
            </a:r>
          </a:p>
          <a:p>
            <a:r>
              <a:rPr lang="en-US" altLang="zh-TW" dirty="0" smtClean="0"/>
              <a:t>Beef Products                        618</a:t>
            </a:r>
          </a:p>
          <a:p>
            <a:r>
              <a:rPr lang="en-US" altLang="zh-TW" dirty="0" smtClean="0"/>
              <a:t>Baked Products                       496</a:t>
            </a:r>
          </a:p>
          <a:p>
            <a:r>
              <a:rPr lang="en-US" altLang="zh-TW" dirty="0" smtClean="0"/>
              <a:t>Breakfast Cereals                    403</a:t>
            </a:r>
          </a:p>
          <a:p>
            <a:r>
              <a:rPr lang="en-US" altLang="zh-TW" dirty="0" smtClean="0"/>
              <a:t>Legumes and Legume Products          365</a:t>
            </a:r>
          </a:p>
          <a:p>
            <a:r>
              <a:rPr lang="en-US" altLang="zh-TW" dirty="0" smtClean="0"/>
              <a:t>Fast Foods                           365</a:t>
            </a:r>
          </a:p>
          <a:p>
            <a:r>
              <a:rPr lang="en-US" altLang="zh-TW" dirty="0" smtClean="0"/>
              <a:t>Lamb, Veal, and Game Products        345</a:t>
            </a:r>
          </a:p>
          <a:p>
            <a:r>
              <a:rPr lang="en-US" altLang="zh-TW" dirty="0" smtClean="0"/>
              <a:t>Sweets                               341</a:t>
            </a:r>
          </a:p>
          <a:p>
            <a:r>
              <a:rPr lang="en-US" altLang="zh-TW" dirty="0" smtClean="0"/>
              <a:t>Pork Products                        328</a:t>
            </a:r>
          </a:p>
          <a:p>
            <a:r>
              <a:rPr lang="en-US" altLang="zh-TW" dirty="0" smtClean="0"/>
              <a:t>Fruits and Fruit Juices              328</a:t>
            </a:r>
          </a:p>
          <a:p>
            <a:r>
              <a:rPr lang="en-US" altLang="zh-TW" dirty="0" smtClean="0"/>
              <a:t>Name: group,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: int64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989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68" y="210327"/>
            <a:ext cx="12022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這裡我們對所有的nutrient數據做一些分析，把每種食物的nutrient部分組合成一個大表格。首先，把每個食物的nutrient列表變為DataFrame，添加一列為id，然後把id添加到DataFrame中，接著使用concat聯結到一起：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171" y="159869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nutrients_all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food in 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nutrients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(food['nutrients'])</a:t>
            </a:r>
          </a:p>
          <a:p>
            <a:r>
              <a:rPr lang="en-US" altLang="zh-TW" dirty="0" smtClean="0"/>
              <a:t>    nutrients['id'] = food['id']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nutrients_all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nutrients_all.append</a:t>
            </a:r>
            <a:r>
              <a:rPr lang="en-US" altLang="zh-TW" dirty="0" smtClean="0"/>
              <a:t>(nutrients, </a:t>
            </a:r>
            <a:r>
              <a:rPr lang="en-US" altLang="zh-TW" dirty="0" err="1" smtClean="0"/>
              <a:t>ignore_index</a:t>
            </a:r>
            <a:r>
              <a:rPr lang="en-US" altLang="zh-TW" dirty="0" smtClean="0"/>
              <a:t>=True)</a:t>
            </a:r>
          </a:p>
          <a:p>
            <a:endParaRPr lang="en-US" altLang="zh-TW" dirty="0"/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一切正常的話出來的效果是這樣的：</a:t>
            </a:r>
          </a:p>
          <a:p>
            <a:r>
              <a:rPr lang="en-US" altLang="zh-TW" dirty="0" err="1" smtClean="0"/>
              <a:t>nutrients_all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35625"/>
              </p:ext>
            </p:extLst>
          </p:nvPr>
        </p:nvGraphicFramePr>
        <p:xfrm>
          <a:off x="4789136" y="1598690"/>
          <a:ext cx="7252230" cy="4351335"/>
        </p:xfrm>
        <a:graphic>
          <a:graphicData uri="http://schemas.openxmlformats.org/drawingml/2006/table">
            <a:tbl>
              <a:tblPr/>
              <a:tblGrid>
                <a:gridCol w="1208705">
                  <a:extLst>
                    <a:ext uri="{9D8B030D-6E8A-4147-A177-3AD203B41FA5}">
                      <a16:colId xmlns:a16="http://schemas.microsoft.com/office/drawing/2014/main" val="4089131738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652690745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2408409830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300571615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1764116645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254063418"/>
                    </a:ext>
                  </a:extLst>
                </a:gridCol>
              </a:tblGrid>
              <a:tr h="4414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description</a:t>
                      </a:r>
                      <a:endParaRPr lang="en-US" sz="1200" b="1" dirty="0">
                        <a:effectLst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group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units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value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id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2514610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0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Protein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Composition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25.180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36286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1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lipid (fat)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Composition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29.200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43502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2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Carbohydrate, by difference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Composition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3.060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40975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Ash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3.280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146233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4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Energy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Energy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kcal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376.000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63662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...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34537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389350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Vitamin B-12, added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Vitamins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mcg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0.000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9294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389351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Cholesterol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0.000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356935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389352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Fatty acids, total saturated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0.072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94398"/>
                  </a:ext>
                </a:extLst>
              </a:tr>
              <a:tr h="630629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389353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Fatty acids, total monounsaturated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0.028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978333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389354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Fatty acids, total polyunsaturated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0.041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dirty="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5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291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294" y="321071"/>
            <a:ext cx="7259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這個DataFrame中有一些重複的部分，看一下有多少重複的行：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006" y="1789607"/>
            <a:ext cx="537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nutrients_all.duplicated</a:t>
            </a:r>
            <a:r>
              <a:rPr lang="en-US" altLang="zh-TW" dirty="0" smtClean="0"/>
              <a:t>().sum() # number of duplicates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49372" y="178960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14179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6735" y="4394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nutrients_all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nutrients_all.drop_duplicates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nutrients_all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21996"/>
              </p:ext>
            </p:extLst>
          </p:nvPr>
        </p:nvGraphicFramePr>
        <p:xfrm>
          <a:off x="4610124" y="2437776"/>
          <a:ext cx="7581876" cy="4357320"/>
        </p:xfrm>
        <a:graphic>
          <a:graphicData uri="http://schemas.openxmlformats.org/drawingml/2006/table">
            <a:tbl>
              <a:tblPr/>
              <a:tblGrid>
                <a:gridCol w="1263646">
                  <a:extLst>
                    <a:ext uri="{9D8B030D-6E8A-4147-A177-3AD203B41FA5}">
                      <a16:colId xmlns:a16="http://schemas.microsoft.com/office/drawing/2014/main" val="1562121658"/>
                    </a:ext>
                  </a:extLst>
                </a:gridCol>
                <a:gridCol w="1263646">
                  <a:extLst>
                    <a:ext uri="{9D8B030D-6E8A-4147-A177-3AD203B41FA5}">
                      <a16:colId xmlns:a16="http://schemas.microsoft.com/office/drawing/2014/main" val="4141272437"/>
                    </a:ext>
                  </a:extLst>
                </a:gridCol>
                <a:gridCol w="1263646">
                  <a:extLst>
                    <a:ext uri="{9D8B030D-6E8A-4147-A177-3AD203B41FA5}">
                      <a16:colId xmlns:a16="http://schemas.microsoft.com/office/drawing/2014/main" val="1191248258"/>
                    </a:ext>
                  </a:extLst>
                </a:gridCol>
                <a:gridCol w="1263646">
                  <a:extLst>
                    <a:ext uri="{9D8B030D-6E8A-4147-A177-3AD203B41FA5}">
                      <a16:colId xmlns:a16="http://schemas.microsoft.com/office/drawing/2014/main" val="4194285972"/>
                    </a:ext>
                  </a:extLst>
                </a:gridCol>
                <a:gridCol w="1263646">
                  <a:extLst>
                    <a:ext uri="{9D8B030D-6E8A-4147-A177-3AD203B41FA5}">
                      <a16:colId xmlns:a16="http://schemas.microsoft.com/office/drawing/2014/main" val="3527693301"/>
                    </a:ext>
                  </a:extLst>
                </a:gridCol>
                <a:gridCol w="1263646">
                  <a:extLst>
                    <a:ext uri="{9D8B030D-6E8A-4147-A177-3AD203B41FA5}">
                      <a16:colId xmlns:a16="http://schemas.microsoft.com/office/drawing/2014/main" val="1541160640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description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group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units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value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id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300"/>
                    </a:p>
                  </a:txBody>
                  <a:tcPr marL="65929" marR="65929" marT="32965" marB="3296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3743013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0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Protein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Composition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25.180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1008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650704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1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Total lipid (fat)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Composition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29.200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1008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74304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2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Carbohydrate, by difference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Composition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3.060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1008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89907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3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Ash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Other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3.280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1008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278085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4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Energy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Energy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kcal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376.000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1008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03500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...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...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...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...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...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...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86631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389350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Vitamin B-12, added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Vitamins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mcg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0.000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43546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23879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389351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Cholesterol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Other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mg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0.000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43546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233107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389352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Fatty acids, total saturated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Other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0.072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43546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9873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389353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Fatty acids, total monounsaturated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Other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0.028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43546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19082"/>
                  </a:ext>
                </a:extLst>
              </a:tr>
              <a:tr h="46150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300" b="1">
                          <a:effectLst/>
                        </a:rPr>
                        <a:t>389354</a:t>
                      </a:r>
                    </a:p>
                  </a:txBody>
                  <a:tcPr marL="65929" marR="65929" marT="32965" marB="329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Fatty acids, total polyunsaturated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Other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>
                          <a:effectLst/>
                        </a:rPr>
                        <a:t>0.041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 dirty="0">
                          <a:effectLst/>
                        </a:rPr>
                        <a:t>43546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162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96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948" y="0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如果每一個對像中的列名不一會，我們可以分別指定：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" y="6504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df3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</a:t>
            </a:r>
            <a:r>
              <a:rPr lang="en-US" altLang="zh-TW" dirty="0" err="1" smtClean="0"/>
              <a:t>lkey</a:t>
            </a:r>
            <a:r>
              <a:rPr lang="en-US" altLang="zh-TW" dirty="0" smtClean="0"/>
              <a:t>': ['b', 'b', 'a', 'c', 'a', 'a', 'b'], </a:t>
            </a:r>
          </a:p>
          <a:p>
            <a:r>
              <a:rPr lang="en-US" altLang="zh-TW" dirty="0" smtClean="0"/>
              <a:t>                             'data1': range(7)})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df4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</a:t>
            </a:r>
            <a:r>
              <a:rPr lang="en-US" altLang="zh-TW" dirty="0" err="1" smtClean="0"/>
              <a:t>rkey</a:t>
            </a:r>
            <a:r>
              <a:rPr lang="en-US" altLang="zh-TW" dirty="0" smtClean="0"/>
              <a:t>': ['a', 'b', 'd'], </a:t>
            </a:r>
          </a:p>
          <a:p>
            <a:r>
              <a:rPr lang="en-US" altLang="zh-TW" dirty="0" smtClean="0"/>
              <a:t>                             'data2': range(3)})</a:t>
            </a:r>
          </a:p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(df3, df4, </a:t>
            </a:r>
            <a:r>
              <a:rPr lang="en-US" altLang="zh-TW" dirty="0" err="1" smtClean="0"/>
              <a:t>left_on</a:t>
            </a:r>
            <a:r>
              <a:rPr lang="en-US" altLang="zh-TW" dirty="0" smtClean="0"/>
              <a:t>='</a:t>
            </a:r>
            <a:r>
              <a:rPr lang="en-US" altLang="zh-TW" dirty="0" err="1" smtClean="0"/>
              <a:t>lkey</a:t>
            </a:r>
            <a:r>
              <a:rPr lang="en-US" altLang="zh-TW" dirty="0" smtClean="0"/>
              <a:t>', </a:t>
            </a:r>
            <a:r>
              <a:rPr lang="en-US" altLang="zh-TW" dirty="0" err="1" smtClean="0"/>
              <a:t>right_on</a:t>
            </a:r>
            <a:r>
              <a:rPr lang="en-US" altLang="zh-TW" dirty="0" smtClean="0"/>
              <a:t>='</a:t>
            </a:r>
            <a:r>
              <a:rPr lang="en-US" altLang="zh-TW" dirty="0" err="1" smtClean="0"/>
              <a:t>rkey</a:t>
            </a:r>
            <a:r>
              <a:rPr lang="en-US" altLang="zh-TW" dirty="0" smtClean="0"/>
              <a:t>')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56354"/>
              </p:ext>
            </p:extLst>
          </p:nvPr>
        </p:nvGraphicFramePr>
        <p:xfrm>
          <a:off x="6266411" y="415120"/>
          <a:ext cx="5205155" cy="2560320"/>
        </p:xfrm>
        <a:graphic>
          <a:graphicData uri="http://schemas.openxmlformats.org/drawingml/2006/table">
            <a:tbl>
              <a:tblPr/>
              <a:tblGrid>
                <a:gridCol w="1041031">
                  <a:extLst>
                    <a:ext uri="{9D8B030D-6E8A-4147-A177-3AD203B41FA5}">
                      <a16:colId xmlns:a16="http://schemas.microsoft.com/office/drawing/2014/main" val="3582515662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4197177213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1425415588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3855123967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3976413840"/>
                    </a:ext>
                  </a:extLst>
                </a:gridCol>
              </a:tblGrid>
              <a:tr h="2893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lkey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rkey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0615886"/>
                  </a:ext>
                </a:extLst>
              </a:tr>
              <a:tr h="2893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36674"/>
                  </a:ext>
                </a:extLst>
              </a:tr>
              <a:tr h="2893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16425"/>
                  </a:ext>
                </a:extLst>
              </a:tr>
              <a:tr h="2893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759113"/>
                  </a:ext>
                </a:extLst>
              </a:tr>
              <a:tr h="2893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74998"/>
                  </a:ext>
                </a:extLst>
              </a:tr>
              <a:tr h="2893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88799"/>
                  </a:ext>
                </a:extLst>
              </a:tr>
              <a:tr h="28934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5527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05046" y="2803932"/>
            <a:ext cx="11906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在結果中並沒有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。因為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默認是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inner join(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內連接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，結果中的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是交集的結果，或者在兩個表格中都有的集合。其他一些可選項，比如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left, right, outer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outer join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（外連接）取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的合集，其實就是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left join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right join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同時應用的效果：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424" y="4910177"/>
            <a:ext cx="3205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(df1, df2, how='outer')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46665"/>
              </p:ext>
            </p:extLst>
          </p:nvPr>
        </p:nvGraphicFramePr>
        <p:xfrm>
          <a:off x="3442856" y="3265597"/>
          <a:ext cx="8749144" cy="3566160"/>
        </p:xfrm>
        <a:graphic>
          <a:graphicData uri="http://schemas.openxmlformats.org/drawingml/2006/table">
            <a:tbl>
              <a:tblPr/>
              <a:tblGrid>
                <a:gridCol w="2187286">
                  <a:extLst>
                    <a:ext uri="{9D8B030D-6E8A-4147-A177-3AD203B41FA5}">
                      <a16:colId xmlns:a16="http://schemas.microsoft.com/office/drawing/2014/main" val="1174704039"/>
                    </a:ext>
                  </a:extLst>
                </a:gridCol>
                <a:gridCol w="2187286">
                  <a:extLst>
                    <a:ext uri="{9D8B030D-6E8A-4147-A177-3AD203B41FA5}">
                      <a16:colId xmlns:a16="http://schemas.microsoft.com/office/drawing/2014/main" val="3856112521"/>
                    </a:ext>
                  </a:extLst>
                </a:gridCol>
                <a:gridCol w="2187286">
                  <a:extLst>
                    <a:ext uri="{9D8B030D-6E8A-4147-A177-3AD203B41FA5}">
                      <a16:colId xmlns:a16="http://schemas.microsoft.com/office/drawing/2014/main" val="3013533046"/>
                    </a:ext>
                  </a:extLst>
                </a:gridCol>
                <a:gridCol w="2187286">
                  <a:extLst>
                    <a:ext uri="{9D8B030D-6E8A-4147-A177-3AD203B41FA5}">
                      <a16:colId xmlns:a16="http://schemas.microsoft.com/office/drawing/2014/main" val="608730345"/>
                    </a:ext>
                  </a:extLst>
                </a:gridCol>
              </a:tblGrid>
              <a:tr h="43452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626705"/>
                  </a:ext>
                </a:extLst>
              </a:tr>
              <a:tr h="2483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96248"/>
                  </a:ext>
                </a:extLst>
              </a:tr>
              <a:tr h="2483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791136"/>
                  </a:ext>
                </a:extLst>
              </a:tr>
              <a:tr h="2483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76143"/>
                  </a:ext>
                </a:extLst>
              </a:tr>
              <a:tr h="2483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70025"/>
                  </a:ext>
                </a:extLst>
              </a:tr>
              <a:tr h="2483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92247"/>
                  </a:ext>
                </a:extLst>
              </a:tr>
              <a:tr h="2483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226712"/>
                  </a:ext>
                </a:extLst>
              </a:tr>
              <a:tr h="2483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988219"/>
                  </a:ext>
                </a:extLst>
              </a:tr>
              <a:tr h="2483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512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59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170" y="412511"/>
            <a:ext cx="7999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為了與info_keys中的group和descripton區別開，我們把列名更改一下：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174" y="1598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col_mapping</a:t>
            </a:r>
            <a:r>
              <a:rPr lang="en-US" altLang="zh-TW" dirty="0" smtClean="0"/>
              <a:t> = {'description': 'food',</a:t>
            </a:r>
          </a:p>
          <a:p>
            <a:r>
              <a:rPr lang="en-US" altLang="zh-TW" dirty="0" smtClean="0"/>
              <a:t>               'group': '</a:t>
            </a:r>
            <a:r>
              <a:rPr lang="en-US" altLang="zh-TW" dirty="0" err="1" smtClean="0"/>
              <a:t>fgroup</a:t>
            </a:r>
            <a:r>
              <a:rPr lang="en-US" altLang="zh-TW" dirty="0" smtClean="0"/>
              <a:t>'}</a:t>
            </a:r>
          </a:p>
          <a:p>
            <a:r>
              <a:rPr lang="en-US" altLang="zh-TW" dirty="0" smtClean="0"/>
              <a:t>info = </a:t>
            </a:r>
            <a:r>
              <a:rPr lang="en-US" altLang="zh-TW" dirty="0" err="1" smtClean="0"/>
              <a:t>info.rename</a:t>
            </a:r>
            <a:r>
              <a:rPr lang="en-US" altLang="zh-TW" dirty="0" smtClean="0"/>
              <a:t>(columns=</a:t>
            </a:r>
            <a:r>
              <a:rPr lang="en-US" altLang="zh-TW" dirty="0" err="1" smtClean="0"/>
              <a:t>col_mapping</a:t>
            </a:r>
            <a:r>
              <a:rPr lang="en-US" altLang="zh-TW" dirty="0" smtClean="0"/>
              <a:t>, copy=False)</a:t>
            </a:r>
          </a:p>
          <a:p>
            <a:r>
              <a:rPr lang="en-US" altLang="zh-TW" dirty="0" smtClean="0"/>
              <a:t>info.info()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50233" y="997495"/>
            <a:ext cx="41037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&lt;class '</a:t>
            </a:r>
            <a:r>
              <a:rPr lang="en-US" altLang="zh-TW" dirty="0" err="1" smtClean="0"/>
              <a:t>pandas.core.frame.DataFrame</a:t>
            </a:r>
            <a:r>
              <a:rPr lang="en-US" altLang="zh-TW" dirty="0" smtClean="0"/>
              <a:t>'&gt;</a:t>
            </a:r>
          </a:p>
          <a:p>
            <a:r>
              <a:rPr lang="en-US" altLang="zh-TW" dirty="0" err="1" smtClean="0"/>
              <a:t>RangeIndex</a:t>
            </a:r>
            <a:r>
              <a:rPr lang="en-US" altLang="zh-TW" dirty="0" smtClean="0"/>
              <a:t>: 6636 entries, 0 to 6635</a:t>
            </a:r>
          </a:p>
          <a:p>
            <a:r>
              <a:rPr lang="en-US" altLang="zh-TW" dirty="0" smtClean="0"/>
              <a:t>Data columns (total 4 columns):</a:t>
            </a:r>
          </a:p>
          <a:p>
            <a:r>
              <a:rPr lang="en-US" altLang="zh-TW" dirty="0" smtClean="0"/>
              <a:t>food            6636 non-null object</a:t>
            </a:r>
          </a:p>
          <a:p>
            <a:r>
              <a:rPr lang="en-US" altLang="zh-TW" dirty="0" err="1" smtClean="0"/>
              <a:t>fgroup</a:t>
            </a:r>
            <a:r>
              <a:rPr lang="en-US" altLang="zh-TW" dirty="0" smtClean="0"/>
              <a:t>          6636 non-null object</a:t>
            </a:r>
          </a:p>
          <a:p>
            <a:r>
              <a:rPr lang="en-US" altLang="zh-TW" dirty="0" smtClean="0"/>
              <a:t>id              6636 non-null int64</a:t>
            </a:r>
          </a:p>
          <a:p>
            <a:r>
              <a:rPr lang="en-US" altLang="zh-TW" dirty="0" smtClean="0"/>
              <a:t>manufacturer    5195 non-null object</a:t>
            </a:r>
          </a:p>
          <a:p>
            <a:r>
              <a:rPr lang="en-US" altLang="zh-TW" dirty="0" err="1" smtClean="0"/>
              <a:t>dtypes</a:t>
            </a:r>
            <a:r>
              <a:rPr lang="en-US" altLang="zh-TW" dirty="0" smtClean="0"/>
              <a:t>: int64(1), object(3)</a:t>
            </a:r>
          </a:p>
          <a:p>
            <a:r>
              <a:rPr lang="en-US" altLang="zh-TW" dirty="0" smtClean="0"/>
              <a:t>memory usage: 207.5+ KB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9699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763" y="2391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col_mapping</a:t>
            </a:r>
            <a:r>
              <a:rPr lang="en-US" altLang="zh-TW" dirty="0" smtClean="0"/>
              <a:t> = {'description' : 'nutrient',</a:t>
            </a:r>
          </a:p>
          <a:p>
            <a:r>
              <a:rPr lang="en-US" altLang="zh-TW" dirty="0" smtClean="0"/>
              <a:t>               'group': '</a:t>
            </a:r>
            <a:r>
              <a:rPr lang="en-US" altLang="zh-TW" dirty="0" err="1" smtClean="0"/>
              <a:t>nutgroup</a:t>
            </a:r>
            <a:r>
              <a:rPr lang="en-US" altLang="zh-TW" dirty="0" smtClean="0"/>
              <a:t>'}</a:t>
            </a:r>
          </a:p>
          <a:p>
            <a:r>
              <a:rPr lang="en-US" altLang="zh-TW" dirty="0" err="1" smtClean="0"/>
              <a:t>nutrients_all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nutrients_all.rename</a:t>
            </a:r>
            <a:r>
              <a:rPr lang="en-US" altLang="zh-TW" dirty="0" smtClean="0"/>
              <a:t>(columns=</a:t>
            </a:r>
            <a:r>
              <a:rPr lang="en-US" altLang="zh-TW" dirty="0" err="1" smtClean="0"/>
              <a:t>col_mapping</a:t>
            </a:r>
            <a:r>
              <a:rPr lang="en-US" altLang="zh-TW" dirty="0" smtClean="0"/>
              <a:t>, copy=False)</a:t>
            </a:r>
          </a:p>
          <a:p>
            <a:r>
              <a:rPr lang="en-US" altLang="zh-TW" dirty="0" err="1" smtClean="0"/>
              <a:t>nutrients_all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7828"/>
              </p:ext>
            </p:extLst>
          </p:nvPr>
        </p:nvGraphicFramePr>
        <p:xfrm>
          <a:off x="3932925" y="1716507"/>
          <a:ext cx="7252230" cy="4351335"/>
        </p:xfrm>
        <a:graphic>
          <a:graphicData uri="http://schemas.openxmlformats.org/drawingml/2006/table">
            <a:tbl>
              <a:tblPr/>
              <a:tblGrid>
                <a:gridCol w="1208705">
                  <a:extLst>
                    <a:ext uri="{9D8B030D-6E8A-4147-A177-3AD203B41FA5}">
                      <a16:colId xmlns:a16="http://schemas.microsoft.com/office/drawing/2014/main" val="2250443757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1158266294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3725828977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3312827359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3087944561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2692366553"/>
                    </a:ext>
                  </a:extLst>
                </a:gridCol>
              </a:tblGrid>
              <a:tr h="4414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nutrient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nutgroup</a:t>
                      </a:r>
                      <a:endParaRPr lang="en-US" sz="1200" b="1" dirty="0">
                        <a:effectLst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units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value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id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387499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0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Protein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Composition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25.180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57434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1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Total lipid (fat)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Composition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29.200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62145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2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Carbohydrate, by difference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Composition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3.060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74884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Ash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3.280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158465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4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Energy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Energy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kcal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376.000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1008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58059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...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...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390527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389350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Vitamin B-12, added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Vitamins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mcg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0.000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36607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389351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Cholesterol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0.000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739619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389352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Fatty acids, total saturated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0.072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450223"/>
                  </a:ext>
                </a:extLst>
              </a:tr>
              <a:tr h="630629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389353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Fatty acids, total monounsaturated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0.028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47241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TW" sz="1200" b="1">
                          <a:effectLst/>
                        </a:rPr>
                        <a:t>389354</a:t>
                      </a:r>
                    </a:p>
                  </a:txBody>
                  <a:tcPr marL="63063" marR="63063" marT="31531" marB="315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Fatty acids, total polyunsaturated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Other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>
                          <a:effectLst/>
                        </a:rPr>
                        <a:t>0.041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dirty="0">
                          <a:effectLst/>
                        </a:rPr>
                        <a:t>43546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0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177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69" y="803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/>
              <a:t>ndata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pd.merge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nutrients_all</a:t>
            </a:r>
            <a:r>
              <a:rPr lang="en-US" altLang="zh-TW" dirty="0" smtClean="0"/>
              <a:t>, info, on='id', how='outer')</a:t>
            </a:r>
          </a:p>
          <a:p>
            <a:r>
              <a:rPr lang="en-US" altLang="zh-TW" dirty="0" smtClean="0"/>
              <a:t>ndata.info()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36873" y="135927"/>
            <a:ext cx="39269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&lt;class '</a:t>
            </a:r>
            <a:r>
              <a:rPr lang="en-US" altLang="zh-TW" dirty="0" err="1" smtClean="0"/>
              <a:t>pandas.core.frame.DataFrame</a:t>
            </a:r>
            <a:r>
              <a:rPr lang="en-US" altLang="zh-TW" dirty="0" smtClean="0"/>
              <a:t>'&gt;</a:t>
            </a:r>
          </a:p>
          <a:p>
            <a:r>
              <a:rPr lang="en-US" altLang="zh-TW" dirty="0" smtClean="0"/>
              <a:t>Int64Index: 375176 entries, 0 to 375175</a:t>
            </a:r>
          </a:p>
          <a:p>
            <a:r>
              <a:rPr lang="en-US" altLang="zh-TW" dirty="0" smtClean="0"/>
              <a:t>Data columns (total 8 columns):</a:t>
            </a:r>
          </a:p>
          <a:p>
            <a:r>
              <a:rPr lang="en-US" altLang="zh-TW" dirty="0" smtClean="0"/>
              <a:t>nutrient        375176 non-null object</a:t>
            </a:r>
          </a:p>
          <a:p>
            <a:r>
              <a:rPr lang="en-US" altLang="zh-TW" dirty="0" err="1" smtClean="0"/>
              <a:t>nutgroup</a:t>
            </a:r>
            <a:r>
              <a:rPr lang="en-US" altLang="zh-TW" dirty="0" smtClean="0"/>
              <a:t>        375176 non-null object</a:t>
            </a:r>
          </a:p>
          <a:p>
            <a:r>
              <a:rPr lang="en-US" altLang="zh-TW" dirty="0" smtClean="0"/>
              <a:t>units           375176 non-null object</a:t>
            </a:r>
          </a:p>
          <a:p>
            <a:r>
              <a:rPr lang="en-US" altLang="zh-TW" dirty="0" smtClean="0"/>
              <a:t>value           375176 non-null float64</a:t>
            </a:r>
          </a:p>
          <a:p>
            <a:r>
              <a:rPr lang="en-US" altLang="zh-TW" dirty="0" smtClean="0"/>
              <a:t>id              375176 non-null int64</a:t>
            </a:r>
          </a:p>
          <a:p>
            <a:r>
              <a:rPr lang="en-US" altLang="zh-TW" dirty="0" smtClean="0"/>
              <a:t>food            375176 non-null object</a:t>
            </a:r>
          </a:p>
          <a:p>
            <a:r>
              <a:rPr lang="en-US" altLang="zh-TW" dirty="0" err="1" smtClean="0"/>
              <a:t>fgroup</a:t>
            </a:r>
            <a:r>
              <a:rPr lang="en-US" altLang="zh-TW" dirty="0" smtClean="0"/>
              <a:t>          375176 non-null object</a:t>
            </a:r>
          </a:p>
          <a:p>
            <a:r>
              <a:rPr lang="en-US" altLang="zh-TW" dirty="0" smtClean="0"/>
              <a:t>manufacturer    293054 non-null object</a:t>
            </a:r>
          </a:p>
          <a:p>
            <a:r>
              <a:rPr lang="en-US" altLang="zh-TW" dirty="0" err="1" smtClean="0"/>
              <a:t>dtypes</a:t>
            </a:r>
            <a:r>
              <a:rPr lang="en-US" altLang="zh-TW" dirty="0" smtClean="0"/>
              <a:t>: float64(1), int64(1), object(6)</a:t>
            </a:r>
          </a:p>
          <a:p>
            <a:r>
              <a:rPr lang="en-US" altLang="zh-TW" dirty="0" smtClean="0"/>
              <a:t>memory usage: 25.8+ MB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7643" y="5272640"/>
            <a:ext cx="183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ndata.iloc</a:t>
            </a:r>
            <a:r>
              <a:rPr lang="en-US" altLang="zh-TW" dirty="0" smtClean="0"/>
              <a:t>[30000]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71454" y="397997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nutrient                                       Glycine</a:t>
            </a:r>
          </a:p>
          <a:p>
            <a:r>
              <a:rPr lang="en-US" altLang="zh-TW" dirty="0" err="1" smtClean="0"/>
              <a:t>nutgroup</a:t>
            </a:r>
            <a:r>
              <a:rPr lang="en-US" altLang="zh-TW" dirty="0" smtClean="0"/>
              <a:t>                                   Amino Acids</a:t>
            </a:r>
          </a:p>
          <a:p>
            <a:r>
              <a:rPr lang="en-US" altLang="zh-TW" dirty="0" smtClean="0"/>
              <a:t>units                                                g</a:t>
            </a:r>
          </a:p>
          <a:p>
            <a:r>
              <a:rPr lang="en-US" altLang="zh-TW" dirty="0" smtClean="0"/>
              <a:t>value                                             0.04</a:t>
            </a:r>
          </a:p>
          <a:p>
            <a:r>
              <a:rPr lang="en-US" altLang="zh-TW" dirty="0" smtClean="0"/>
              <a:t>id                                                6158</a:t>
            </a:r>
          </a:p>
          <a:p>
            <a:r>
              <a:rPr lang="en-US" altLang="zh-TW" dirty="0" smtClean="0"/>
              <a:t>food            Soup, tomato bisque, canned, condensed</a:t>
            </a:r>
          </a:p>
          <a:p>
            <a:r>
              <a:rPr lang="en-US" altLang="zh-TW" dirty="0" err="1" smtClean="0"/>
              <a:t>fgroup</a:t>
            </a:r>
            <a:r>
              <a:rPr lang="en-US" altLang="zh-TW" dirty="0" smtClean="0"/>
              <a:t>                      Soups, Sauces, and Gravies</a:t>
            </a:r>
          </a:p>
          <a:p>
            <a:r>
              <a:rPr lang="en-US" altLang="zh-TW" dirty="0" smtClean="0"/>
              <a:t>manufacturer                                          </a:t>
            </a:r>
          </a:p>
          <a:p>
            <a:r>
              <a:rPr lang="en-US" altLang="zh-TW" dirty="0" smtClean="0"/>
              <a:t>Name: 30000,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: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2416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295" y="304446"/>
            <a:ext cx="10377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我們可以對食物群（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food group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）和營養類型（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nutrient type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）分組後，對中位數進行繪圖：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050" y="1081125"/>
            <a:ext cx="6569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result = </a:t>
            </a:r>
            <a:r>
              <a:rPr lang="en-US" altLang="zh-TW" dirty="0" err="1" smtClean="0"/>
              <a:t>ndata.groupby</a:t>
            </a:r>
            <a:r>
              <a:rPr lang="en-US" altLang="zh-TW" dirty="0" smtClean="0"/>
              <a:t>(['nutrient', '</a:t>
            </a:r>
            <a:r>
              <a:rPr lang="en-US" altLang="zh-TW" dirty="0" err="1" smtClean="0"/>
              <a:t>fgroup</a:t>
            </a:r>
            <a:r>
              <a:rPr lang="en-US" altLang="zh-TW" dirty="0" smtClean="0"/>
              <a:t>'])['value'].quantile(0.5)</a:t>
            </a:r>
          </a:p>
          <a:p>
            <a:r>
              <a:rPr lang="en-US" altLang="zh-TW" dirty="0" smtClean="0"/>
              <a:t>%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inline</a:t>
            </a:r>
          </a:p>
          <a:p>
            <a:r>
              <a:rPr lang="en-US" altLang="zh-TW" dirty="0" smtClean="0"/>
              <a:t>result['Zinc, Zn'].</a:t>
            </a:r>
            <a:r>
              <a:rPr lang="en-US" altLang="zh-TW" dirty="0" err="1" smtClean="0"/>
              <a:t>sort_values</a:t>
            </a:r>
            <a:r>
              <a:rPr lang="en-US" altLang="zh-TW" dirty="0" smtClean="0"/>
              <a:t>().plot(kind='</a:t>
            </a:r>
            <a:r>
              <a:rPr lang="en-US" altLang="zh-TW" dirty="0" err="1" smtClean="0"/>
              <a:t>barh</a:t>
            </a:r>
            <a:r>
              <a:rPr lang="en-US" altLang="zh-TW" dirty="0" smtClean="0"/>
              <a:t>', </a:t>
            </a:r>
            <a:r>
              <a:rPr lang="en-US" altLang="zh-TW" dirty="0" err="1" smtClean="0"/>
              <a:t>figsize</a:t>
            </a:r>
            <a:r>
              <a:rPr lang="en-US" altLang="zh-TW" dirty="0" smtClean="0"/>
              <a:t>=(10, 8))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4194" y="2615206"/>
            <a:ext cx="5580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&lt;matplotlib.axes._</a:t>
            </a:r>
            <a:r>
              <a:rPr lang="en-US" altLang="zh-TW" dirty="0" err="1" smtClean="0"/>
              <a:t>subplots.AxesSubplot</a:t>
            </a:r>
            <a:r>
              <a:rPr lang="en-US" altLang="zh-TW" dirty="0" smtClean="0"/>
              <a:t> at 0x109c80d68&gt;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28" y="2984538"/>
            <a:ext cx="6504189" cy="38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9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680" y="243440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我們還可以找到每一種營養成分含量最多的食物是什麼：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12772"/>
            <a:ext cx="10938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by_nutrient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ndata.groupby</a:t>
            </a:r>
            <a:r>
              <a:rPr lang="en-US" altLang="zh-TW" dirty="0" smtClean="0"/>
              <a:t>(['</a:t>
            </a:r>
            <a:r>
              <a:rPr lang="en-US" altLang="zh-TW" dirty="0" err="1" smtClean="0"/>
              <a:t>nutgroup</a:t>
            </a:r>
            <a:r>
              <a:rPr lang="en-US" altLang="zh-TW" dirty="0" smtClean="0"/>
              <a:t>', 'nutrient'])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get_maximum</a:t>
            </a:r>
            <a:r>
              <a:rPr lang="en-US" altLang="zh-TW" dirty="0" smtClean="0"/>
              <a:t> = lambda x: </a:t>
            </a:r>
            <a:r>
              <a:rPr lang="en-US" altLang="zh-TW" dirty="0" err="1" smtClean="0"/>
              <a:t>x.loc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x.value.idxmax</a:t>
            </a:r>
            <a:r>
              <a:rPr lang="en-US" altLang="zh-TW" dirty="0" smtClean="0"/>
              <a:t>()]</a:t>
            </a:r>
          </a:p>
          <a:p>
            <a:r>
              <a:rPr lang="en-US" altLang="zh-TW" dirty="0" err="1" smtClean="0"/>
              <a:t>get_minimum</a:t>
            </a:r>
            <a:r>
              <a:rPr lang="en-US" altLang="zh-TW" dirty="0" smtClean="0"/>
              <a:t> = lambda x: </a:t>
            </a:r>
            <a:r>
              <a:rPr lang="en-US" altLang="zh-TW" dirty="0" err="1" smtClean="0"/>
              <a:t>x.loc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x.value.idxmin</a:t>
            </a:r>
            <a:r>
              <a:rPr lang="en-US" altLang="zh-TW" dirty="0" smtClean="0"/>
              <a:t>()]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max_foods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by_nutrient.apply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get_maximum</a:t>
            </a:r>
            <a:r>
              <a:rPr lang="en-US" altLang="zh-TW" dirty="0" smtClean="0"/>
              <a:t>)[['value', 'food']]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make the food a little smaller</a:t>
            </a:r>
          </a:p>
          <a:p>
            <a:r>
              <a:rPr lang="en-US" altLang="zh-TW" dirty="0" err="1" smtClean="0"/>
              <a:t>max_foods.food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max_foods.food.str</a:t>
            </a:r>
            <a:r>
              <a:rPr lang="en-US" altLang="zh-TW" dirty="0" smtClean="0"/>
              <a:t>[:50]</a:t>
            </a:r>
          </a:p>
          <a:p>
            <a:endParaRPr lang="en-US" altLang="zh-TW" dirty="0"/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因为得到的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DataFrame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太大，这里只输出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'Amino Acids'(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氨基酸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的营养群（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nutrient group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max_foods.loc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['Amino Acids']['food']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8036" y="3616281"/>
            <a:ext cx="873113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nutrient</a:t>
            </a:r>
          </a:p>
          <a:p>
            <a:r>
              <a:rPr lang="en-US" altLang="zh-TW" sz="1600" dirty="0" smtClean="0"/>
              <a:t>Alanine                          Gelatins, dry powder, unsweetened</a:t>
            </a:r>
          </a:p>
          <a:p>
            <a:r>
              <a:rPr lang="en-US" altLang="zh-TW" sz="1600" dirty="0" smtClean="0"/>
              <a:t>Arginine                              Seeds, sesame flour, low-fat</a:t>
            </a:r>
          </a:p>
          <a:p>
            <a:r>
              <a:rPr lang="en-US" altLang="zh-TW" sz="1600" dirty="0" smtClean="0"/>
              <a:t>Aspartic acid                                  Soy protein isolate</a:t>
            </a:r>
          </a:p>
          <a:p>
            <a:r>
              <a:rPr lang="en-US" altLang="zh-TW" sz="1600" dirty="0" err="1" smtClean="0"/>
              <a:t>Cystine</a:t>
            </a:r>
            <a:r>
              <a:rPr lang="en-US" altLang="zh-TW" sz="1600" dirty="0" smtClean="0"/>
              <a:t>               Seeds, cottonseed flour, low fat (glandless)</a:t>
            </a:r>
          </a:p>
          <a:p>
            <a:r>
              <a:rPr lang="en-US" altLang="zh-TW" sz="1600" dirty="0" smtClean="0"/>
              <a:t>Glutamic acid                                  Soy protein isolate</a:t>
            </a:r>
          </a:p>
          <a:p>
            <a:r>
              <a:rPr lang="en-US" altLang="zh-TW" sz="1600" dirty="0" smtClean="0"/>
              <a:t>                                       ...                        </a:t>
            </a:r>
          </a:p>
          <a:p>
            <a:r>
              <a:rPr lang="en-US" altLang="zh-TW" sz="1600" dirty="0" smtClean="0"/>
              <a:t>Serine           Soy protein isolate, PROTEIN TECHNOLOGIES INTE...</a:t>
            </a:r>
          </a:p>
          <a:p>
            <a:r>
              <a:rPr lang="en-US" altLang="zh-TW" sz="1600" dirty="0" smtClean="0"/>
              <a:t>Threonine        Soy protein isolate, PROTEIN TECHNOLOGIES INTE...</a:t>
            </a:r>
          </a:p>
          <a:p>
            <a:r>
              <a:rPr lang="en-US" altLang="zh-TW" sz="1600" dirty="0" smtClean="0"/>
              <a:t>Tryptophan        Sea lion, Steller, meat with fat (Alaska Native)</a:t>
            </a:r>
          </a:p>
          <a:p>
            <a:r>
              <a:rPr lang="en-US" altLang="zh-TW" sz="1600" dirty="0" smtClean="0"/>
              <a:t>Tyrosine         Soy protein isolate, PROTEIN TECHNOLOGIES INTE...</a:t>
            </a:r>
          </a:p>
          <a:p>
            <a:r>
              <a:rPr lang="en-US" altLang="zh-TW" sz="1600" dirty="0" smtClean="0"/>
              <a:t>Valine           Soy protein isolate, PROTEIN TECHNOLOGIES INTE...</a:t>
            </a:r>
          </a:p>
          <a:p>
            <a:r>
              <a:rPr lang="en-US" altLang="zh-TW" sz="1600" dirty="0" smtClean="0"/>
              <a:t>Name: food, Length: 19, </a:t>
            </a:r>
            <a:r>
              <a:rPr lang="en-US" altLang="zh-TW" sz="1600" dirty="0" err="1" smtClean="0"/>
              <a:t>dtype</a:t>
            </a:r>
            <a:r>
              <a:rPr lang="en-US" altLang="zh-TW" sz="1600" dirty="0" smtClean="0"/>
              <a:t>: object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82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355" y="165946"/>
            <a:ext cx="7608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many-to-many(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多對多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連接也被定義好了，不過可能不是那麼直觀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862" y="14322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df1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({'key': ['b', 'b', 'a', 'c', 'a', 'b'], </a:t>
            </a:r>
          </a:p>
          <a:p>
            <a:r>
              <a:rPr lang="en-US" altLang="zh-TW" dirty="0" smtClean="0"/>
              <a:t>                    'data1': range(6)})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df1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41364"/>
              </p:ext>
            </p:extLst>
          </p:nvPr>
        </p:nvGraphicFramePr>
        <p:xfrm>
          <a:off x="5285509" y="566056"/>
          <a:ext cx="6335685" cy="2560320"/>
        </p:xfrm>
        <a:graphic>
          <a:graphicData uri="http://schemas.openxmlformats.org/drawingml/2006/table">
            <a:tbl>
              <a:tblPr/>
              <a:tblGrid>
                <a:gridCol w="2111895">
                  <a:extLst>
                    <a:ext uri="{9D8B030D-6E8A-4147-A177-3AD203B41FA5}">
                      <a16:colId xmlns:a16="http://schemas.microsoft.com/office/drawing/2014/main" val="916810310"/>
                    </a:ext>
                  </a:extLst>
                </a:gridCol>
                <a:gridCol w="2111895">
                  <a:extLst>
                    <a:ext uri="{9D8B030D-6E8A-4147-A177-3AD203B41FA5}">
                      <a16:colId xmlns:a16="http://schemas.microsoft.com/office/drawing/2014/main" val="28186378"/>
                    </a:ext>
                  </a:extLst>
                </a:gridCol>
                <a:gridCol w="2111895">
                  <a:extLst>
                    <a:ext uri="{9D8B030D-6E8A-4147-A177-3AD203B41FA5}">
                      <a16:colId xmlns:a16="http://schemas.microsoft.com/office/drawing/2014/main" val="1561949803"/>
                    </a:ext>
                  </a:extLst>
                </a:gridCol>
              </a:tblGrid>
              <a:tr h="226408">
                <a:tc>
                  <a:txBody>
                    <a:bodyPr/>
                    <a:lstStyle/>
                    <a:p>
                      <a:pPr algn="r" fontAlgn="ctr"/>
                      <a:endParaRPr lang="zh-TW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25397"/>
                  </a:ext>
                </a:extLst>
              </a:tr>
              <a:tr h="2264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290242"/>
                  </a:ext>
                </a:extLst>
              </a:tr>
              <a:tr h="2264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43856"/>
                  </a:ext>
                </a:extLst>
              </a:tr>
              <a:tr h="2264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40812"/>
                  </a:ext>
                </a:extLst>
              </a:tr>
              <a:tr h="2264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18592"/>
                  </a:ext>
                </a:extLst>
              </a:tr>
              <a:tr h="2264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48516"/>
                  </a:ext>
                </a:extLst>
              </a:tr>
              <a:tr h="2264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524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1673" y="5003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df2 = </a:t>
            </a:r>
            <a:r>
              <a:rPr lang="en-US" altLang="zh-TW" dirty="0" err="1" smtClean="0"/>
              <a:t>pd.DataFrame</a:t>
            </a:r>
            <a:r>
              <a:rPr lang="en-US" altLang="zh-TW" dirty="0" smtClean="0"/>
              <a:t>({'key': ['a', 'b', 'a', 'b', 'd'], </a:t>
            </a:r>
          </a:p>
          <a:p>
            <a:r>
              <a:rPr lang="en-US" altLang="zh-TW" dirty="0" smtClean="0"/>
              <a:t>                    'data2': range(5)})</a:t>
            </a:r>
          </a:p>
          <a:p>
            <a:r>
              <a:rPr lang="en-US" altLang="zh-TW" dirty="0" smtClean="0"/>
              <a:t>df2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47142"/>
              </p:ext>
            </p:extLst>
          </p:nvPr>
        </p:nvGraphicFramePr>
        <p:xfrm>
          <a:off x="5393574" y="3992618"/>
          <a:ext cx="6119553" cy="2408789"/>
        </p:xfrm>
        <a:graphic>
          <a:graphicData uri="http://schemas.openxmlformats.org/drawingml/2006/table">
            <a:tbl>
              <a:tblPr/>
              <a:tblGrid>
                <a:gridCol w="2039851">
                  <a:extLst>
                    <a:ext uri="{9D8B030D-6E8A-4147-A177-3AD203B41FA5}">
                      <a16:colId xmlns:a16="http://schemas.microsoft.com/office/drawing/2014/main" val="1517976503"/>
                    </a:ext>
                  </a:extLst>
                </a:gridCol>
                <a:gridCol w="2039851">
                  <a:extLst>
                    <a:ext uri="{9D8B030D-6E8A-4147-A177-3AD203B41FA5}">
                      <a16:colId xmlns:a16="http://schemas.microsoft.com/office/drawing/2014/main" val="3231623180"/>
                    </a:ext>
                  </a:extLst>
                </a:gridCol>
                <a:gridCol w="2039851">
                  <a:extLst>
                    <a:ext uri="{9D8B030D-6E8A-4147-A177-3AD203B41FA5}">
                      <a16:colId xmlns:a16="http://schemas.microsoft.com/office/drawing/2014/main" val="4191688537"/>
                    </a:ext>
                  </a:extLst>
                </a:gridCol>
              </a:tblGrid>
              <a:tr h="5799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data2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978658"/>
                  </a:ext>
                </a:extLst>
              </a:tr>
              <a:tr h="3314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04590"/>
                  </a:ext>
                </a:extLst>
              </a:tr>
              <a:tr h="3314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3418"/>
                  </a:ext>
                </a:extLst>
              </a:tr>
              <a:tr h="3314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853544"/>
                  </a:ext>
                </a:extLst>
              </a:tr>
              <a:tr h="3314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24087"/>
                  </a:ext>
                </a:extLst>
              </a:tr>
              <a:tr h="3314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0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86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896" y="3169520"/>
            <a:ext cx="3893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(df1, df2, on='key', how='left')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12565"/>
              </p:ext>
            </p:extLst>
          </p:nvPr>
        </p:nvGraphicFramePr>
        <p:xfrm>
          <a:off x="4323978" y="1196346"/>
          <a:ext cx="7313840" cy="4423056"/>
        </p:xfrm>
        <a:graphic>
          <a:graphicData uri="http://schemas.openxmlformats.org/drawingml/2006/table">
            <a:tbl>
              <a:tblPr/>
              <a:tblGrid>
                <a:gridCol w="1828460">
                  <a:extLst>
                    <a:ext uri="{9D8B030D-6E8A-4147-A177-3AD203B41FA5}">
                      <a16:colId xmlns:a16="http://schemas.microsoft.com/office/drawing/2014/main" val="4048113104"/>
                    </a:ext>
                  </a:extLst>
                </a:gridCol>
                <a:gridCol w="1828460">
                  <a:extLst>
                    <a:ext uri="{9D8B030D-6E8A-4147-A177-3AD203B41FA5}">
                      <a16:colId xmlns:a16="http://schemas.microsoft.com/office/drawing/2014/main" val="3670303568"/>
                    </a:ext>
                  </a:extLst>
                </a:gridCol>
                <a:gridCol w="1828460">
                  <a:extLst>
                    <a:ext uri="{9D8B030D-6E8A-4147-A177-3AD203B41FA5}">
                      <a16:colId xmlns:a16="http://schemas.microsoft.com/office/drawing/2014/main" val="3168837753"/>
                    </a:ext>
                  </a:extLst>
                </a:gridCol>
                <a:gridCol w="1828460">
                  <a:extLst>
                    <a:ext uri="{9D8B030D-6E8A-4147-A177-3AD203B41FA5}">
                      <a16:colId xmlns:a16="http://schemas.microsoft.com/office/drawing/2014/main" val="3460891666"/>
                    </a:ext>
                  </a:extLst>
                </a:gridCol>
              </a:tblGrid>
              <a:tr h="368588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smtClean="0">
                          <a:effectLst/>
                        </a:rPr>
                        <a:t>data1</a:t>
                      </a:r>
                      <a:endParaRPr lang="en-US" sz="1800" b="1" dirty="0">
                        <a:effectLst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key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data2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8707978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267577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916901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15564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291074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4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99256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5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32953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6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NaN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06345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7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0.0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042039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8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13523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9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b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628433"/>
                  </a:ext>
                </a:extLst>
              </a:tr>
              <a:tr h="3685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1">
                          <a:effectLst/>
                        </a:rPr>
                        <a:t>10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3.0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43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3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544" y="127338"/>
            <a:ext cx="11956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many-to-many join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是對行進行笛卡爾集運算。 （兩個集合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的笛卡兒積（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Cartesian product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），又稱直積，在集合論中表示為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 × Y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，是所有可能的有序對組成的集合。比如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是一個集合，四種花色是一個集合，二者的笛卡爾積就有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52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個元素）。這裡在左側的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DataFrame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中有三行含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，右邊的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DataFrame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則有兩行含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，於是結果是有六行含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。這個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join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方法只會讓不相同的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值出現在最後的結果裡：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7347" y="3735287"/>
            <a:ext cx="318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pd.merge</a:t>
            </a:r>
            <a:r>
              <a:rPr lang="en-US" altLang="zh-TW" dirty="0" smtClean="0"/>
              <a:t>(df1, df2, how='inner')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97524"/>
              </p:ext>
            </p:extLst>
          </p:nvPr>
        </p:nvGraphicFramePr>
        <p:xfrm>
          <a:off x="5360324" y="1586447"/>
          <a:ext cx="5487784" cy="4075019"/>
        </p:xfrm>
        <a:graphic>
          <a:graphicData uri="http://schemas.openxmlformats.org/drawingml/2006/table">
            <a:tbl>
              <a:tblPr/>
              <a:tblGrid>
                <a:gridCol w="1371946">
                  <a:extLst>
                    <a:ext uri="{9D8B030D-6E8A-4147-A177-3AD203B41FA5}">
                      <a16:colId xmlns:a16="http://schemas.microsoft.com/office/drawing/2014/main" val="675896150"/>
                    </a:ext>
                  </a:extLst>
                </a:gridCol>
                <a:gridCol w="1371946">
                  <a:extLst>
                    <a:ext uri="{9D8B030D-6E8A-4147-A177-3AD203B41FA5}">
                      <a16:colId xmlns:a16="http://schemas.microsoft.com/office/drawing/2014/main" val="1651851718"/>
                    </a:ext>
                  </a:extLst>
                </a:gridCol>
                <a:gridCol w="1371946">
                  <a:extLst>
                    <a:ext uri="{9D8B030D-6E8A-4147-A177-3AD203B41FA5}">
                      <a16:colId xmlns:a16="http://schemas.microsoft.com/office/drawing/2014/main" val="1441714928"/>
                    </a:ext>
                  </a:extLst>
                </a:gridCol>
                <a:gridCol w="1371946">
                  <a:extLst>
                    <a:ext uri="{9D8B030D-6E8A-4147-A177-3AD203B41FA5}">
                      <a16:colId xmlns:a16="http://schemas.microsoft.com/office/drawing/2014/main" val="904531415"/>
                    </a:ext>
                  </a:extLst>
                </a:gridCol>
              </a:tblGrid>
              <a:tr h="4174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>
                          <a:effectLst/>
                        </a:rPr>
                        <a:t>data1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data2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74722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810563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280235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70429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242487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03793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654229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11369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071353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01632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8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648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74</TotalTime>
  <Words>7466</Words>
  <Application>Microsoft Office PowerPoint</Application>
  <PresentationFormat>寬螢幕</PresentationFormat>
  <Paragraphs>2479</Paragraphs>
  <Slides>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64</vt:i4>
      </vt:variant>
    </vt:vector>
  </HeadingPairs>
  <TitlesOfParts>
    <vt:vector size="75" baseType="lpstr">
      <vt:lpstr>微軟正黑體</vt:lpstr>
      <vt:lpstr>新細明體</vt:lpstr>
      <vt:lpstr>標楷體</vt:lpstr>
      <vt:lpstr>Arial</vt:lpstr>
      <vt:lpstr>Calibri</vt:lpstr>
      <vt:lpstr>Calibri Light</vt:lpstr>
      <vt:lpstr>Gill Sans MT</vt:lpstr>
      <vt:lpstr>Wingdings</vt:lpstr>
      <vt:lpstr>Wingdings 2</vt:lpstr>
      <vt:lpstr>HDOfficeLightV0</vt:lpstr>
      <vt:lpstr>Gallery</vt:lpstr>
      <vt:lpstr>人工智慧與資訊安全</vt:lpstr>
      <vt:lpstr>PowerPoint 簡報</vt:lpstr>
      <vt:lpstr>       Combining and Merging Datasets （合併數據集）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      Data Aggregation（數據聚合）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      USDA Food Database （美國農業部食品數據庫）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17</cp:revision>
  <dcterms:created xsi:type="dcterms:W3CDTF">2020-11-18T02:22:22Z</dcterms:created>
  <dcterms:modified xsi:type="dcterms:W3CDTF">2020-11-18T03:36:58Z</dcterms:modified>
</cp:coreProperties>
</file>