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339" r:id="rId4"/>
    <p:sldId id="338" r:id="rId5"/>
    <p:sldId id="340" r:id="rId6"/>
    <p:sldId id="336" r:id="rId7"/>
    <p:sldId id="337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49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26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538EF-1A0B-4495-A054-5EDB78147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6BBDE9-93D4-4AA2-A824-B19F943E5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E9B26-C12F-4E59-8080-1CD1797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5F7BD-631D-43A4-B90A-19C4C27F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F43893-FA6E-4F27-8257-603D8AF4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20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64F92-21CD-4F58-BEB9-9187819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AA0D2A-1686-4633-86E2-637490E0F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FE741-3B9B-4337-9D6F-BF3C96A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88BC79-0EA4-4C3B-8469-E7475709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54451D-2303-4BA0-A354-18B0AD5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32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992A8-DE89-41B1-AD3B-FE9176D34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3EECA-E1CF-4BB3-924C-4BBB71E2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75536B-3AD1-4FF1-B643-67CBB8A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C94C0-6C83-4EF6-A8F5-10B93435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1DDB7-4B42-4185-A801-9ACB3842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3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4AE79-5E8E-40E1-8656-0D7FE06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1570C-B485-480F-980C-C212D401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76995A-BCA2-4E70-AEDA-CFE565CC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4A00F-DF42-46D3-A193-157C2680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AB1F8-C9BA-46E4-86C6-7374F663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7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7E566-D121-4FBE-B84C-CC17654A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BF719C-BCCE-4099-ACE7-78E7A054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D3937-3CDA-4452-A2AB-3D7F7D0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23D1B-9511-4F5A-A243-EC568A6E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61E3A-698B-4B41-9925-DAF1A671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9CE36-D7B7-478C-948C-3A6B19D6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46748-A15D-43E7-AD89-363B5DE5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4FEEBF-907C-4D9E-81F5-60F8BC71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C38A6C-B3DB-4DE0-A434-4A9F05D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87C7C9-EFE2-4C2C-B108-B7733C9D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674716-F018-4755-A0F8-ED2BC22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C3A0C-4F3B-4618-8276-3B989B6A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864D26-8278-4DB3-9400-3069280C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1D8954-1EFE-416D-B617-5F17F14B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286D31-2EA3-4A49-B209-0E05EBF37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4F8AD0-6822-49F9-9488-0DCE0EDB3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6674C7-41BE-46DD-A043-1E827CB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02FB3B-4AF5-4485-802B-ADC95581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A77582-4F77-4107-A705-311915A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35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FEB71-4DA0-426E-B1C9-4B0F65B0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D1798E-46D8-4311-A4CE-084D8D25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50E829-CB62-4CB6-BF96-C75F67B8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745D16-A32E-4637-AF8F-38894175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2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9E9182-DB42-4AC3-92AB-4C6137DC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76AA0C-64C3-4F27-8602-7DE13C4B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8490D3-C3A6-4D35-B44D-54791C7E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3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12E3D-2A86-4DD4-A16F-E8F3EDD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18CC1-5C9E-4553-B94D-0F04EF46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1AE84C-CF92-4614-B301-B9FF90C6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A27BF-3701-4575-987C-21A5789E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7A0F46-8421-4175-B431-1E3B0C3B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657AAE-01D8-46FD-819E-221984F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7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EFF1E-4395-43D3-A958-10C58EBB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82D097-0B8B-40B1-9411-CF38B376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0ED5C8-4ED6-4B7B-8462-1B3C35EB4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B8F7D-1C6D-4304-A41E-691EF928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395D17-9211-4C2F-94C7-CA7FB66D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D8405-2A11-4099-90A8-42D846C9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4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FDD9C1-522B-476A-B778-0C628220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FB581E-6BDA-48E9-A169-F5CC09B3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933762-419B-48E8-B910-E0B7C0CC0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7861-B931-4CB7-9853-D21BB4D4201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06417-BC61-49C8-99A5-682AF7E36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744AA-9149-4A76-9974-B25377E2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6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LearnXu/pydata-notebook/blob/master/Chapter-14/14.3%20US%20Baby%20Names%201880%E2%80%932010%EF%BC%881880%E5%B9%B4%E8%87%B32010%E5%B9%B4%E7%BE%8E%E5%9B%BD%E5%A9%B4%E5%84%BF%E5%A7%93%E5%90%8D%EF%BC%89.ipynb" TargetMode="External"/><Relationship Id="rId2" Type="http://schemas.openxmlformats.org/officeDocument/2006/relationships/hyperlink" Target="https://nbviewer.jupyter.org/github/LearnXu/pydata-notebook/blob/master/Chapter-14/14.4%20USDA%20Food%20Database%EF%BC%88USDA%E9%A3%9F%E5%93%81%E6%95%B0%E6%8D%AE%E5%BA%93%EF%BC%89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raw.githubusercontent.com/LearnXu/pydata-notebook/master/datasets/usda_food/databas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8567" y="349134"/>
            <a:ext cx="9144000" cy="1240588"/>
          </a:xfrm>
        </p:spPr>
        <p:txBody>
          <a:bodyPr/>
          <a:lstStyle/>
          <a:p>
            <a:r>
              <a:rPr lang="zh-TW" altLang="en-US" b="1" dirty="0"/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50431"/>
            <a:ext cx="9144000" cy="1655762"/>
          </a:xfrm>
        </p:spPr>
        <p:txBody>
          <a:bodyPr/>
          <a:lstStyle/>
          <a:p>
            <a:r>
              <a:rPr lang="zh-TW" altLang="en-US" dirty="0"/>
              <a:t>                學生</a:t>
            </a:r>
            <a:r>
              <a:rPr lang="en-US" altLang="zh-TW" dirty="0"/>
              <a:t>:4060e051 </a:t>
            </a:r>
            <a:r>
              <a:rPr lang="zh-TW" altLang="en-US" dirty="0"/>
              <a:t>陳有言</a:t>
            </a:r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曾龍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4473" y="2596911"/>
            <a:ext cx="570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Pandas</a:t>
            </a:r>
            <a:r>
              <a:rPr lang="zh-TW" altLang="en-US" sz="3600" dirty="0"/>
              <a:t>資料分析學習報告</a:t>
            </a:r>
          </a:p>
        </p:txBody>
      </p:sp>
    </p:spTree>
    <p:extLst>
      <p:ext uri="{BB962C8B-B14F-4D97-AF65-F5344CB8AC3E}">
        <p14:creationId xmlns:p14="http://schemas.microsoft.com/office/powerpoint/2010/main" val="141224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5AAA4-A336-4CEF-B508-090FA560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46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把每種食物的</a:t>
            </a:r>
            <a:r>
              <a:rPr lang="en-US" altLang="zh-TW" sz="2000" dirty="0"/>
              <a:t>nutrients</a:t>
            </a:r>
            <a:r>
              <a:rPr lang="zh-TW" altLang="en-US" sz="2000" dirty="0"/>
              <a:t>部分組成一個表格，首先是把養分的列表用</a:t>
            </a:r>
            <a:r>
              <a:rPr lang="en-US" altLang="zh-TW" sz="2000" dirty="0" err="1"/>
              <a:t>dataframe</a:t>
            </a:r>
            <a:r>
              <a:rPr lang="zh-TW" altLang="en-US" sz="2000" dirty="0"/>
              <a:t>組成表格，加上</a:t>
            </a:r>
            <a:r>
              <a:rPr lang="en-US" altLang="zh-TW" sz="2000" dirty="0"/>
              <a:t>id</a:t>
            </a:r>
            <a:r>
              <a:rPr lang="zh-TW" altLang="en-US" sz="2000" dirty="0"/>
              <a:t>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3E1F9-EA47-4A17-AC04-04FFCAF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nutrients_all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for food in </a:t>
            </a:r>
            <a:r>
              <a:rPr lang="en-US" altLang="zh-TW" dirty="0" err="1"/>
              <a:t>db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nutrients = </a:t>
            </a:r>
            <a:r>
              <a:rPr lang="en-US" altLang="zh-TW" dirty="0" err="1"/>
              <a:t>pd.DataFrame</a:t>
            </a:r>
            <a:r>
              <a:rPr lang="en-US" altLang="zh-TW" dirty="0"/>
              <a:t>(food['nutrients'])</a:t>
            </a:r>
          </a:p>
          <a:p>
            <a:r>
              <a:rPr lang="en-US" altLang="zh-TW" dirty="0"/>
              <a:t>    nutrients['id'] = food['id']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nutrients_all</a:t>
            </a:r>
            <a:r>
              <a:rPr lang="en-US" altLang="zh-TW" dirty="0"/>
              <a:t> = </a:t>
            </a:r>
            <a:r>
              <a:rPr lang="en-US" altLang="zh-TW" dirty="0" err="1"/>
              <a:t>nutrients_all.append</a:t>
            </a:r>
            <a:r>
              <a:rPr lang="en-US" altLang="zh-TW" dirty="0"/>
              <a:t>(nutrients, </a:t>
            </a:r>
            <a:r>
              <a:rPr lang="en-US" altLang="zh-TW" dirty="0" err="1"/>
              <a:t>ignore_index</a:t>
            </a:r>
            <a:r>
              <a:rPr lang="en-US" altLang="zh-TW" dirty="0"/>
              <a:t>=True)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6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45842-53C4-4585-AB3A-C11460A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nutrients_all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4010E1A-D93C-43F8-8141-F62278787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154"/>
            <a:ext cx="4857750" cy="3505200"/>
          </a:xfrm>
        </p:spPr>
      </p:pic>
    </p:spTree>
    <p:extLst>
      <p:ext uri="{BB962C8B-B14F-4D97-AF65-F5344CB8AC3E}">
        <p14:creationId xmlns:p14="http://schemas.microsoft.com/office/powerpoint/2010/main" val="266715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2E9-C977-4474-BAD6-19CA79FF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nutrients_all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nutrients_all.drop_duplicates</a:t>
            </a:r>
            <a:r>
              <a:rPr lang="en-US" altLang="zh-TW" sz="3600" dirty="0"/>
              <a:t>()</a:t>
            </a:r>
            <a:br>
              <a:rPr lang="en-US" altLang="zh-TW" sz="3600" dirty="0"/>
            </a:br>
            <a:r>
              <a:rPr lang="en-US" altLang="zh-TW" sz="3600" dirty="0" err="1"/>
              <a:t>nutrients_all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8ADBAD-C7D3-4823-A02E-B6657BB6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51" y="2111028"/>
            <a:ext cx="4933950" cy="33667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406DB5-7A0D-4BCC-BB1E-17E02247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02" y="2180041"/>
            <a:ext cx="4852837" cy="350550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CF2DCCA-8C6D-4EA0-94E2-8B37C1D232CD}"/>
              </a:ext>
            </a:extLst>
          </p:cNvPr>
          <p:cNvSpPr/>
          <p:nvPr/>
        </p:nvSpPr>
        <p:spPr>
          <a:xfrm>
            <a:off x="5819715" y="3397955"/>
            <a:ext cx="552570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03A1A5-E0D2-43B2-8981-56481D550B91}"/>
              </a:ext>
            </a:extLst>
          </p:cNvPr>
          <p:cNvSpPr txBox="1"/>
          <p:nvPr/>
        </p:nvSpPr>
        <p:spPr>
          <a:xfrm>
            <a:off x="5460521" y="1518249"/>
            <a:ext cx="182017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把重複的列去掉</a:t>
            </a:r>
          </a:p>
        </p:txBody>
      </p:sp>
    </p:spTree>
    <p:extLst>
      <p:ext uri="{BB962C8B-B14F-4D97-AF65-F5344CB8AC3E}">
        <p14:creationId xmlns:p14="http://schemas.microsoft.com/office/powerpoint/2010/main" val="318908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58321-7AD4-4241-BC25-10B97BA9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col_mapping</a:t>
            </a:r>
            <a:r>
              <a:rPr lang="en-US" altLang="zh-TW" sz="2400" dirty="0"/>
              <a:t> = {'description' : 'nutrient',</a:t>
            </a:r>
            <a:br>
              <a:rPr lang="en-US" altLang="zh-TW" sz="2400" dirty="0"/>
            </a:br>
            <a:r>
              <a:rPr lang="en-US" altLang="zh-TW" sz="2400" dirty="0"/>
              <a:t>               'group': '</a:t>
            </a:r>
            <a:r>
              <a:rPr lang="en-US" altLang="zh-TW" sz="2400" dirty="0" err="1"/>
              <a:t>nutgroup</a:t>
            </a:r>
            <a:r>
              <a:rPr lang="en-US" altLang="zh-TW" sz="2400" dirty="0"/>
              <a:t>'}</a:t>
            </a:r>
            <a:br>
              <a:rPr lang="en-US" altLang="zh-TW" sz="2400" dirty="0"/>
            </a:br>
            <a:r>
              <a:rPr lang="en-US" altLang="zh-TW" sz="2400" dirty="0" err="1"/>
              <a:t>nutrients_all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nutrients_all.rename</a:t>
            </a:r>
            <a:r>
              <a:rPr lang="en-US" altLang="zh-TW" sz="2400" dirty="0"/>
              <a:t>(columns=</a:t>
            </a:r>
            <a:r>
              <a:rPr lang="en-US" altLang="zh-TW" sz="2400" dirty="0" err="1"/>
              <a:t>col_mapping</a:t>
            </a:r>
            <a:r>
              <a:rPr lang="en-US" altLang="zh-TW" sz="2400" dirty="0"/>
              <a:t>, copy=False)</a:t>
            </a:r>
            <a:br>
              <a:rPr lang="en-US" altLang="zh-TW" sz="2400" dirty="0"/>
            </a:br>
            <a:r>
              <a:rPr lang="en-US" altLang="zh-TW" sz="2400" dirty="0" err="1"/>
              <a:t>nutrients_all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33A7A-5991-41C8-959F-4C0D5C0F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8206"/>
            <a:ext cx="4829175" cy="33909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B9F67B-49FA-437B-94E0-CA6348973084}"/>
              </a:ext>
            </a:extLst>
          </p:cNvPr>
          <p:cNvSpPr txBox="1"/>
          <p:nvPr/>
        </p:nvSpPr>
        <p:spPr>
          <a:xfrm>
            <a:off x="7116793" y="2596551"/>
            <a:ext cx="1828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更改列表名稱</a:t>
            </a:r>
          </a:p>
        </p:txBody>
      </p:sp>
    </p:spTree>
    <p:extLst>
      <p:ext uri="{BB962C8B-B14F-4D97-AF65-F5344CB8AC3E}">
        <p14:creationId xmlns:p14="http://schemas.microsoft.com/office/powerpoint/2010/main" val="377938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DABBB-55BA-44DF-8A18-4055C70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col_mapping</a:t>
            </a:r>
            <a:r>
              <a:rPr lang="en-US" altLang="zh-TW" sz="2400" dirty="0"/>
              <a:t> = {'description': 'food',</a:t>
            </a:r>
            <a:br>
              <a:rPr lang="en-US" altLang="zh-TW" sz="2400" dirty="0"/>
            </a:br>
            <a:r>
              <a:rPr lang="en-US" altLang="zh-TW" sz="2400" dirty="0"/>
              <a:t>               'group': '</a:t>
            </a:r>
            <a:r>
              <a:rPr lang="en-US" altLang="zh-TW" sz="2400" dirty="0" err="1"/>
              <a:t>fgroup</a:t>
            </a:r>
            <a:r>
              <a:rPr lang="en-US" altLang="zh-TW" sz="2400" dirty="0"/>
              <a:t>'}</a:t>
            </a:r>
            <a:br>
              <a:rPr lang="en-US" altLang="zh-TW" sz="2400" dirty="0"/>
            </a:br>
            <a:r>
              <a:rPr lang="en-US" altLang="zh-TW" sz="2400" dirty="0"/>
              <a:t>info = </a:t>
            </a:r>
            <a:r>
              <a:rPr lang="en-US" altLang="zh-TW" sz="2400" dirty="0" err="1"/>
              <a:t>info.rename</a:t>
            </a:r>
            <a:r>
              <a:rPr lang="en-US" altLang="zh-TW" sz="2400" dirty="0"/>
              <a:t>(columns=</a:t>
            </a:r>
            <a:r>
              <a:rPr lang="en-US" altLang="zh-TW" sz="2400" dirty="0" err="1"/>
              <a:t>col_mapping</a:t>
            </a:r>
            <a:r>
              <a:rPr lang="en-US" altLang="zh-TW" sz="2400" dirty="0"/>
              <a:t>, copy=False)</a:t>
            </a:r>
            <a:br>
              <a:rPr lang="en-US" altLang="zh-TW" sz="2400" dirty="0"/>
            </a:br>
            <a:r>
              <a:rPr lang="en-US" altLang="zh-TW" sz="2400" dirty="0"/>
              <a:t>info.info()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CE1BCE-02D9-4952-A034-A08FE4B14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9475"/>
            <a:ext cx="4665332" cy="250085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BE0DD65-771B-4745-AF31-3D25DF4D6478}"/>
              </a:ext>
            </a:extLst>
          </p:cNvPr>
          <p:cNvSpPr txBox="1"/>
          <p:nvPr/>
        </p:nvSpPr>
        <p:spPr>
          <a:xfrm>
            <a:off x="6909760" y="2703377"/>
            <a:ext cx="37438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更改列表名稱然後以</a:t>
            </a:r>
            <a:r>
              <a:rPr lang="en-US" altLang="zh-TW" dirty="0"/>
              <a:t>info()</a:t>
            </a:r>
            <a:r>
              <a:rPr lang="zh-TW" altLang="en-US" dirty="0"/>
              <a:t>顯示出來</a:t>
            </a:r>
          </a:p>
        </p:txBody>
      </p:sp>
    </p:spTree>
    <p:extLst>
      <p:ext uri="{BB962C8B-B14F-4D97-AF65-F5344CB8AC3E}">
        <p14:creationId xmlns:p14="http://schemas.microsoft.com/office/powerpoint/2010/main" val="175179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721CD-2F5B-4799-8998-98DFF6F5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/>
              <a:t>ndata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pd.merge</a:t>
            </a:r>
            <a:r>
              <a:rPr lang="en-US" altLang="zh-TW" sz="3200" dirty="0"/>
              <a:t>(</a:t>
            </a:r>
            <a:r>
              <a:rPr lang="en-US" altLang="zh-TW" sz="3200" dirty="0" err="1"/>
              <a:t>nutrients_all</a:t>
            </a:r>
            <a:r>
              <a:rPr lang="en-US" altLang="zh-TW" sz="3200" dirty="0"/>
              <a:t>, info, on='id', how='outer')</a:t>
            </a:r>
            <a:br>
              <a:rPr lang="en-US" altLang="zh-TW" sz="3200" dirty="0"/>
            </a:br>
            <a:r>
              <a:rPr lang="en-US" altLang="zh-TW" sz="3200" dirty="0"/>
              <a:t>ndata.info()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3F6365-BF3D-43F5-B788-422D2F013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177"/>
            <a:ext cx="4774002" cy="33604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FAAFBD-2596-44EA-A4E0-9EEECE04F6A1}"/>
              </a:ext>
            </a:extLst>
          </p:cNvPr>
          <p:cNvSpPr txBox="1"/>
          <p:nvPr/>
        </p:nvSpPr>
        <p:spPr>
          <a:xfrm>
            <a:off x="7125418" y="2372265"/>
            <a:ext cx="24153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info</a:t>
            </a:r>
            <a:r>
              <a:rPr lang="zh-TW" altLang="en-US" dirty="0"/>
              <a:t>和</a:t>
            </a:r>
            <a:r>
              <a:rPr lang="en-US" altLang="zh-TW" dirty="0"/>
              <a:t>nutrients</a:t>
            </a:r>
            <a:r>
              <a:rPr lang="zh-TW" altLang="en-US" dirty="0"/>
              <a:t>合併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99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5C642B-F4B3-4FE3-B161-5CAB6CE9EA39}"/>
              </a:ext>
            </a:extLst>
          </p:cNvPr>
          <p:cNvSpPr txBox="1"/>
          <p:nvPr/>
        </p:nvSpPr>
        <p:spPr>
          <a:xfrm>
            <a:off x="3512389" y="3136612"/>
            <a:ext cx="516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1880</a:t>
            </a:r>
            <a:r>
              <a:rPr lang="zh-TW" altLang="en-US" sz="3200" dirty="0"/>
              <a:t>至</a:t>
            </a:r>
            <a:r>
              <a:rPr lang="en-US" altLang="zh-TW" sz="3200" dirty="0"/>
              <a:t>2010</a:t>
            </a:r>
            <a:r>
              <a:rPr lang="zh-TW" altLang="en-US" sz="3200" dirty="0"/>
              <a:t>年美國嬰兒姓名</a:t>
            </a:r>
          </a:p>
        </p:txBody>
      </p:sp>
    </p:spTree>
    <p:extLst>
      <p:ext uri="{BB962C8B-B14F-4D97-AF65-F5344CB8AC3E}">
        <p14:creationId xmlns:p14="http://schemas.microsoft.com/office/powerpoint/2010/main" val="189063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388F9-A499-4C6B-A3D4-92DC2AB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names1880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('../datasets/</a:t>
            </a:r>
            <a:r>
              <a:rPr lang="en-US" altLang="zh-TW" sz="2400" dirty="0" err="1"/>
              <a:t>babynames</a:t>
            </a:r>
            <a:r>
              <a:rPr lang="en-US" altLang="zh-TW" sz="2400" dirty="0"/>
              <a:t>/yob1880.txt', names=['names', 'sex', 'births'])</a:t>
            </a:r>
            <a:br>
              <a:rPr lang="en-US" altLang="zh-TW" sz="2400" dirty="0"/>
            </a:br>
            <a:r>
              <a:rPr lang="en-US" altLang="zh-TW" sz="2400" dirty="0"/>
              <a:t>names1880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37757D-20C9-4229-BF7A-9B21BAF55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978"/>
            <a:ext cx="2905664" cy="4139885"/>
          </a:xfrm>
        </p:spPr>
      </p:pic>
      <p:sp>
        <p:nvSpPr>
          <p:cNvPr id="3" name="文字方塊 2"/>
          <p:cNvSpPr txBox="1"/>
          <p:nvPr/>
        </p:nvSpPr>
        <p:spPr>
          <a:xfrm>
            <a:off x="4904509" y="1795549"/>
            <a:ext cx="1379913" cy="3657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.csv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4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8C390-E5E0-48B9-8856-085C65B7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names1880.groupby('sex').</a:t>
            </a:r>
            <a:r>
              <a:rPr lang="en-US" altLang="zh-TW" sz="3600" dirty="0" err="1"/>
              <a:t>births.sum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BDACB9-43FE-4AD1-A0CA-7CC79088D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654901"/>
            <a:ext cx="3516634" cy="14315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93F3BC7-C669-4E0B-B626-0E5E3F2114B2}"/>
              </a:ext>
            </a:extLst>
          </p:cNvPr>
          <p:cNvSpPr txBox="1"/>
          <p:nvPr/>
        </p:nvSpPr>
        <p:spPr>
          <a:xfrm>
            <a:off x="5848710" y="2654901"/>
            <a:ext cx="153550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sex</a:t>
            </a:r>
            <a:r>
              <a:rPr lang="zh-TW" altLang="en-US" dirty="0"/>
              <a:t>簡單化</a:t>
            </a:r>
          </a:p>
        </p:txBody>
      </p:sp>
    </p:spTree>
    <p:extLst>
      <p:ext uri="{BB962C8B-B14F-4D97-AF65-F5344CB8AC3E}">
        <p14:creationId xmlns:p14="http://schemas.microsoft.com/office/powerpoint/2010/main" val="191092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5CE45-EC8A-45AC-8A17-31F161D8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41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因為數據按照年分被分割成很多文件，所以就用</a:t>
            </a:r>
            <a:r>
              <a:rPr lang="en-US" altLang="zh-TW" sz="2400" dirty="0" err="1"/>
              <a:t>dataframe</a:t>
            </a:r>
            <a:r>
              <a:rPr lang="zh-TW" altLang="en-US" sz="2400" dirty="0"/>
              <a:t>做成表格，再加上</a:t>
            </a:r>
            <a:r>
              <a:rPr lang="en-US" altLang="zh-TW" sz="2400" dirty="0"/>
              <a:t>year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54CD5-7886-434F-8D24-D65245D7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years = range(1880, 2011)</a:t>
            </a:r>
          </a:p>
          <a:p>
            <a:endParaRPr lang="en-US" altLang="zh-TW" dirty="0"/>
          </a:p>
          <a:p>
            <a:r>
              <a:rPr lang="en-US" altLang="zh-TW" dirty="0"/>
              <a:t>pieces = []</a:t>
            </a:r>
          </a:p>
          <a:p>
            <a:r>
              <a:rPr lang="en-US" altLang="zh-TW" dirty="0"/>
              <a:t>columns = ['name', 'sex', 'births']</a:t>
            </a:r>
          </a:p>
          <a:p>
            <a:endParaRPr lang="en-US" altLang="zh-TW" dirty="0"/>
          </a:p>
          <a:p>
            <a:r>
              <a:rPr lang="en-US" altLang="zh-TW" dirty="0"/>
              <a:t>for year in years:</a:t>
            </a:r>
          </a:p>
          <a:p>
            <a:r>
              <a:rPr lang="en-US" altLang="zh-TW" dirty="0"/>
              <a:t>    path = '../datasets/</a:t>
            </a:r>
            <a:r>
              <a:rPr lang="en-US" altLang="zh-TW" dirty="0" err="1"/>
              <a:t>babynames</a:t>
            </a:r>
            <a:r>
              <a:rPr lang="en-US" altLang="zh-TW" dirty="0"/>
              <a:t>/yob%d.txt' % year</a:t>
            </a:r>
          </a:p>
          <a:p>
            <a:r>
              <a:rPr lang="en-US" altLang="zh-TW" dirty="0"/>
              <a:t>    frame = </a:t>
            </a:r>
            <a:r>
              <a:rPr lang="en-US" altLang="zh-TW" dirty="0" err="1"/>
              <a:t>pd.read_csv</a:t>
            </a:r>
            <a:r>
              <a:rPr lang="en-US" altLang="zh-TW" dirty="0"/>
              <a:t>(path, names=columns)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frame['year'] = year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pieces.append</a:t>
            </a:r>
            <a:r>
              <a:rPr lang="en-US" altLang="zh-TW" dirty="0"/>
              <a:t>(frame)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names = </a:t>
            </a:r>
            <a:r>
              <a:rPr lang="en-US" altLang="zh-TW" dirty="0" err="1"/>
              <a:t>pd.concat</a:t>
            </a:r>
            <a:r>
              <a:rPr lang="en-US" altLang="zh-TW" dirty="0"/>
              <a:t>(pieces, </a:t>
            </a:r>
            <a:r>
              <a:rPr lang="en-US" altLang="zh-TW" dirty="0" err="1"/>
              <a:t>ignore_index</a:t>
            </a:r>
            <a:r>
              <a:rPr lang="en-US" altLang="zh-TW" dirty="0"/>
              <a:t>=True)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7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美國農業部食品數據庫</a:t>
            </a:r>
            <a:endParaRPr lang="en-US" altLang="zh-TW" dirty="0"/>
          </a:p>
          <a:p>
            <a:r>
              <a:rPr lang="en-US" altLang="zh-TW" dirty="0"/>
              <a:t>2.1880</a:t>
            </a:r>
            <a:r>
              <a:rPr lang="zh-TW" altLang="en-US" dirty="0"/>
              <a:t>至</a:t>
            </a:r>
            <a:r>
              <a:rPr lang="en-US" altLang="zh-TW" dirty="0"/>
              <a:t>2010</a:t>
            </a:r>
            <a:r>
              <a:rPr lang="zh-TW" altLang="en-US" dirty="0"/>
              <a:t>年美國嬰兒姓名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709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254A9-AE35-4B17-A88B-7978D90A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2D73477-4C45-4983-974A-0FAAF024E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37102"/>
            <a:ext cx="3147204" cy="39480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9232C2-F563-40EF-AEB9-8CE86A47D7E3}"/>
              </a:ext>
            </a:extLst>
          </p:cNvPr>
          <p:cNvSpPr txBox="1"/>
          <p:nvPr/>
        </p:nvSpPr>
        <p:spPr>
          <a:xfrm>
            <a:off x="6487064" y="2510287"/>
            <a:ext cx="2035834" cy="37956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 err="1"/>
              <a:t>dataframe</a:t>
            </a:r>
            <a:r>
              <a:rPr lang="zh-TW" altLang="en-US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256193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17116-BF22-4F0B-96B2-A472AA4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total_births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names.pivot_table</a:t>
            </a:r>
            <a:r>
              <a:rPr lang="en-US" altLang="zh-TW" sz="2400" dirty="0"/>
              <a:t>('births', index='year',</a:t>
            </a:r>
            <a:br>
              <a:rPr lang="en-US" altLang="zh-TW" sz="2400" dirty="0"/>
            </a:br>
            <a:r>
              <a:rPr lang="en-US" altLang="zh-TW" sz="2400" dirty="0"/>
              <a:t>                                columns='sex', </a:t>
            </a:r>
            <a:r>
              <a:rPr lang="en-US" altLang="zh-TW" sz="2400" dirty="0" err="1"/>
              <a:t>aggfunc</a:t>
            </a:r>
            <a:r>
              <a:rPr lang="en-US" altLang="zh-TW" sz="2400" dirty="0"/>
              <a:t>=sum)</a:t>
            </a:r>
            <a:br>
              <a:rPr lang="en-US" altLang="zh-TW" sz="2400" dirty="0"/>
            </a:br>
            <a:r>
              <a:rPr lang="en-US" altLang="zh-TW" sz="2400" dirty="0" err="1"/>
              <a:t>total_births.tail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545055-D57D-43FF-BC1F-22BE8C24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2583"/>
            <a:ext cx="2848065" cy="304145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B93A85-EAA6-49CD-AAEC-D3ED0AE0FC32}"/>
              </a:ext>
            </a:extLst>
          </p:cNvPr>
          <p:cNvSpPr txBox="1"/>
          <p:nvPr/>
        </p:nvSpPr>
        <p:spPr>
          <a:xfrm>
            <a:off x="5279366" y="2622430"/>
            <a:ext cx="366622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 err="1"/>
              <a:t>pivot_table</a:t>
            </a:r>
            <a:r>
              <a:rPr lang="zh-TW" altLang="en-US" dirty="0"/>
              <a:t>把</a:t>
            </a:r>
            <a:r>
              <a:rPr lang="en-US" altLang="zh-TW" dirty="0"/>
              <a:t>year</a:t>
            </a:r>
            <a:r>
              <a:rPr lang="zh-TW" altLang="en-US" dirty="0"/>
              <a:t>和</a:t>
            </a:r>
            <a:r>
              <a:rPr lang="en-US" altLang="zh-TW" dirty="0"/>
              <a:t>sex</a:t>
            </a:r>
            <a:r>
              <a:rPr lang="zh-TW" altLang="en-US" dirty="0"/>
              <a:t>合在一起</a:t>
            </a:r>
          </a:p>
        </p:txBody>
      </p:sp>
    </p:spTree>
    <p:extLst>
      <p:ext uri="{BB962C8B-B14F-4D97-AF65-F5344CB8AC3E}">
        <p14:creationId xmlns:p14="http://schemas.microsoft.com/office/powerpoint/2010/main" val="107762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5325-91FB-4A88-B79A-1107F9D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000" dirty="0"/>
              <a:t>def </a:t>
            </a:r>
            <a:r>
              <a:rPr lang="en-US" altLang="zh-TW" sz="2000" dirty="0" err="1"/>
              <a:t>add_prop</a:t>
            </a:r>
            <a:r>
              <a:rPr lang="en-US" altLang="zh-TW" sz="2000" dirty="0"/>
              <a:t>(group): </a:t>
            </a:r>
            <a:br>
              <a:rPr lang="en-US" altLang="zh-TW" sz="2000" dirty="0"/>
            </a:br>
            <a:r>
              <a:rPr lang="en-US" altLang="zh-TW" sz="2000" dirty="0"/>
              <a:t>    group['prop'] = </a:t>
            </a:r>
            <a:r>
              <a:rPr lang="en-US" altLang="zh-TW" sz="2000" dirty="0" err="1"/>
              <a:t>group.births</a:t>
            </a:r>
            <a:r>
              <a:rPr lang="en-US" altLang="zh-TW" sz="2000" dirty="0"/>
              <a:t> / </a:t>
            </a:r>
            <a:r>
              <a:rPr lang="en-US" altLang="zh-TW" sz="2000" dirty="0" err="1"/>
              <a:t>group.births.sum</a:t>
            </a:r>
            <a:r>
              <a:rPr lang="en-US" altLang="zh-TW" sz="2000" dirty="0"/>
              <a:t>()</a:t>
            </a:r>
            <a:br>
              <a:rPr lang="en-US" altLang="zh-TW" sz="2000" dirty="0"/>
            </a:br>
            <a:r>
              <a:rPr lang="en-US" altLang="zh-TW" sz="2000" dirty="0"/>
              <a:t>    return group</a:t>
            </a:r>
            <a:br>
              <a:rPr lang="en-US" altLang="zh-TW" sz="2000" dirty="0"/>
            </a:br>
            <a:r>
              <a:rPr lang="en-US" altLang="zh-TW" sz="2000" dirty="0"/>
              <a:t>names = </a:t>
            </a:r>
            <a:r>
              <a:rPr lang="en-US" altLang="zh-TW" sz="2000" dirty="0" err="1"/>
              <a:t>names.groupby</a:t>
            </a:r>
            <a:r>
              <a:rPr lang="en-US" altLang="zh-TW" sz="2000" dirty="0"/>
              <a:t>(['year', 'sex']).apply(</a:t>
            </a:r>
            <a:r>
              <a:rPr lang="en-US" altLang="zh-TW" sz="2000" dirty="0" err="1"/>
              <a:t>add_prop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names</a:t>
            </a:r>
            <a:endParaRPr lang="zh-TW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C008F6-5498-41CF-9581-EEDA6933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063"/>
            <a:ext cx="3345611" cy="341068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D2B3E9-4891-4C37-A499-D9E7D2D55ED0}"/>
              </a:ext>
            </a:extLst>
          </p:cNvPr>
          <p:cNvSpPr txBox="1"/>
          <p:nvPr/>
        </p:nvSpPr>
        <p:spPr>
          <a:xfrm>
            <a:off x="4968815" y="2700068"/>
            <a:ext cx="368347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插入一個</a:t>
            </a:r>
            <a:r>
              <a:rPr lang="en-US" altLang="zh-TW" dirty="0"/>
              <a:t>prop</a:t>
            </a:r>
            <a:r>
              <a:rPr lang="zh-TW" altLang="en-US" dirty="0"/>
              <a:t>來存放於指定嬰兒姓名相對於出生總數的比例，然後將</a:t>
            </a:r>
            <a:r>
              <a:rPr lang="en-US" altLang="zh-TW" dirty="0"/>
              <a:t>year</a:t>
            </a:r>
            <a:r>
              <a:rPr lang="zh-TW" altLang="en-US" dirty="0"/>
              <a:t>和</a:t>
            </a:r>
            <a:r>
              <a:rPr lang="en-US" altLang="zh-TW" dirty="0"/>
              <a:t>sex</a:t>
            </a:r>
            <a:r>
              <a:rPr lang="zh-TW" altLang="en-US" dirty="0"/>
              <a:t>加進去</a:t>
            </a:r>
          </a:p>
        </p:txBody>
      </p:sp>
    </p:spTree>
    <p:extLst>
      <p:ext uri="{BB962C8B-B14F-4D97-AF65-F5344CB8AC3E}">
        <p14:creationId xmlns:p14="http://schemas.microsoft.com/office/powerpoint/2010/main" val="356139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E03A0-9BA9-4375-9FA8-324EF1AC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要進一步解析數據，需要取出該數據的子集，每對</a:t>
            </a:r>
            <a:r>
              <a:rPr lang="en-US" altLang="zh-TW" sz="2000" dirty="0"/>
              <a:t>year/sex</a:t>
            </a:r>
            <a:r>
              <a:rPr lang="zh-TW" altLang="en-US" sz="2000" dirty="0"/>
              <a:t>組合的前</a:t>
            </a:r>
            <a:r>
              <a:rPr lang="en-US" altLang="zh-TW" sz="2000" dirty="0"/>
              <a:t>1000</a:t>
            </a:r>
            <a:r>
              <a:rPr lang="zh-TW" altLang="en-US" sz="2000" dirty="0"/>
              <a:t>名字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BD9B-708C-4C9B-A5A5-C2F4F1AE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 get_top1000(group):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group.sort_values</a:t>
            </a:r>
            <a:r>
              <a:rPr lang="en-US" altLang="zh-TW" dirty="0"/>
              <a:t>(by='births', ascending=False)[:1000]</a:t>
            </a:r>
          </a:p>
          <a:p>
            <a:endParaRPr lang="en-US" altLang="zh-TW" dirty="0"/>
          </a:p>
          <a:p>
            <a:r>
              <a:rPr lang="en-US" altLang="zh-TW" dirty="0"/>
              <a:t>grouped = </a:t>
            </a:r>
            <a:r>
              <a:rPr lang="en-US" altLang="zh-TW" dirty="0" err="1"/>
              <a:t>names.groupby</a:t>
            </a:r>
            <a:r>
              <a:rPr lang="en-US" altLang="zh-TW" dirty="0"/>
              <a:t>(['year', 'sex'])</a:t>
            </a:r>
          </a:p>
          <a:p>
            <a:r>
              <a:rPr lang="en-US" altLang="zh-TW" dirty="0"/>
              <a:t>top1000 = </a:t>
            </a:r>
            <a:r>
              <a:rPr lang="en-US" altLang="zh-TW" dirty="0" err="1"/>
              <a:t>grouped.apply</a:t>
            </a:r>
            <a:r>
              <a:rPr lang="en-US" altLang="zh-TW" dirty="0"/>
              <a:t>(get_top1000)</a:t>
            </a:r>
          </a:p>
          <a:p>
            <a:endParaRPr lang="en-US" altLang="zh-TW" dirty="0"/>
          </a:p>
          <a:p>
            <a:r>
              <a:rPr lang="en-US" altLang="zh-TW" dirty="0"/>
              <a:t># Drop the group index, not needed</a:t>
            </a:r>
          </a:p>
          <a:p>
            <a:r>
              <a:rPr lang="en-US" altLang="zh-TW" dirty="0"/>
              <a:t>top1000.reset_index(</a:t>
            </a:r>
            <a:r>
              <a:rPr lang="en-US" altLang="zh-TW" dirty="0" err="1"/>
              <a:t>inplace</a:t>
            </a:r>
            <a:r>
              <a:rPr lang="en-US" altLang="zh-TW" dirty="0"/>
              <a:t>=True, drop=True)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32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3A9EB-79E5-4400-BEE1-FB1EE7C5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total_births</a:t>
            </a:r>
            <a:r>
              <a:rPr lang="en-US" altLang="zh-TW" sz="2400" dirty="0"/>
              <a:t> = top1000.pivot_table('births', index='year', </a:t>
            </a:r>
            <a:br>
              <a:rPr lang="en-US" altLang="zh-TW" sz="2400" dirty="0"/>
            </a:br>
            <a:r>
              <a:rPr lang="en-US" altLang="zh-TW" sz="2400" dirty="0"/>
              <a:t>                                   columns='name', </a:t>
            </a:r>
            <a:r>
              <a:rPr lang="en-US" altLang="zh-TW" sz="2400" dirty="0" err="1"/>
              <a:t>aggfunc</a:t>
            </a:r>
            <a:r>
              <a:rPr lang="en-US" altLang="zh-TW" sz="2400" dirty="0"/>
              <a:t>=sum)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total_births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0849AE-238A-487F-9E1B-695F62AD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4" y="2186782"/>
            <a:ext cx="6273740" cy="409324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7682A9D-2013-4EF5-97E9-23D0204BD7D2}"/>
              </a:ext>
            </a:extLst>
          </p:cNvPr>
          <p:cNvSpPr txBox="1"/>
          <p:nvPr/>
        </p:nvSpPr>
        <p:spPr>
          <a:xfrm>
            <a:off x="9031857" y="2700068"/>
            <a:ext cx="215318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按照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year</a:t>
            </a:r>
            <a:r>
              <a:rPr lang="zh-TW" altLang="en-US" dirty="0"/>
              <a:t>統計的總出生排列表</a:t>
            </a:r>
          </a:p>
        </p:txBody>
      </p:sp>
    </p:spTree>
    <p:extLst>
      <p:ext uri="{BB962C8B-B14F-4D97-AF65-F5344CB8AC3E}">
        <p14:creationId xmlns:p14="http://schemas.microsoft.com/office/powerpoint/2010/main" val="169711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total_births.info()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411071"/>
            <a:ext cx="3825240" cy="1695416"/>
          </a:xfrm>
        </p:spPr>
      </p:pic>
      <p:sp>
        <p:nvSpPr>
          <p:cNvPr id="6" name="文字方塊 5"/>
          <p:cNvSpPr txBox="1"/>
          <p:nvPr/>
        </p:nvSpPr>
        <p:spPr>
          <a:xfrm>
            <a:off x="6226233" y="2194560"/>
            <a:ext cx="260188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Total_births</a:t>
            </a:r>
            <a:r>
              <a:rPr lang="zh-TW" altLang="en-US" dirty="0" smtClean="0"/>
              <a:t>的詳細資料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2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400" dirty="0"/>
              <a:t>subset = </a:t>
            </a:r>
            <a:r>
              <a:rPr lang="en-US" altLang="zh-TW" sz="2400" dirty="0" err="1"/>
              <a:t>total_births</a:t>
            </a:r>
            <a:r>
              <a:rPr lang="en-US" altLang="zh-TW" sz="2400" dirty="0"/>
              <a:t>[['John', 'Harry', 'Mary', 'Marilyn</a:t>
            </a:r>
            <a:r>
              <a:rPr lang="en-US" altLang="zh-TW" sz="2400" dirty="0" smtClean="0"/>
              <a:t>']]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subset.plot</a:t>
            </a:r>
            <a:r>
              <a:rPr lang="en-US" altLang="zh-TW" sz="2400" dirty="0"/>
              <a:t>(subplots=True, </a:t>
            </a:r>
            <a:r>
              <a:rPr lang="en-US" altLang="zh-TW" sz="2400" dirty="0" err="1"/>
              <a:t>figsize</a:t>
            </a:r>
            <a:r>
              <a:rPr lang="en-US" altLang="zh-TW" sz="2400" dirty="0"/>
              <a:t>=(12, 10), grid=False,</a:t>
            </a:r>
            <a:br>
              <a:rPr lang="en-US" altLang="zh-TW" sz="2400" dirty="0"/>
            </a:br>
            <a:r>
              <a:rPr lang="en-US" altLang="zh-TW" sz="2400" dirty="0"/>
              <a:t>            title="Number of births per year")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377"/>
            <a:ext cx="5479473" cy="4458797"/>
          </a:xfrm>
        </p:spPr>
      </p:pic>
      <p:sp>
        <p:nvSpPr>
          <p:cNvPr id="5" name="文字方塊 4"/>
          <p:cNvSpPr txBox="1"/>
          <p:nvPr/>
        </p:nvSpPr>
        <p:spPr>
          <a:xfrm>
            <a:off x="6733309" y="2535382"/>
            <a:ext cx="419792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顯示 </a:t>
            </a:r>
            <a:r>
              <a:rPr lang="en-US" altLang="zh-TW" dirty="0"/>
              <a:t>J</a:t>
            </a:r>
            <a:r>
              <a:rPr lang="en-US" altLang="zh-TW" dirty="0" smtClean="0"/>
              <a:t>ohn , Harry , </a:t>
            </a:r>
            <a:r>
              <a:rPr lang="en-US" altLang="zh-TW" dirty="0"/>
              <a:t>M</a:t>
            </a:r>
            <a:r>
              <a:rPr lang="en-US" altLang="zh-TW" dirty="0" smtClean="0"/>
              <a:t>ary  ,Marilyn</a:t>
            </a:r>
            <a:r>
              <a:rPr lang="zh-TW" altLang="en-US" dirty="0" smtClean="0"/>
              <a:t>各個的嬰兒數目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759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</a:t>
            </a:r>
            <a:r>
              <a:rPr lang="en-US" altLang="zh-TW" dirty="0"/>
              <a:t> = boys[</a:t>
            </a:r>
            <a:r>
              <a:rPr lang="en-US" altLang="zh-TW" dirty="0" err="1"/>
              <a:t>boys.year</a:t>
            </a:r>
            <a:r>
              <a:rPr lang="en-US" altLang="zh-TW" dirty="0"/>
              <a:t> == 2010]</a:t>
            </a:r>
            <a:br>
              <a:rPr lang="en-US" altLang="zh-TW" dirty="0"/>
            </a:br>
            <a:r>
              <a:rPr lang="en-US" altLang="zh-TW" dirty="0" err="1"/>
              <a:t>df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765"/>
            <a:ext cx="2981741" cy="3410426"/>
          </a:xfrm>
        </p:spPr>
      </p:pic>
      <p:sp>
        <p:nvSpPr>
          <p:cNvPr id="5" name="文字方塊 4"/>
          <p:cNvSpPr txBox="1"/>
          <p:nvPr/>
        </p:nvSpPr>
        <p:spPr>
          <a:xfrm>
            <a:off x="5893725" y="2227811"/>
            <a:ext cx="247719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顯示</a:t>
            </a:r>
            <a:r>
              <a:rPr lang="en-US" altLang="zh-TW" dirty="0" smtClean="0"/>
              <a:t>2010</a:t>
            </a:r>
            <a:r>
              <a:rPr lang="zh-TW" altLang="en-US" dirty="0" smtClean="0"/>
              <a:t>年出生的嬰兒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33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prop_cumsum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df.sort_values</a:t>
            </a:r>
            <a:r>
              <a:rPr lang="en-US" altLang="zh-TW" sz="2000" dirty="0"/>
              <a:t>(by='prop', ascending=False).</a:t>
            </a:r>
            <a:r>
              <a:rPr lang="en-US" altLang="zh-TW" sz="2000" dirty="0" err="1"/>
              <a:t>prop.cumsum</a:t>
            </a:r>
            <a:r>
              <a:rPr lang="en-US" altLang="zh-TW" sz="2000" dirty="0"/>
              <a:t>()</a:t>
            </a:r>
            <a:br>
              <a:rPr lang="en-US" altLang="zh-TW" sz="2000" dirty="0"/>
            </a:br>
            <a:r>
              <a:rPr lang="en-US" altLang="zh-TW" sz="2000" dirty="0" err="1"/>
              <a:t>prop_cumsum</a:t>
            </a:r>
            <a:r>
              <a:rPr lang="en-US" altLang="zh-TW" sz="2000" dirty="0"/>
              <a:t>[:10]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556"/>
            <a:ext cx="3243349" cy="2935239"/>
          </a:xfrm>
        </p:spPr>
      </p:pic>
      <p:sp>
        <p:nvSpPr>
          <p:cNvPr id="5" name="文字方塊 4"/>
          <p:cNvSpPr txBox="1"/>
          <p:nvPr/>
        </p:nvSpPr>
        <p:spPr>
          <a:xfrm>
            <a:off x="6176356" y="2560320"/>
            <a:ext cx="30590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按照</a:t>
            </a:r>
            <a:r>
              <a:rPr lang="en-US" altLang="zh-TW" dirty="0" smtClean="0"/>
              <a:t>prop</a:t>
            </a:r>
            <a:r>
              <a:rPr lang="zh-TW" altLang="en-US" dirty="0" smtClean="0"/>
              <a:t>並顯示前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24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prop_cumsum.searchsorted</a:t>
            </a:r>
            <a:r>
              <a:rPr lang="en-US" altLang="zh-TW" dirty="0"/>
              <a:t>(0.5)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8" y="2006995"/>
            <a:ext cx="2818589" cy="985587"/>
          </a:xfrm>
        </p:spPr>
      </p:pic>
      <p:sp>
        <p:nvSpPr>
          <p:cNvPr id="5" name="文字方塊 4"/>
          <p:cNvSpPr txBox="1"/>
          <p:nvPr/>
        </p:nvSpPr>
        <p:spPr>
          <a:xfrm>
            <a:off x="5586153" y="2443942"/>
            <a:ext cx="381554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searchsorted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是在哪個位置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44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F4F2FF2-A2E1-42DC-A33C-9FAC6C734337}"/>
              </a:ext>
            </a:extLst>
          </p:cNvPr>
          <p:cNvSpPr txBox="1"/>
          <p:nvPr/>
        </p:nvSpPr>
        <p:spPr>
          <a:xfrm>
            <a:off x="3680604" y="3105834"/>
            <a:ext cx="483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美國農業部食品數據庫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96499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https://nbviewer.jupyter.org/github/LearnXu/pydata-notebook/blob/master/Chapter-14/14.4%20USDA%20Food%20Database%EF%BC%88USDA%E9%A3%9F%E5%93%81%E6%95%B0%E6%8D%AE%E5%BA%93%EF%BC%89.ipynb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https://nbviewer.jupyter.org/github/LearnXu/pydata-notebook/blob/master/Chapter-14/14.3%20US%20Baby%20Names%201880%E2%80%932010%EF%BC%881880%E5%B9%B4%E8%87%B32010%E5%B9%B4%E7%BE%8E%E5%9B%BD%E5%A9%B4%E5%84%BF%E5%A7%93%E5%90%8D%EF%BC%89.ipynb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EA534-68E8-4A88-803B-42D2E21A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altLang="zh-TW" sz="2000" dirty="0"/>
              <a:t>!wget </a:t>
            </a:r>
            <a:r>
              <a:rPr lang="da-DK" altLang="zh-TW" sz="2000" dirty="0">
                <a:hlinkClick r:id="rId2"/>
              </a:rPr>
              <a:t>https://raw.githubusercontent.com/LearnXu/pydata-notebook/master/datasets/usda_food/database.json</a:t>
            </a:r>
            <a:r>
              <a:rPr lang="da-DK" altLang="zh-TW" sz="2000" dirty="0"/>
              <a:t/>
            </a:r>
            <a:br>
              <a:rPr lang="da-DK" altLang="zh-TW" sz="2000" dirty="0"/>
            </a:br>
            <a:r>
              <a:rPr lang="da-DK" altLang="zh-TW" sz="2000" dirty="0"/>
              <a:t/>
            </a:r>
            <a:br>
              <a:rPr lang="da-DK" altLang="zh-TW" sz="2000" dirty="0"/>
            </a:br>
            <a:r>
              <a:rPr lang="da-DK" altLang="zh-TW" sz="2000" dirty="0"/>
              <a:t>cat ‘database.json’</a:t>
            </a:r>
            <a:endParaRPr lang="zh-TW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4C7203-1C2B-42BE-870E-03B07146B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327"/>
            <a:ext cx="5520026" cy="227064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6B94EE-A562-47F6-8428-A5392A3224D7}"/>
              </a:ext>
            </a:extLst>
          </p:cNvPr>
          <p:cNvSpPr txBox="1"/>
          <p:nvPr/>
        </p:nvSpPr>
        <p:spPr>
          <a:xfrm>
            <a:off x="6918386" y="2406770"/>
            <a:ext cx="245852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輸出</a:t>
            </a:r>
            <a:r>
              <a:rPr lang="en-US" altLang="zh-TW" dirty="0" err="1"/>
              <a:t>database.json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8224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A71BA-E290-4C63-BFC4-A6EE192E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db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json.load</a:t>
            </a:r>
            <a:r>
              <a:rPr lang="en-US" altLang="zh-TW" sz="3600" dirty="0"/>
              <a:t>(open('</a:t>
            </a:r>
            <a:r>
              <a:rPr lang="en-US" altLang="zh-TW" sz="3600" dirty="0" err="1"/>
              <a:t>database.json</a:t>
            </a:r>
            <a:r>
              <a:rPr lang="en-US" altLang="zh-TW" sz="3600" dirty="0"/>
              <a:t>'))</a:t>
            </a:r>
            <a:br>
              <a:rPr lang="en-US" altLang="zh-TW" sz="3600" dirty="0"/>
            </a:br>
            <a:r>
              <a:rPr lang="en-US" altLang="zh-TW" sz="3600" dirty="0" err="1"/>
              <a:t>len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db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F1DBF-5B23-4F0D-A078-D3908241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4230" cy="1107356"/>
          </a:xfrm>
        </p:spPr>
        <p:txBody>
          <a:bodyPr/>
          <a:lstStyle/>
          <a:p>
            <a:r>
              <a:rPr lang="en-US" altLang="zh-TW" dirty="0"/>
              <a:t>6636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777DB9-76BC-44A9-9D77-B75BB7C56551}"/>
              </a:ext>
            </a:extLst>
          </p:cNvPr>
          <p:cNvSpPr txBox="1"/>
          <p:nvPr/>
        </p:nvSpPr>
        <p:spPr>
          <a:xfrm>
            <a:off x="4235571" y="1897811"/>
            <a:ext cx="16648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測量字串長度</a:t>
            </a:r>
          </a:p>
        </p:txBody>
      </p:sp>
    </p:spTree>
    <p:extLst>
      <p:ext uri="{BB962C8B-B14F-4D97-AF65-F5344CB8AC3E}">
        <p14:creationId xmlns:p14="http://schemas.microsoft.com/office/powerpoint/2010/main" val="267343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C968E-AEC4-449C-A0A1-0BCA7AEC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db</a:t>
            </a:r>
            <a:r>
              <a:rPr lang="en-US" altLang="zh-TW" dirty="0"/>
              <a:t>[0]['nutrients'][0]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79D99A-A6A7-4852-81FA-25632E0F7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41" y="1999695"/>
            <a:ext cx="4711241" cy="208059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28C34E-5872-428D-942A-C3FB01391CD5}"/>
              </a:ext>
            </a:extLst>
          </p:cNvPr>
          <p:cNvSpPr txBox="1"/>
          <p:nvPr/>
        </p:nvSpPr>
        <p:spPr>
          <a:xfrm>
            <a:off x="7410091" y="1999695"/>
            <a:ext cx="279495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顯示</a:t>
            </a:r>
            <a:r>
              <a:rPr lang="en-US" altLang="zh-TW" dirty="0"/>
              <a:t>nutrients</a:t>
            </a:r>
            <a:r>
              <a:rPr lang="zh-TW" altLang="en-US" dirty="0"/>
              <a:t>的第</a:t>
            </a:r>
            <a:r>
              <a:rPr lang="en-US" altLang="zh-TW" dirty="0"/>
              <a:t>0</a:t>
            </a:r>
            <a:r>
              <a:rPr lang="zh-TW" altLang="en-US" dirty="0"/>
              <a:t>筆資料</a:t>
            </a:r>
          </a:p>
        </p:txBody>
      </p:sp>
    </p:spTree>
    <p:extLst>
      <p:ext uri="{BB962C8B-B14F-4D97-AF65-F5344CB8AC3E}">
        <p14:creationId xmlns:p14="http://schemas.microsoft.com/office/powerpoint/2010/main" val="295387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7E9-A826-43E8-83BA-B73F615C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zh-TW" sz="3600" dirty="0"/>
              <a:t>nutrients = pd.DataFrame(db[0]['nutrients'])</a:t>
            </a:r>
            <a:br>
              <a:rPr lang="fr-FR" altLang="zh-TW" sz="3600" dirty="0"/>
            </a:br>
            <a:r>
              <a:rPr lang="fr-FR" altLang="zh-TW" sz="3600" dirty="0"/>
              <a:t>nutrients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82151E-27E6-4C87-AB09-E114622BE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8" y="2031865"/>
            <a:ext cx="4356969" cy="34385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335E4A-12D1-4F8A-90CB-62616E6DEE08}"/>
              </a:ext>
            </a:extLst>
          </p:cNvPr>
          <p:cNvSpPr txBox="1"/>
          <p:nvPr/>
        </p:nvSpPr>
        <p:spPr>
          <a:xfrm>
            <a:off x="6400800" y="2346386"/>
            <a:ext cx="393364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 err="1"/>
              <a:t>dataframe</a:t>
            </a:r>
            <a:r>
              <a:rPr lang="zh-TW" altLang="en-US" dirty="0"/>
              <a:t>顯示</a:t>
            </a:r>
            <a:r>
              <a:rPr lang="en-US" altLang="zh-TW" dirty="0"/>
              <a:t>nutrients</a:t>
            </a:r>
            <a:r>
              <a:rPr lang="zh-TW" altLang="en-US" dirty="0"/>
              <a:t>的所有資料</a:t>
            </a:r>
          </a:p>
        </p:txBody>
      </p:sp>
    </p:spTree>
    <p:extLst>
      <p:ext uri="{BB962C8B-B14F-4D97-AF65-F5344CB8AC3E}">
        <p14:creationId xmlns:p14="http://schemas.microsoft.com/office/powerpoint/2010/main" val="185060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781B0-D77E-4176-B71F-C7E1092F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/>
              <a:t>info_keys</a:t>
            </a:r>
            <a:r>
              <a:rPr lang="en-US" altLang="zh-TW" sz="3200" dirty="0"/>
              <a:t> = ['description', 'group', 'id', 'manufacturer']</a:t>
            </a:r>
            <a:br>
              <a:rPr lang="en-US" altLang="zh-TW" sz="3200" dirty="0"/>
            </a:br>
            <a:r>
              <a:rPr lang="en-US" altLang="zh-TW" sz="3200" dirty="0"/>
              <a:t>info = </a:t>
            </a:r>
            <a:r>
              <a:rPr lang="en-US" altLang="zh-TW" sz="3200" dirty="0" err="1"/>
              <a:t>pd.DataFrame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db</a:t>
            </a:r>
            <a:r>
              <a:rPr lang="en-US" altLang="zh-TW" sz="3200" dirty="0"/>
              <a:t>, columns=</a:t>
            </a:r>
            <a:r>
              <a:rPr lang="en-US" altLang="zh-TW" sz="3200" dirty="0" err="1"/>
              <a:t>info_keys</a:t>
            </a:r>
            <a:r>
              <a:rPr lang="en-US" altLang="zh-TW" sz="3200" dirty="0"/>
              <a:t>)</a:t>
            </a:r>
            <a:br>
              <a:rPr lang="en-US" altLang="zh-TW" sz="3200" dirty="0"/>
            </a:br>
            <a:r>
              <a:rPr lang="en-US" altLang="zh-TW" sz="3200" dirty="0"/>
              <a:t>info[:5]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181C98-71EC-453E-88F5-AE8DD3F9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5" y="2533649"/>
            <a:ext cx="5482806" cy="2400659"/>
          </a:xfrm>
        </p:spPr>
      </p:pic>
    </p:spTree>
    <p:extLst>
      <p:ext uri="{BB962C8B-B14F-4D97-AF65-F5344CB8AC3E}">
        <p14:creationId xmlns:p14="http://schemas.microsoft.com/office/powerpoint/2010/main" val="218304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E20B4-6F16-44FB-85CD-1513477C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pd.value_counts</a:t>
            </a:r>
            <a:r>
              <a:rPr lang="en-US" altLang="zh-TW" dirty="0"/>
              <a:t>(</a:t>
            </a:r>
            <a:r>
              <a:rPr lang="en-US" altLang="zh-TW" dirty="0" err="1"/>
              <a:t>info.group</a:t>
            </a:r>
            <a:r>
              <a:rPr lang="en-US" altLang="zh-TW" dirty="0"/>
              <a:t>)[:10]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571B74-A407-4E87-8B95-254925B7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0195"/>
            <a:ext cx="4622321" cy="295015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1D0A663-A5BE-4607-85F8-AC00FC257B60}"/>
              </a:ext>
            </a:extLst>
          </p:cNvPr>
          <p:cNvSpPr txBox="1"/>
          <p:nvPr/>
        </p:nvSpPr>
        <p:spPr>
          <a:xfrm>
            <a:off x="6452558" y="2665637"/>
            <a:ext cx="35799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 err="1"/>
              <a:t>value_counts</a:t>
            </a:r>
            <a:r>
              <a:rPr lang="zh-TW" altLang="en-US" dirty="0"/>
              <a:t>算出食物各有多少</a:t>
            </a:r>
          </a:p>
        </p:txBody>
      </p:sp>
    </p:spTree>
    <p:extLst>
      <p:ext uri="{BB962C8B-B14F-4D97-AF65-F5344CB8AC3E}">
        <p14:creationId xmlns:p14="http://schemas.microsoft.com/office/powerpoint/2010/main" val="45072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535</Words>
  <Application>Microsoft Office PowerPoint</Application>
  <PresentationFormat>寬螢幕</PresentationFormat>
  <Paragraphs>85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人工智慧與資訊安全</vt:lpstr>
      <vt:lpstr>Agenda</vt:lpstr>
      <vt:lpstr>PowerPoint 簡報</vt:lpstr>
      <vt:lpstr>!wget https://raw.githubusercontent.com/LearnXu/pydata-notebook/master/datasets/usda_food/database.json  cat ‘database.json’</vt:lpstr>
      <vt:lpstr>db = json.load(open('database.json')) len(db)</vt:lpstr>
      <vt:lpstr>db[0]['nutrients'][0]</vt:lpstr>
      <vt:lpstr>nutrients = pd.DataFrame(db[0]['nutrients']) nutrients</vt:lpstr>
      <vt:lpstr>info_keys = ['description', 'group', 'id', 'manufacturer'] info = pd.DataFrame(db, columns=info_keys) info[:5]</vt:lpstr>
      <vt:lpstr>pd.value_counts(info.group)[:10]</vt:lpstr>
      <vt:lpstr>把每種食物的nutrients部分組成一個表格，首先是把養分的列表用dataframe組成表格，加上id。</vt:lpstr>
      <vt:lpstr>nutrients_all</vt:lpstr>
      <vt:lpstr>nutrients_all = nutrients_all.drop_duplicates() nutrients_all</vt:lpstr>
      <vt:lpstr>col_mapping = {'description' : 'nutrient',                'group': 'nutgroup'} nutrients_all = nutrients_all.rename(columns=col_mapping, copy=False) nutrients_all</vt:lpstr>
      <vt:lpstr>col_mapping = {'description': 'food',                'group': 'fgroup'} info = info.rename(columns=col_mapping, copy=False) info.info()</vt:lpstr>
      <vt:lpstr>ndata = pd.merge(nutrients_all, info, on='id', how='outer') ndata.info()</vt:lpstr>
      <vt:lpstr>PowerPoint 簡報</vt:lpstr>
      <vt:lpstr>names1880 = pd.read_csv('../datasets/babynames/yob1880.txt', names=['names', 'sex', 'births']) names1880</vt:lpstr>
      <vt:lpstr>names1880.groupby('sex').births.sum()</vt:lpstr>
      <vt:lpstr>因為數據按照年分被分割成很多文件，所以就用dataframe做成表格，再加上year</vt:lpstr>
      <vt:lpstr>names</vt:lpstr>
      <vt:lpstr>total_births = names.pivot_table('births', index='year',                                 columns='sex', aggfunc=sum) total_births.tail()</vt:lpstr>
      <vt:lpstr>def add_prop(group):      group['prop'] = group.births / group.births.sum()     return group names = names.groupby(['year', 'sex']).apply(add_prop) names</vt:lpstr>
      <vt:lpstr>要進一步解析數據，需要取出該數據的子集，每對year/sex組合的前1000名字</vt:lpstr>
      <vt:lpstr>total_births = top1000.pivot_table('births', index='year',                                     columns='name', aggfunc=sum)  total_births</vt:lpstr>
      <vt:lpstr>total_births.info()</vt:lpstr>
      <vt:lpstr>subset = total_births[['John', 'Harry', 'Mary', 'Marilyn']]  subset.plot(subplots=True, figsize=(12, 10), grid=False,             title="Number of births per year")</vt:lpstr>
      <vt:lpstr>df = boys[boys.year == 2010] df</vt:lpstr>
      <vt:lpstr>prop_cumsum = df.sort_values(by='prop', ascending=False).prop.cumsum() prop_cumsum[:10]</vt:lpstr>
      <vt:lpstr>prop_cumsum.searchsorted(0.5)</vt:lpstr>
      <vt:lpstr>參考網站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owner</cp:lastModifiedBy>
  <cp:revision>70</cp:revision>
  <dcterms:created xsi:type="dcterms:W3CDTF">2020-11-04T02:00:24Z</dcterms:created>
  <dcterms:modified xsi:type="dcterms:W3CDTF">2020-11-18T03:46:41Z</dcterms:modified>
</cp:coreProperties>
</file>