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70" r:id="rId2"/>
    <p:sldId id="257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317" r:id="rId48"/>
    <p:sldId id="318" r:id="rId49"/>
    <p:sldId id="319" r:id="rId50"/>
    <p:sldId id="320" r:id="rId51"/>
    <p:sldId id="321" r:id="rId52"/>
    <p:sldId id="322" r:id="rId53"/>
    <p:sldId id="323" r:id="rId54"/>
    <p:sldId id="324" r:id="rId55"/>
    <p:sldId id="325" r:id="rId56"/>
    <p:sldId id="326" r:id="rId57"/>
    <p:sldId id="327" r:id="rId58"/>
    <p:sldId id="328" r:id="rId59"/>
    <p:sldId id="329" r:id="rId60"/>
    <p:sldId id="330" r:id="rId61"/>
    <p:sldId id="331" r:id="rId62"/>
    <p:sldId id="332" r:id="rId63"/>
    <p:sldId id="333" r:id="rId64"/>
    <p:sldId id="334" r:id="rId65"/>
    <p:sldId id="335" r:id="rId66"/>
    <p:sldId id="336" r:id="rId67"/>
    <p:sldId id="337" r:id="rId68"/>
    <p:sldId id="338" r:id="rId69"/>
    <p:sldId id="339" r:id="rId70"/>
    <p:sldId id="340" r:id="rId71"/>
    <p:sldId id="341" r:id="rId72"/>
    <p:sldId id="342" r:id="rId73"/>
    <p:sldId id="343" r:id="rId74"/>
    <p:sldId id="344" r:id="rId75"/>
    <p:sldId id="346" r:id="rId76"/>
    <p:sldId id="345" r:id="rId77"/>
    <p:sldId id="347" r:id="rId78"/>
    <p:sldId id="348" r:id="rId79"/>
    <p:sldId id="349" r:id="rId80"/>
    <p:sldId id="350" r:id="rId81"/>
    <p:sldId id="351" r:id="rId82"/>
    <p:sldId id="357" r:id="rId83"/>
    <p:sldId id="358" r:id="rId84"/>
    <p:sldId id="359" r:id="rId85"/>
    <p:sldId id="360" r:id="rId86"/>
    <p:sldId id="361" r:id="rId87"/>
    <p:sldId id="362" r:id="rId88"/>
    <p:sldId id="363" r:id="rId89"/>
    <p:sldId id="364" r:id="rId90"/>
    <p:sldId id="365" r:id="rId91"/>
    <p:sldId id="366" r:id="rId92"/>
    <p:sldId id="367" r:id="rId93"/>
    <p:sldId id="368" r:id="rId94"/>
    <p:sldId id="369" r:id="rId95"/>
    <p:sldId id="370" r:id="rId96"/>
    <p:sldId id="371" r:id="rId97"/>
    <p:sldId id="372" r:id="rId98"/>
    <p:sldId id="373" r:id="rId99"/>
    <p:sldId id="374" r:id="rId100"/>
    <p:sldId id="375" r:id="rId101"/>
    <p:sldId id="376" r:id="rId102"/>
    <p:sldId id="379" r:id="rId103"/>
    <p:sldId id="380" r:id="rId10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-378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F004C7B-209C-45DE-9947-8A8DCC2007B6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0E42DF-AAF7-4C97-8505-7FEAF61E6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298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4C7B-209C-45DE-9947-8A8DCC2007B6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42DF-AAF7-4C97-8505-7FEAF61E6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9400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F004C7B-209C-45DE-9947-8A8DCC2007B6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0E42DF-AAF7-4C97-8505-7FEAF61E6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7379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4C7B-209C-45DE-9947-8A8DCC2007B6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130E42DF-AAF7-4C97-8505-7FEAF61E6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6486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F004C7B-209C-45DE-9947-8A8DCC2007B6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0E42DF-AAF7-4C97-8505-7FEAF61E6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481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4C7B-209C-45DE-9947-8A8DCC2007B6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42DF-AAF7-4C97-8505-7FEAF61E6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4151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4C7B-209C-45DE-9947-8A8DCC2007B6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42DF-AAF7-4C97-8505-7FEAF61E6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0972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4C7B-209C-45DE-9947-8A8DCC2007B6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42DF-AAF7-4C97-8505-7FEAF61E6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9258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4C7B-209C-45DE-9947-8A8DCC2007B6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42DF-AAF7-4C97-8505-7FEAF61E6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0553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F004C7B-209C-45DE-9947-8A8DCC2007B6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0E42DF-AAF7-4C97-8505-7FEAF61E6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5403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4C7B-209C-45DE-9947-8A8DCC2007B6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42DF-AAF7-4C97-8505-7FEAF61E6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5360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F004C7B-209C-45DE-9947-8A8DCC2007B6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30E42DF-AAF7-4C97-8505-7FEAF61E6DE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36403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2" y="1166696"/>
            <a:ext cx="11029616" cy="1013800"/>
          </a:xfrm>
        </p:spPr>
        <p:txBody>
          <a:bodyPr>
            <a:noAutofit/>
          </a:bodyPr>
          <a:lstStyle/>
          <a:p>
            <a:pPr algn="ctr"/>
            <a:r>
              <a:rPr lang="zh-TW" altLang="en-US" sz="4400" b="1" dirty="0">
                <a:solidFill>
                  <a:schemeClr val="tx1"/>
                </a:solidFill>
              </a:rPr>
              <a:t>人工智慧與資訊安全</a:t>
            </a:r>
            <a:r>
              <a:rPr lang="zh-TW" altLang="en-US" sz="4400" b="1" dirty="0"/>
              <a:t/>
            </a:r>
            <a:br>
              <a:rPr lang="zh-TW" altLang="en-US" sz="4400" b="1" dirty="0"/>
            </a:br>
            <a:endParaRPr lang="zh-TW" altLang="en-US" sz="4400" dirty="0"/>
          </a:p>
        </p:txBody>
      </p:sp>
      <p:sp>
        <p:nvSpPr>
          <p:cNvPr id="4" name="標題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3200" b="1" dirty="0" smtClean="0"/>
              <a:t>AI</a:t>
            </a:r>
            <a:r>
              <a:rPr lang="zh-TW" altLang="en-US" sz="3200" b="1" dirty="0" smtClean="0"/>
              <a:t>學習報告</a:t>
            </a:r>
            <a:endParaRPr lang="en-US" altLang="zh-TW" sz="3200" b="1" dirty="0" smtClean="0"/>
          </a:p>
          <a:p>
            <a:endParaRPr lang="en-US" altLang="zh-TW" sz="4000" b="1" dirty="0"/>
          </a:p>
          <a:p>
            <a:pPr marL="0" indent="0">
              <a:buNone/>
            </a:pPr>
            <a:endParaRPr lang="en-US" altLang="zh-TW" sz="4000" b="1" dirty="0" smtClean="0"/>
          </a:p>
          <a:p>
            <a:endParaRPr lang="en-US" altLang="zh-TW" sz="4000" b="1" dirty="0"/>
          </a:p>
          <a:p>
            <a:pPr marL="0" indent="0">
              <a:buNone/>
            </a:pPr>
            <a:endParaRPr lang="zh-TW" altLang="en-US" sz="4000" b="1" dirty="0"/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813948" y="4282682"/>
            <a:ext cx="10993546" cy="5903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學生</a:t>
            </a:r>
            <a:r>
              <a:rPr lang="en-US" altLang="zh-TW" dirty="0" smtClean="0"/>
              <a:t>:</a:t>
            </a:r>
            <a:r>
              <a:rPr lang="zh-TW" altLang="en-US" dirty="0" smtClean="0"/>
              <a:t>蔡宜婷</a:t>
            </a:r>
            <a:endParaRPr lang="en-US" altLang="zh-TW" dirty="0" smtClean="0"/>
          </a:p>
          <a:p>
            <a:r>
              <a:rPr lang="zh-TW" altLang="en-US" dirty="0" smtClean="0"/>
              <a:t>指導教授</a:t>
            </a:r>
            <a:r>
              <a:rPr lang="en-US" altLang="zh-TW" dirty="0" smtClean="0"/>
              <a:t>:</a:t>
            </a:r>
            <a:r>
              <a:rPr lang="zh-TW" altLang="en-US" dirty="0" smtClean="0"/>
              <a:t>曾龍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6684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Hierarchical </a:t>
            </a:r>
            <a:r>
              <a:rPr lang="en-US" altLang="zh-TW" b="1" dirty="0" smtClean="0"/>
              <a:t>Indexing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81192" y="2135451"/>
            <a:ext cx="83073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 b="1" dirty="0">
                <a:solidFill>
                  <a:srgbClr val="000000"/>
                </a:solidFill>
                <a:latin typeface="Helvetica Neue"/>
              </a:rPr>
              <a:t>如果想要選中部分列</a:t>
            </a:r>
            <a:r>
              <a:rPr lang="en-US" altLang="zh-TW" sz="1600" b="1" dirty="0">
                <a:solidFill>
                  <a:srgbClr val="000000"/>
                </a:solidFill>
                <a:latin typeface="Helvetica Neue"/>
              </a:rPr>
              <a:t>(partial column indexing)</a:t>
            </a:r>
            <a:r>
              <a:rPr lang="zh-TW" altLang="en-US" sz="1600" b="1" dirty="0">
                <a:solidFill>
                  <a:srgbClr val="000000"/>
                </a:solidFill>
                <a:latin typeface="Helvetica Neue"/>
              </a:rPr>
              <a:t>的話，可以選中一組列（</a:t>
            </a:r>
            <a:r>
              <a:rPr lang="en-US" altLang="zh-TW" sz="1600" b="1" dirty="0">
                <a:solidFill>
                  <a:srgbClr val="000000"/>
                </a:solidFill>
                <a:latin typeface="Helvetica Neue"/>
              </a:rPr>
              <a:t>groups of columns)</a:t>
            </a:r>
            <a:endParaRPr lang="zh-TW" altLang="en-US" sz="16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81192" y="2671409"/>
            <a:ext cx="1237518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frame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'Ohio'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572263"/>
              </p:ext>
            </p:extLst>
          </p:nvPr>
        </p:nvGraphicFramePr>
        <p:xfrm>
          <a:off x="581190" y="3093320"/>
          <a:ext cx="4653448" cy="2103120"/>
        </p:xfrm>
        <a:graphic>
          <a:graphicData uri="http://schemas.openxmlformats.org/drawingml/2006/table">
            <a:tbl>
              <a:tblPr/>
              <a:tblGrid>
                <a:gridCol w="1163362">
                  <a:extLst>
                    <a:ext uri="{9D8B030D-6E8A-4147-A177-3AD203B41FA5}">
                      <a16:colId xmlns:a16="http://schemas.microsoft.com/office/drawing/2014/main" xmlns="" val="4188331707"/>
                    </a:ext>
                  </a:extLst>
                </a:gridCol>
                <a:gridCol w="1163362">
                  <a:extLst>
                    <a:ext uri="{9D8B030D-6E8A-4147-A177-3AD203B41FA5}">
                      <a16:colId xmlns:a16="http://schemas.microsoft.com/office/drawing/2014/main" xmlns="" val="607087165"/>
                    </a:ext>
                  </a:extLst>
                </a:gridCol>
                <a:gridCol w="1163362">
                  <a:extLst>
                    <a:ext uri="{9D8B030D-6E8A-4147-A177-3AD203B41FA5}">
                      <a16:colId xmlns:a16="http://schemas.microsoft.com/office/drawing/2014/main" xmlns="" val="1134487635"/>
                    </a:ext>
                  </a:extLst>
                </a:gridCol>
                <a:gridCol w="1163362">
                  <a:extLst>
                    <a:ext uri="{9D8B030D-6E8A-4147-A177-3AD203B41FA5}">
                      <a16:colId xmlns:a16="http://schemas.microsoft.com/office/drawing/2014/main" xmlns="" val="4245609672"/>
                    </a:ext>
                  </a:extLst>
                </a:gridCol>
              </a:tblGrid>
              <a:tr h="290804">
                <a:tc>
                  <a:txBody>
                    <a:bodyPr/>
                    <a:lstStyle/>
                    <a:p>
                      <a:pPr algn="l" fontAlgn="ctr"/>
                      <a:endParaRPr lang="zh-TW" altLang="en-US" sz="1800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color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Green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Red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266798"/>
                  </a:ext>
                </a:extLst>
              </a:tr>
              <a:tr h="2908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key1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key2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800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800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86236226"/>
                  </a:ext>
                </a:extLst>
              </a:tr>
              <a:tr h="290804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1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dirty="0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26308385"/>
                  </a:ext>
                </a:extLst>
              </a:tr>
              <a:tr h="29080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>
                          <a:effectLst/>
                        </a:rPr>
                        <a:t>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76218396"/>
                  </a:ext>
                </a:extLst>
              </a:tr>
              <a:tr h="290804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1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>
                          <a:effectLst/>
                        </a:rPr>
                        <a:t>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>
                          <a:effectLst/>
                        </a:rPr>
                        <a:t>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64961846"/>
                  </a:ext>
                </a:extLst>
              </a:tr>
              <a:tr h="29080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>
                          <a:effectLst/>
                        </a:rPr>
                        <a:t>9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dirty="0">
                          <a:effectLst/>
                        </a:rPr>
                        <a:t>10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20429030"/>
                  </a:ext>
                </a:extLst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81191" y="2561125"/>
            <a:ext cx="514370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6096" y="5272652"/>
            <a:ext cx="75422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/>
              <a:t>MultiIndex能被同名函數創建，而且可以重覆被使用；在DataFrame中給列創建層級名可以通過以下方式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581190" y="5799606"/>
            <a:ext cx="6918561" cy="61555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pd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MultiIndex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from_arrays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([[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'Ohio'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'Ohio'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'Colorado'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[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'Green'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'Red'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'Green'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]], </a:t>
            </a:r>
            <a:endParaRPr kumimoji="0" lang="en-US" altLang="zh-TW" sz="105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05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zh-TW" altLang="en-US" sz="105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105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names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'state'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'color'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8123435" y="5795872"/>
            <a:ext cx="3282950" cy="73866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MultiIndex([( 'Ohio', 'Green'), </a:t>
            </a:r>
            <a:endParaRPr kumimoji="0" lang="en-US" altLang="zh-TW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'Ohio', 'Red'), </a:t>
            </a:r>
            <a:endParaRPr kumimoji="0" lang="en-US" altLang="zh-TW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('Colorado', 'Green')], </a:t>
            </a:r>
            <a:endParaRPr kumimoji="0" lang="en-US" altLang="zh-TW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names=['state', 'color'])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36628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702156"/>
            <a:ext cx="11029615" cy="3678303"/>
          </a:xfrm>
        </p:spPr>
        <p:txBody>
          <a:bodyPr/>
          <a:lstStyle/>
          <a:p>
            <a:r>
              <a:rPr lang="zh-TW" altLang="en-US" dirty="0"/>
              <a:t>我們按年來給這些百分比變化分組，年份可以從每行的標簽中通過一個一行函數提取，然後返回的結果中，用</a:t>
            </a:r>
            <a:r>
              <a:rPr lang="en-US" altLang="zh-TW" dirty="0" err="1"/>
              <a:t>datetime</a:t>
            </a:r>
            <a:r>
              <a:rPr lang="zh-TW" altLang="en-US" dirty="0"/>
              <a:t>標簽來表示年份</a:t>
            </a: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400" b="1" dirty="0"/>
              <a:t>Example: Group Weighted Average and Correlation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70384" y="3039061"/>
            <a:ext cx="2633734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get_year</a:t>
            </a:r>
            <a:r>
              <a:rPr kumimoji="0" lang="zh-TW" altLang="zh-TW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24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kumimoji="0" lang="zh-TW" altLang="zh-TW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zh-TW" altLang="zh-TW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zh-TW" altLang="zh-TW" sz="24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year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970384" y="3513886"/>
            <a:ext cx="3242875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by_year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rets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groupby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get_year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70384" y="3959683"/>
            <a:ext cx="2287486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by_year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apply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spx_corr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573903"/>
              </p:ext>
            </p:extLst>
          </p:nvPr>
        </p:nvGraphicFramePr>
        <p:xfrm>
          <a:off x="4551534" y="3223727"/>
          <a:ext cx="7448465" cy="3471860"/>
        </p:xfrm>
        <a:graphic>
          <a:graphicData uri="http://schemas.openxmlformats.org/drawingml/2006/table">
            <a:tbl>
              <a:tblPr/>
              <a:tblGrid>
                <a:gridCol w="1489693">
                  <a:extLst>
                    <a:ext uri="{9D8B030D-6E8A-4147-A177-3AD203B41FA5}">
                      <a16:colId xmlns:a16="http://schemas.microsoft.com/office/drawing/2014/main" xmlns="" val="1561942000"/>
                    </a:ext>
                  </a:extLst>
                </a:gridCol>
                <a:gridCol w="1489693">
                  <a:extLst>
                    <a:ext uri="{9D8B030D-6E8A-4147-A177-3AD203B41FA5}">
                      <a16:colId xmlns:a16="http://schemas.microsoft.com/office/drawing/2014/main" xmlns="" val="3204457013"/>
                    </a:ext>
                  </a:extLst>
                </a:gridCol>
                <a:gridCol w="1489693">
                  <a:extLst>
                    <a:ext uri="{9D8B030D-6E8A-4147-A177-3AD203B41FA5}">
                      <a16:colId xmlns:a16="http://schemas.microsoft.com/office/drawing/2014/main" xmlns="" val="1885181095"/>
                    </a:ext>
                  </a:extLst>
                </a:gridCol>
                <a:gridCol w="1489693">
                  <a:extLst>
                    <a:ext uri="{9D8B030D-6E8A-4147-A177-3AD203B41FA5}">
                      <a16:colId xmlns:a16="http://schemas.microsoft.com/office/drawing/2014/main" xmlns="" val="871319044"/>
                    </a:ext>
                  </a:extLst>
                </a:gridCol>
                <a:gridCol w="1489693">
                  <a:extLst>
                    <a:ext uri="{9D8B030D-6E8A-4147-A177-3AD203B41FA5}">
                      <a16:colId xmlns:a16="http://schemas.microsoft.com/office/drawing/2014/main" xmlns="" val="50727263"/>
                    </a:ext>
                  </a:extLst>
                </a:gridCol>
              </a:tblGrid>
              <a:tr h="32732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1">
                          <a:effectLst/>
                        </a:rPr>
                        <a:t>AAPL</a:t>
                      </a:r>
                    </a:p>
                  </a:txBody>
                  <a:tcPr marL="88106" marR="88106" marT="44053" marB="44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1">
                          <a:effectLst/>
                        </a:rPr>
                        <a:t>MSFT</a:t>
                      </a:r>
                    </a:p>
                  </a:txBody>
                  <a:tcPr marL="88106" marR="88106" marT="44053" marB="44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1">
                          <a:effectLst/>
                        </a:rPr>
                        <a:t>XOM</a:t>
                      </a:r>
                    </a:p>
                  </a:txBody>
                  <a:tcPr marL="88106" marR="88106" marT="44053" marB="44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1">
                          <a:effectLst/>
                        </a:rPr>
                        <a:t>SPX</a:t>
                      </a:r>
                    </a:p>
                  </a:txBody>
                  <a:tcPr marL="88106" marR="88106" marT="44053" marB="44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8106" marR="88106" marT="44053" marB="44053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932649650"/>
                  </a:ext>
                </a:extLst>
              </a:tr>
              <a:tr h="32732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 b="1">
                          <a:effectLst/>
                        </a:rPr>
                        <a:t>2003</a:t>
                      </a:r>
                    </a:p>
                  </a:txBody>
                  <a:tcPr marL="88106" marR="88106" marT="44053" marB="44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 dirty="0">
                          <a:effectLst/>
                        </a:rPr>
                        <a:t>0.541124</a:t>
                      </a:r>
                    </a:p>
                  </a:txBody>
                  <a:tcPr marL="88106" marR="88106" marT="44053" marB="44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>
                          <a:effectLst/>
                        </a:rPr>
                        <a:t>0.745174</a:t>
                      </a:r>
                    </a:p>
                  </a:txBody>
                  <a:tcPr marL="88106" marR="88106" marT="44053" marB="44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>
                          <a:effectLst/>
                        </a:rPr>
                        <a:t>0.661265</a:t>
                      </a:r>
                    </a:p>
                  </a:txBody>
                  <a:tcPr marL="88106" marR="88106" marT="44053" marB="44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>
                          <a:effectLst/>
                        </a:rPr>
                        <a:t>1.0</a:t>
                      </a:r>
                    </a:p>
                  </a:txBody>
                  <a:tcPr marL="88106" marR="88106" marT="44053" marB="44053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28040180"/>
                  </a:ext>
                </a:extLst>
              </a:tr>
              <a:tr h="32732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 b="1">
                          <a:effectLst/>
                        </a:rPr>
                        <a:t>2004</a:t>
                      </a:r>
                    </a:p>
                  </a:txBody>
                  <a:tcPr marL="88106" marR="88106" marT="44053" marB="44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>
                          <a:effectLst/>
                        </a:rPr>
                        <a:t>0.374283</a:t>
                      </a:r>
                    </a:p>
                  </a:txBody>
                  <a:tcPr marL="88106" marR="88106" marT="44053" marB="44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>
                          <a:effectLst/>
                        </a:rPr>
                        <a:t>0.588531</a:t>
                      </a:r>
                    </a:p>
                  </a:txBody>
                  <a:tcPr marL="88106" marR="88106" marT="44053" marB="44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>
                          <a:effectLst/>
                        </a:rPr>
                        <a:t>0.557742</a:t>
                      </a:r>
                    </a:p>
                  </a:txBody>
                  <a:tcPr marL="88106" marR="88106" marT="44053" marB="44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>
                          <a:effectLst/>
                        </a:rPr>
                        <a:t>1.0</a:t>
                      </a:r>
                    </a:p>
                  </a:txBody>
                  <a:tcPr marL="88106" marR="88106" marT="44053" marB="44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78728887"/>
                  </a:ext>
                </a:extLst>
              </a:tr>
              <a:tr h="32732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 b="1">
                          <a:effectLst/>
                        </a:rPr>
                        <a:t>2005</a:t>
                      </a:r>
                    </a:p>
                  </a:txBody>
                  <a:tcPr marL="88106" marR="88106" marT="44053" marB="44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 dirty="0">
                          <a:effectLst/>
                        </a:rPr>
                        <a:t>0.467540</a:t>
                      </a:r>
                    </a:p>
                  </a:txBody>
                  <a:tcPr marL="88106" marR="88106" marT="44053" marB="44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>
                          <a:effectLst/>
                        </a:rPr>
                        <a:t>0.562374</a:t>
                      </a:r>
                    </a:p>
                  </a:txBody>
                  <a:tcPr marL="88106" marR="88106" marT="44053" marB="44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>
                          <a:effectLst/>
                        </a:rPr>
                        <a:t>0.631010</a:t>
                      </a:r>
                    </a:p>
                  </a:txBody>
                  <a:tcPr marL="88106" marR="88106" marT="44053" marB="44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>
                          <a:effectLst/>
                        </a:rPr>
                        <a:t>1.0</a:t>
                      </a:r>
                    </a:p>
                  </a:txBody>
                  <a:tcPr marL="88106" marR="88106" marT="44053" marB="44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57425088"/>
                  </a:ext>
                </a:extLst>
              </a:tr>
              <a:tr h="32732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 b="1">
                          <a:effectLst/>
                        </a:rPr>
                        <a:t>2006</a:t>
                      </a:r>
                    </a:p>
                  </a:txBody>
                  <a:tcPr marL="88106" marR="88106" marT="44053" marB="44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>
                          <a:effectLst/>
                        </a:rPr>
                        <a:t>0.428267</a:t>
                      </a:r>
                    </a:p>
                  </a:txBody>
                  <a:tcPr marL="88106" marR="88106" marT="44053" marB="44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>
                          <a:effectLst/>
                        </a:rPr>
                        <a:t>0.406126</a:t>
                      </a:r>
                    </a:p>
                  </a:txBody>
                  <a:tcPr marL="88106" marR="88106" marT="44053" marB="44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>
                          <a:effectLst/>
                        </a:rPr>
                        <a:t>0.518514</a:t>
                      </a:r>
                    </a:p>
                  </a:txBody>
                  <a:tcPr marL="88106" marR="88106" marT="44053" marB="44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>
                          <a:effectLst/>
                        </a:rPr>
                        <a:t>1.0</a:t>
                      </a:r>
                    </a:p>
                  </a:txBody>
                  <a:tcPr marL="88106" marR="88106" marT="44053" marB="44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88426060"/>
                  </a:ext>
                </a:extLst>
              </a:tr>
              <a:tr h="32732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 b="1">
                          <a:effectLst/>
                        </a:rPr>
                        <a:t>2007</a:t>
                      </a:r>
                    </a:p>
                  </a:txBody>
                  <a:tcPr marL="88106" marR="88106" marT="44053" marB="44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>
                          <a:effectLst/>
                        </a:rPr>
                        <a:t>0.508118</a:t>
                      </a:r>
                    </a:p>
                  </a:txBody>
                  <a:tcPr marL="88106" marR="88106" marT="44053" marB="44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>
                          <a:effectLst/>
                        </a:rPr>
                        <a:t>0.658770</a:t>
                      </a:r>
                    </a:p>
                  </a:txBody>
                  <a:tcPr marL="88106" marR="88106" marT="44053" marB="44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>
                          <a:effectLst/>
                        </a:rPr>
                        <a:t>0.786264</a:t>
                      </a:r>
                    </a:p>
                  </a:txBody>
                  <a:tcPr marL="88106" marR="88106" marT="44053" marB="44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>
                          <a:effectLst/>
                        </a:rPr>
                        <a:t>1.0</a:t>
                      </a:r>
                    </a:p>
                  </a:txBody>
                  <a:tcPr marL="88106" marR="88106" marT="44053" marB="44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40236475"/>
                  </a:ext>
                </a:extLst>
              </a:tr>
              <a:tr h="32732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 b="1">
                          <a:effectLst/>
                        </a:rPr>
                        <a:t>2008</a:t>
                      </a:r>
                    </a:p>
                  </a:txBody>
                  <a:tcPr marL="88106" marR="88106" marT="44053" marB="44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>
                          <a:effectLst/>
                        </a:rPr>
                        <a:t>0.681434</a:t>
                      </a:r>
                    </a:p>
                  </a:txBody>
                  <a:tcPr marL="88106" marR="88106" marT="44053" marB="44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>
                          <a:effectLst/>
                        </a:rPr>
                        <a:t>0.804626</a:t>
                      </a:r>
                    </a:p>
                  </a:txBody>
                  <a:tcPr marL="88106" marR="88106" marT="44053" marB="44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>
                          <a:effectLst/>
                        </a:rPr>
                        <a:t>0.828303</a:t>
                      </a:r>
                    </a:p>
                  </a:txBody>
                  <a:tcPr marL="88106" marR="88106" marT="44053" marB="44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>
                          <a:effectLst/>
                        </a:rPr>
                        <a:t>1.0</a:t>
                      </a:r>
                    </a:p>
                  </a:txBody>
                  <a:tcPr marL="88106" marR="88106" marT="44053" marB="44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2665298"/>
                  </a:ext>
                </a:extLst>
              </a:tr>
              <a:tr h="32732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 b="1">
                          <a:effectLst/>
                        </a:rPr>
                        <a:t>2009</a:t>
                      </a:r>
                    </a:p>
                  </a:txBody>
                  <a:tcPr marL="88106" marR="88106" marT="44053" marB="44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>
                          <a:effectLst/>
                        </a:rPr>
                        <a:t>0.707103</a:t>
                      </a:r>
                    </a:p>
                  </a:txBody>
                  <a:tcPr marL="88106" marR="88106" marT="44053" marB="44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>
                          <a:effectLst/>
                        </a:rPr>
                        <a:t>0.654902</a:t>
                      </a:r>
                    </a:p>
                  </a:txBody>
                  <a:tcPr marL="88106" marR="88106" marT="44053" marB="44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>
                          <a:effectLst/>
                        </a:rPr>
                        <a:t>0.797921</a:t>
                      </a:r>
                    </a:p>
                  </a:txBody>
                  <a:tcPr marL="88106" marR="88106" marT="44053" marB="44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>
                          <a:effectLst/>
                        </a:rPr>
                        <a:t>1.0</a:t>
                      </a:r>
                    </a:p>
                  </a:txBody>
                  <a:tcPr marL="88106" marR="88106" marT="44053" marB="44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05047328"/>
                  </a:ext>
                </a:extLst>
              </a:tr>
              <a:tr h="32732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 b="1">
                          <a:effectLst/>
                        </a:rPr>
                        <a:t>2010</a:t>
                      </a:r>
                    </a:p>
                  </a:txBody>
                  <a:tcPr marL="88106" marR="88106" marT="44053" marB="44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>
                          <a:effectLst/>
                        </a:rPr>
                        <a:t>0.710105</a:t>
                      </a:r>
                    </a:p>
                  </a:txBody>
                  <a:tcPr marL="88106" marR="88106" marT="44053" marB="44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>
                          <a:effectLst/>
                        </a:rPr>
                        <a:t>0.730118</a:t>
                      </a:r>
                    </a:p>
                  </a:txBody>
                  <a:tcPr marL="88106" marR="88106" marT="44053" marB="44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>
                          <a:effectLst/>
                        </a:rPr>
                        <a:t>0.839057</a:t>
                      </a:r>
                    </a:p>
                  </a:txBody>
                  <a:tcPr marL="88106" marR="88106" marT="44053" marB="44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>
                          <a:effectLst/>
                        </a:rPr>
                        <a:t>1.0</a:t>
                      </a:r>
                    </a:p>
                  </a:txBody>
                  <a:tcPr marL="88106" marR="88106" marT="44053" marB="44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3912295"/>
                  </a:ext>
                </a:extLst>
              </a:tr>
              <a:tr h="32732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 b="1">
                          <a:effectLst/>
                        </a:rPr>
                        <a:t>2011</a:t>
                      </a:r>
                    </a:p>
                  </a:txBody>
                  <a:tcPr marL="88106" marR="88106" marT="44053" marB="44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>
                          <a:effectLst/>
                        </a:rPr>
                        <a:t>0.691931</a:t>
                      </a:r>
                    </a:p>
                  </a:txBody>
                  <a:tcPr marL="88106" marR="88106" marT="44053" marB="44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>
                          <a:effectLst/>
                        </a:rPr>
                        <a:t>0.800996</a:t>
                      </a:r>
                    </a:p>
                  </a:txBody>
                  <a:tcPr marL="88106" marR="88106" marT="44053" marB="44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>
                          <a:effectLst/>
                        </a:rPr>
                        <a:t>0.859975</a:t>
                      </a:r>
                    </a:p>
                  </a:txBody>
                  <a:tcPr marL="88106" marR="88106" marT="44053" marB="44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 dirty="0">
                          <a:effectLst/>
                        </a:rPr>
                        <a:t>1.0</a:t>
                      </a:r>
                    </a:p>
                  </a:txBody>
                  <a:tcPr marL="88106" marR="88106" marT="44053" marB="44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29617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491716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3" y="407679"/>
            <a:ext cx="11029615" cy="3678303"/>
          </a:xfrm>
        </p:spPr>
        <p:txBody>
          <a:bodyPr/>
          <a:lstStyle/>
          <a:p>
            <a:r>
              <a:rPr lang="zh-TW" altLang="en-US" dirty="0"/>
              <a:t>我們也可以計算列內的相關性。這里我們計算蘋果和微軟每年的相關性</a:t>
            </a: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400" b="1" dirty="0"/>
              <a:t>Example: Group Weighted Average and Correlation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61054" y="2846932"/>
            <a:ext cx="457978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by_year</a:t>
            </a:r>
            <a:r>
              <a:rPr kumimoji="0" lang="zh-TW" altLang="zh-TW" sz="24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apply</a:t>
            </a:r>
            <a:r>
              <a:rPr kumimoji="0" lang="zh-TW" altLang="zh-TW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kumimoji="0" lang="zh-TW" altLang="zh-TW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</a:t>
            </a:r>
            <a:r>
              <a:rPr kumimoji="0" lang="zh-TW" altLang="zh-TW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</a:t>
            </a:r>
            <a:r>
              <a:rPr kumimoji="0" lang="zh-TW" altLang="zh-TW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zh-TW" altLang="zh-TW" sz="1100" b="0" i="0" u="none" strike="noStrike" cap="none" normalizeH="0" baseline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'AAPL'</a:t>
            </a:r>
            <a:r>
              <a:rPr kumimoji="0" lang="zh-TW" altLang="zh-TW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zh-TW" altLang="zh-TW" sz="24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corr</a:t>
            </a:r>
            <a:r>
              <a:rPr kumimoji="0" lang="zh-TW" altLang="zh-TW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</a:t>
            </a:r>
            <a:r>
              <a:rPr kumimoji="0" lang="zh-TW" altLang="zh-TW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zh-TW" altLang="zh-TW" sz="1100" b="0" i="0" u="none" strike="noStrike" cap="none" normalizeH="0" baseline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'MSFT'</a:t>
            </a:r>
            <a:r>
              <a:rPr kumimoji="0" lang="zh-TW" altLang="zh-TW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]))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305973" y="3574252"/>
            <a:ext cx="1889941" cy="215443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2003 </a:t>
            </a: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0.480868 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2004 </a:t>
            </a: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0.259024 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2005 </a:t>
            </a: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0.300093 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2006 </a:t>
            </a: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0.161735 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2007 </a:t>
            </a: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0.417738 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2008 </a:t>
            </a: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0.611901 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2009 </a:t>
            </a: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0.432738 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2010 </a:t>
            </a: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0.571946 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2011 </a:t>
            </a: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0.581987 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dtype: float64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03058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Example: Group-Wise Linear </a:t>
            </a:r>
            <a:r>
              <a:rPr lang="en-US" altLang="zh-TW" b="1" dirty="0" smtClean="0"/>
              <a:t>Regression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702156"/>
            <a:ext cx="11029615" cy="3678303"/>
          </a:xfrm>
        </p:spPr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 err="1"/>
              <a:t>groupby</a:t>
            </a:r>
            <a:r>
              <a:rPr lang="zh-TW" altLang="en-US" dirty="0"/>
              <a:t>可以用於更覆雜的組對組統計分析，只要函數能返回一個</a:t>
            </a:r>
            <a:r>
              <a:rPr lang="en-US" altLang="zh-TW" dirty="0"/>
              <a:t>pandas</a:t>
            </a:r>
            <a:r>
              <a:rPr lang="zh-TW" altLang="en-US" dirty="0"/>
              <a:t>對象或標量。例如，我們可以定義</a:t>
            </a:r>
            <a:r>
              <a:rPr lang="en-US" altLang="zh-TW" dirty="0"/>
              <a:t>regress</a:t>
            </a:r>
            <a:r>
              <a:rPr lang="zh-TW" altLang="en-US" dirty="0"/>
              <a:t>函數（利用</a:t>
            </a:r>
            <a:r>
              <a:rPr lang="en-US" altLang="zh-TW" dirty="0" err="1"/>
              <a:t>statsmodels</a:t>
            </a:r>
            <a:r>
              <a:rPr lang="zh-TW" altLang="en-US" dirty="0"/>
              <a:t>庫），在每一個數據塊（</a:t>
            </a:r>
            <a:r>
              <a:rPr lang="en-US" altLang="zh-TW" dirty="0"/>
              <a:t>each chunk of data</a:t>
            </a:r>
            <a:r>
              <a:rPr lang="zh-TW" altLang="en-US" dirty="0"/>
              <a:t>）上進行普通最小平方回歸（</a:t>
            </a:r>
            <a:r>
              <a:rPr lang="en-US" altLang="zh-TW" dirty="0"/>
              <a:t>ordinary least squares (OLS) regression</a:t>
            </a:r>
            <a:r>
              <a:rPr lang="zh-TW" altLang="en-US" dirty="0"/>
              <a:t>）計算</a:t>
            </a:r>
          </a:p>
          <a:p>
            <a:endParaRPr lang="zh-TW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45028" y="3131393"/>
            <a:ext cx="2638543" cy="18466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zh-TW" altLang="zh-TW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2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statsmodels.api</a:t>
            </a:r>
            <a:r>
              <a:rPr kumimoji="0" lang="zh-TW" altLang="zh-TW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2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0" lang="zh-TW" altLang="zh-TW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2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sm</a:t>
            </a:r>
            <a:r>
              <a:rPr kumimoji="0" lang="zh-TW" altLang="zh-TW" sz="105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45028" y="3695324"/>
            <a:ext cx="3350276" cy="221599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regress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yvar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xvars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endParaRPr kumimoji="0" lang="en-US" altLang="zh-TW" sz="105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yvar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endParaRPr kumimoji="0" lang="en-US" altLang="zh-TW" sz="105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xvars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endParaRPr kumimoji="0" lang="en-US" altLang="zh-TW" sz="105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'intercept'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zh-TW" sz="105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OLS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fit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kumimoji="0" lang="en-US" altLang="zh-TW" sz="105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zh-TW" altLang="zh-TW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params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16202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Example: Group-Wise Linear Regression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46507" y="356923"/>
            <a:ext cx="11029615" cy="3678303"/>
          </a:xfrm>
        </p:spPr>
        <p:txBody>
          <a:bodyPr/>
          <a:lstStyle/>
          <a:p>
            <a:r>
              <a:rPr lang="zh-TW" altLang="en-US" dirty="0"/>
              <a:t>按年用蘋果</a:t>
            </a:r>
            <a:r>
              <a:rPr lang="en-US" altLang="zh-TW" dirty="0"/>
              <a:t>AAPL</a:t>
            </a:r>
            <a:r>
              <a:rPr lang="zh-TW" altLang="en-US" dirty="0"/>
              <a:t>在標普</a:t>
            </a:r>
            <a:r>
              <a:rPr lang="en-US" altLang="zh-TW" dirty="0"/>
              <a:t>SPX</a:t>
            </a:r>
            <a:r>
              <a:rPr lang="zh-TW" altLang="en-US" dirty="0"/>
              <a:t>上做線性回歸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51723" y="2713295"/>
            <a:ext cx="3634008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by_year</a:t>
            </a:r>
            <a:r>
              <a:rPr kumimoji="0" lang="zh-TW" altLang="zh-TW" sz="24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apply</a:t>
            </a:r>
            <a:r>
              <a:rPr kumimoji="0" lang="zh-TW" altLang="zh-TW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regress</a:t>
            </a:r>
            <a:r>
              <a:rPr kumimoji="0" lang="zh-TW" altLang="zh-TW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'AAPL'</a:t>
            </a:r>
            <a:r>
              <a:rPr kumimoji="0" lang="zh-TW" altLang="zh-TW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kumimoji="0" lang="zh-TW" altLang="zh-TW" sz="1100" b="0" i="0" u="none" strike="noStrike" cap="none" normalizeH="0" baseline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'SPX'</a:t>
            </a:r>
            <a:r>
              <a:rPr kumimoji="0" lang="zh-TW" altLang="zh-TW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258127"/>
              </p:ext>
            </p:extLst>
          </p:nvPr>
        </p:nvGraphicFramePr>
        <p:xfrm>
          <a:off x="782092" y="3270440"/>
          <a:ext cx="10627815" cy="3524250"/>
        </p:xfrm>
        <a:graphic>
          <a:graphicData uri="http://schemas.openxmlformats.org/drawingml/2006/table">
            <a:tbl>
              <a:tblPr/>
              <a:tblGrid>
                <a:gridCol w="3542605">
                  <a:extLst>
                    <a:ext uri="{9D8B030D-6E8A-4147-A177-3AD203B41FA5}">
                      <a16:colId xmlns:a16="http://schemas.microsoft.com/office/drawing/2014/main" xmlns="" val="1038111996"/>
                    </a:ext>
                  </a:extLst>
                </a:gridCol>
                <a:gridCol w="3542605">
                  <a:extLst>
                    <a:ext uri="{9D8B030D-6E8A-4147-A177-3AD203B41FA5}">
                      <a16:colId xmlns:a16="http://schemas.microsoft.com/office/drawing/2014/main" xmlns="" val="2042734182"/>
                    </a:ext>
                  </a:extLst>
                </a:gridCol>
                <a:gridCol w="3542605">
                  <a:extLst>
                    <a:ext uri="{9D8B030D-6E8A-4147-A177-3AD203B41FA5}">
                      <a16:colId xmlns:a16="http://schemas.microsoft.com/office/drawing/2014/main" xmlns="" val="1944197719"/>
                    </a:ext>
                  </a:extLst>
                </a:gridCol>
              </a:tblGrid>
              <a:tr h="35242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1">
                          <a:effectLst/>
                        </a:rPr>
                        <a:t>SPX</a:t>
                      </a:r>
                    </a:p>
                  </a:txBody>
                  <a:tcPr marL="88106" marR="88106" marT="44053" marB="44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1">
                          <a:effectLst/>
                        </a:rPr>
                        <a:t>intercept</a:t>
                      </a:r>
                    </a:p>
                  </a:txBody>
                  <a:tcPr marL="88106" marR="88106" marT="44053" marB="44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8106" marR="88106" marT="44053" marB="44053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349514955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 b="1">
                          <a:effectLst/>
                        </a:rPr>
                        <a:t>2003</a:t>
                      </a:r>
                    </a:p>
                  </a:txBody>
                  <a:tcPr marL="88106" marR="88106" marT="44053" marB="44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>
                          <a:effectLst/>
                        </a:rPr>
                        <a:t>1.195406</a:t>
                      </a:r>
                    </a:p>
                  </a:txBody>
                  <a:tcPr marL="88106" marR="88106" marT="44053" marB="44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>
                          <a:effectLst/>
                        </a:rPr>
                        <a:t>0.000710</a:t>
                      </a:r>
                    </a:p>
                  </a:txBody>
                  <a:tcPr marL="88106" marR="88106" marT="44053" marB="44053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76588784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 b="1">
                          <a:effectLst/>
                        </a:rPr>
                        <a:t>2004</a:t>
                      </a:r>
                    </a:p>
                  </a:txBody>
                  <a:tcPr marL="88106" marR="88106" marT="44053" marB="44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>
                          <a:effectLst/>
                        </a:rPr>
                        <a:t>1.363463</a:t>
                      </a:r>
                    </a:p>
                  </a:txBody>
                  <a:tcPr marL="88106" marR="88106" marT="44053" marB="44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>
                          <a:effectLst/>
                        </a:rPr>
                        <a:t>0.004201</a:t>
                      </a:r>
                    </a:p>
                  </a:txBody>
                  <a:tcPr marL="88106" marR="88106" marT="44053" marB="44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89696654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 b="1">
                          <a:effectLst/>
                        </a:rPr>
                        <a:t>2005</a:t>
                      </a:r>
                    </a:p>
                  </a:txBody>
                  <a:tcPr marL="88106" marR="88106" marT="44053" marB="44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>
                          <a:effectLst/>
                        </a:rPr>
                        <a:t>1.766415</a:t>
                      </a:r>
                    </a:p>
                  </a:txBody>
                  <a:tcPr marL="88106" marR="88106" marT="44053" marB="44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>
                          <a:effectLst/>
                        </a:rPr>
                        <a:t>0.003246</a:t>
                      </a:r>
                    </a:p>
                  </a:txBody>
                  <a:tcPr marL="88106" marR="88106" marT="44053" marB="44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88666824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 b="1">
                          <a:effectLst/>
                        </a:rPr>
                        <a:t>2006</a:t>
                      </a:r>
                    </a:p>
                  </a:txBody>
                  <a:tcPr marL="88106" marR="88106" marT="44053" marB="44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>
                          <a:effectLst/>
                        </a:rPr>
                        <a:t>1.645496</a:t>
                      </a:r>
                    </a:p>
                  </a:txBody>
                  <a:tcPr marL="88106" marR="88106" marT="44053" marB="44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>
                          <a:effectLst/>
                        </a:rPr>
                        <a:t>0.000080</a:t>
                      </a:r>
                    </a:p>
                  </a:txBody>
                  <a:tcPr marL="88106" marR="88106" marT="44053" marB="44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33716680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 b="1">
                          <a:effectLst/>
                        </a:rPr>
                        <a:t>2007</a:t>
                      </a:r>
                    </a:p>
                  </a:txBody>
                  <a:tcPr marL="88106" marR="88106" marT="44053" marB="44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>
                          <a:effectLst/>
                        </a:rPr>
                        <a:t>1.198761</a:t>
                      </a:r>
                    </a:p>
                  </a:txBody>
                  <a:tcPr marL="88106" marR="88106" marT="44053" marB="44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>
                          <a:effectLst/>
                        </a:rPr>
                        <a:t>0.003438</a:t>
                      </a:r>
                    </a:p>
                  </a:txBody>
                  <a:tcPr marL="88106" marR="88106" marT="44053" marB="44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33489480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 b="1">
                          <a:effectLst/>
                        </a:rPr>
                        <a:t>2008</a:t>
                      </a:r>
                    </a:p>
                  </a:txBody>
                  <a:tcPr marL="88106" marR="88106" marT="44053" marB="44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>
                          <a:effectLst/>
                        </a:rPr>
                        <a:t>0.968016</a:t>
                      </a:r>
                    </a:p>
                  </a:txBody>
                  <a:tcPr marL="88106" marR="88106" marT="44053" marB="44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>
                          <a:effectLst/>
                        </a:rPr>
                        <a:t>-0.001110</a:t>
                      </a:r>
                    </a:p>
                  </a:txBody>
                  <a:tcPr marL="88106" marR="88106" marT="44053" marB="44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56241922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 b="1">
                          <a:effectLst/>
                        </a:rPr>
                        <a:t>2009</a:t>
                      </a:r>
                    </a:p>
                  </a:txBody>
                  <a:tcPr marL="88106" marR="88106" marT="44053" marB="44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>
                          <a:effectLst/>
                        </a:rPr>
                        <a:t>0.879103</a:t>
                      </a:r>
                    </a:p>
                  </a:txBody>
                  <a:tcPr marL="88106" marR="88106" marT="44053" marB="44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>
                          <a:effectLst/>
                        </a:rPr>
                        <a:t>0.002954</a:t>
                      </a:r>
                    </a:p>
                  </a:txBody>
                  <a:tcPr marL="88106" marR="88106" marT="44053" marB="44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9268623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 b="1">
                          <a:effectLst/>
                        </a:rPr>
                        <a:t>2010</a:t>
                      </a:r>
                    </a:p>
                  </a:txBody>
                  <a:tcPr marL="88106" marR="88106" marT="44053" marB="44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>
                          <a:effectLst/>
                        </a:rPr>
                        <a:t>1.052608</a:t>
                      </a:r>
                    </a:p>
                  </a:txBody>
                  <a:tcPr marL="88106" marR="88106" marT="44053" marB="44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>
                          <a:effectLst/>
                        </a:rPr>
                        <a:t>0.001261</a:t>
                      </a:r>
                    </a:p>
                  </a:txBody>
                  <a:tcPr marL="88106" marR="88106" marT="44053" marB="44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80652353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 b="1">
                          <a:effectLst/>
                        </a:rPr>
                        <a:t>2011</a:t>
                      </a:r>
                    </a:p>
                  </a:txBody>
                  <a:tcPr marL="88106" marR="88106" marT="44053" marB="44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>
                          <a:effectLst/>
                        </a:rPr>
                        <a:t>0.806605</a:t>
                      </a:r>
                    </a:p>
                  </a:txBody>
                  <a:tcPr marL="88106" marR="88106" marT="44053" marB="44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 dirty="0">
                          <a:effectLst/>
                        </a:rPr>
                        <a:t>0.001514</a:t>
                      </a:r>
                    </a:p>
                  </a:txBody>
                  <a:tcPr marL="88106" marR="88106" marT="44053" marB="44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34345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3142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Reordering and Sorting Levels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87886" y="426341"/>
            <a:ext cx="11029615" cy="3678303"/>
          </a:xfrm>
        </p:spPr>
        <p:txBody>
          <a:bodyPr/>
          <a:lstStyle/>
          <a:p>
            <a:r>
              <a:rPr lang="zh-TW" altLang="en-US" b="1" dirty="0"/>
              <a:t>有時候我們需要在一個</a:t>
            </a:r>
            <a:r>
              <a:rPr lang="en-US" altLang="zh-TW" b="1" dirty="0"/>
              <a:t>axis</a:t>
            </a:r>
            <a:r>
              <a:rPr lang="zh-TW" altLang="en-US" b="1" dirty="0"/>
              <a:t>（軸）上按層級進行排序，或者在一個層級上，根據值來進行排序。</a:t>
            </a:r>
            <a:r>
              <a:rPr lang="en-US" altLang="zh-TW" b="1" dirty="0" err="1"/>
              <a:t>swaplevel</a:t>
            </a:r>
            <a:r>
              <a:rPr lang="zh-TW" altLang="en-US" b="1" dirty="0"/>
              <a:t>會取兩個層級編號或者名字，並返回一個層級改變後的新對象（數據本身並不會被改變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81192" y="2715208"/>
            <a:ext cx="44386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333333"/>
                </a:solidFill>
                <a:latin typeface="Courier New" panose="02070309020205020404" pitchFamily="49" charset="0"/>
              </a:rPr>
              <a:t/>
            </a:r>
            <a:br>
              <a:rPr lang="en-US" altLang="zh-TW" dirty="0">
                <a:solidFill>
                  <a:srgbClr val="333333"/>
                </a:solidFill>
                <a:latin typeface="Courier New" panose="02070309020205020404" pitchFamily="49" charset="0"/>
              </a:rPr>
            </a:br>
            <a:r>
              <a:rPr lang="en-US" altLang="zh-TW" dirty="0" err="1">
                <a:solidFill>
                  <a:srgbClr val="333333"/>
                </a:solidFill>
                <a:latin typeface="Courier New" panose="02070309020205020404" pitchFamily="49" charset="0"/>
              </a:rPr>
              <a:t>frame</a:t>
            </a:r>
            <a:r>
              <a:rPr lang="en-US" altLang="zh-TW" dirty="0" err="1">
                <a:solidFill>
                  <a:srgbClr val="666666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333333"/>
                </a:solidFill>
                <a:latin typeface="Courier New" panose="02070309020205020404" pitchFamily="49" charset="0"/>
              </a:rPr>
              <a:t>swaplevel</a:t>
            </a:r>
            <a:r>
              <a:rPr lang="en-US" altLang="zh-TW" dirty="0">
                <a:solidFill>
                  <a:srgbClr val="333333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BA2121"/>
                </a:solidFill>
                <a:latin typeface="Courier New" panose="02070309020205020404" pitchFamily="49" charset="0"/>
              </a:rPr>
              <a:t>'key1'</a:t>
            </a:r>
            <a:r>
              <a:rPr lang="en-US" altLang="zh-TW" dirty="0">
                <a:solidFill>
                  <a:srgbClr val="333333"/>
                </a:solidFill>
                <a:latin typeface="Courier New" panose="02070309020205020404" pitchFamily="49" charset="0"/>
              </a:rPr>
              <a:t>, </a:t>
            </a:r>
            <a:r>
              <a:rPr lang="en-US" altLang="zh-TW" dirty="0">
                <a:solidFill>
                  <a:srgbClr val="BA2121"/>
                </a:solidFill>
                <a:latin typeface="Courier New" panose="02070309020205020404" pitchFamily="49" charset="0"/>
              </a:rPr>
              <a:t>'key2'</a:t>
            </a:r>
            <a:r>
              <a:rPr lang="en-US" altLang="zh-TW" dirty="0">
                <a:solidFill>
                  <a:srgbClr val="333333"/>
                </a:solidFill>
                <a:latin typeface="Courier New" panose="02070309020205020404" pitchFamily="49" charset="0"/>
              </a:rPr>
              <a:t>)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528410"/>
              </p:ext>
            </p:extLst>
          </p:nvPr>
        </p:nvGraphicFramePr>
        <p:xfrm>
          <a:off x="581192" y="3648270"/>
          <a:ext cx="4672112" cy="2727960"/>
        </p:xfrm>
        <a:graphic>
          <a:graphicData uri="http://schemas.openxmlformats.org/drawingml/2006/table">
            <a:tbl>
              <a:tblPr/>
              <a:tblGrid>
                <a:gridCol w="772250">
                  <a:extLst>
                    <a:ext uri="{9D8B030D-6E8A-4147-A177-3AD203B41FA5}">
                      <a16:colId xmlns:a16="http://schemas.microsoft.com/office/drawing/2014/main" xmlns="" val="2514182181"/>
                    </a:ext>
                  </a:extLst>
                </a:gridCol>
                <a:gridCol w="772250">
                  <a:extLst>
                    <a:ext uri="{9D8B030D-6E8A-4147-A177-3AD203B41FA5}">
                      <a16:colId xmlns:a16="http://schemas.microsoft.com/office/drawing/2014/main" xmlns="" val="3125316394"/>
                    </a:ext>
                  </a:extLst>
                </a:gridCol>
                <a:gridCol w="772250">
                  <a:extLst>
                    <a:ext uri="{9D8B030D-6E8A-4147-A177-3AD203B41FA5}">
                      <a16:colId xmlns:a16="http://schemas.microsoft.com/office/drawing/2014/main" xmlns="" val="1827382354"/>
                    </a:ext>
                  </a:extLst>
                </a:gridCol>
                <a:gridCol w="772250">
                  <a:extLst>
                    <a:ext uri="{9D8B030D-6E8A-4147-A177-3AD203B41FA5}">
                      <a16:colId xmlns:a16="http://schemas.microsoft.com/office/drawing/2014/main" xmlns="" val="2911261355"/>
                    </a:ext>
                  </a:extLst>
                </a:gridCol>
                <a:gridCol w="1583112">
                  <a:extLst>
                    <a:ext uri="{9D8B030D-6E8A-4147-A177-3AD203B41FA5}">
                      <a16:colId xmlns:a16="http://schemas.microsoft.com/office/drawing/2014/main" xmlns="" val="2535526596"/>
                    </a:ext>
                  </a:extLst>
                </a:gridCol>
              </a:tblGrid>
              <a:tr h="581979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/>
                      </a:r>
                      <a:br>
                        <a:rPr lang="en-US" b="1">
                          <a:effectLst/>
                        </a:rPr>
                      </a:br>
                      <a:r>
                        <a:rPr lang="en-US" b="1">
                          <a:effectLst/>
                        </a:rPr>
                        <a:t>state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Ohio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Colorado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94315535"/>
                  </a:ext>
                </a:extLst>
              </a:tr>
              <a:tr h="326476">
                <a:tc>
                  <a:txBody>
                    <a:bodyPr/>
                    <a:lstStyle/>
                    <a:p>
                      <a:pPr algn="l" fontAlgn="ctr"/>
                      <a:endParaRPr lang="zh-TW" alt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color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Green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Red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Green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05372190"/>
                  </a:ext>
                </a:extLst>
              </a:tr>
              <a:tr h="326476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key2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key1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70093374"/>
                  </a:ext>
                </a:extLst>
              </a:tr>
              <a:tr h="32647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b="1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406517"/>
                  </a:ext>
                </a:extLst>
              </a:tr>
              <a:tr h="32647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48357515"/>
                  </a:ext>
                </a:extLst>
              </a:tr>
              <a:tr h="32647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b="1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8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43363691"/>
                  </a:ext>
                </a:extLst>
              </a:tr>
              <a:tr h="32647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9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10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dirty="0">
                          <a:effectLst/>
                        </a:rPr>
                        <a:t>11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83614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6553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Reordering and Sorting Levels</a:t>
            </a:r>
          </a:p>
        </p:txBody>
      </p:sp>
      <p:sp>
        <p:nvSpPr>
          <p:cNvPr id="4" name="矩形 3"/>
          <p:cNvSpPr/>
          <p:nvPr/>
        </p:nvSpPr>
        <p:spPr>
          <a:xfrm>
            <a:off x="581191" y="1968960"/>
            <a:ext cx="109607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err="1">
                <a:solidFill>
                  <a:srgbClr val="000000"/>
                </a:solidFill>
                <a:latin typeface="Helvetica Neue"/>
              </a:rPr>
              <a:t>sort_index</a:t>
            </a:r>
            <a:r>
              <a:rPr lang="zh-TW" altLang="en-US" b="1" dirty="0">
                <a:solidFill>
                  <a:srgbClr val="000000"/>
                </a:solidFill>
                <a:latin typeface="Helvetica Neue"/>
              </a:rPr>
              <a:t>則是在一個層級上，按數值進行排序。比如在交換層級的時候，通常也會使用</a:t>
            </a:r>
            <a:r>
              <a:rPr lang="en-US" altLang="zh-TW" b="1" dirty="0" err="1">
                <a:solidFill>
                  <a:srgbClr val="000000"/>
                </a:solidFill>
                <a:latin typeface="Helvetica Neue"/>
              </a:rPr>
              <a:t>sort_index</a:t>
            </a:r>
            <a:r>
              <a:rPr lang="zh-TW" altLang="en-US" b="1" dirty="0">
                <a:solidFill>
                  <a:srgbClr val="000000"/>
                </a:solidFill>
                <a:latin typeface="Helvetica Neue"/>
              </a:rPr>
              <a:t>，來讓結果按指示的層級進行排序）</a:t>
            </a:r>
            <a:endParaRPr lang="zh-TW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81191" y="2906695"/>
            <a:ext cx="2433358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frame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sort_index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level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339080"/>
              </p:ext>
            </p:extLst>
          </p:nvPr>
        </p:nvGraphicFramePr>
        <p:xfrm>
          <a:off x="581191" y="3567431"/>
          <a:ext cx="4560140" cy="2727960"/>
        </p:xfrm>
        <a:graphic>
          <a:graphicData uri="http://schemas.openxmlformats.org/drawingml/2006/table">
            <a:tbl>
              <a:tblPr/>
              <a:tblGrid>
                <a:gridCol w="753742">
                  <a:extLst>
                    <a:ext uri="{9D8B030D-6E8A-4147-A177-3AD203B41FA5}">
                      <a16:colId xmlns:a16="http://schemas.microsoft.com/office/drawing/2014/main" xmlns="" val="71364559"/>
                    </a:ext>
                  </a:extLst>
                </a:gridCol>
                <a:gridCol w="753742">
                  <a:extLst>
                    <a:ext uri="{9D8B030D-6E8A-4147-A177-3AD203B41FA5}">
                      <a16:colId xmlns:a16="http://schemas.microsoft.com/office/drawing/2014/main" xmlns="" val="1609950058"/>
                    </a:ext>
                  </a:extLst>
                </a:gridCol>
                <a:gridCol w="753742">
                  <a:extLst>
                    <a:ext uri="{9D8B030D-6E8A-4147-A177-3AD203B41FA5}">
                      <a16:colId xmlns:a16="http://schemas.microsoft.com/office/drawing/2014/main" xmlns="" val="114350358"/>
                    </a:ext>
                  </a:extLst>
                </a:gridCol>
                <a:gridCol w="753742">
                  <a:extLst>
                    <a:ext uri="{9D8B030D-6E8A-4147-A177-3AD203B41FA5}">
                      <a16:colId xmlns:a16="http://schemas.microsoft.com/office/drawing/2014/main" xmlns="" val="699565975"/>
                    </a:ext>
                  </a:extLst>
                </a:gridCol>
                <a:gridCol w="1545172">
                  <a:extLst>
                    <a:ext uri="{9D8B030D-6E8A-4147-A177-3AD203B41FA5}">
                      <a16:colId xmlns:a16="http://schemas.microsoft.com/office/drawing/2014/main" xmlns="" val="2669128953"/>
                    </a:ext>
                  </a:extLst>
                </a:gridCol>
              </a:tblGrid>
              <a:tr h="59520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/>
                      </a:r>
                      <a:br>
                        <a:rPr lang="en-US" b="1">
                          <a:effectLst/>
                        </a:rPr>
                      </a:br>
                      <a:r>
                        <a:rPr lang="en-US" b="1">
                          <a:effectLst/>
                        </a:rPr>
                        <a:t>state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Ohio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Colorado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58228467"/>
                  </a:ext>
                </a:extLst>
              </a:tr>
              <a:tr h="333893">
                <a:tc>
                  <a:txBody>
                    <a:bodyPr/>
                    <a:lstStyle/>
                    <a:p>
                      <a:pPr algn="l" fontAlgn="ctr"/>
                      <a:endParaRPr lang="zh-TW" alt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color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Green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Red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Green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0164739"/>
                  </a:ext>
                </a:extLst>
              </a:tr>
              <a:tr h="333893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key1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key2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78306552"/>
                  </a:ext>
                </a:extLst>
              </a:tr>
              <a:tr h="333893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b="1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55291771"/>
                  </a:ext>
                </a:extLst>
              </a:tr>
              <a:tr h="333893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b="1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8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43627878"/>
                  </a:ext>
                </a:extLst>
              </a:tr>
              <a:tr h="333893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20904512"/>
                  </a:ext>
                </a:extLst>
              </a:tr>
              <a:tr h="333893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9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10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dirty="0">
                          <a:effectLst/>
                        </a:rPr>
                        <a:t>11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37224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6377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Reordering and Sorting Levels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81192" y="1968860"/>
            <a:ext cx="2867773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frame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sort_index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level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'key2'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62853"/>
              </p:ext>
            </p:extLst>
          </p:nvPr>
        </p:nvGraphicFramePr>
        <p:xfrm>
          <a:off x="693158" y="2433205"/>
          <a:ext cx="6528735" cy="2754888"/>
        </p:xfrm>
        <a:graphic>
          <a:graphicData uri="http://schemas.openxmlformats.org/drawingml/2006/table">
            <a:tbl>
              <a:tblPr/>
              <a:tblGrid>
                <a:gridCol w="1079130">
                  <a:extLst>
                    <a:ext uri="{9D8B030D-6E8A-4147-A177-3AD203B41FA5}">
                      <a16:colId xmlns:a16="http://schemas.microsoft.com/office/drawing/2014/main" xmlns="" val="804026638"/>
                    </a:ext>
                  </a:extLst>
                </a:gridCol>
                <a:gridCol w="1079130">
                  <a:extLst>
                    <a:ext uri="{9D8B030D-6E8A-4147-A177-3AD203B41FA5}">
                      <a16:colId xmlns:a16="http://schemas.microsoft.com/office/drawing/2014/main" xmlns="" val="3726110365"/>
                    </a:ext>
                  </a:extLst>
                </a:gridCol>
                <a:gridCol w="1079130">
                  <a:extLst>
                    <a:ext uri="{9D8B030D-6E8A-4147-A177-3AD203B41FA5}">
                      <a16:colId xmlns:a16="http://schemas.microsoft.com/office/drawing/2014/main" xmlns="" val="3816898944"/>
                    </a:ext>
                  </a:extLst>
                </a:gridCol>
                <a:gridCol w="1079130">
                  <a:extLst>
                    <a:ext uri="{9D8B030D-6E8A-4147-A177-3AD203B41FA5}">
                      <a16:colId xmlns:a16="http://schemas.microsoft.com/office/drawing/2014/main" xmlns="" val="470111298"/>
                    </a:ext>
                  </a:extLst>
                </a:gridCol>
                <a:gridCol w="2212215">
                  <a:extLst>
                    <a:ext uri="{9D8B030D-6E8A-4147-A177-3AD203B41FA5}">
                      <a16:colId xmlns:a16="http://schemas.microsoft.com/office/drawing/2014/main" xmlns="" val="3719604545"/>
                    </a:ext>
                  </a:extLst>
                </a:gridCol>
              </a:tblGrid>
              <a:tr h="631008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/>
                      </a:r>
                      <a:br>
                        <a:rPr lang="en-US" b="1">
                          <a:effectLst/>
                        </a:rPr>
                      </a:br>
                      <a:r>
                        <a:rPr lang="en-US" b="1">
                          <a:effectLst/>
                        </a:rPr>
                        <a:t>state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Ohio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Colorado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93049465"/>
                  </a:ext>
                </a:extLst>
              </a:tr>
              <a:tr h="353980">
                <a:tc>
                  <a:txBody>
                    <a:bodyPr/>
                    <a:lstStyle/>
                    <a:p>
                      <a:pPr algn="l" fontAlgn="ctr"/>
                      <a:endParaRPr lang="zh-TW" alt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color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Green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Red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Green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7119900"/>
                  </a:ext>
                </a:extLst>
              </a:tr>
              <a:tr h="35398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key1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key2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22678370"/>
                  </a:ext>
                </a:extLst>
              </a:tr>
              <a:tr h="35398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b="1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1296651"/>
                  </a:ext>
                </a:extLst>
              </a:tr>
              <a:tr h="35398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b="1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8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32338890"/>
                  </a:ext>
                </a:extLst>
              </a:tr>
              <a:tr h="35398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42281420"/>
                  </a:ext>
                </a:extLst>
              </a:tr>
              <a:tr h="35398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9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10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dirty="0">
                          <a:effectLst/>
                        </a:rPr>
                        <a:t>11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3418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5496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Reordering and Sorting Levels</a:t>
            </a:r>
            <a:br>
              <a:rPr lang="en-US" altLang="zh-TW" b="1" dirty="0"/>
            </a:br>
            <a:endParaRPr lang="zh-TW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81192" y="2008062"/>
            <a:ext cx="4422686" cy="430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frame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swaplevel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sort_index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level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835060"/>
              </p:ext>
            </p:extLst>
          </p:nvPr>
        </p:nvGraphicFramePr>
        <p:xfrm>
          <a:off x="581025" y="2653948"/>
          <a:ext cx="7517944" cy="3276600"/>
        </p:xfrm>
        <a:graphic>
          <a:graphicData uri="http://schemas.openxmlformats.org/drawingml/2006/table">
            <a:tbl>
              <a:tblPr/>
              <a:tblGrid>
                <a:gridCol w="1242635">
                  <a:extLst>
                    <a:ext uri="{9D8B030D-6E8A-4147-A177-3AD203B41FA5}">
                      <a16:colId xmlns:a16="http://schemas.microsoft.com/office/drawing/2014/main" xmlns="" val="3642912849"/>
                    </a:ext>
                  </a:extLst>
                </a:gridCol>
                <a:gridCol w="1242635">
                  <a:extLst>
                    <a:ext uri="{9D8B030D-6E8A-4147-A177-3AD203B41FA5}">
                      <a16:colId xmlns:a16="http://schemas.microsoft.com/office/drawing/2014/main" xmlns="" val="2793931959"/>
                    </a:ext>
                  </a:extLst>
                </a:gridCol>
                <a:gridCol w="1242635">
                  <a:extLst>
                    <a:ext uri="{9D8B030D-6E8A-4147-A177-3AD203B41FA5}">
                      <a16:colId xmlns:a16="http://schemas.microsoft.com/office/drawing/2014/main" xmlns="" val="2299377504"/>
                    </a:ext>
                  </a:extLst>
                </a:gridCol>
                <a:gridCol w="1242635">
                  <a:extLst>
                    <a:ext uri="{9D8B030D-6E8A-4147-A177-3AD203B41FA5}">
                      <a16:colId xmlns:a16="http://schemas.microsoft.com/office/drawing/2014/main" xmlns="" val="3800999210"/>
                    </a:ext>
                  </a:extLst>
                </a:gridCol>
                <a:gridCol w="2547404">
                  <a:extLst>
                    <a:ext uri="{9D8B030D-6E8A-4147-A177-3AD203B41FA5}">
                      <a16:colId xmlns:a16="http://schemas.microsoft.com/office/drawing/2014/main" xmlns="" val="1564741306"/>
                    </a:ext>
                  </a:extLst>
                </a:gridCol>
              </a:tblGrid>
              <a:tr h="89916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/>
                      </a:r>
                      <a:br>
                        <a:rPr lang="en-US" b="1">
                          <a:effectLst/>
                        </a:rPr>
                      </a:br>
                      <a:r>
                        <a:rPr lang="en-US" b="1">
                          <a:effectLst/>
                        </a:rPr>
                        <a:t>state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Ohio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Colorado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74397711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pPr algn="l" fontAlgn="ctr"/>
                      <a:endParaRPr lang="zh-TW" alt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color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Green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Red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Green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9911623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key2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key1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63024232"/>
                  </a:ext>
                </a:extLst>
              </a:tr>
              <a:tr h="35052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zh-TW" b="1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dirty="0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39035113"/>
                  </a:ext>
                </a:extLst>
              </a:tr>
              <a:tr h="35052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8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29263174"/>
                  </a:ext>
                </a:extLst>
              </a:tr>
              <a:tr h="35052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zh-TW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66302951"/>
                  </a:ext>
                </a:extLst>
              </a:tr>
              <a:tr h="35052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9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10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dirty="0">
                          <a:effectLst/>
                        </a:rPr>
                        <a:t>11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9295828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581025" y="6079880"/>
            <a:ext cx="85628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>
                <a:solidFill>
                  <a:srgbClr val="000000"/>
                </a:solidFill>
                <a:latin typeface="Helvetica Neue"/>
              </a:rPr>
              <a:t>如果</a:t>
            </a:r>
            <a:r>
              <a:rPr lang="en-US" altLang="zh-TW" sz="1400" b="1" dirty="0">
                <a:solidFill>
                  <a:srgbClr val="000000"/>
                </a:solidFill>
                <a:latin typeface="Helvetica Neue"/>
              </a:rPr>
              <a:t>index</a:t>
            </a:r>
            <a:r>
              <a:rPr lang="zh-TW" altLang="en-US" sz="1400" b="1" dirty="0">
                <a:solidFill>
                  <a:srgbClr val="000000"/>
                </a:solidFill>
                <a:latin typeface="Helvetica Neue"/>
              </a:rPr>
              <a:t>是按詞典順序那種方式來排列的話（比如從外層到內層按</a:t>
            </a:r>
            <a:r>
              <a:rPr lang="en-US" altLang="zh-TW" sz="1400" b="1" dirty="0" err="1">
                <a:solidFill>
                  <a:srgbClr val="000000"/>
                </a:solidFill>
                <a:latin typeface="Helvetica Neue"/>
              </a:rPr>
              <a:t>a,b,c</a:t>
            </a:r>
            <a:r>
              <a:rPr lang="zh-TW" altLang="en-US" sz="1400" b="1" dirty="0">
                <a:solidFill>
                  <a:srgbClr val="000000"/>
                </a:solidFill>
                <a:latin typeface="Helvetica Neue"/>
              </a:rPr>
              <a:t>這樣的順序），在這種多層級的</a:t>
            </a:r>
            <a:r>
              <a:rPr lang="en-US" altLang="zh-TW" sz="1400" b="1" dirty="0">
                <a:solidFill>
                  <a:srgbClr val="000000"/>
                </a:solidFill>
                <a:latin typeface="Helvetica Neue"/>
              </a:rPr>
              <a:t>index</a:t>
            </a:r>
            <a:r>
              <a:rPr lang="zh-TW" altLang="en-US" sz="1400" b="1" dirty="0">
                <a:solidFill>
                  <a:srgbClr val="000000"/>
                </a:solidFill>
                <a:latin typeface="Helvetica Neue"/>
              </a:rPr>
              <a:t>對象上，數據選擇的效果會更好一些。這是我們調用</a:t>
            </a:r>
            <a:r>
              <a:rPr lang="en-US" altLang="zh-TW" sz="1400" b="1" dirty="0" err="1">
                <a:solidFill>
                  <a:srgbClr val="000000"/>
                </a:solidFill>
                <a:latin typeface="Helvetica Neue"/>
              </a:rPr>
              <a:t>sort_index</a:t>
            </a:r>
            <a:r>
              <a:rPr lang="en-US" altLang="zh-TW" sz="1400" b="1" dirty="0">
                <a:solidFill>
                  <a:srgbClr val="000000"/>
                </a:solidFill>
                <a:latin typeface="Helvetica Neue"/>
              </a:rPr>
              <a:t>(level=0) or </a:t>
            </a:r>
            <a:r>
              <a:rPr lang="en-US" altLang="zh-TW" sz="1400" b="1" dirty="0" err="1">
                <a:solidFill>
                  <a:srgbClr val="000000"/>
                </a:solidFill>
                <a:latin typeface="Helvetica Neue"/>
              </a:rPr>
              <a:t>sort_index</a:t>
            </a:r>
            <a:r>
              <a:rPr lang="en-US" altLang="zh-TW" sz="1400" b="1" dirty="0">
                <a:solidFill>
                  <a:srgbClr val="000000"/>
                </a:solidFill>
                <a:latin typeface="Helvetica Neue"/>
              </a:rPr>
              <a:t>()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50439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Summary Statistics by </a:t>
            </a:r>
            <a:r>
              <a:rPr lang="en-US" altLang="zh-TW" b="1" dirty="0" smtClean="0"/>
              <a:t>Level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8106" y="1951758"/>
            <a:ext cx="11339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rgbClr val="000000"/>
                </a:solidFill>
                <a:latin typeface="Helvetica Neue"/>
              </a:rPr>
              <a:t>在</a:t>
            </a:r>
            <a:r>
              <a:rPr lang="en-US" altLang="zh-TW" b="1" dirty="0" err="1">
                <a:solidFill>
                  <a:srgbClr val="000000"/>
                </a:solidFill>
                <a:latin typeface="Helvetica Neue"/>
              </a:rPr>
              <a:t>DataFrame</a:t>
            </a:r>
            <a:r>
              <a:rPr lang="zh-TW" altLang="en-US" b="1" dirty="0">
                <a:solidFill>
                  <a:srgbClr val="000000"/>
                </a:solidFill>
                <a:latin typeface="Helvetica Neue"/>
              </a:rPr>
              <a:t>和</a:t>
            </a:r>
            <a:r>
              <a:rPr lang="en-US" altLang="zh-TW" b="1" dirty="0">
                <a:solidFill>
                  <a:srgbClr val="000000"/>
                </a:solidFill>
                <a:latin typeface="Helvetica Neue"/>
              </a:rPr>
              <a:t>Series</a:t>
            </a:r>
            <a:r>
              <a:rPr lang="zh-TW" altLang="en-US" b="1" dirty="0">
                <a:solidFill>
                  <a:srgbClr val="000000"/>
                </a:solidFill>
                <a:latin typeface="Helvetica Neue"/>
              </a:rPr>
              <a:t>中，一些描述和歸納統計數據都是有一個</a:t>
            </a:r>
            <a:r>
              <a:rPr lang="en-US" altLang="zh-TW" b="1" dirty="0">
                <a:solidFill>
                  <a:srgbClr val="000000"/>
                </a:solidFill>
                <a:latin typeface="Helvetica Neue"/>
              </a:rPr>
              <a:t>level</a:t>
            </a:r>
            <a:r>
              <a:rPr lang="zh-TW" altLang="en-US" b="1" dirty="0">
                <a:solidFill>
                  <a:srgbClr val="000000"/>
                </a:solidFill>
                <a:latin typeface="Helvetica Neue"/>
              </a:rPr>
              <a:t>選項的，這里我們可以指定在某個</a:t>
            </a:r>
            <a:r>
              <a:rPr lang="en-US" altLang="zh-TW" b="1" dirty="0">
                <a:solidFill>
                  <a:srgbClr val="000000"/>
                </a:solidFill>
                <a:latin typeface="Helvetica Neue"/>
              </a:rPr>
              <a:t>axis</a:t>
            </a:r>
            <a:r>
              <a:rPr lang="zh-TW" altLang="en-US" b="1" dirty="0">
                <a:solidFill>
                  <a:srgbClr val="000000"/>
                </a:solidFill>
                <a:latin typeface="Helvetica Neue"/>
              </a:rPr>
              <a:t>下，按某個</a:t>
            </a:r>
            <a:r>
              <a:rPr lang="en-US" altLang="zh-TW" b="1" dirty="0">
                <a:solidFill>
                  <a:srgbClr val="000000"/>
                </a:solidFill>
                <a:latin typeface="Helvetica Neue"/>
              </a:rPr>
              <a:t>level</a:t>
            </a:r>
            <a:r>
              <a:rPr lang="zh-TW" altLang="en-US" b="1" dirty="0">
                <a:solidFill>
                  <a:srgbClr val="000000"/>
                </a:solidFill>
                <a:latin typeface="Helvetica Neue"/>
              </a:rPr>
              <a:t>（層級）來匯總。比如上面的</a:t>
            </a:r>
            <a:r>
              <a:rPr lang="en-US" altLang="zh-TW" b="1" dirty="0" err="1">
                <a:solidFill>
                  <a:srgbClr val="000000"/>
                </a:solidFill>
                <a:latin typeface="Helvetica Neue"/>
              </a:rPr>
              <a:t>DataFrame</a:t>
            </a:r>
            <a:r>
              <a:rPr lang="zh-TW" altLang="en-US" b="1" dirty="0">
                <a:solidFill>
                  <a:srgbClr val="000000"/>
                </a:solidFill>
                <a:latin typeface="Helvetica Neue"/>
              </a:rPr>
              <a:t>，我們可以按 行 或 列的層級來進行匯總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82082" y="2598089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600" dirty="0"/>
              <a:t/>
            </a:r>
            <a:br>
              <a:rPr lang="en-US" altLang="zh-TW" sz="1600" dirty="0"/>
            </a:br>
            <a:r>
              <a:rPr lang="en-US" altLang="zh-TW" sz="1600" dirty="0">
                <a:solidFill>
                  <a:srgbClr val="333333"/>
                </a:solidFill>
                <a:latin typeface="Courier New" panose="02070309020205020404" pitchFamily="49" charset="0"/>
              </a:rPr>
              <a:t>frame</a:t>
            </a:r>
            <a:endParaRPr lang="zh-TW" altLang="en-US" sz="16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109348"/>
              </p:ext>
            </p:extLst>
          </p:nvPr>
        </p:nvGraphicFramePr>
        <p:xfrm>
          <a:off x="553033" y="3461146"/>
          <a:ext cx="11029949" cy="2727960"/>
        </p:xfrm>
        <a:graphic>
          <a:graphicData uri="http://schemas.openxmlformats.org/drawingml/2006/table">
            <a:tbl>
              <a:tblPr/>
              <a:tblGrid>
                <a:gridCol w="1823132">
                  <a:extLst>
                    <a:ext uri="{9D8B030D-6E8A-4147-A177-3AD203B41FA5}">
                      <a16:colId xmlns:a16="http://schemas.microsoft.com/office/drawing/2014/main" xmlns="" val="2023022903"/>
                    </a:ext>
                  </a:extLst>
                </a:gridCol>
                <a:gridCol w="1823132">
                  <a:extLst>
                    <a:ext uri="{9D8B030D-6E8A-4147-A177-3AD203B41FA5}">
                      <a16:colId xmlns:a16="http://schemas.microsoft.com/office/drawing/2014/main" xmlns="" val="2489535123"/>
                    </a:ext>
                  </a:extLst>
                </a:gridCol>
                <a:gridCol w="1823132">
                  <a:extLst>
                    <a:ext uri="{9D8B030D-6E8A-4147-A177-3AD203B41FA5}">
                      <a16:colId xmlns:a16="http://schemas.microsoft.com/office/drawing/2014/main" xmlns="" val="3676958321"/>
                    </a:ext>
                  </a:extLst>
                </a:gridCol>
                <a:gridCol w="1823132">
                  <a:extLst>
                    <a:ext uri="{9D8B030D-6E8A-4147-A177-3AD203B41FA5}">
                      <a16:colId xmlns:a16="http://schemas.microsoft.com/office/drawing/2014/main" xmlns="" val="2651637879"/>
                    </a:ext>
                  </a:extLst>
                </a:gridCol>
                <a:gridCol w="3737421">
                  <a:extLst>
                    <a:ext uri="{9D8B030D-6E8A-4147-A177-3AD203B41FA5}">
                      <a16:colId xmlns:a16="http://schemas.microsoft.com/office/drawing/2014/main" xmlns="" val="9835878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/>
                      </a:r>
                      <a:br>
                        <a:rPr lang="en-US" b="1">
                          <a:effectLst/>
                        </a:rPr>
                      </a:br>
                      <a:r>
                        <a:rPr lang="en-US" b="1">
                          <a:effectLst/>
                        </a:rPr>
                        <a:t>state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Ohio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Colorado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70167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zh-TW" alt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color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Green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Red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Green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245922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key1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key2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3422307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b="1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781722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79860469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b="1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8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1912402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9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10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dirty="0">
                          <a:effectLst/>
                        </a:rPr>
                        <a:t>11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29960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517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Summary Statistics by </a:t>
            </a:r>
            <a:r>
              <a:rPr lang="en-US" altLang="zh-TW" b="1" dirty="0" smtClean="0"/>
              <a:t>Level</a:t>
            </a:r>
            <a:endParaRPr lang="zh-TW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81025" y="2075018"/>
            <a:ext cx="3193182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frame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level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'color'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axis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354199"/>
              </p:ext>
            </p:extLst>
          </p:nvPr>
        </p:nvGraphicFramePr>
        <p:xfrm>
          <a:off x="581025" y="2746106"/>
          <a:ext cx="6846140" cy="2103120"/>
        </p:xfrm>
        <a:graphic>
          <a:graphicData uri="http://schemas.openxmlformats.org/drawingml/2006/table">
            <a:tbl>
              <a:tblPr/>
              <a:tblGrid>
                <a:gridCol w="1711535">
                  <a:extLst>
                    <a:ext uri="{9D8B030D-6E8A-4147-A177-3AD203B41FA5}">
                      <a16:colId xmlns:a16="http://schemas.microsoft.com/office/drawing/2014/main" xmlns="" val="3226111611"/>
                    </a:ext>
                  </a:extLst>
                </a:gridCol>
                <a:gridCol w="1711535">
                  <a:extLst>
                    <a:ext uri="{9D8B030D-6E8A-4147-A177-3AD203B41FA5}">
                      <a16:colId xmlns:a16="http://schemas.microsoft.com/office/drawing/2014/main" xmlns="" val="3630847018"/>
                    </a:ext>
                  </a:extLst>
                </a:gridCol>
                <a:gridCol w="1711535">
                  <a:extLst>
                    <a:ext uri="{9D8B030D-6E8A-4147-A177-3AD203B41FA5}">
                      <a16:colId xmlns:a16="http://schemas.microsoft.com/office/drawing/2014/main" xmlns="" val="224337762"/>
                    </a:ext>
                  </a:extLst>
                </a:gridCol>
                <a:gridCol w="1711535">
                  <a:extLst>
                    <a:ext uri="{9D8B030D-6E8A-4147-A177-3AD203B41FA5}">
                      <a16:colId xmlns:a16="http://schemas.microsoft.com/office/drawing/2014/main" xmlns="" val="1560628671"/>
                    </a:ext>
                  </a:extLst>
                </a:gridCol>
              </a:tblGrid>
              <a:tr h="335635">
                <a:tc>
                  <a:txBody>
                    <a:bodyPr/>
                    <a:lstStyle/>
                    <a:p>
                      <a:pPr algn="l" fontAlgn="ctr"/>
                      <a:endParaRPr lang="zh-TW" altLang="en-US" sz="1800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color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Green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Red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75188521"/>
                  </a:ext>
                </a:extLst>
              </a:tr>
              <a:tr h="3356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key1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key2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800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800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81478464"/>
                  </a:ext>
                </a:extLst>
              </a:tr>
              <a:tr h="335635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1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22663101"/>
                  </a:ext>
                </a:extLst>
              </a:tr>
              <a:tr h="33563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>
                          <a:effectLst/>
                        </a:rPr>
                        <a:t>8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16782028"/>
                  </a:ext>
                </a:extLst>
              </a:tr>
              <a:tr h="335635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1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dirty="0">
                          <a:effectLst/>
                        </a:rPr>
                        <a:t>14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>
                          <a:effectLst/>
                        </a:rPr>
                        <a:t>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2128784"/>
                  </a:ext>
                </a:extLst>
              </a:tr>
              <a:tr h="33563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>
                          <a:effectLst/>
                        </a:rPr>
                        <a:t>20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dirty="0">
                          <a:effectLst/>
                        </a:rPr>
                        <a:t>10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31547071"/>
                  </a:ext>
                </a:extLst>
              </a:tr>
            </a:tbl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 flipV="1">
            <a:off x="581025" y="2746106"/>
            <a:ext cx="756741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058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Indexing with a </a:t>
            </a:r>
            <a:r>
              <a:rPr lang="en-US" altLang="zh-TW" b="1" dirty="0" err="1"/>
              <a:t>DataFrame’s</a:t>
            </a:r>
            <a:r>
              <a:rPr lang="en-US" altLang="zh-TW" b="1" dirty="0"/>
              <a:t> columns</a:t>
            </a:r>
          </a:p>
        </p:txBody>
      </p:sp>
      <p:sp>
        <p:nvSpPr>
          <p:cNvPr id="4" name="矩形 3"/>
          <p:cNvSpPr/>
          <p:nvPr/>
        </p:nvSpPr>
        <p:spPr>
          <a:xfrm>
            <a:off x="581192" y="1838331"/>
            <a:ext cx="111100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b="1" dirty="0">
                <a:solidFill>
                  <a:srgbClr val="000000"/>
                </a:solidFill>
                <a:latin typeface="Helvetica Neue"/>
              </a:rPr>
              <a:t/>
            </a:r>
            <a:br>
              <a:rPr lang="zh-TW" altLang="en-US" sz="1600" b="1" dirty="0">
                <a:solidFill>
                  <a:srgbClr val="000000"/>
                </a:solidFill>
                <a:latin typeface="Helvetica Neue"/>
              </a:rPr>
            </a:br>
            <a:r>
              <a:rPr lang="zh-TW" altLang="en-US" sz="1600" b="1" dirty="0">
                <a:solidFill>
                  <a:srgbClr val="000000"/>
                </a:solidFill>
                <a:latin typeface="Helvetica Neue"/>
              </a:rPr>
              <a:t>把</a:t>
            </a:r>
            <a:r>
              <a:rPr lang="en-US" altLang="zh-TW" sz="1600" b="1" dirty="0" err="1">
                <a:solidFill>
                  <a:srgbClr val="000000"/>
                </a:solidFill>
                <a:latin typeface="Helvetica Neue"/>
              </a:rPr>
              <a:t>DataFrame</a:t>
            </a:r>
            <a:r>
              <a:rPr lang="zh-TW" altLang="en-US" sz="1600" b="1" dirty="0">
                <a:solidFill>
                  <a:srgbClr val="000000"/>
                </a:solidFill>
                <a:latin typeface="Helvetica Neue"/>
              </a:rPr>
              <a:t>里的一列或多列作為行索引（</a:t>
            </a:r>
            <a:r>
              <a:rPr lang="en-US" altLang="zh-TW" sz="1600" b="1" dirty="0">
                <a:solidFill>
                  <a:srgbClr val="000000"/>
                </a:solidFill>
                <a:latin typeface="Helvetica Neue"/>
              </a:rPr>
              <a:t>row index</a:t>
            </a:r>
            <a:r>
              <a:rPr lang="zh-TW" altLang="en-US" sz="1600" b="1" dirty="0">
                <a:solidFill>
                  <a:srgbClr val="000000"/>
                </a:solidFill>
                <a:latin typeface="Helvetica Neue"/>
              </a:rPr>
              <a:t>）是一件很常見的事；另外，我們可能還希望把行索引變為列。</a:t>
            </a:r>
            <a:endParaRPr lang="zh-TW" altLang="en-US" sz="16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63952" y="3489745"/>
            <a:ext cx="6604372" cy="11295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frame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pd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DataFrame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(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(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-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'one'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'one'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'one'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'two'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'two'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'two'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'two'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]}) 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frame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62055"/>
              </p:ext>
            </p:extLst>
          </p:nvPr>
        </p:nvGraphicFramePr>
        <p:xfrm>
          <a:off x="7171963" y="2682422"/>
          <a:ext cx="4438845" cy="3790008"/>
        </p:xfrm>
        <a:graphic>
          <a:graphicData uri="http://schemas.openxmlformats.org/drawingml/2006/table">
            <a:tbl>
              <a:tblPr/>
              <a:tblGrid>
                <a:gridCol w="887769">
                  <a:extLst>
                    <a:ext uri="{9D8B030D-6E8A-4147-A177-3AD203B41FA5}">
                      <a16:colId xmlns:a16="http://schemas.microsoft.com/office/drawing/2014/main" xmlns="" val="3552963400"/>
                    </a:ext>
                  </a:extLst>
                </a:gridCol>
                <a:gridCol w="887769">
                  <a:extLst>
                    <a:ext uri="{9D8B030D-6E8A-4147-A177-3AD203B41FA5}">
                      <a16:colId xmlns:a16="http://schemas.microsoft.com/office/drawing/2014/main" xmlns="" val="88420367"/>
                    </a:ext>
                  </a:extLst>
                </a:gridCol>
                <a:gridCol w="887769">
                  <a:extLst>
                    <a:ext uri="{9D8B030D-6E8A-4147-A177-3AD203B41FA5}">
                      <a16:colId xmlns:a16="http://schemas.microsoft.com/office/drawing/2014/main" xmlns="" val="2440346434"/>
                    </a:ext>
                  </a:extLst>
                </a:gridCol>
                <a:gridCol w="887769">
                  <a:extLst>
                    <a:ext uri="{9D8B030D-6E8A-4147-A177-3AD203B41FA5}">
                      <a16:colId xmlns:a16="http://schemas.microsoft.com/office/drawing/2014/main" xmlns="" val="381320610"/>
                    </a:ext>
                  </a:extLst>
                </a:gridCol>
                <a:gridCol w="887769">
                  <a:extLst>
                    <a:ext uri="{9D8B030D-6E8A-4147-A177-3AD203B41FA5}">
                      <a16:colId xmlns:a16="http://schemas.microsoft.com/office/drawing/2014/main" xmlns="" val="206265914"/>
                    </a:ext>
                  </a:extLst>
                </a:gridCol>
              </a:tblGrid>
              <a:tr h="473751">
                <a:tc>
                  <a:txBody>
                    <a:bodyPr/>
                    <a:lstStyle/>
                    <a:p>
                      <a:pPr algn="l" fontAlgn="ctr"/>
                      <a:endParaRPr lang="zh-TW" alt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c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d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23357109"/>
                  </a:ext>
                </a:extLst>
              </a:tr>
              <a:tr h="47375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b="1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one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19046455"/>
                  </a:ext>
                </a:extLst>
              </a:tr>
              <a:tr h="47375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b="1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one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35166807"/>
                  </a:ext>
                </a:extLst>
              </a:tr>
              <a:tr h="47375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one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33690624"/>
                  </a:ext>
                </a:extLst>
              </a:tr>
              <a:tr h="47375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b="1">
                          <a:effectLst/>
                        </a:rPr>
                        <a:t>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two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48610461"/>
                  </a:ext>
                </a:extLst>
              </a:tr>
              <a:tr h="47375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b="1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two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90768949"/>
                  </a:ext>
                </a:extLst>
              </a:tr>
              <a:tr h="47375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b="1">
                          <a:effectLst/>
                        </a:rPr>
                        <a:t>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two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5238829"/>
                  </a:ext>
                </a:extLst>
              </a:tr>
              <a:tr h="47375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b="1">
                          <a:effectLst/>
                        </a:rPr>
                        <a:t>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two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dirty="0">
                          <a:effectLst/>
                        </a:rPr>
                        <a:t>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65274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54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Indexing with a </a:t>
            </a:r>
            <a:r>
              <a:rPr lang="en-US" altLang="zh-TW" b="1" dirty="0" err="1"/>
              <a:t>DataFrame’s</a:t>
            </a:r>
            <a:r>
              <a:rPr lang="en-US" altLang="zh-TW" b="1" dirty="0"/>
              <a:t> columns</a:t>
            </a:r>
          </a:p>
        </p:txBody>
      </p:sp>
      <p:sp>
        <p:nvSpPr>
          <p:cNvPr id="4" name="矩形 3"/>
          <p:cNvSpPr/>
          <p:nvPr/>
        </p:nvSpPr>
        <p:spPr>
          <a:xfrm>
            <a:off x="799323" y="2079468"/>
            <a:ext cx="97256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Helvetica Neue"/>
              </a:rPr>
              <a:t>DataFrame</a:t>
            </a:r>
            <a:r>
              <a:rPr lang="zh-TW" altLang="en-US" b="1" dirty="0">
                <a:solidFill>
                  <a:srgbClr val="000000"/>
                </a:solidFill>
                <a:latin typeface="Helvetica Neue"/>
              </a:rPr>
              <a:t>的</a:t>
            </a:r>
            <a:r>
              <a:rPr lang="en-US" altLang="zh-TW" b="1" dirty="0" err="1">
                <a:solidFill>
                  <a:srgbClr val="000000"/>
                </a:solidFill>
                <a:latin typeface="Helvetica Neue"/>
              </a:rPr>
              <a:t>set_index</a:t>
            </a:r>
            <a:r>
              <a:rPr lang="zh-TW" altLang="en-US" b="1" dirty="0">
                <a:solidFill>
                  <a:srgbClr val="000000"/>
                </a:solidFill>
                <a:latin typeface="Helvetica Neue"/>
              </a:rPr>
              <a:t>會把列作為索引，並創建一個新的</a:t>
            </a:r>
            <a:r>
              <a:rPr lang="en-US" altLang="zh-TW" b="1" dirty="0" err="1">
                <a:solidFill>
                  <a:srgbClr val="000000"/>
                </a:solidFill>
                <a:latin typeface="Helvetica Neue"/>
              </a:rPr>
              <a:t>DataFrame</a:t>
            </a:r>
            <a:endParaRPr lang="zh-TW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99323" y="2448800"/>
            <a:ext cx="3496150" cy="9094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frame2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frame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set_index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sz="11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frame2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666141"/>
              </p:ext>
            </p:extLst>
          </p:nvPr>
        </p:nvGraphicFramePr>
        <p:xfrm>
          <a:off x="799323" y="3603825"/>
          <a:ext cx="4578804" cy="3169920"/>
        </p:xfrm>
        <a:graphic>
          <a:graphicData uri="http://schemas.openxmlformats.org/drawingml/2006/table">
            <a:tbl>
              <a:tblPr/>
              <a:tblGrid>
                <a:gridCol w="906694">
                  <a:extLst>
                    <a:ext uri="{9D8B030D-6E8A-4147-A177-3AD203B41FA5}">
                      <a16:colId xmlns:a16="http://schemas.microsoft.com/office/drawing/2014/main" xmlns="" val="1808641304"/>
                    </a:ext>
                  </a:extLst>
                </a:gridCol>
                <a:gridCol w="906694">
                  <a:extLst>
                    <a:ext uri="{9D8B030D-6E8A-4147-A177-3AD203B41FA5}">
                      <a16:colId xmlns:a16="http://schemas.microsoft.com/office/drawing/2014/main" xmlns="" val="2002099795"/>
                    </a:ext>
                  </a:extLst>
                </a:gridCol>
                <a:gridCol w="906694">
                  <a:extLst>
                    <a:ext uri="{9D8B030D-6E8A-4147-A177-3AD203B41FA5}">
                      <a16:colId xmlns:a16="http://schemas.microsoft.com/office/drawing/2014/main" xmlns="" val="1178310357"/>
                    </a:ext>
                  </a:extLst>
                </a:gridCol>
                <a:gridCol w="1858722">
                  <a:extLst>
                    <a:ext uri="{9D8B030D-6E8A-4147-A177-3AD203B41FA5}">
                      <a16:colId xmlns:a16="http://schemas.microsoft.com/office/drawing/2014/main" xmlns="" val="367532981"/>
                    </a:ext>
                  </a:extLst>
                </a:gridCol>
              </a:tblGrid>
              <a:tr h="316241">
                <a:tc>
                  <a:txBody>
                    <a:bodyPr/>
                    <a:lstStyle/>
                    <a:p>
                      <a:pPr algn="l" fontAlgn="ctr"/>
                      <a:endParaRPr lang="zh-TW" altLang="en-US" sz="1800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02484707"/>
                  </a:ext>
                </a:extLst>
              </a:tr>
              <a:tr h="3030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c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d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800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92220283"/>
                  </a:ext>
                </a:extLst>
              </a:tr>
              <a:tr h="303064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one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1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>
                          <a:effectLst/>
                        </a:rPr>
                        <a:t>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23573318"/>
                  </a:ext>
                </a:extLst>
              </a:tr>
              <a:tr h="30306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1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>
                          <a:effectLst/>
                        </a:rPr>
                        <a:t>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54746576"/>
                  </a:ext>
                </a:extLst>
              </a:tr>
              <a:tr h="30306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>
                          <a:effectLst/>
                        </a:rPr>
                        <a:t>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47158917"/>
                  </a:ext>
                </a:extLst>
              </a:tr>
              <a:tr h="303064"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two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1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>
                          <a:effectLst/>
                        </a:rPr>
                        <a:t>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66969258"/>
                  </a:ext>
                </a:extLst>
              </a:tr>
              <a:tr h="30306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1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>
                          <a:effectLst/>
                        </a:rPr>
                        <a:t>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5274726"/>
                  </a:ext>
                </a:extLst>
              </a:tr>
              <a:tr h="30306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>
                          <a:effectLst/>
                        </a:rPr>
                        <a:t>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15733362"/>
                  </a:ext>
                </a:extLst>
              </a:tr>
              <a:tr h="30306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1">
                          <a:effectLst/>
                        </a:rPr>
                        <a:t>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>
                          <a:effectLst/>
                        </a:rPr>
                        <a:t>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dirty="0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75435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617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Indexing with a </a:t>
            </a:r>
            <a:r>
              <a:rPr lang="en-US" altLang="zh-TW" b="1" dirty="0" err="1"/>
              <a:t>DataFrame’s</a:t>
            </a:r>
            <a:r>
              <a:rPr lang="en-US" altLang="zh-TW" b="1" dirty="0"/>
              <a:t> columns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81192" y="2152653"/>
            <a:ext cx="433965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rgbClr val="000000"/>
                </a:solidFill>
                <a:latin typeface="Helvetica Neue"/>
              </a:rPr>
              <a:t>默認刪除原先的列，當然我們也可以留著</a:t>
            </a:r>
            <a:endParaRPr lang="zh-TW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81192" y="2774016"/>
            <a:ext cx="3723776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frame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set_index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drop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137362"/>
              </p:ext>
            </p:extLst>
          </p:nvPr>
        </p:nvGraphicFramePr>
        <p:xfrm>
          <a:off x="4537205" y="2961402"/>
          <a:ext cx="5073327" cy="3720469"/>
        </p:xfrm>
        <a:graphic>
          <a:graphicData uri="http://schemas.openxmlformats.org/drawingml/2006/table">
            <a:tbl>
              <a:tblPr/>
              <a:tblGrid>
                <a:gridCol w="719621">
                  <a:extLst>
                    <a:ext uri="{9D8B030D-6E8A-4147-A177-3AD203B41FA5}">
                      <a16:colId xmlns:a16="http://schemas.microsoft.com/office/drawing/2014/main" xmlns="" val="2715954276"/>
                    </a:ext>
                  </a:extLst>
                </a:gridCol>
                <a:gridCol w="719621">
                  <a:extLst>
                    <a:ext uri="{9D8B030D-6E8A-4147-A177-3AD203B41FA5}">
                      <a16:colId xmlns:a16="http://schemas.microsoft.com/office/drawing/2014/main" xmlns="" val="1655825509"/>
                    </a:ext>
                  </a:extLst>
                </a:gridCol>
                <a:gridCol w="719621">
                  <a:extLst>
                    <a:ext uri="{9D8B030D-6E8A-4147-A177-3AD203B41FA5}">
                      <a16:colId xmlns:a16="http://schemas.microsoft.com/office/drawing/2014/main" xmlns="" val="1087121098"/>
                    </a:ext>
                  </a:extLst>
                </a:gridCol>
                <a:gridCol w="719621">
                  <a:extLst>
                    <a:ext uri="{9D8B030D-6E8A-4147-A177-3AD203B41FA5}">
                      <a16:colId xmlns:a16="http://schemas.microsoft.com/office/drawing/2014/main" xmlns="" val="1177004139"/>
                    </a:ext>
                  </a:extLst>
                </a:gridCol>
                <a:gridCol w="719621">
                  <a:extLst>
                    <a:ext uri="{9D8B030D-6E8A-4147-A177-3AD203B41FA5}">
                      <a16:colId xmlns:a16="http://schemas.microsoft.com/office/drawing/2014/main" xmlns="" val="2487427153"/>
                    </a:ext>
                  </a:extLst>
                </a:gridCol>
                <a:gridCol w="1475222">
                  <a:extLst>
                    <a:ext uri="{9D8B030D-6E8A-4147-A177-3AD203B41FA5}">
                      <a16:colId xmlns:a16="http://schemas.microsoft.com/office/drawing/2014/main" xmlns="" val="1641639235"/>
                    </a:ext>
                  </a:extLst>
                </a:gridCol>
              </a:tblGrid>
              <a:tr h="429285">
                <a:tc>
                  <a:txBody>
                    <a:bodyPr/>
                    <a:lstStyle/>
                    <a:p>
                      <a:pPr algn="l" fontAlgn="ctr"/>
                      <a:endParaRPr lang="zh-TW" alt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c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d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42496951"/>
                  </a:ext>
                </a:extLst>
              </a:tr>
              <a:tr h="411398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c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d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18397877"/>
                  </a:ext>
                </a:extLst>
              </a:tr>
              <a:tr h="411398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one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b="1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one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56566309"/>
                  </a:ext>
                </a:extLst>
              </a:tr>
              <a:tr h="41139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b="1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one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35113661"/>
                  </a:ext>
                </a:extLst>
              </a:tr>
              <a:tr h="41139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one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04114119"/>
                  </a:ext>
                </a:extLst>
              </a:tr>
              <a:tr h="411398"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two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b="1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two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14532492"/>
                  </a:ext>
                </a:extLst>
              </a:tr>
              <a:tr h="41139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b="1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two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53295272"/>
                  </a:ext>
                </a:extLst>
              </a:tr>
              <a:tr h="41139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two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88307677"/>
                  </a:ext>
                </a:extLst>
              </a:tr>
              <a:tr h="41139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b="1">
                          <a:effectLst/>
                        </a:rPr>
                        <a:t>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two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dirty="0">
                          <a:effectLst/>
                        </a:rPr>
                        <a:t>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55163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454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/>
              <a:t>Agenda</a:t>
            </a:r>
            <a:endParaRPr lang="zh-TW" altLang="en-US" b="1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 smtClean="0"/>
              <a:t>1.Hierarchical Indexing(</a:t>
            </a:r>
            <a:r>
              <a:rPr lang="zh-TW" altLang="en-US" b="1" dirty="0" smtClean="0"/>
              <a:t>分層索引</a:t>
            </a:r>
            <a:r>
              <a:rPr lang="en-US" altLang="zh-TW" b="1" dirty="0" smtClean="0"/>
              <a:t>)</a:t>
            </a:r>
          </a:p>
          <a:p>
            <a:pPr marL="0" indent="0">
              <a:buNone/>
            </a:pPr>
            <a:r>
              <a:rPr lang="en-US" altLang="zh-TW" b="1" dirty="0" smtClean="0"/>
              <a:t>2.Combining and Merging Datasets(</a:t>
            </a:r>
            <a:r>
              <a:rPr lang="zh-TW" altLang="en-US" b="1" dirty="0" smtClean="0"/>
              <a:t>合併數據集</a:t>
            </a:r>
            <a:r>
              <a:rPr lang="en-US" altLang="zh-TW" b="1" dirty="0" smtClean="0"/>
              <a:t>)</a:t>
            </a:r>
          </a:p>
          <a:p>
            <a:pPr marL="0" indent="0">
              <a:buNone/>
            </a:pPr>
            <a:r>
              <a:rPr lang="en-US" altLang="zh-TW" b="1" dirty="0" smtClean="0"/>
              <a:t>3.General split-apply-combine(</a:t>
            </a:r>
            <a:r>
              <a:rPr lang="zh-TW" altLang="en-US" b="1" dirty="0" smtClean="0"/>
              <a:t>分割</a:t>
            </a:r>
            <a:r>
              <a:rPr lang="en-US" altLang="zh-TW" b="1" dirty="0" smtClean="0"/>
              <a:t>-</a:t>
            </a:r>
            <a:r>
              <a:rPr lang="zh-TW" altLang="en-US" b="1" dirty="0" smtClean="0"/>
              <a:t>應用</a:t>
            </a:r>
            <a:r>
              <a:rPr lang="en-US" altLang="zh-TW" b="1" dirty="0" smtClean="0"/>
              <a:t>-</a:t>
            </a:r>
            <a:r>
              <a:rPr lang="zh-TW" altLang="en-US" b="1" dirty="0" smtClean="0"/>
              <a:t>合併</a:t>
            </a:r>
            <a:r>
              <a:rPr lang="en-US" altLang="zh-TW" b="1" smtClean="0"/>
              <a:t>)</a:t>
            </a:r>
            <a:endParaRPr lang="en-US" altLang="zh-TW" b="1" dirty="0" smtClean="0"/>
          </a:p>
          <a:p>
            <a:pPr marL="0" indent="0">
              <a:buNone/>
            </a:pPr>
            <a:endParaRPr lang="zh-TW" altLang="en-US" b="1" dirty="0"/>
          </a:p>
          <a:p>
            <a:pPr marL="0" indent="0">
              <a:buNone/>
            </a:pP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0529512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Indexing with a </a:t>
            </a:r>
            <a:r>
              <a:rPr lang="en-US" altLang="zh-TW" b="1" dirty="0" err="1"/>
              <a:t>DataFrame’s</a:t>
            </a:r>
            <a:r>
              <a:rPr lang="en-US" altLang="zh-TW" b="1" dirty="0"/>
              <a:t> columns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08652" y="2070138"/>
            <a:ext cx="77568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>
                <a:solidFill>
                  <a:srgbClr val="000000"/>
                </a:solidFill>
                <a:latin typeface="Helvetica Neue"/>
              </a:rPr>
              <a:t>另一方面，</a:t>
            </a:r>
            <a:r>
              <a:rPr lang="en-US" altLang="zh-TW" b="1" dirty="0" err="1">
                <a:solidFill>
                  <a:srgbClr val="000000"/>
                </a:solidFill>
                <a:latin typeface="Helvetica Neue"/>
              </a:rPr>
              <a:t>reset_index</a:t>
            </a:r>
            <a:r>
              <a:rPr lang="zh-TW" altLang="en-US" b="1" dirty="0">
                <a:solidFill>
                  <a:srgbClr val="000000"/>
                </a:solidFill>
                <a:latin typeface="Helvetica Neue"/>
              </a:rPr>
              <a:t>的功能與</a:t>
            </a:r>
            <a:r>
              <a:rPr lang="en-US" altLang="zh-TW" b="1" dirty="0" err="1">
                <a:solidFill>
                  <a:srgbClr val="000000"/>
                </a:solidFill>
                <a:latin typeface="Helvetica Neue"/>
              </a:rPr>
              <a:t>set_index</a:t>
            </a:r>
            <a:r>
              <a:rPr lang="zh-TW" altLang="en-US" b="1" dirty="0">
                <a:solidFill>
                  <a:srgbClr val="000000"/>
                </a:solidFill>
                <a:latin typeface="Helvetica Neue"/>
              </a:rPr>
              <a:t>相反，它會把多層級索引變為列</a:t>
            </a:r>
            <a:endParaRPr lang="zh-TW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16928" y="2608986"/>
            <a:ext cx="1976503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frame2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reset_index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010205"/>
              </p:ext>
            </p:extLst>
          </p:nvPr>
        </p:nvGraphicFramePr>
        <p:xfrm>
          <a:off x="916928" y="3278308"/>
          <a:ext cx="4550810" cy="3127048"/>
        </p:xfrm>
        <a:graphic>
          <a:graphicData uri="http://schemas.openxmlformats.org/drawingml/2006/table">
            <a:tbl>
              <a:tblPr/>
              <a:tblGrid>
                <a:gridCol w="910162">
                  <a:extLst>
                    <a:ext uri="{9D8B030D-6E8A-4147-A177-3AD203B41FA5}">
                      <a16:colId xmlns:a16="http://schemas.microsoft.com/office/drawing/2014/main" xmlns="" val="1101992148"/>
                    </a:ext>
                  </a:extLst>
                </a:gridCol>
                <a:gridCol w="910162">
                  <a:extLst>
                    <a:ext uri="{9D8B030D-6E8A-4147-A177-3AD203B41FA5}">
                      <a16:colId xmlns:a16="http://schemas.microsoft.com/office/drawing/2014/main" xmlns="" val="3606034507"/>
                    </a:ext>
                  </a:extLst>
                </a:gridCol>
                <a:gridCol w="910162">
                  <a:extLst>
                    <a:ext uri="{9D8B030D-6E8A-4147-A177-3AD203B41FA5}">
                      <a16:colId xmlns:a16="http://schemas.microsoft.com/office/drawing/2014/main" xmlns="" val="2225276877"/>
                    </a:ext>
                  </a:extLst>
                </a:gridCol>
                <a:gridCol w="910162">
                  <a:extLst>
                    <a:ext uri="{9D8B030D-6E8A-4147-A177-3AD203B41FA5}">
                      <a16:colId xmlns:a16="http://schemas.microsoft.com/office/drawing/2014/main" xmlns="" val="2428838740"/>
                    </a:ext>
                  </a:extLst>
                </a:gridCol>
                <a:gridCol w="910162">
                  <a:extLst>
                    <a:ext uri="{9D8B030D-6E8A-4147-A177-3AD203B41FA5}">
                      <a16:colId xmlns:a16="http://schemas.microsoft.com/office/drawing/2014/main" xmlns="" val="545544214"/>
                    </a:ext>
                  </a:extLst>
                </a:gridCol>
              </a:tblGrid>
              <a:tr h="390881">
                <a:tc>
                  <a:txBody>
                    <a:bodyPr/>
                    <a:lstStyle/>
                    <a:p>
                      <a:pPr algn="l" fontAlgn="ctr"/>
                      <a:endParaRPr lang="zh-TW" alt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c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d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08297784"/>
                  </a:ext>
                </a:extLst>
              </a:tr>
              <a:tr h="39088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b="1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one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57295914"/>
                  </a:ext>
                </a:extLst>
              </a:tr>
              <a:tr h="39088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b="1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one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67135758"/>
                  </a:ext>
                </a:extLst>
              </a:tr>
              <a:tr h="39088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one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79933529"/>
                  </a:ext>
                </a:extLst>
              </a:tr>
              <a:tr h="39088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b="1">
                          <a:effectLst/>
                        </a:rPr>
                        <a:t>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two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dirty="0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7048395"/>
                  </a:ext>
                </a:extLst>
              </a:tr>
              <a:tr h="39088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b="1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two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23685248"/>
                  </a:ext>
                </a:extLst>
              </a:tr>
              <a:tr h="39088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b="1">
                          <a:effectLst/>
                        </a:rPr>
                        <a:t>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two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29743390"/>
                  </a:ext>
                </a:extLst>
              </a:tr>
              <a:tr h="39088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b="1">
                          <a:effectLst/>
                        </a:rPr>
                        <a:t>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two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dirty="0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41802288"/>
                  </a:ext>
                </a:extLst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916928" y="2978318"/>
            <a:ext cx="503025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268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Database-Style </a:t>
            </a:r>
            <a:r>
              <a:rPr lang="en-US" altLang="zh-TW" b="1" dirty="0" err="1"/>
              <a:t>DataFrame</a:t>
            </a:r>
            <a:r>
              <a:rPr lang="en-US" altLang="zh-TW" b="1" dirty="0"/>
              <a:t> </a:t>
            </a:r>
            <a:r>
              <a:rPr lang="en-US" altLang="zh-TW" b="1" dirty="0" smtClean="0"/>
              <a:t>Joins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3241" y="991668"/>
            <a:ext cx="11029615" cy="3678303"/>
          </a:xfrm>
          <a:noFill/>
        </p:spPr>
        <p:txBody>
          <a:bodyPr/>
          <a:lstStyle/>
          <a:p>
            <a:r>
              <a:rPr lang="en-US" altLang="zh-TW" dirty="0"/>
              <a:t>Merge</a:t>
            </a:r>
            <a:r>
              <a:rPr lang="zh-TW" altLang="en-US" dirty="0"/>
              <a:t>或</a:t>
            </a:r>
            <a:r>
              <a:rPr lang="en-US" altLang="zh-TW" dirty="0"/>
              <a:t>join</a:t>
            </a:r>
            <a:r>
              <a:rPr lang="zh-TW" altLang="en-US" dirty="0"/>
              <a:t>操作，能通過一個或多個</a:t>
            </a:r>
            <a:r>
              <a:rPr lang="en-US" altLang="zh-TW" dirty="0"/>
              <a:t>key</a:t>
            </a:r>
            <a:r>
              <a:rPr lang="zh-TW" altLang="en-US" dirty="0"/>
              <a:t>，把不同的數據集的行連接在一起。這種操作主要集中於關系型數據庫。</a:t>
            </a:r>
            <a:r>
              <a:rPr lang="en-US" altLang="zh-TW" dirty="0"/>
              <a:t>pandas</a:t>
            </a:r>
            <a:r>
              <a:rPr lang="zh-TW" altLang="en-US" dirty="0"/>
              <a:t>中的</a:t>
            </a:r>
            <a:r>
              <a:rPr lang="en-US" altLang="zh-TW" dirty="0"/>
              <a:t>merge</a:t>
            </a:r>
            <a:r>
              <a:rPr lang="zh-TW" altLang="en-US" dirty="0"/>
              <a:t>函數是這種操作的主要切入</a:t>
            </a:r>
            <a:r>
              <a:rPr lang="zh-TW" altLang="en-US" dirty="0" smtClean="0"/>
              <a:t>點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95739" y="2927226"/>
            <a:ext cx="1918795" cy="49244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import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pandas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as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pd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import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numpy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as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np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13241" y="4043076"/>
            <a:ext cx="6583534" cy="4247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df1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</a:rPr>
              <a:t>=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pd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</a:rPr>
              <a:t>.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DataFrame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'key'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'data1'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lang="en-US" altLang="zh-TW" dirty="0">
              <a:solidFill>
                <a:srgbClr val="008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df1 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325183"/>
              </p:ext>
            </p:extLst>
          </p:nvPr>
        </p:nvGraphicFramePr>
        <p:xfrm>
          <a:off x="7255338" y="3144420"/>
          <a:ext cx="4355469" cy="3621829"/>
        </p:xfrm>
        <a:graphic>
          <a:graphicData uri="http://schemas.openxmlformats.org/drawingml/2006/table">
            <a:tbl>
              <a:tblPr/>
              <a:tblGrid>
                <a:gridCol w="1451823">
                  <a:extLst>
                    <a:ext uri="{9D8B030D-6E8A-4147-A177-3AD203B41FA5}">
                      <a16:colId xmlns:a16="http://schemas.microsoft.com/office/drawing/2014/main" xmlns="" val="1987481924"/>
                    </a:ext>
                  </a:extLst>
                </a:gridCol>
                <a:gridCol w="1451823">
                  <a:extLst>
                    <a:ext uri="{9D8B030D-6E8A-4147-A177-3AD203B41FA5}">
                      <a16:colId xmlns:a16="http://schemas.microsoft.com/office/drawing/2014/main" xmlns="" val="1787598495"/>
                    </a:ext>
                  </a:extLst>
                </a:gridCol>
                <a:gridCol w="1451823">
                  <a:extLst>
                    <a:ext uri="{9D8B030D-6E8A-4147-A177-3AD203B41FA5}">
                      <a16:colId xmlns:a16="http://schemas.microsoft.com/office/drawing/2014/main" xmlns="" val="2105157623"/>
                    </a:ext>
                  </a:extLst>
                </a:gridCol>
              </a:tblGrid>
              <a:tr h="938995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/>
                      </a:r>
                      <a:br>
                        <a:rPr lang="en-US" b="1" dirty="0">
                          <a:effectLst/>
                        </a:rPr>
                      </a:br>
                      <a:r>
                        <a:rPr lang="en-US" b="1" dirty="0">
                          <a:effectLst/>
                        </a:rPr>
                        <a:t>data1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key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3867408604"/>
                  </a:ext>
                </a:extLst>
              </a:tr>
              <a:tr h="38326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72895804"/>
                  </a:ext>
                </a:extLst>
              </a:tr>
              <a:tr h="38326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2842909"/>
                  </a:ext>
                </a:extLst>
              </a:tr>
              <a:tr h="38326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24946060"/>
                  </a:ext>
                </a:extLst>
              </a:tr>
              <a:tr h="38326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5604033"/>
                  </a:ext>
                </a:extLst>
              </a:tr>
              <a:tr h="38326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44815999"/>
                  </a:ext>
                </a:extLst>
              </a:tr>
              <a:tr h="38326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3044673"/>
                  </a:ext>
                </a:extLst>
              </a:tr>
              <a:tr h="38326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79921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4689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Database-Style </a:t>
            </a:r>
            <a:r>
              <a:rPr lang="en-US" altLang="zh-TW" b="1" dirty="0" err="1"/>
              <a:t>DataFrame</a:t>
            </a:r>
            <a:r>
              <a:rPr lang="en-US" altLang="zh-TW" b="1" dirty="0"/>
              <a:t> </a:t>
            </a:r>
            <a:r>
              <a:rPr lang="en-US" altLang="zh-TW" b="1" dirty="0" smtClean="0"/>
              <a:t>Joins</a:t>
            </a:r>
            <a:endParaRPr lang="zh-TW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42449" y="2141900"/>
            <a:ext cx="6108857" cy="6894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df2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pd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DataFrame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'key'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'data2'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kumimoji="0" lang="zh-TW" altLang="zh-TW" sz="1600" b="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df2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286520"/>
              </p:ext>
            </p:extLst>
          </p:nvPr>
        </p:nvGraphicFramePr>
        <p:xfrm>
          <a:off x="581025" y="3228657"/>
          <a:ext cx="2973938" cy="2920215"/>
        </p:xfrm>
        <a:graphic>
          <a:graphicData uri="http://schemas.openxmlformats.org/drawingml/2006/table">
            <a:tbl>
              <a:tblPr/>
              <a:tblGrid>
                <a:gridCol w="991313">
                  <a:extLst>
                    <a:ext uri="{9D8B030D-6E8A-4147-A177-3AD203B41FA5}">
                      <a16:colId xmlns:a16="http://schemas.microsoft.com/office/drawing/2014/main" xmlns="" val="3821369962"/>
                    </a:ext>
                  </a:extLst>
                </a:gridCol>
                <a:gridCol w="991313">
                  <a:extLst>
                    <a:ext uri="{9D8B030D-6E8A-4147-A177-3AD203B41FA5}">
                      <a16:colId xmlns:a16="http://schemas.microsoft.com/office/drawing/2014/main" xmlns="" val="3777464212"/>
                    </a:ext>
                  </a:extLst>
                </a:gridCol>
                <a:gridCol w="991312">
                  <a:extLst>
                    <a:ext uri="{9D8B030D-6E8A-4147-A177-3AD203B41FA5}">
                      <a16:colId xmlns:a16="http://schemas.microsoft.com/office/drawing/2014/main" xmlns="" val="842417811"/>
                    </a:ext>
                  </a:extLst>
                </a:gridCol>
              </a:tblGrid>
              <a:tr h="1075869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/>
                      </a:r>
                      <a:br>
                        <a:rPr lang="en-US" b="1">
                          <a:effectLst/>
                        </a:rPr>
                      </a:br>
                      <a:r>
                        <a:rPr lang="en-US" b="1">
                          <a:effectLst/>
                        </a:rPr>
                        <a:t>data2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key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3677535839"/>
                  </a:ext>
                </a:extLst>
              </a:tr>
              <a:tr h="61478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38354246"/>
                  </a:ext>
                </a:extLst>
              </a:tr>
              <a:tr h="61478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7670543"/>
                  </a:ext>
                </a:extLst>
              </a:tr>
              <a:tr h="61478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3534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5778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5878" y="702156"/>
            <a:ext cx="11029615" cy="3678303"/>
          </a:xfrm>
        </p:spPr>
        <p:txBody>
          <a:bodyPr/>
          <a:lstStyle/>
          <a:p>
            <a:r>
              <a:rPr lang="zh-TW" altLang="en-US" dirty="0"/>
              <a:t>這個例子是</a:t>
            </a:r>
            <a:r>
              <a:rPr lang="en-US" altLang="zh-TW" dirty="0"/>
              <a:t>many-to-one join</a:t>
            </a:r>
            <a:r>
              <a:rPr lang="zh-TW" altLang="en-US" dirty="0"/>
              <a:t>（多個變為一個的連接）；在</a:t>
            </a:r>
            <a:r>
              <a:rPr lang="en-US" altLang="zh-TW" dirty="0"/>
              <a:t>df1</a:t>
            </a:r>
            <a:r>
              <a:rPr lang="zh-TW" altLang="en-US" dirty="0"/>
              <a:t>中有標簽為</a:t>
            </a:r>
            <a:r>
              <a:rPr lang="en-US" altLang="zh-TW" dirty="0"/>
              <a:t>a</a:t>
            </a:r>
            <a:r>
              <a:rPr lang="zh-TW" altLang="en-US" dirty="0"/>
              <a:t>和</a:t>
            </a:r>
            <a:r>
              <a:rPr lang="en-US" altLang="zh-TW" dirty="0"/>
              <a:t>b</a:t>
            </a:r>
            <a:r>
              <a:rPr lang="zh-TW" altLang="en-US" dirty="0"/>
              <a:t>的行，而</a:t>
            </a:r>
            <a:r>
              <a:rPr lang="en-US" altLang="zh-TW" dirty="0"/>
              <a:t>df2</a:t>
            </a:r>
            <a:r>
              <a:rPr lang="zh-TW" altLang="en-US" dirty="0"/>
              <a:t>中的</a:t>
            </a:r>
            <a:r>
              <a:rPr lang="en-US" altLang="zh-TW" dirty="0"/>
              <a:t>key</a:t>
            </a:r>
            <a:r>
              <a:rPr lang="zh-TW" altLang="en-US" dirty="0"/>
              <a:t>列，每一行只有對應的一個值。調用</a:t>
            </a:r>
            <a:r>
              <a:rPr lang="en-US" altLang="zh-TW" dirty="0"/>
              <a:t>merge</a:t>
            </a:r>
            <a:r>
              <a:rPr lang="zh-TW" altLang="en-US" dirty="0"/>
              <a:t>我們可以得到</a:t>
            </a: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Database-Style </a:t>
            </a:r>
            <a:r>
              <a:rPr lang="en-US" altLang="zh-TW" b="1" dirty="0" err="1"/>
              <a:t>DataFrame</a:t>
            </a:r>
            <a:r>
              <a:rPr lang="en-US" altLang="zh-TW" b="1" dirty="0"/>
              <a:t> </a:t>
            </a:r>
            <a:r>
              <a:rPr lang="en-US" altLang="zh-TW" b="1" dirty="0" smtClean="0"/>
              <a:t>Joins</a:t>
            </a:r>
            <a:endParaRPr lang="zh-TW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23730" y="3063293"/>
            <a:ext cx="198932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pd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</a:rPr>
              <a:t>.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merge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df1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df2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037960"/>
              </p:ext>
            </p:extLst>
          </p:nvPr>
        </p:nvGraphicFramePr>
        <p:xfrm>
          <a:off x="581192" y="3309514"/>
          <a:ext cx="3309840" cy="2930480"/>
        </p:xfrm>
        <a:graphic>
          <a:graphicData uri="http://schemas.openxmlformats.org/drawingml/2006/table">
            <a:tbl>
              <a:tblPr/>
              <a:tblGrid>
                <a:gridCol w="827460">
                  <a:extLst>
                    <a:ext uri="{9D8B030D-6E8A-4147-A177-3AD203B41FA5}">
                      <a16:colId xmlns:a16="http://schemas.microsoft.com/office/drawing/2014/main" xmlns="" val="3555394905"/>
                    </a:ext>
                  </a:extLst>
                </a:gridCol>
                <a:gridCol w="827460">
                  <a:extLst>
                    <a:ext uri="{9D8B030D-6E8A-4147-A177-3AD203B41FA5}">
                      <a16:colId xmlns:a16="http://schemas.microsoft.com/office/drawing/2014/main" xmlns="" val="1934986260"/>
                    </a:ext>
                  </a:extLst>
                </a:gridCol>
                <a:gridCol w="827460">
                  <a:extLst>
                    <a:ext uri="{9D8B030D-6E8A-4147-A177-3AD203B41FA5}">
                      <a16:colId xmlns:a16="http://schemas.microsoft.com/office/drawing/2014/main" xmlns="" val="335595198"/>
                    </a:ext>
                  </a:extLst>
                </a:gridCol>
                <a:gridCol w="827460">
                  <a:extLst>
                    <a:ext uri="{9D8B030D-6E8A-4147-A177-3AD203B41FA5}">
                      <a16:colId xmlns:a16="http://schemas.microsoft.com/office/drawing/2014/main" xmlns="" val="1082544538"/>
                    </a:ext>
                  </a:extLst>
                </a:gridCol>
              </a:tblGrid>
              <a:tr h="418640">
                <a:tc>
                  <a:txBody>
                    <a:bodyPr/>
                    <a:lstStyle/>
                    <a:p>
                      <a:pPr algn="r" fontAlgn="ctr"/>
                      <a:endParaRPr lang="zh-TW" altLang="en-US" sz="1800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data1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key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data2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454674"/>
                  </a:ext>
                </a:extLst>
              </a:tr>
              <a:tr h="4186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1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69727013"/>
                  </a:ext>
                </a:extLst>
              </a:tr>
              <a:tr h="4186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79319196"/>
                  </a:ext>
                </a:extLst>
              </a:tr>
              <a:tr h="4186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1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31824342"/>
                  </a:ext>
                </a:extLst>
              </a:tr>
              <a:tr h="4186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1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50209770"/>
                  </a:ext>
                </a:extLst>
              </a:tr>
              <a:tr h="4186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1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33223632"/>
                  </a:ext>
                </a:extLst>
              </a:tr>
              <a:tr h="4186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1"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dirty="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2405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87028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702156"/>
            <a:ext cx="11029615" cy="3678303"/>
          </a:xfrm>
        </p:spPr>
        <p:txBody>
          <a:bodyPr/>
          <a:lstStyle/>
          <a:p>
            <a:r>
              <a:rPr lang="zh-TW" altLang="en-US" dirty="0"/>
              <a:t>這里我們並沒有指定按哪一列來連接。如果我們沒有指定，</a:t>
            </a:r>
            <a:r>
              <a:rPr lang="en-US" altLang="zh-TW" dirty="0"/>
              <a:t>merge</a:t>
            </a:r>
            <a:r>
              <a:rPr lang="zh-TW" altLang="en-US" dirty="0"/>
              <a:t>會用兩個對象中都存在的列名作為</a:t>
            </a:r>
            <a:r>
              <a:rPr lang="en-US" altLang="zh-TW" dirty="0"/>
              <a:t>key</a:t>
            </a:r>
            <a:r>
              <a:rPr lang="zh-TW" altLang="en-US" dirty="0"/>
              <a:t>（鍵）。當然，最好還是清楚指定比較好</a:t>
            </a: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Database-Style </a:t>
            </a:r>
            <a:r>
              <a:rPr lang="en-US" altLang="zh-TW" b="1" dirty="0" err="1"/>
              <a:t>DataFrame</a:t>
            </a:r>
            <a:r>
              <a:rPr lang="en-US" altLang="zh-TW" b="1" dirty="0"/>
              <a:t> </a:t>
            </a:r>
            <a:r>
              <a:rPr lang="en-US" altLang="zh-TW" b="1" dirty="0" smtClean="0"/>
              <a:t>Joins</a:t>
            </a:r>
            <a:endParaRPr lang="zh-TW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83772" y="3044632"/>
            <a:ext cx="320119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pd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</a:rPr>
              <a:t>.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merge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df1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df2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on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</a:rPr>
              <a:t>=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'key'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516247"/>
              </p:ext>
            </p:extLst>
          </p:nvPr>
        </p:nvGraphicFramePr>
        <p:xfrm>
          <a:off x="4397246" y="2779762"/>
          <a:ext cx="4205580" cy="3954049"/>
        </p:xfrm>
        <a:graphic>
          <a:graphicData uri="http://schemas.openxmlformats.org/drawingml/2006/table">
            <a:tbl>
              <a:tblPr/>
              <a:tblGrid>
                <a:gridCol w="1051395">
                  <a:extLst>
                    <a:ext uri="{9D8B030D-6E8A-4147-A177-3AD203B41FA5}">
                      <a16:colId xmlns:a16="http://schemas.microsoft.com/office/drawing/2014/main" xmlns="" val="2744228868"/>
                    </a:ext>
                  </a:extLst>
                </a:gridCol>
                <a:gridCol w="1051395">
                  <a:extLst>
                    <a:ext uri="{9D8B030D-6E8A-4147-A177-3AD203B41FA5}">
                      <a16:colId xmlns:a16="http://schemas.microsoft.com/office/drawing/2014/main" xmlns="" val="2464428844"/>
                    </a:ext>
                  </a:extLst>
                </a:gridCol>
                <a:gridCol w="1051395">
                  <a:extLst>
                    <a:ext uri="{9D8B030D-6E8A-4147-A177-3AD203B41FA5}">
                      <a16:colId xmlns:a16="http://schemas.microsoft.com/office/drawing/2014/main" xmlns="" val="1753894251"/>
                    </a:ext>
                  </a:extLst>
                </a:gridCol>
                <a:gridCol w="1051395">
                  <a:extLst>
                    <a:ext uri="{9D8B030D-6E8A-4147-A177-3AD203B41FA5}">
                      <a16:colId xmlns:a16="http://schemas.microsoft.com/office/drawing/2014/main" xmlns="" val="1352200024"/>
                    </a:ext>
                  </a:extLst>
                </a:gridCol>
              </a:tblGrid>
              <a:tr h="89284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/>
                      </a:r>
                      <a:br>
                        <a:rPr lang="en-US" sz="1800" b="1">
                          <a:effectLst/>
                        </a:rPr>
                      </a:br>
                      <a:r>
                        <a:rPr lang="en-US" sz="1800" b="1">
                          <a:effectLst/>
                        </a:rPr>
                        <a:t>data1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key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data2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302596140"/>
                  </a:ext>
                </a:extLst>
              </a:tr>
              <a:tr h="5102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1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65803702"/>
                  </a:ext>
                </a:extLst>
              </a:tr>
              <a:tr h="5102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49763284"/>
                  </a:ext>
                </a:extLst>
              </a:tr>
              <a:tr h="5102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1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2557270"/>
                  </a:ext>
                </a:extLst>
              </a:tr>
              <a:tr h="5102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1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59311030"/>
                  </a:ext>
                </a:extLst>
              </a:tr>
              <a:tr h="5102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1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14565660"/>
                  </a:ext>
                </a:extLst>
              </a:tr>
              <a:tr h="5102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1"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dirty="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11563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4541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426341"/>
            <a:ext cx="11029615" cy="3678303"/>
          </a:xfrm>
        </p:spPr>
        <p:txBody>
          <a:bodyPr/>
          <a:lstStyle/>
          <a:p>
            <a:r>
              <a:rPr lang="zh-TW" altLang="en-US" dirty="0"/>
              <a:t>如果每一個對象中的列名不一會，我們可以分別指定</a:t>
            </a: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Database-Style </a:t>
            </a:r>
            <a:r>
              <a:rPr lang="en-US" altLang="zh-TW" b="1" dirty="0" err="1"/>
              <a:t>DataFrame</a:t>
            </a:r>
            <a:r>
              <a:rPr lang="en-US" altLang="zh-TW" b="1" dirty="0"/>
              <a:t> </a:t>
            </a:r>
            <a:r>
              <a:rPr lang="en-US" altLang="zh-TW" b="1" dirty="0" smtClean="0"/>
              <a:t>Joins</a:t>
            </a:r>
            <a:endParaRPr lang="zh-TW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86464" y="2582970"/>
            <a:ext cx="6731010" cy="116955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df3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pd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DataFrame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'lkey'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'data1'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kumimoji="0" lang="zh-TW" altLang="zh-TW" sz="1600" b="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df4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pd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DataFrame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'rkey'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'data2'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kumimoji="0" lang="zh-TW" altLang="zh-TW" sz="1600" b="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86464" y="3700942"/>
            <a:ext cx="5491888" cy="430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pd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merge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df3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df4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left_on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'lkey'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right_on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'rkey'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175457"/>
              </p:ext>
            </p:extLst>
          </p:nvPr>
        </p:nvGraphicFramePr>
        <p:xfrm>
          <a:off x="6653052" y="3881668"/>
          <a:ext cx="5082655" cy="2834640"/>
        </p:xfrm>
        <a:graphic>
          <a:graphicData uri="http://schemas.openxmlformats.org/drawingml/2006/table">
            <a:tbl>
              <a:tblPr/>
              <a:tblGrid>
                <a:gridCol w="1016531">
                  <a:extLst>
                    <a:ext uri="{9D8B030D-6E8A-4147-A177-3AD203B41FA5}">
                      <a16:colId xmlns:a16="http://schemas.microsoft.com/office/drawing/2014/main" xmlns="" val="3386986125"/>
                    </a:ext>
                  </a:extLst>
                </a:gridCol>
                <a:gridCol w="1016531">
                  <a:extLst>
                    <a:ext uri="{9D8B030D-6E8A-4147-A177-3AD203B41FA5}">
                      <a16:colId xmlns:a16="http://schemas.microsoft.com/office/drawing/2014/main" xmlns="" val="3063886321"/>
                    </a:ext>
                  </a:extLst>
                </a:gridCol>
                <a:gridCol w="1016531">
                  <a:extLst>
                    <a:ext uri="{9D8B030D-6E8A-4147-A177-3AD203B41FA5}">
                      <a16:colId xmlns:a16="http://schemas.microsoft.com/office/drawing/2014/main" xmlns="" val="2448135168"/>
                    </a:ext>
                  </a:extLst>
                </a:gridCol>
                <a:gridCol w="1016531">
                  <a:extLst>
                    <a:ext uri="{9D8B030D-6E8A-4147-A177-3AD203B41FA5}">
                      <a16:colId xmlns:a16="http://schemas.microsoft.com/office/drawing/2014/main" xmlns="" val="2744945794"/>
                    </a:ext>
                  </a:extLst>
                </a:gridCol>
                <a:gridCol w="1016531">
                  <a:extLst>
                    <a:ext uri="{9D8B030D-6E8A-4147-A177-3AD203B41FA5}">
                      <a16:colId xmlns:a16="http://schemas.microsoft.com/office/drawing/2014/main" xmlns="" val="36508179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/>
                      </a:r>
                      <a:br>
                        <a:rPr lang="en-US" b="1">
                          <a:effectLst/>
                        </a:rPr>
                      </a:br>
                      <a:r>
                        <a:rPr lang="en-US" b="1">
                          <a:effectLst/>
                        </a:rPr>
                        <a:t>data1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lkey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data2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 err="1">
                          <a:effectLst/>
                        </a:rPr>
                        <a:t>rkey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40552973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297412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766592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7918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893514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604829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93337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6975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3" y="646174"/>
            <a:ext cx="11029615" cy="3678303"/>
          </a:xfrm>
        </p:spPr>
        <p:txBody>
          <a:bodyPr>
            <a:normAutofit/>
          </a:bodyPr>
          <a:lstStyle/>
          <a:p>
            <a:r>
              <a:rPr lang="zh-TW" altLang="en-US" dirty="0"/>
              <a:t>我們可能注意到，在結果中並沒有</a:t>
            </a:r>
            <a:r>
              <a:rPr lang="en-US" altLang="zh-TW" dirty="0"/>
              <a:t>c</a:t>
            </a:r>
            <a:r>
              <a:rPr lang="zh-TW" altLang="en-US" dirty="0"/>
              <a:t>和</a:t>
            </a:r>
            <a:r>
              <a:rPr lang="en-US" altLang="zh-TW" dirty="0"/>
              <a:t>d</a:t>
            </a:r>
            <a:r>
              <a:rPr lang="zh-TW" altLang="en-US" dirty="0"/>
              <a:t>。因為</a:t>
            </a:r>
            <a:r>
              <a:rPr lang="en-US" altLang="zh-TW" dirty="0"/>
              <a:t>merge</a:t>
            </a:r>
            <a:r>
              <a:rPr lang="zh-TW" altLang="en-US" dirty="0"/>
              <a:t>默認是</a:t>
            </a:r>
            <a:r>
              <a:rPr lang="en-US" altLang="zh-TW" dirty="0"/>
              <a:t>inner join(</a:t>
            </a:r>
            <a:r>
              <a:rPr lang="zh-TW" altLang="en-US" dirty="0"/>
              <a:t>內連接</a:t>
            </a:r>
            <a:r>
              <a:rPr lang="en-US" altLang="zh-TW" dirty="0"/>
              <a:t>)</a:t>
            </a:r>
            <a:r>
              <a:rPr lang="zh-TW" altLang="en-US" dirty="0"/>
              <a:t>，結果中的</a:t>
            </a:r>
            <a:r>
              <a:rPr lang="en-US" altLang="zh-TW" dirty="0"/>
              <a:t>key</a:t>
            </a:r>
            <a:r>
              <a:rPr lang="zh-TW" altLang="en-US" dirty="0"/>
              <a:t>是交集的結果，或者在兩個表格中都有的集合。其他一些可選項，比如</a:t>
            </a:r>
            <a:r>
              <a:rPr lang="en-US" altLang="zh-TW" dirty="0"/>
              <a:t>left, right, outer</a:t>
            </a:r>
            <a:r>
              <a:rPr lang="zh-TW" altLang="en-US" dirty="0"/>
              <a:t>。</a:t>
            </a:r>
            <a:r>
              <a:rPr lang="en-US" altLang="zh-TW" dirty="0"/>
              <a:t>outer join</a:t>
            </a:r>
            <a:r>
              <a:rPr lang="zh-TW" altLang="en-US" dirty="0"/>
              <a:t>（外連接）取</a:t>
            </a:r>
            <a:r>
              <a:rPr lang="en-US" altLang="zh-TW" dirty="0"/>
              <a:t>key</a:t>
            </a:r>
            <a:r>
              <a:rPr lang="zh-TW" altLang="en-US" dirty="0"/>
              <a:t>的合集，其實就是</a:t>
            </a:r>
            <a:r>
              <a:rPr lang="en-US" altLang="zh-TW" dirty="0"/>
              <a:t>left join</a:t>
            </a:r>
            <a:r>
              <a:rPr lang="zh-TW" altLang="en-US" dirty="0"/>
              <a:t>和</a:t>
            </a:r>
            <a:r>
              <a:rPr lang="en-US" altLang="zh-TW" dirty="0"/>
              <a:t>right join</a:t>
            </a:r>
            <a:r>
              <a:rPr lang="zh-TW" altLang="en-US" dirty="0"/>
              <a:t>同時應用的效果</a:t>
            </a: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Database-Style </a:t>
            </a:r>
            <a:r>
              <a:rPr lang="en-US" altLang="zh-TW" b="1" dirty="0" err="1"/>
              <a:t>DataFrame</a:t>
            </a:r>
            <a:r>
              <a:rPr lang="en-US" altLang="zh-TW" b="1" dirty="0"/>
              <a:t> </a:t>
            </a:r>
            <a:r>
              <a:rPr lang="en-US" altLang="zh-TW" b="1" dirty="0" smtClean="0"/>
              <a:t>Joins</a:t>
            </a:r>
            <a:endParaRPr lang="zh-TW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72449" y="3423922"/>
            <a:ext cx="3981859" cy="49244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pd</a:t>
            </a:r>
            <a:r>
              <a:rPr kumimoji="0" lang="zh-TW" altLang="zh-TW" sz="3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merge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df1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df2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</a:t>
            </a:r>
            <a:r>
              <a:rPr kumimoji="0" lang="zh-TW" altLang="zh-TW" sz="3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'outer'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552344"/>
              </p:ext>
            </p:extLst>
          </p:nvPr>
        </p:nvGraphicFramePr>
        <p:xfrm>
          <a:off x="5199844" y="3157799"/>
          <a:ext cx="4298720" cy="3556494"/>
        </p:xfrm>
        <a:graphic>
          <a:graphicData uri="http://schemas.openxmlformats.org/drawingml/2006/table">
            <a:tbl>
              <a:tblPr/>
              <a:tblGrid>
                <a:gridCol w="1074680">
                  <a:extLst>
                    <a:ext uri="{9D8B030D-6E8A-4147-A177-3AD203B41FA5}">
                      <a16:colId xmlns:a16="http://schemas.microsoft.com/office/drawing/2014/main" xmlns="" val="4214422592"/>
                    </a:ext>
                  </a:extLst>
                </a:gridCol>
                <a:gridCol w="1074680">
                  <a:extLst>
                    <a:ext uri="{9D8B030D-6E8A-4147-A177-3AD203B41FA5}">
                      <a16:colId xmlns:a16="http://schemas.microsoft.com/office/drawing/2014/main" xmlns="" val="2524121677"/>
                    </a:ext>
                  </a:extLst>
                </a:gridCol>
                <a:gridCol w="1074680">
                  <a:extLst>
                    <a:ext uri="{9D8B030D-6E8A-4147-A177-3AD203B41FA5}">
                      <a16:colId xmlns:a16="http://schemas.microsoft.com/office/drawing/2014/main" xmlns="" val="1795615454"/>
                    </a:ext>
                  </a:extLst>
                </a:gridCol>
                <a:gridCol w="1074680">
                  <a:extLst>
                    <a:ext uri="{9D8B030D-6E8A-4147-A177-3AD203B41FA5}">
                      <a16:colId xmlns:a16="http://schemas.microsoft.com/office/drawing/2014/main" xmlns="" val="2739919263"/>
                    </a:ext>
                  </a:extLst>
                </a:gridCol>
              </a:tblGrid>
              <a:tr h="60184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/>
                      </a:r>
                      <a:br>
                        <a:rPr lang="en-US" sz="1800" b="1">
                          <a:effectLst/>
                        </a:rPr>
                      </a:br>
                      <a:r>
                        <a:rPr lang="en-US" sz="1800" b="1">
                          <a:effectLst/>
                        </a:rPr>
                        <a:t>data1</a:t>
                      </a:r>
                    </a:p>
                  </a:txBody>
                  <a:tcPr marL="90365" marR="90365" marT="45183" marB="451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key</a:t>
                      </a:r>
                    </a:p>
                  </a:txBody>
                  <a:tcPr marL="90365" marR="90365" marT="45183" marB="451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data2</a:t>
                      </a:r>
                    </a:p>
                  </a:txBody>
                  <a:tcPr marL="90365" marR="90365" marT="45183" marB="451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0365" marR="90365" marT="45183" marB="45183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3969331241"/>
                  </a:ext>
                </a:extLst>
              </a:tr>
              <a:tr h="3434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1">
                          <a:effectLst/>
                        </a:rPr>
                        <a:t>0</a:t>
                      </a:r>
                    </a:p>
                  </a:txBody>
                  <a:tcPr marL="90365" marR="90365" marT="45183" marB="451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0.0</a:t>
                      </a:r>
                    </a:p>
                  </a:txBody>
                  <a:tcPr marL="90365" marR="90365" marT="45183" marB="451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90365" marR="90365" marT="45183" marB="451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1.0</a:t>
                      </a:r>
                    </a:p>
                  </a:txBody>
                  <a:tcPr marL="90365" marR="90365" marT="45183" marB="45183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79392481"/>
                  </a:ext>
                </a:extLst>
              </a:tr>
              <a:tr h="3434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1">
                          <a:effectLst/>
                        </a:rPr>
                        <a:t>1</a:t>
                      </a:r>
                    </a:p>
                  </a:txBody>
                  <a:tcPr marL="90365" marR="90365" marT="45183" marB="451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1.0</a:t>
                      </a:r>
                    </a:p>
                  </a:txBody>
                  <a:tcPr marL="90365" marR="90365" marT="45183" marB="451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90365" marR="90365" marT="45183" marB="451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1.0</a:t>
                      </a:r>
                    </a:p>
                  </a:txBody>
                  <a:tcPr marL="90365" marR="90365" marT="45183" marB="451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86581300"/>
                  </a:ext>
                </a:extLst>
              </a:tr>
              <a:tr h="3434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1">
                          <a:effectLst/>
                        </a:rPr>
                        <a:t>2</a:t>
                      </a:r>
                    </a:p>
                  </a:txBody>
                  <a:tcPr marL="90365" marR="90365" marT="45183" marB="451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6.0</a:t>
                      </a:r>
                    </a:p>
                  </a:txBody>
                  <a:tcPr marL="90365" marR="90365" marT="45183" marB="451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b</a:t>
                      </a:r>
                    </a:p>
                  </a:txBody>
                  <a:tcPr marL="90365" marR="90365" marT="45183" marB="451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1.0</a:t>
                      </a:r>
                    </a:p>
                  </a:txBody>
                  <a:tcPr marL="90365" marR="90365" marT="45183" marB="451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67941255"/>
                  </a:ext>
                </a:extLst>
              </a:tr>
              <a:tr h="3434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1">
                          <a:effectLst/>
                        </a:rPr>
                        <a:t>3</a:t>
                      </a:r>
                    </a:p>
                  </a:txBody>
                  <a:tcPr marL="90365" marR="90365" marT="45183" marB="451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2.0</a:t>
                      </a:r>
                    </a:p>
                  </a:txBody>
                  <a:tcPr marL="90365" marR="90365" marT="45183" marB="451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marL="90365" marR="90365" marT="45183" marB="451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0.0</a:t>
                      </a:r>
                    </a:p>
                  </a:txBody>
                  <a:tcPr marL="90365" marR="90365" marT="45183" marB="451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8968850"/>
                  </a:ext>
                </a:extLst>
              </a:tr>
              <a:tr h="3434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1">
                          <a:effectLst/>
                        </a:rPr>
                        <a:t>4</a:t>
                      </a:r>
                    </a:p>
                  </a:txBody>
                  <a:tcPr marL="90365" marR="90365" marT="45183" marB="451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4.0</a:t>
                      </a:r>
                    </a:p>
                  </a:txBody>
                  <a:tcPr marL="90365" marR="90365" marT="45183" marB="451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marL="90365" marR="90365" marT="45183" marB="451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0.0</a:t>
                      </a:r>
                    </a:p>
                  </a:txBody>
                  <a:tcPr marL="90365" marR="90365" marT="45183" marB="451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73482556"/>
                  </a:ext>
                </a:extLst>
              </a:tr>
              <a:tr h="3434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1">
                          <a:effectLst/>
                        </a:rPr>
                        <a:t>5</a:t>
                      </a:r>
                    </a:p>
                  </a:txBody>
                  <a:tcPr marL="90365" marR="90365" marT="45183" marB="451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5.0</a:t>
                      </a:r>
                    </a:p>
                  </a:txBody>
                  <a:tcPr marL="90365" marR="90365" marT="45183" marB="451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marL="90365" marR="90365" marT="45183" marB="451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0.0</a:t>
                      </a:r>
                    </a:p>
                  </a:txBody>
                  <a:tcPr marL="90365" marR="90365" marT="45183" marB="451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52906107"/>
                  </a:ext>
                </a:extLst>
              </a:tr>
              <a:tr h="3434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1">
                          <a:effectLst/>
                        </a:rPr>
                        <a:t>6</a:t>
                      </a:r>
                    </a:p>
                  </a:txBody>
                  <a:tcPr marL="90365" marR="90365" marT="45183" marB="451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3.0</a:t>
                      </a:r>
                    </a:p>
                  </a:txBody>
                  <a:tcPr marL="90365" marR="90365" marT="45183" marB="451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c</a:t>
                      </a:r>
                    </a:p>
                  </a:txBody>
                  <a:tcPr marL="90365" marR="90365" marT="45183" marB="451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NaN</a:t>
                      </a:r>
                    </a:p>
                  </a:txBody>
                  <a:tcPr marL="90365" marR="90365" marT="45183" marB="451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3192698"/>
                  </a:ext>
                </a:extLst>
              </a:tr>
              <a:tr h="3434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1" dirty="0">
                          <a:effectLst/>
                        </a:rPr>
                        <a:t>7</a:t>
                      </a:r>
                    </a:p>
                  </a:txBody>
                  <a:tcPr marL="90365" marR="90365" marT="45183" marB="451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 err="1">
                          <a:effectLst/>
                        </a:rPr>
                        <a:t>NaN</a:t>
                      </a:r>
                      <a:endParaRPr lang="en-US" sz="1800" dirty="0">
                        <a:effectLst/>
                      </a:endParaRPr>
                    </a:p>
                  </a:txBody>
                  <a:tcPr marL="90365" marR="90365" marT="45183" marB="451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d</a:t>
                      </a:r>
                    </a:p>
                  </a:txBody>
                  <a:tcPr marL="90365" marR="90365" marT="45183" marB="451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dirty="0">
                          <a:effectLst/>
                        </a:rPr>
                        <a:t>2.0</a:t>
                      </a:r>
                    </a:p>
                  </a:txBody>
                  <a:tcPr marL="90365" marR="90365" marT="45183" marB="451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0562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74402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3" y="538309"/>
            <a:ext cx="11029615" cy="3678303"/>
          </a:xfrm>
        </p:spPr>
        <p:txBody>
          <a:bodyPr/>
          <a:lstStyle/>
          <a:p>
            <a:r>
              <a:rPr lang="zh-TW" altLang="en-US" dirty="0"/>
              <a:t>這里是</a:t>
            </a:r>
            <a:r>
              <a:rPr lang="en-US" altLang="zh-TW" dirty="0"/>
              <a:t>how</a:t>
            </a:r>
            <a:r>
              <a:rPr lang="zh-TW" altLang="en-US" dirty="0"/>
              <a:t>的一些選項：</a:t>
            </a:r>
          </a:p>
          <a:p>
            <a:r>
              <a:rPr lang="en-US" altLang="zh-TW" dirty="0" smtClean="0"/>
              <a:t>many-to-many</a:t>
            </a:r>
            <a:r>
              <a:rPr lang="en-US" altLang="zh-TW" dirty="0"/>
              <a:t>(</a:t>
            </a:r>
            <a:r>
              <a:rPr lang="zh-TW" altLang="en-US" dirty="0"/>
              <a:t>多對多</a:t>
            </a:r>
            <a:r>
              <a:rPr lang="en-US" altLang="zh-TW" dirty="0"/>
              <a:t>)</a:t>
            </a:r>
            <a:r>
              <a:rPr lang="zh-TW" altLang="en-US" dirty="0"/>
              <a:t>連接也被定義好了，不過可能不是那麽直觀。這里有一個例子</a:t>
            </a: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Database-Style </a:t>
            </a:r>
            <a:r>
              <a:rPr lang="en-US" altLang="zh-TW" b="1" dirty="0" err="1"/>
              <a:t>DataFrame</a:t>
            </a:r>
            <a:r>
              <a:rPr lang="en-US" altLang="zh-TW" b="1" dirty="0"/>
              <a:t> </a:t>
            </a:r>
            <a:r>
              <a:rPr lang="en-US" altLang="zh-TW" b="1" dirty="0" smtClean="0"/>
              <a:t>Joins</a:t>
            </a:r>
            <a:endParaRPr lang="zh-TW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99795" y="2958865"/>
            <a:ext cx="6875280" cy="79098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df1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pd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DataFrame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'key'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'data1'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df1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971095"/>
              </p:ext>
            </p:extLst>
          </p:nvPr>
        </p:nvGraphicFramePr>
        <p:xfrm>
          <a:off x="1131531" y="3883667"/>
          <a:ext cx="3515115" cy="2834640"/>
        </p:xfrm>
        <a:graphic>
          <a:graphicData uri="http://schemas.openxmlformats.org/drawingml/2006/table">
            <a:tbl>
              <a:tblPr/>
              <a:tblGrid>
                <a:gridCol w="1171705">
                  <a:extLst>
                    <a:ext uri="{9D8B030D-6E8A-4147-A177-3AD203B41FA5}">
                      <a16:colId xmlns:a16="http://schemas.microsoft.com/office/drawing/2014/main" xmlns="" val="2316265217"/>
                    </a:ext>
                  </a:extLst>
                </a:gridCol>
                <a:gridCol w="1171705">
                  <a:extLst>
                    <a:ext uri="{9D8B030D-6E8A-4147-A177-3AD203B41FA5}">
                      <a16:colId xmlns:a16="http://schemas.microsoft.com/office/drawing/2014/main" xmlns="" val="4024012975"/>
                    </a:ext>
                  </a:extLst>
                </a:gridCol>
                <a:gridCol w="1171705">
                  <a:extLst>
                    <a:ext uri="{9D8B030D-6E8A-4147-A177-3AD203B41FA5}">
                      <a16:colId xmlns:a16="http://schemas.microsoft.com/office/drawing/2014/main" xmlns="" val="5477889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/>
                      </a:r>
                      <a:br>
                        <a:rPr lang="en-US" b="1">
                          <a:effectLst/>
                        </a:rPr>
                      </a:br>
                      <a:r>
                        <a:rPr lang="en-US" b="1">
                          <a:effectLst/>
                        </a:rPr>
                        <a:t>data1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key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3076544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15399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6714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414012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28087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42368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49234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97838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Database-Style </a:t>
            </a:r>
            <a:r>
              <a:rPr lang="en-US" altLang="zh-TW" b="1" dirty="0" err="1"/>
              <a:t>DataFrame</a:t>
            </a:r>
            <a:r>
              <a:rPr lang="en-US" altLang="zh-TW" b="1" dirty="0"/>
              <a:t> </a:t>
            </a:r>
            <a:r>
              <a:rPr lang="en-US" altLang="zh-TW" b="1" dirty="0" smtClean="0"/>
              <a:t>Joins</a:t>
            </a:r>
            <a:endParaRPr lang="zh-TW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25004" y="2161635"/>
            <a:ext cx="7325723" cy="89255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df2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3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pd</a:t>
            </a:r>
            <a:r>
              <a:rPr kumimoji="0" lang="zh-TW" altLang="zh-TW" sz="3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DataFrame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'key'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'd'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'data2'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kumimoji="0" lang="zh-TW" altLang="zh-TW" sz="2000" b="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df2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45170"/>
              </p:ext>
            </p:extLst>
          </p:nvPr>
        </p:nvGraphicFramePr>
        <p:xfrm>
          <a:off x="2008774" y="3527855"/>
          <a:ext cx="4783911" cy="2574366"/>
        </p:xfrm>
        <a:graphic>
          <a:graphicData uri="http://schemas.openxmlformats.org/drawingml/2006/table">
            <a:tbl>
              <a:tblPr/>
              <a:tblGrid>
                <a:gridCol w="1594637">
                  <a:extLst>
                    <a:ext uri="{9D8B030D-6E8A-4147-A177-3AD203B41FA5}">
                      <a16:colId xmlns:a16="http://schemas.microsoft.com/office/drawing/2014/main" xmlns="" val="1974698904"/>
                    </a:ext>
                  </a:extLst>
                </a:gridCol>
                <a:gridCol w="1594637">
                  <a:extLst>
                    <a:ext uri="{9D8B030D-6E8A-4147-A177-3AD203B41FA5}">
                      <a16:colId xmlns:a16="http://schemas.microsoft.com/office/drawing/2014/main" xmlns="" val="3325608136"/>
                    </a:ext>
                  </a:extLst>
                </a:gridCol>
                <a:gridCol w="1594637">
                  <a:extLst>
                    <a:ext uri="{9D8B030D-6E8A-4147-A177-3AD203B41FA5}">
                      <a16:colId xmlns:a16="http://schemas.microsoft.com/office/drawing/2014/main" xmlns="" val="243739000"/>
                    </a:ext>
                  </a:extLst>
                </a:gridCol>
              </a:tblGrid>
              <a:tr h="429061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data2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key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48737818"/>
                  </a:ext>
                </a:extLst>
              </a:tr>
              <a:tr h="42906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14677328"/>
                  </a:ext>
                </a:extLst>
              </a:tr>
              <a:tr h="42906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65373270"/>
                  </a:ext>
                </a:extLst>
              </a:tr>
              <a:tr h="42906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23305905"/>
                  </a:ext>
                </a:extLst>
              </a:tr>
              <a:tr h="42906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80000330"/>
                  </a:ext>
                </a:extLst>
              </a:tr>
              <a:tr h="42906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44956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2452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Database-Style </a:t>
            </a:r>
            <a:r>
              <a:rPr lang="en-US" altLang="zh-TW" b="1" dirty="0" err="1"/>
              <a:t>DataFrame</a:t>
            </a:r>
            <a:r>
              <a:rPr lang="en-US" altLang="zh-TW" b="1" dirty="0"/>
              <a:t> </a:t>
            </a:r>
            <a:r>
              <a:rPr lang="en-US" altLang="zh-TW" b="1" dirty="0" smtClean="0"/>
              <a:t>Joins</a:t>
            </a:r>
            <a:endParaRPr lang="zh-TW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70179" y="2140537"/>
            <a:ext cx="4552528" cy="430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pd</a:t>
            </a:r>
            <a:r>
              <a:rPr kumimoji="0" lang="zh-TW" altLang="zh-TW" sz="28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merge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df1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df2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</a:t>
            </a:r>
            <a:r>
              <a:rPr kumimoji="0" lang="zh-TW" altLang="zh-TW" sz="28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'key'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</a:t>
            </a:r>
            <a:r>
              <a:rPr kumimoji="0" lang="zh-TW" altLang="zh-TW" sz="28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'left'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zh-TW" altLang="zh-TW" sz="105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405828"/>
              </p:ext>
            </p:extLst>
          </p:nvPr>
        </p:nvGraphicFramePr>
        <p:xfrm>
          <a:off x="2419322" y="2911153"/>
          <a:ext cx="4640524" cy="3636960"/>
        </p:xfrm>
        <a:graphic>
          <a:graphicData uri="http://schemas.openxmlformats.org/drawingml/2006/table">
            <a:tbl>
              <a:tblPr/>
              <a:tblGrid>
                <a:gridCol w="1160131">
                  <a:extLst>
                    <a:ext uri="{9D8B030D-6E8A-4147-A177-3AD203B41FA5}">
                      <a16:colId xmlns:a16="http://schemas.microsoft.com/office/drawing/2014/main" xmlns="" val="449541506"/>
                    </a:ext>
                  </a:extLst>
                </a:gridCol>
                <a:gridCol w="1160131">
                  <a:extLst>
                    <a:ext uri="{9D8B030D-6E8A-4147-A177-3AD203B41FA5}">
                      <a16:colId xmlns:a16="http://schemas.microsoft.com/office/drawing/2014/main" xmlns="" val="3522054509"/>
                    </a:ext>
                  </a:extLst>
                </a:gridCol>
                <a:gridCol w="1160131">
                  <a:extLst>
                    <a:ext uri="{9D8B030D-6E8A-4147-A177-3AD203B41FA5}">
                      <a16:colId xmlns:a16="http://schemas.microsoft.com/office/drawing/2014/main" xmlns="" val="1529856336"/>
                    </a:ext>
                  </a:extLst>
                </a:gridCol>
                <a:gridCol w="1160131">
                  <a:extLst>
                    <a:ext uri="{9D8B030D-6E8A-4147-A177-3AD203B41FA5}">
                      <a16:colId xmlns:a16="http://schemas.microsoft.com/office/drawing/2014/main" xmlns="" val="824853541"/>
                    </a:ext>
                  </a:extLst>
                </a:gridCol>
              </a:tblGrid>
              <a:tr h="50050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>
                          <a:effectLst/>
                        </a:rPr>
                        <a:t/>
                      </a:r>
                      <a:br>
                        <a:rPr lang="en-US" sz="1400" b="1">
                          <a:effectLst/>
                        </a:rPr>
                      </a:br>
                      <a:r>
                        <a:rPr lang="en-US" sz="1400" b="1">
                          <a:effectLst/>
                        </a:rPr>
                        <a:t>data1</a:t>
                      </a:r>
                    </a:p>
                  </a:txBody>
                  <a:tcPr marL="69103" marR="69103" marT="34551" marB="345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>
                          <a:effectLst/>
                        </a:rPr>
                        <a:t>key</a:t>
                      </a:r>
                    </a:p>
                  </a:txBody>
                  <a:tcPr marL="69103" marR="69103" marT="34551" marB="345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>
                          <a:effectLst/>
                        </a:rPr>
                        <a:t>data2</a:t>
                      </a:r>
                    </a:p>
                  </a:txBody>
                  <a:tcPr marL="69103" marR="69103" marT="34551" marB="345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marL="69103" marR="69103" marT="34551" marB="34551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3538891887"/>
                  </a:ext>
                </a:extLst>
              </a:tr>
              <a:tr h="28513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>
                          <a:effectLst/>
                        </a:rPr>
                        <a:t>0</a:t>
                      </a:r>
                    </a:p>
                  </a:txBody>
                  <a:tcPr marL="69103" marR="69103" marT="34551" marB="345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>
                          <a:effectLst/>
                        </a:rPr>
                        <a:t>0</a:t>
                      </a:r>
                    </a:p>
                  </a:txBody>
                  <a:tcPr marL="69103" marR="69103" marT="34551" marB="345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b</a:t>
                      </a:r>
                    </a:p>
                  </a:txBody>
                  <a:tcPr marL="69103" marR="69103" marT="34551" marB="345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>
                          <a:effectLst/>
                        </a:rPr>
                        <a:t>1.0</a:t>
                      </a:r>
                    </a:p>
                  </a:txBody>
                  <a:tcPr marL="69103" marR="69103" marT="34551" marB="34551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90051538"/>
                  </a:ext>
                </a:extLst>
              </a:tr>
              <a:tr h="28513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>
                          <a:effectLst/>
                        </a:rPr>
                        <a:t>1</a:t>
                      </a:r>
                    </a:p>
                  </a:txBody>
                  <a:tcPr marL="69103" marR="69103" marT="34551" marB="345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>
                          <a:effectLst/>
                        </a:rPr>
                        <a:t>0</a:t>
                      </a:r>
                    </a:p>
                  </a:txBody>
                  <a:tcPr marL="69103" marR="69103" marT="34551" marB="345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b</a:t>
                      </a:r>
                    </a:p>
                  </a:txBody>
                  <a:tcPr marL="69103" marR="69103" marT="34551" marB="345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>
                          <a:effectLst/>
                        </a:rPr>
                        <a:t>3.0</a:t>
                      </a:r>
                    </a:p>
                  </a:txBody>
                  <a:tcPr marL="69103" marR="69103" marT="34551" marB="345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79184051"/>
                  </a:ext>
                </a:extLst>
              </a:tr>
              <a:tr h="28513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>
                          <a:effectLst/>
                        </a:rPr>
                        <a:t>2</a:t>
                      </a:r>
                    </a:p>
                  </a:txBody>
                  <a:tcPr marL="69103" marR="69103" marT="34551" marB="345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>
                          <a:effectLst/>
                        </a:rPr>
                        <a:t>1</a:t>
                      </a:r>
                    </a:p>
                  </a:txBody>
                  <a:tcPr marL="69103" marR="69103" marT="34551" marB="345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b</a:t>
                      </a:r>
                    </a:p>
                  </a:txBody>
                  <a:tcPr marL="69103" marR="69103" marT="34551" marB="345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>
                          <a:effectLst/>
                        </a:rPr>
                        <a:t>1.0</a:t>
                      </a:r>
                    </a:p>
                  </a:txBody>
                  <a:tcPr marL="69103" marR="69103" marT="34551" marB="345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46326078"/>
                  </a:ext>
                </a:extLst>
              </a:tr>
              <a:tr h="28513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>
                          <a:effectLst/>
                        </a:rPr>
                        <a:t>3</a:t>
                      </a:r>
                    </a:p>
                  </a:txBody>
                  <a:tcPr marL="69103" marR="69103" marT="34551" marB="345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>
                          <a:effectLst/>
                        </a:rPr>
                        <a:t>1</a:t>
                      </a:r>
                    </a:p>
                  </a:txBody>
                  <a:tcPr marL="69103" marR="69103" marT="34551" marB="345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b</a:t>
                      </a:r>
                    </a:p>
                  </a:txBody>
                  <a:tcPr marL="69103" marR="69103" marT="34551" marB="345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dirty="0">
                          <a:effectLst/>
                        </a:rPr>
                        <a:t>3.0</a:t>
                      </a:r>
                    </a:p>
                  </a:txBody>
                  <a:tcPr marL="69103" marR="69103" marT="34551" marB="345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75438596"/>
                  </a:ext>
                </a:extLst>
              </a:tr>
              <a:tr h="28513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>
                          <a:effectLst/>
                        </a:rPr>
                        <a:t>4</a:t>
                      </a:r>
                    </a:p>
                  </a:txBody>
                  <a:tcPr marL="69103" marR="69103" marT="34551" marB="345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>
                          <a:effectLst/>
                        </a:rPr>
                        <a:t>2</a:t>
                      </a:r>
                    </a:p>
                  </a:txBody>
                  <a:tcPr marL="69103" marR="69103" marT="34551" marB="345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a</a:t>
                      </a:r>
                    </a:p>
                  </a:txBody>
                  <a:tcPr marL="69103" marR="69103" marT="34551" marB="345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dirty="0">
                          <a:effectLst/>
                        </a:rPr>
                        <a:t>0.0</a:t>
                      </a:r>
                    </a:p>
                  </a:txBody>
                  <a:tcPr marL="69103" marR="69103" marT="34551" marB="345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03998133"/>
                  </a:ext>
                </a:extLst>
              </a:tr>
              <a:tr h="28513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>
                          <a:effectLst/>
                        </a:rPr>
                        <a:t>5</a:t>
                      </a:r>
                    </a:p>
                  </a:txBody>
                  <a:tcPr marL="69103" marR="69103" marT="34551" marB="345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>
                          <a:effectLst/>
                        </a:rPr>
                        <a:t>2</a:t>
                      </a:r>
                    </a:p>
                  </a:txBody>
                  <a:tcPr marL="69103" marR="69103" marT="34551" marB="345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a</a:t>
                      </a:r>
                    </a:p>
                  </a:txBody>
                  <a:tcPr marL="69103" marR="69103" marT="34551" marB="345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>
                          <a:effectLst/>
                        </a:rPr>
                        <a:t>2.0</a:t>
                      </a:r>
                    </a:p>
                  </a:txBody>
                  <a:tcPr marL="69103" marR="69103" marT="34551" marB="345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63884123"/>
                  </a:ext>
                </a:extLst>
              </a:tr>
              <a:tr h="28513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>
                          <a:effectLst/>
                        </a:rPr>
                        <a:t>6</a:t>
                      </a:r>
                    </a:p>
                  </a:txBody>
                  <a:tcPr marL="69103" marR="69103" marT="34551" marB="345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>
                          <a:effectLst/>
                        </a:rPr>
                        <a:t>3</a:t>
                      </a:r>
                    </a:p>
                  </a:txBody>
                  <a:tcPr marL="69103" marR="69103" marT="34551" marB="345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c</a:t>
                      </a:r>
                    </a:p>
                  </a:txBody>
                  <a:tcPr marL="69103" marR="69103" marT="34551" marB="345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NaN</a:t>
                      </a:r>
                    </a:p>
                  </a:txBody>
                  <a:tcPr marL="69103" marR="69103" marT="34551" marB="345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13281266"/>
                  </a:ext>
                </a:extLst>
              </a:tr>
              <a:tr h="28513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>
                          <a:effectLst/>
                        </a:rPr>
                        <a:t>7</a:t>
                      </a:r>
                    </a:p>
                  </a:txBody>
                  <a:tcPr marL="69103" marR="69103" marT="34551" marB="345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>
                          <a:effectLst/>
                        </a:rPr>
                        <a:t>4</a:t>
                      </a:r>
                    </a:p>
                  </a:txBody>
                  <a:tcPr marL="69103" marR="69103" marT="34551" marB="345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a</a:t>
                      </a:r>
                    </a:p>
                  </a:txBody>
                  <a:tcPr marL="69103" marR="69103" marT="34551" marB="345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dirty="0">
                          <a:effectLst/>
                        </a:rPr>
                        <a:t>0.0</a:t>
                      </a:r>
                    </a:p>
                  </a:txBody>
                  <a:tcPr marL="69103" marR="69103" marT="34551" marB="345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44025162"/>
                  </a:ext>
                </a:extLst>
              </a:tr>
              <a:tr h="28513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>
                          <a:effectLst/>
                        </a:rPr>
                        <a:t>8</a:t>
                      </a:r>
                    </a:p>
                  </a:txBody>
                  <a:tcPr marL="69103" marR="69103" marT="34551" marB="345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>
                          <a:effectLst/>
                        </a:rPr>
                        <a:t>4</a:t>
                      </a:r>
                    </a:p>
                  </a:txBody>
                  <a:tcPr marL="69103" marR="69103" marT="34551" marB="345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a</a:t>
                      </a:r>
                    </a:p>
                  </a:txBody>
                  <a:tcPr marL="69103" marR="69103" marT="34551" marB="345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>
                          <a:effectLst/>
                        </a:rPr>
                        <a:t>2.0</a:t>
                      </a:r>
                    </a:p>
                  </a:txBody>
                  <a:tcPr marL="69103" marR="69103" marT="34551" marB="345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69324288"/>
                  </a:ext>
                </a:extLst>
              </a:tr>
              <a:tr h="28513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>
                          <a:effectLst/>
                        </a:rPr>
                        <a:t>9</a:t>
                      </a:r>
                    </a:p>
                  </a:txBody>
                  <a:tcPr marL="69103" marR="69103" marT="34551" marB="345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>
                          <a:effectLst/>
                        </a:rPr>
                        <a:t>5</a:t>
                      </a:r>
                    </a:p>
                  </a:txBody>
                  <a:tcPr marL="69103" marR="69103" marT="34551" marB="345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b</a:t>
                      </a:r>
                    </a:p>
                  </a:txBody>
                  <a:tcPr marL="69103" marR="69103" marT="34551" marB="345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>
                          <a:effectLst/>
                        </a:rPr>
                        <a:t>1.0</a:t>
                      </a:r>
                    </a:p>
                  </a:txBody>
                  <a:tcPr marL="69103" marR="69103" marT="34551" marB="345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79801725"/>
                  </a:ext>
                </a:extLst>
              </a:tr>
              <a:tr h="28513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>
                          <a:effectLst/>
                        </a:rPr>
                        <a:t>10</a:t>
                      </a:r>
                    </a:p>
                  </a:txBody>
                  <a:tcPr marL="69103" marR="69103" marT="34551" marB="345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>
                          <a:effectLst/>
                        </a:rPr>
                        <a:t>5</a:t>
                      </a:r>
                    </a:p>
                  </a:txBody>
                  <a:tcPr marL="69103" marR="69103" marT="34551" marB="345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b</a:t>
                      </a:r>
                    </a:p>
                  </a:txBody>
                  <a:tcPr marL="69103" marR="69103" marT="34551" marB="345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dirty="0">
                          <a:effectLst/>
                        </a:rPr>
                        <a:t>3.0</a:t>
                      </a:r>
                    </a:p>
                  </a:txBody>
                  <a:tcPr marL="69103" marR="69103" marT="34551" marB="345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981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9610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2" y="704977"/>
            <a:ext cx="11029616" cy="1013800"/>
          </a:xfrm>
        </p:spPr>
        <p:txBody>
          <a:bodyPr/>
          <a:lstStyle/>
          <a:p>
            <a:r>
              <a:rPr lang="en-US" altLang="zh-TW" b="1" dirty="0"/>
              <a:t>Hierarchical </a:t>
            </a:r>
            <a:r>
              <a:rPr lang="en-US" altLang="zh-TW" b="1" dirty="0" smtClean="0"/>
              <a:t>Indexing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1209056"/>
            <a:ext cx="11029615" cy="3678303"/>
          </a:xfrm>
        </p:spPr>
        <p:txBody>
          <a:bodyPr/>
          <a:lstStyle/>
          <a:p>
            <a:r>
              <a:rPr lang="en-US" altLang="zh-TW" b="1" dirty="0"/>
              <a:t>Hierarchical Indexing</a:t>
            </a:r>
            <a:r>
              <a:rPr lang="zh-TW" altLang="en-US" b="1" dirty="0"/>
              <a:t>是</a:t>
            </a:r>
            <a:r>
              <a:rPr lang="en-US" altLang="zh-TW" b="1" dirty="0"/>
              <a:t>pandas</a:t>
            </a:r>
            <a:r>
              <a:rPr lang="zh-TW" altLang="en-US" b="1" dirty="0"/>
              <a:t>中一個重要的特性，能讓我們在一個軸（</a:t>
            </a:r>
            <a:r>
              <a:rPr lang="en-US" altLang="zh-TW" b="1" dirty="0"/>
              <a:t>axis</a:t>
            </a:r>
            <a:r>
              <a:rPr lang="zh-TW" altLang="en-US" b="1" dirty="0"/>
              <a:t>）上有多個</a:t>
            </a:r>
            <a:r>
              <a:rPr lang="en-US" altLang="zh-TW" b="1" dirty="0"/>
              <a:t>index levels</a:t>
            </a:r>
            <a:r>
              <a:rPr lang="zh-TW" altLang="en-US" b="1" dirty="0"/>
              <a:t>（索引層級）。它可以讓我們在低維格式下處理高維數據。這里給出一個簡單的例子，構建一個</a:t>
            </a:r>
            <a:r>
              <a:rPr lang="en-US" altLang="zh-TW" b="1" dirty="0"/>
              <a:t>series</a:t>
            </a:r>
            <a:r>
              <a:rPr lang="zh-TW" altLang="en-US" b="1" dirty="0"/>
              <a:t>，其</a:t>
            </a:r>
            <a:r>
              <a:rPr lang="en-US" altLang="zh-TW" b="1" dirty="0"/>
              <a:t>index</a:t>
            </a:r>
            <a:r>
              <a:rPr lang="zh-TW" altLang="en-US" b="1" dirty="0"/>
              <a:t>是</a:t>
            </a:r>
            <a:r>
              <a:rPr lang="en-US" altLang="zh-TW" b="1" dirty="0"/>
              <a:t>a list of </a:t>
            </a:r>
            <a:r>
              <a:rPr lang="en-US" altLang="zh-TW" b="1" dirty="0" smtClean="0"/>
              <a:t>lists</a:t>
            </a:r>
          </a:p>
          <a:p>
            <a:endParaRPr lang="en-US" altLang="zh-TW" b="1" dirty="0"/>
          </a:p>
          <a:p>
            <a:endParaRPr lang="zh-TW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72590" y="3242297"/>
            <a:ext cx="9427261" cy="128650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/>
            </a:r>
            <a:br>
              <a:rPr kumimoji="0" lang="zh-TW" altLang="zh-TW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</a:br>
            <a:r>
              <a:rPr kumimoji="0" lang="zh-TW" altLang="zh-TW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import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zh-TW" altLang="zh-TW" sz="1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pandas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zh-TW" altLang="zh-TW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as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zh-TW" altLang="zh-TW" sz="1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pd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endParaRPr kumimoji="0" lang="en-US" altLang="zh-TW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ea typeface="Helvetica Neue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import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zh-TW" altLang="zh-TW" sz="1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numpy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zh-TW" altLang="zh-TW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as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zh-TW" altLang="zh-TW" sz="1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np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endParaRPr kumimoji="0" lang="zh-TW" altLang="zh-TW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pd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Series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(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np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randn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(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9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), 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index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[[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'a'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'a'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'a'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'b'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'b'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'c'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'c'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'd'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'd'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], [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1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2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3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1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3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1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2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2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3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]]) </a:t>
            </a:r>
            <a:endParaRPr kumimoji="0" lang="zh-TW" altLang="zh-TW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</a:t>
            </a:r>
            <a:endParaRPr kumimoji="0" lang="zh-TW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30531" y="4696197"/>
            <a:ext cx="1150956" cy="161582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1 -0.307182 </a:t>
            </a:r>
            <a:endParaRPr kumimoji="0" lang="en-US" altLang="zh-TW" sz="105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105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2 -0.605140 </a:t>
            </a:r>
            <a:endParaRPr kumimoji="0" lang="en-US" altLang="zh-TW" sz="105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3 -1.472254 </a:t>
            </a:r>
            <a:endParaRPr kumimoji="0" lang="en-US" altLang="zh-TW" sz="105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1 0.061911 </a:t>
            </a:r>
            <a:endParaRPr kumimoji="0" lang="en-US" altLang="zh-TW" sz="105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3 0.671126 </a:t>
            </a:r>
            <a:endParaRPr kumimoji="0" lang="en-US" altLang="zh-TW" sz="105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 1 -0.370790 </a:t>
            </a:r>
            <a:endParaRPr kumimoji="0" lang="en-US" altLang="zh-TW" sz="105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2 0.038295 </a:t>
            </a:r>
            <a:endParaRPr kumimoji="0" lang="en-US" altLang="zh-TW" sz="105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2 -1.935946 </a:t>
            </a:r>
            <a:endParaRPr kumimoji="0" lang="en-US" altLang="zh-TW" sz="105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3 -0.197977 </a:t>
            </a:r>
            <a:endParaRPr kumimoji="0" lang="en-US" altLang="zh-TW" sz="105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dtype: float64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47999" y="6312024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1600" b="1" dirty="0">
                <a:solidFill>
                  <a:srgbClr val="000000"/>
                </a:solidFill>
                <a:latin typeface="Helvetica Neue"/>
              </a:rPr>
              <a:t>我們看到的是把</a:t>
            </a:r>
            <a:r>
              <a:rPr lang="en-US" altLang="zh-TW" sz="1600" b="1" dirty="0" err="1">
                <a:solidFill>
                  <a:srgbClr val="000000"/>
                </a:solidFill>
                <a:latin typeface="Helvetica Neue"/>
              </a:rPr>
              <a:t>MultiIndex</a:t>
            </a:r>
            <a:r>
              <a:rPr lang="zh-TW" altLang="en-US" sz="1600" b="1" dirty="0">
                <a:solidFill>
                  <a:srgbClr val="000000"/>
                </a:solidFill>
                <a:latin typeface="Helvetica Neue"/>
              </a:rPr>
              <a:t>作為</a:t>
            </a:r>
            <a:r>
              <a:rPr lang="en-US" altLang="zh-TW" sz="1600" b="1" dirty="0">
                <a:solidFill>
                  <a:srgbClr val="000000"/>
                </a:solidFill>
                <a:latin typeface="Helvetica Neue"/>
              </a:rPr>
              <a:t>index(</a:t>
            </a:r>
            <a:r>
              <a:rPr lang="zh-TW" altLang="en-US" sz="1600" b="1" dirty="0">
                <a:solidFill>
                  <a:srgbClr val="000000"/>
                </a:solidFill>
                <a:latin typeface="Helvetica Neue"/>
              </a:rPr>
              <a:t>索引</a:t>
            </a:r>
            <a:r>
              <a:rPr lang="en-US" altLang="zh-TW" sz="1600" b="1" dirty="0">
                <a:solidFill>
                  <a:srgbClr val="000000"/>
                </a:solidFill>
                <a:latin typeface="Helvetica Neue"/>
              </a:rPr>
              <a:t>)</a:t>
            </a:r>
            <a:r>
              <a:rPr lang="zh-TW" altLang="en-US" sz="1600" b="1" dirty="0">
                <a:solidFill>
                  <a:srgbClr val="000000"/>
                </a:solidFill>
                <a:latin typeface="Helvetica Neue"/>
              </a:rPr>
              <a:t>的，美化過後</a:t>
            </a:r>
            <a:r>
              <a:rPr lang="en-US" altLang="zh-TW" sz="1600" b="1" dirty="0">
                <a:solidFill>
                  <a:srgbClr val="000000"/>
                </a:solidFill>
                <a:latin typeface="Helvetica Neue"/>
              </a:rPr>
              <a:t>series</a:t>
            </a:r>
            <a:r>
              <a:rPr lang="zh-TW" altLang="en-US" sz="1600" b="1" dirty="0">
                <a:solidFill>
                  <a:srgbClr val="000000"/>
                </a:solidFill>
                <a:latin typeface="Helvetica Neue"/>
              </a:rPr>
              <a:t>。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142064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702156"/>
            <a:ext cx="11029615" cy="3678303"/>
          </a:xfrm>
        </p:spPr>
        <p:txBody>
          <a:bodyPr/>
          <a:lstStyle/>
          <a:p>
            <a:r>
              <a:rPr lang="en-US" altLang="zh-TW" dirty="0"/>
              <a:t>many-to-many join</a:t>
            </a:r>
            <a:r>
              <a:rPr lang="zh-TW" altLang="en-US" dirty="0"/>
              <a:t>是對行進行笛卡爾集運算。（兩個集合</a:t>
            </a:r>
            <a:r>
              <a:rPr lang="en-US" altLang="zh-TW" dirty="0"/>
              <a:t>X</a:t>
            </a:r>
            <a:r>
              <a:rPr lang="zh-TW" altLang="en-US" dirty="0"/>
              <a:t>和</a:t>
            </a:r>
            <a:r>
              <a:rPr lang="en-US" altLang="zh-TW" dirty="0"/>
              <a:t>Y</a:t>
            </a:r>
            <a:r>
              <a:rPr lang="zh-TW" altLang="en-US" dirty="0"/>
              <a:t>的笛卡兒積（</a:t>
            </a:r>
            <a:r>
              <a:rPr lang="en-US" altLang="zh-TW" dirty="0"/>
              <a:t>Cartesian product</a:t>
            </a:r>
            <a:r>
              <a:rPr lang="zh-TW" altLang="en-US" dirty="0"/>
              <a:t>），又稱直積，在集合論中表示為</a:t>
            </a:r>
            <a:r>
              <a:rPr lang="en-US" altLang="zh-TW" dirty="0"/>
              <a:t>X × Y</a:t>
            </a:r>
            <a:r>
              <a:rPr lang="zh-TW" altLang="en-US" dirty="0"/>
              <a:t>，是所有可能的有序對組成的集合。比如</a:t>
            </a:r>
            <a:r>
              <a:rPr lang="en-US" altLang="zh-TW" dirty="0"/>
              <a:t>1</a:t>
            </a:r>
            <a:r>
              <a:rPr lang="zh-TW" altLang="en-US" dirty="0"/>
              <a:t>到</a:t>
            </a:r>
            <a:r>
              <a:rPr lang="en-US" altLang="zh-TW" dirty="0"/>
              <a:t>13</a:t>
            </a:r>
            <a:r>
              <a:rPr lang="zh-TW" altLang="en-US" dirty="0"/>
              <a:t>是一個集合，四種花色是一個集合，二者的笛卡爾積就有</a:t>
            </a:r>
            <a:r>
              <a:rPr lang="en-US" altLang="zh-TW" dirty="0"/>
              <a:t>52</a:t>
            </a:r>
            <a:r>
              <a:rPr lang="zh-TW" altLang="en-US" dirty="0"/>
              <a:t>個元素）。這里在左側的</a:t>
            </a:r>
            <a:r>
              <a:rPr lang="en-US" altLang="zh-TW" dirty="0" err="1"/>
              <a:t>DataFrame</a:t>
            </a:r>
            <a:r>
              <a:rPr lang="zh-TW" altLang="en-US" dirty="0"/>
              <a:t>中有三行含</a:t>
            </a:r>
            <a:r>
              <a:rPr lang="en-US" altLang="zh-TW" dirty="0"/>
              <a:t>b</a:t>
            </a:r>
            <a:r>
              <a:rPr lang="zh-TW" altLang="en-US" dirty="0"/>
              <a:t>，右邊的</a:t>
            </a:r>
            <a:r>
              <a:rPr lang="en-US" altLang="zh-TW" dirty="0" err="1"/>
              <a:t>DataFrame</a:t>
            </a:r>
            <a:r>
              <a:rPr lang="zh-TW" altLang="en-US" dirty="0"/>
              <a:t>則有兩行含</a:t>
            </a:r>
            <a:r>
              <a:rPr lang="en-US" altLang="zh-TW" dirty="0"/>
              <a:t>b</a:t>
            </a:r>
            <a:r>
              <a:rPr lang="zh-TW" altLang="en-US" dirty="0"/>
              <a:t>，於是結果是有六行含</a:t>
            </a:r>
            <a:r>
              <a:rPr lang="en-US" altLang="zh-TW" dirty="0"/>
              <a:t>b</a:t>
            </a:r>
            <a:r>
              <a:rPr lang="zh-TW" altLang="en-US" dirty="0"/>
              <a:t>。這個</a:t>
            </a:r>
            <a:r>
              <a:rPr lang="en-US" altLang="zh-TW" dirty="0"/>
              <a:t>join</a:t>
            </a:r>
            <a:r>
              <a:rPr lang="zh-TW" altLang="en-US" dirty="0"/>
              <a:t>方法只會讓不相同的</a:t>
            </a:r>
            <a:r>
              <a:rPr lang="en-US" altLang="zh-TW" dirty="0"/>
              <a:t>key</a:t>
            </a:r>
            <a:r>
              <a:rPr lang="zh-TW" altLang="en-US" dirty="0"/>
              <a:t>值出現在最後的結果里</a:t>
            </a: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Database-Style </a:t>
            </a:r>
            <a:r>
              <a:rPr lang="en-US" altLang="zh-TW" b="1" dirty="0" err="1"/>
              <a:t>DataFrame</a:t>
            </a:r>
            <a:r>
              <a:rPr lang="en-US" altLang="zh-TW" b="1" dirty="0"/>
              <a:t> </a:t>
            </a:r>
            <a:r>
              <a:rPr lang="en-US" altLang="zh-TW" b="1" dirty="0" smtClean="0"/>
              <a:t>Joins</a:t>
            </a:r>
            <a:endParaRPr lang="zh-TW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10343" y="3204226"/>
            <a:ext cx="3528210" cy="430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pd</a:t>
            </a:r>
            <a:r>
              <a:rPr kumimoji="0" lang="zh-TW" altLang="zh-TW" sz="28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merge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df1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df2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</a:t>
            </a:r>
            <a:r>
              <a:rPr kumimoji="0" lang="zh-TW" altLang="zh-TW" sz="28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'inner'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zh-TW" altLang="zh-TW" sz="105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004227"/>
              </p:ext>
            </p:extLst>
          </p:nvPr>
        </p:nvGraphicFramePr>
        <p:xfrm>
          <a:off x="4941875" y="3116420"/>
          <a:ext cx="3828900" cy="3642008"/>
        </p:xfrm>
        <a:graphic>
          <a:graphicData uri="http://schemas.openxmlformats.org/drawingml/2006/table">
            <a:tbl>
              <a:tblPr/>
              <a:tblGrid>
                <a:gridCol w="957225">
                  <a:extLst>
                    <a:ext uri="{9D8B030D-6E8A-4147-A177-3AD203B41FA5}">
                      <a16:colId xmlns:a16="http://schemas.microsoft.com/office/drawing/2014/main" xmlns="" val="713572825"/>
                    </a:ext>
                  </a:extLst>
                </a:gridCol>
                <a:gridCol w="957225">
                  <a:extLst>
                    <a:ext uri="{9D8B030D-6E8A-4147-A177-3AD203B41FA5}">
                      <a16:colId xmlns:a16="http://schemas.microsoft.com/office/drawing/2014/main" xmlns="" val="1678587344"/>
                    </a:ext>
                  </a:extLst>
                </a:gridCol>
                <a:gridCol w="957225">
                  <a:extLst>
                    <a:ext uri="{9D8B030D-6E8A-4147-A177-3AD203B41FA5}">
                      <a16:colId xmlns:a16="http://schemas.microsoft.com/office/drawing/2014/main" xmlns="" val="1240616109"/>
                    </a:ext>
                  </a:extLst>
                </a:gridCol>
                <a:gridCol w="957225">
                  <a:extLst>
                    <a:ext uri="{9D8B030D-6E8A-4147-A177-3AD203B41FA5}">
                      <a16:colId xmlns:a16="http://schemas.microsoft.com/office/drawing/2014/main" xmlns="" val="4259946642"/>
                    </a:ext>
                  </a:extLst>
                </a:gridCol>
              </a:tblGrid>
              <a:tr h="5432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>
                          <a:effectLst/>
                        </a:rPr>
                        <a:t/>
                      </a:r>
                      <a:br>
                        <a:rPr lang="en-US" sz="1500" b="1">
                          <a:effectLst/>
                        </a:rPr>
                      </a:br>
                      <a:r>
                        <a:rPr lang="en-US" sz="1500" b="1">
                          <a:effectLst/>
                        </a:rPr>
                        <a:t>data1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>
                          <a:effectLst/>
                        </a:rPr>
                        <a:t>key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>
                          <a:effectLst/>
                        </a:rPr>
                        <a:t>data2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500"/>
                    </a:p>
                  </a:txBody>
                  <a:tcPr marL="74984" marR="74984" marT="37492" marB="37492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602987376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500" b="1">
                          <a:effectLst/>
                        </a:rPr>
                        <a:t>0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500">
                          <a:effectLst/>
                        </a:rPr>
                        <a:t>0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b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500">
                          <a:effectLst/>
                        </a:rPr>
                        <a:t>1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59947106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500" b="1">
                          <a:effectLst/>
                        </a:rPr>
                        <a:t>1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500">
                          <a:effectLst/>
                        </a:rPr>
                        <a:t>0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dirty="0">
                          <a:effectLst/>
                        </a:rPr>
                        <a:t>b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500">
                          <a:effectLst/>
                        </a:rPr>
                        <a:t>3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171333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500" b="1">
                          <a:effectLst/>
                        </a:rPr>
                        <a:t>2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500">
                          <a:effectLst/>
                        </a:rPr>
                        <a:t>1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b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500">
                          <a:effectLst/>
                        </a:rPr>
                        <a:t>1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59348362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500" b="1">
                          <a:effectLst/>
                        </a:rPr>
                        <a:t>3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500">
                          <a:effectLst/>
                        </a:rPr>
                        <a:t>1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dirty="0">
                          <a:effectLst/>
                        </a:rPr>
                        <a:t>b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500">
                          <a:effectLst/>
                        </a:rPr>
                        <a:t>3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51354379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500" b="1">
                          <a:effectLst/>
                        </a:rPr>
                        <a:t>4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500">
                          <a:effectLst/>
                        </a:rPr>
                        <a:t>5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b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500">
                          <a:effectLst/>
                        </a:rPr>
                        <a:t>1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9148575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500" b="1">
                          <a:effectLst/>
                        </a:rPr>
                        <a:t>5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500">
                          <a:effectLst/>
                        </a:rPr>
                        <a:t>5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b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500">
                          <a:effectLst/>
                        </a:rPr>
                        <a:t>3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71402107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500" b="1">
                          <a:effectLst/>
                        </a:rPr>
                        <a:t>6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500">
                          <a:effectLst/>
                        </a:rPr>
                        <a:t>2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a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500" dirty="0">
                          <a:effectLst/>
                        </a:rPr>
                        <a:t>0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876910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500" b="1">
                          <a:effectLst/>
                        </a:rPr>
                        <a:t>7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500">
                          <a:effectLst/>
                        </a:rPr>
                        <a:t>2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a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500">
                          <a:effectLst/>
                        </a:rPr>
                        <a:t>2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94046136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500" b="1">
                          <a:effectLst/>
                        </a:rPr>
                        <a:t>8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500">
                          <a:effectLst/>
                        </a:rPr>
                        <a:t>4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a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500">
                          <a:effectLst/>
                        </a:rPr>
                        <a:t>0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72769068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500" b="1">
                          <a:effectLst/>
                        </a:rPr>
                        <a:t>9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500">
                          <a:effectLst/>
                        </a:rPr>
                        <a:t>4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a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500" dirty="0">
                          <a:effectLst/>
                        </a:rPr>
                        <a:t>2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04124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31855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482324"/>
            <a:ext cx="11029615" cy="3678303"/>
          </a:xfrm>
        </p:spPr>
        <p:txBody>
          <a:bodyPr/>
          <a:lstStyle/>
          <a:p>
            <a:r>
              <a:rPr lang="zh-TW" altLang="en-US" dirty="0"/>
              <a:t>用多個</a:t>
            </a:r>
            <a:r>
              <a:rPr lang="en-US" altLang="zh-TW" dirty="0"/>
              <a:t>key</a:t>
            </a:r>
            <a:r>
              <a:rPr lang="zh-TW" altLang="en-US" dirty="0"/>
              <a:t>來連接的話，用一個含有多個列名的</a:t>
            </a:r>
            <a:r>
              <a:rPr lang="en-US" altLang="zh-TW" dirty="0"/>
              <a:t>list</a:t>
            </a:r>
            <a:r>
              <a:rPr lang="zh-TW" altLang="en-US" dirty="0"/>
              <a:t>來指定</a:t>
            </a: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Database-Style </a:t>
            </a:r>
            <a:r>
              <a:rPr lang="en-US" altLang="zh-TW" b="1" dirty="0" err="1"/>
              <a:t>DataFrame</a:t>
            </a:r>
            <a:r>
              <a:rPr lang="en-US" altLang="zh-TW" b="1" dirty="0"/>
              <a:t> </a:t>
            </a:r>
            <a:r>
              <a:rPr lang="en-US" altLang="zh-TW" b="1" dirty="0" smtClean="0"/>
              <a:t>Joins</a:t>
            </a:r>
            <a:endParaRPr lang="zh-TW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63894" y="2659037"/>
            <a:ext cx="10619895" cy="8494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left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pd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DataFrame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'key1'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'foo'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'foo'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'bar'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'key2'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'one'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'two'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'one'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'lval'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]}) 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right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pd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DataFrame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'key1'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'foo'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'foo'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'bar'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'bar'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'key2'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'one'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'one'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'one'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'two'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'rval'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]})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63894" y="3729740"/>
            <a:ext cx="5783635" cy="430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pd</a:t>
            </a:r>
            <a:r>
              <a:rPr kumimoji="0" lang="zh-TW" altLang="zh-TW" sz="28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merge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left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right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</a:t>
            </a:r>
            <a:r>
              <a:rPr kumimoji="0" lang="zh-TW" altLang="zh-TW" sz="28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'key1'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'key2'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</a:t>
            </a:r>
            <a:r>
              <a:rPr kumimoji="0" lang="zh-TW" altLang="zh-TW" sz="28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'outer'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zh-TW" altLang="zh-TW" sz="105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187529"/>
              </p:ext>
            </p:extLst>
          </p:nvPr>
        </p:nvGraphicFramePr>
        <p:xfrm>
          <a:off x="6645751" y="3729740"/>
          <a:ext cx="4561975" cy="3057636"/>
        </p:xfrm>
        <a:graphic>
          <a:graphicData uri="http://schemas.openxmlformats.org/drawingml/2006/table">
            <a:tbl>
              <a:tblPr/>
              <a:tblGrid>
                <a:gridCol w="912395">
                  <a:extLst>
                    <a:ext uri="{9D8B030D-6E8A-4147-A177-3AD203B41FA5}">
                      <a16:colId xmlns:a16="http://schemas.microsoft.com/office/drawing/2014/main" xmlns="" val="2905045700"/>
                    </a:ext>
                  </a:extLst>
                </a:gridCol>
                <a:gridCol w="912395">
                  <a:extLst>
                    <a:ext uri="{9D8B030D-6E8A-4147-A177-3AD203B41FA5}">
                      <a16:colId xmlns:a16="http://schemas.microsoft.com/office/drawing/2014/main" xmlns="" val="790854887"/>
                    </a:ext>
                  </a:extLst>
                </a:gridCol>
                <a:gridCol w="912395">
                  <a:extLst>
                    <a:ext uri="{9D8B030D-6E8A-4147-A177-3AD203B41FA5}">
                      <a16:colId xmlns:a16="http://schemas.microsoft.com/office/drawing/2014/main" xmlns="" val="3697305850"/>
                    </a:ext>
                  </a:extLst>
                </a:gridCol>
                <a:gridCol w="912395">
                  <a:extLst>
                    <a:ext uri="{9D8B030D-6E8A-4147-A177-3AD203B41FA5}">
                      <a16:colId xmlns:a16="http://schemas.microsoft.com/office/drawing/2014/main" xmlns="" val="3502058502"/>
                    </a:ext>
                  </a:extLst>
                </a:gridCol>
                <a:gridCol w="912395">
                  <a:extLst>
                    <a:ext uri="{9D8B030D-6E8A-4147-A177-3AD203B41FA5}">
                      <a16:colId xmlns:a16="http://schemas.microsoft.com/office/drawing/2014/main" xmlns="" val="3366389468"/>
                    </a:ext>
                  </a:extLst>
                </a:gridCol>
              </a:tblGrid>
              <a:tr h="792721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/>
                      </a:r>
                      <a:br>
                        <a:rPr lang="en-US" b="1">
                          <a:effectLst/>
                        </a:rPr>
                      </a:br>
                      <a:r>
                        <a:rPr lang="en-US" b="1">
                          <a:effectLst/>
                        </a:rPr>
                        <a:t>key1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key2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lval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rval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3367167276"/>
                  </a:ext>
                </a:extLst>
              </a:tr>
              <a:tr h="45298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foo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one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dirty="0">
                          <a:effectLst/>
                        </a:rPr>
                        <a:t>1.0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4.0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54690955"/>
                  </a:ext>
                </a:extLst>
              </a:tr>
              <a:tr h="45298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foo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one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5.0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51297394"/>
                  </a:ext>
                </a:extLst>
              </a:tr>
              <a:tr h="45298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foo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two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2.0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63542823"/>
                  </a:ext>
                </a:extLst>
              </a:tr>
              <a:tr h="45298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bar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one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3.0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6.0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35741866"/>
                  </a:ext>
                </a:extLst>
              </a:tr>
              <a:tr h="45298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bar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two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dirty="0">
                          <a:effectLst/>
                        </a:rPr>
                        <a:t>7.0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37262741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300640" y="5685213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1400" dirty="0"/>
              <a:t>哪一種key組合會出現在結果里取決於merge方法的選擇，可以把多個key當做一個tuple組成的單一key（盡管實際上並不是這樣）。</a:t>
            </a:r>
          </a:p>
          <a:p>
            <a:endParaRPr lang="zh-TW" altLang="en-US" sz="1400" dirty="0"/>
          </a:p>
          <a:p>
            <a:r>
              <a:rPr lang="zh-TW" altLang="en-US" sz="1400" dirty="0"/>
              <a:t>注意：當我們講列和列進行連接時，DataFrame中的index對象會被丟棄。</a:t>
            </a:r>
          </a:p>
        </p:txBody>
      </p:sp>
    </p:spTree>
    <p:extLst>
      <p:ext uri="{BB962C8B-B14F-4D97-AF65-F5344CB8AC3E}">
        <p14:creationId xmlns:p14="http://schemas.microsoft.com/office/powerpoint/2010/main" val="27241735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702156"/>
            <a:ext cx="11029615" cy="3678303"/>
          </a:xfrm>
        </p:spPr>
        <p:txBody>
          <a:bodyPr/>
          <a:lstStyle/>
          <a:p>
            <a:r>
              <a:rPr lang="zh-TW" altLang="en-US" dirty="0"/>
              <a:t>最後一個問題是在做</a:t>
            </a:r>
            <a:r>
              <a:rPr lang="en-US" altLang="zh-TW" dirty="0"/>
              <a:t>merge</a:t>
            </a:r>
            <a:r>
              <a:rPr lang="zh-TW" altLang="en-US" dirty="0"/>
              <a:t>操作的時候，如何處理重疊的列名。當我們想要手動去解決重疊問題時（參考重命名</a:t>
            </a:r>
            <a:r>
              <a:rPr lang="en-US" altLang="zh-TW" dirty="0"/>
              <a:t>axis labels</a:t>
            </a:r>
            <a:r>
              <a:rPr lang="zh-TW" altLang="en-US" dirty="0"/>
              <a:t>的部分），</a:t>
            </a:r>
            <a:r>
              <a:rPr lang="en-US" altLang="zh-TW" dirty="0"/>
              <a:t>merge</a:t>
            </a:r>
            <a:r>
              <a:rPr lang="zh-TW" altLang="en-US" dirty="0"/>
              <a:t>有一個</a:t>
            </a:r>
            <a:r>
              <a:rPr lang="en-US" altLang="zh-TW" dirty="0"/>
              <a:t>suffixes</a:t>
            </a:r>
            <a:r>
              <a:rPr lang="zh-TW" altLang="en-US" dirty="0"/>
              <a:t>選項，能讓我們指定字符串，添加重疊的列名到左、右</a:t>
            </a:r>
            <a:r>
              <a:rPr lang="en-US" altLang="zh-TW" dirty="0" err="1"/>
              <a:t>DataFrame</a:t>
            </a:r>
            <a:endParaRPr lang="zh-TW" altLang="en-US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Database-Style </a:t>
            </a:r>
            <a:r>
              <a:rPr lang="en-US" altLang="zh-TW" b="1" dirty="0" err="1"/>
              <a:t>DataFrame</a:t>
            </a:r>
            <a:r>
              <a:rPr lang="en-US" altLang="zh-TW" b="1" dirty="0"/>
              <a:t> </a:t>
            </a:r>
            <a:r>
              <a:rPr lang="en-US" altLang="zh-TW" b="1" dirty="0" smtClean="0"/>
              <a:t>Joins</a:t>
            </a:r>
            <a:endParaRPr lang="zh-TW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37118" y="3260162"/>
            <a:ext cx="3383940" cy="430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pd</a:t>
            </a:r>
            <a:r>
              <a:rPr kumimoji="0" lang="zh-TW" altLang="zh-TW" sz="28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merge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left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right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</a:t>
            </a:r>
            <a:r>
              <a:rPr kumimoji="0" lang="zh-TW" altLang="zh-TW" sz="28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'key1'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zh-TW" altLang="zh-TW" sz="105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870253"/>
              </p:ext>
            </p:extLst>
          </p:nvPr>
        </p:nvGraphicFramePr>
        <p:xfrm>
          <a:off x="4438368" y="3044718"/>
          <a:ext cx="7613778" cy="3635998"/>
        </p:xfrm>
        <a:graphic>
          <a:graphicData uri="http://schemas.openxmlformats.org/drawingml/2006/table">
            <a:tbl>
              <a:tblPr/>
              <a:tblGrid>
                <a:gridCol w="1268963">
                  <a:extLst>
                    <a:ext uri="{9D8B030D-6E8A-4147-A177-3AD203B41FA5}">
                      <a16:colId xmlns:a16="http://schemas.microsoft.com/office/drawing/2014/main" xmlns="" val="3061095801"/>
                    </a:ext>
                  </a:extLst>
                </a:gridCol>
                <a:gridCol w="1268963">
                  <a:extLst>
                    <a:ext uri="{9D8B030D-6E8A-4147-A177-3AD203B41FA5}">
                      <a16:colId xmlns:a16="http://schemas.microsoft.com/office/drawing/2014/main" xmlns="" val="4192055856"/>
                    </a:ext>
                  </a:extLst>
                </a:gridCol>
                <a:gridCol w="1268963">
                  <a:extLst>
                    <a:ext uri="{9D8B030D-6E8A-4147-A177-3AD203B41FA5}">
                      <a16:colId xmlns:a16="http://schemas.microsoft.com/office/drawing/2014/main" xmlns="" val="3671130703"/>
                    </a:ext>
                  </a:extLst>
                </a:gridCol>
                <a:gridCol w="1268963">
                  <a:extLst>
                    <a:ext uri="{9D8B030D-6E8A-4147-A177-3AD203B41FA5}">
                      <a16:colId xmlns:a16="http://schemas.microsoft.com/office/drawing/2014/main" xmlns="" val="1705878416"/>
                    </a:ext>
                  </a:extLst>
                </a:gridCol>
                <a:gridCol w="1268963">
                  <a:extLst>
                    <a:ext uri="{9D8B030D-6E8A-4147-A177-3AD203B41FA5}">
                      <a16:colId xmlns:a16="http://schemas.microsoft.com/office/drawing/2014/main" xmlns="" val="3641036555"/>
                    </a:ext>
                  </a:extLst>
                </a:gridCol>
                <a:gridCol w="1268963">
                  <a:extLst>
                    <a:ext uri="{9D8B030D-6E8A-4147-A177-3AD203B41FA5}">
                      <a16:colId xmlns:a16="http://schemas.microsoft.com/office/drawing/2014/main" xmlns="" val="4257263992"/>
                    </a:ext>
                  </a:extLst>
                </a:gridCol>
              </a:tblGrid>
              <a:tr h="821032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/>
                      </a:r>
                      <a:br>
                        <a:rPr lang="en-US" b="1">
                          <a:effectLst/>
                        </a:rPr>
                      </a:br>
                      <a:r>
                        <a:rPr lang="en-US" b="1">
                          <a:effectLst/>
                        </a:rPr>
                        <a:t>key1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key2_x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lval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key2_y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rval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4061228300"/>
                  </a:ext>
                </a:extLst>
              </a:tr>
              <a:tr h="46916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foo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one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one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43942450"/>
                  </a:ext>
                </a:extLst>
              </a:tr>
              <a:tr h="46916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foo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one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one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12442144"/>
                  </a:ext>
                </a:extLst>
              </a:tr>
              <a:tr h="46916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foo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two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one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82641926"/>
                  </a:ext>
                </a:extLst>
              </a:tr>
              <a:tr h="46916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foo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two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one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47494571"/>
                  </a:ext>
                </a:extLst>
              </a:tr>
              <a:tr h="46916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bar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one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one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72005173"/>
                  </a:ext>
                </a:extLst>
              </a:tr>
              <a:tr h="46916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bar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one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two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dirty="0">
                          <a:effectLst/>
                        </a:rPr>
                        <a:t>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06582034"/>
                  </a:ext>
                </a:extLst>
              </a:tr>
            </a:tbl>
          </a:graphicData>
        </a:graphic>
      </p:graphicFrame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5274323" y="2829275"/>
            <a:ext cx="3655073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/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</a:b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151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Database-Style </a:t>
            </a:r>
            <a:r>
              <a:rPr lang="en-US" altLang="zh-TW" b="1" dirty="0" err="1"/>
              <a:t>DataFrame</a:t>
            </a:r>
            <a:r>
              <a:rPr lang="en-US" altLang="zh-TW" b="1" dirty="0"/>
              <a:t> </a:t>
            </a:r>
            <a:r>
              <a:rPr lang="en-US" altLang="zh-TW" b="1" dirty="0" smtClean="0"/>
              <a:t>Joins</a:t>
            </a:r>
            <a:endParaRPr lang="zh-TW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63747" y="2059508"/>
            <a:ext cx="6324488" cy="430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pd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merge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left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right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'key1'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suffixes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'_left'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'_right'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300920"/>
              </p:ext>
            </p:extLst>
          </p:nvPr>
        </p:nvGraphicFramePr>
        <p:xfrm>
          <a:off x="674498" y="2789851"/>
          <a:ext cx="9477210" cy="3480587"/>
        </p:xfrm>
        <a:graphic>
          <a:graphicData uri="http://schemas.openxmlformats.org/drawingml/2006/table">
            <a:tbl>
              <a:tblPr/>
              <a:tblGrid>
                <a:gridCol w="1579535">
                  <a:extLst>
                    <a:ext uri="{9D8B030D-6E8A-4147-A177-3AD203B41FA5}">
                      <a16:colId xmlns:a16="http://schemas.microsoft.com/office/drawing/2014/main" xmlns="" val="136699577"/>
                    </a:ext>
                  </a:extLst>
                </a:gridCol>
                <a:gridCol w="1579535">
                  <a:extLst>
                    <a:ext uri="{9D8B030D-6E8A-4147-A177-3AD203B41FA5}">
                      <a16:colId xmlns:a16="http://schemas.microsoft.com/office/drawing/2014/main" xmlns="" val="3399422803"/>
                    </a:ext>
                  </a:extLst>
                </a:gridCol>
                <a:gridCol w="1579535">
                  <a:extLst>
                    <a:ext uri="{9D8B030D-6E8A-4147-A177-3AD203B41FA5}">
                      <a16:colId xmlns:a16="http://schemas.microsoft.com/office/drawing/2014/main" xmlns="" val="3999970427"/>
                    </a:ext>
                  </a:extLst>
                </a:gridCol>
                <a:gridCol w="1579535">
                  <a:extLst>
                    <a:ext uri="{9D8B030D-6E8A-4147-A177-3AD203B41FA5}">
                      <a16:colId xmlns:a16="http://schemas.microsoft.com/office/drawing/2014/main" xmlns="" val="12434496"/>
                    </a:ext>
                  </a:extLst>
                </a:gridCol>
                <a:gridCol w="1579535">
                  <a:extLst>
                    <a:ext uri="{9D8B030D-6E8A-4147-A177-3AD203B41FA5}">
                      <a16:colId xmlns:a16="http://schemas.microsoft.com/office/drawing/2014/main" xmlns="" val="2629522048"/>
                    </a:ext>
                  </a:extLst>
                </a:gridCol>
                <a:gridCol w="1579535">
                  <a:extLst>
                    <a:ext uri="{9D8B030D-6E8A-4147-A177-3AD203B41FA5}">
                      <a16:colId xmlns:a16="http://schemas.microsoft.com/office/drawing/2014/main" xmlns="" val="3063521071"/>
                    </a:ext>
                  </a:extLst>
                </a:gridCol>
              </a:tblGrid>
              <a:tr h="785939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/>
                      </a:r>
                      <a:br>
                        <a:rPr lang="en-US" b="1">
                          <a:effectLst/>
                        </a:rPr>
                      </a:br>
                      <a:r>
                        <a:rPr lang="en-US" b="1">
                          <a:effectLst/>
                        </a:rPr>
                        <a:t>key1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key2_left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lval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key2_right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rval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631865108"/>
                  </a:ext>
                </a:extLst>
              </a:tr>
              <a:tr h="4491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foo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one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one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87850350"/>
                  </a:ext>
                </a:extLst>
              </a:tr>
              <a:tr h="4491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foo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one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one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3405121"/>
                  </a:ext>
                </a:extLst>
              </a:tr>
              <a:tr h="4491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foo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two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one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52978010"/>
                  </a:ext>
                </a:extLst>
              </a:tr>
              <a:tr h="4491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foo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two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one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79562475"/>
                  </a:ext>
                </a:extLst>
              </a:tr>
              <a:tr h="4491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bar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one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one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52224382"/>
                  </a:ext>
                </a:extLst>
              </a:tr>
              <a:tr h="4491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bar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one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two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dirty="0">
                          <a:effectLst/>
                        </a:rPr>
                        <a:t>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46994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59147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3" y="398349"/>
            <a:ext cx="11029615" cy="3678303"/>
          </a:xfrm>
        </p:spPr>
        <p:txBody>
          <a:bodyPr/>
          <a:lstStyle/>
          <a:p>
            <a:r>
              <a:rPr lang="zh-TW" altLang="en-US" dirty="0"/>
              <a:t>在一些情況下，用於歸並的</a:t>
            </a:r>
            <a:r>
              <a:rPr lang="en-US" altLang="zh-TW" dirty="0"/>
              <a:t>key</a:t>
            </a:r>
            <a:r>
              <a:rPr lang="zh-TW" altLang="en-US" dirty="0"/>
              <a:t>（鍵），可能是</a:t>
            </a:r>
            <a:r>
              <a:rPr lang="en-US" altLang="zh-TW" dirty="0" err="1"/>
              <a:t>DataFrame</a:t>
            </a:r>
            <a:r>
              <a:rPr lang="zh-TW" altLang="en-US" dirty="0"/>
              <a:t>中的</a:t>
            </a:r>
            <a:r>
              <a:rPr lang="en-US" altLang="zh-TW" dirty="0"/>
              <a:t>index</a:t>
            </a:r>
            <a:r>
              <a:rPr lang="zh-TW" altLang="en-US" dirty="0"/>
              <a:t>。這種情況下，可以使用</a:t>
            </a:r>
            <a:r>
              <a:rPr lang="en-US" altLang="zh-TW" dirty="0" err="1"/>
              <a:t>left_index</a:t>
            </a:r>
            <a:r>
              <a:rPr lang="en-US" altLang="zh-TW" dirty="0"/>
              <a:t>=True </a:t>
            </a:r>
            <a:r>
              <a:rPr lang="zh-TW" altLang="en-US" dirty="0"/>
              <a:t>或 </a:t>
            </a:r>
            <a:r>
              <a:rPr lang="en-US" altLang="zh-TW" dirty="0" err="1"/>
              <a:t>right_index</a:t>
            </a:r>
            <a:r>
              <a:rPr lang="en-US" altLang="zh-TW" dirty="0"/>
              <a:t>=True</a:t>
            </a:r>
            <a:r>
              <a:rPr lang="zh-TW" altLang="en-US" dirty="0"/>
              <a:t>來指明，哪一個</a:t>
            </a:r>
            <a:r>
              <a:rPr lang="en-US" altLang="zh-TW" dirty="0"/>
              <a:t>index</a:t>
            </a:r>
            <a:r>
              <a:rPr lang="zh-TW" altLang="en-US" dirty="0"/>
              <a:t>被用來作為歸並鍵</a:t>
            </a: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Merging on Index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91679" y="2907013"/>
            <a:ext cx="8341570" cy="6894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left1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pd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DataFrame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'key'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'value'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(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)}) 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left1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604005"/>
              </p:ext>
            </p:extLst>
          </p:nvPr>
        </p:nvGraphicFramePr>
        <p:xfrm>
          <a:off x="2017939" y="3596433"/>
          <a:ext cx="4317546" cy="3116693"/>
        </p:xfrm>
        <a:graphic>
          <a:graphicData uri="http://schemas.openxmlformats.org/drawingml/2006/table">
            <a:tbl>
              <a:tblPr/>
              <a:tblGrid>
                <a:gridCol w="1439182">
                  <a:extLst>
                    <a:ext uri="{9D8B030D-6E8A-4147-A177-3AD203B41FA5}">
                      <a16:colId xmlns:a16="http://schemas.microsoft.com/office/drawing/2014/main" xmlns="" val="149275043"/>
                    </a:ext>
                  </a:extLst>
                </a:gridCol>
                <a:gridCol w="1439182">
                  <a:extLst>
                    <a:ext uri="{9D8B030D-6E8A-4147-A177-3AD203B41FA5}">
                      <a16:colId xmlns:a16="http://schemas.microsoft.com/office/drawing/2014/main" xmlns="" val="3498872946"/>
                    </a:ext>
                  </a:extLst>
                </a:gridCol>
                <a:gridCol w="1439182">
                  <a:extLst>
                    <a:ext uri="{9D8B030D-6E8A-4147-A177-3AD203B41FA5}">
                      <a16:colId xmlns:a16="http://schemas.microsoft.com/office/drawing/2014/main" xmlns="" val="179930598"/>
                    </a:ext>
                  </a:extLst>
                </a:gridCol>
              </a:tblGrid>
              <a:tr h="703769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/>
                      </a:r>
                      <a:br>
                        <a:rPr lang="en-US" b="1">
                          <a:effectLst/>
                        </a:rPr>
                      </a:br>
                      <a:r>
                        <a:rPr lang="en-US" b="1">
                          <a:effectLst/>
                        </a:rPr>
                        <a:t>key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value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603522994"/>
                  </a:ext>
                </a:extLst>
              </a:tr>
              <a:tr h="40215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85293378"/>
                  </a:ext>
                </a:extLst>
              </a:tr>
              <a:tr h="40215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38518247"/>
                  </a:ext>
                </a:extLst>
              </a:tr>
              <a:tr h="40215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60694458"/>
                  </a:ext>
                </a:extLst>
              </a:tr>
              <a:tr h="40215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24188897"/>
                  </a:ext>
                </a:extLst>
              </a:tr>
              <a:tr h="40215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08893655"/>
                  </a:ext>
                </a:extLst>
              </a:tr>
              <a:tr h="40215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dirty="0"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85693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27928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Merging on Index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71804" y="1945957"/>
            <a:ext cx="6097823" cy="6894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right1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pd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DataFrame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'group_val'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3.5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]},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index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 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right1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184401"/>
              </p:ext>
            </p:extLst>
          </p:nvPr>
        </p:nvGraphicFramePr>
        <p:xfrm>
          <a:off x="671804" y="2738014"/>
          <a:ext cx="2554062" cy="2104574"/>
        </p:xfrm>
        <a:graphic>
          <a:graphicData uri="http://schemas.openxmlformats.org/drawingml/2006/table">
            <a:tbl>
              <a:tblPr/>
              <a:tblGrid>
                <a:gridCol w="1277031">
                  <a:extLst>
                    <a:ext uri="{9D8B030D-6E8A-4147-A177-3AD203B41FA5}">
                      <a16:colId xmlns:a16="http://schemas.microsoft.com/office/drawing/2014/main" xmlns="" val="3304909915"/>
                    </a:ext>
                  </a:extLst>
                </a:gridCol>
                <a:gridCol w="1277031">
                  <a:extLst>
                    <a:ext uri="{9D8B030D-6E8A-4147-A177-3AD203B41FA5}">
                      <a16:colId xmlns:a16="http://schemas.microsoft.com/office/drawing/2014/main" xmlns="" val="1347919340"/>
                    </a:ext>
                  </a:extLst>
                </a:gridCol>
              </a:tblGrid>
              <a:tr h="982134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/>
                      </a:r>
                      <a:br>
                        <a:rPr lang="en-US" b="1">
                          <a:effectLst/>
                        </a:rPr>
                      </a:br>
                      <a:r>
                        <a:rPr lang="en-US" b="1">
                          <a:effectLst/>
                        </a:rPr>
                        <a:t>group_val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4005023050"/>
                  </a:ext>
                </a:extLst>
              </a:tr>
              <a:tr h="56122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3.5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5120162"/>
                  </a:ext>
                </a:extLst>
              </a:tr>
              <a:tr h="56122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dirty="0">
                          <a:effectLst/>
                        </a:rPr>
                        <a:t>7.0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13124974"/>
                  </a:ext>
                </a:extLst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09733" y="4889242"/>
            <a:ext cx="5293116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pd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merge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left1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right1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left_on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'key'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right_index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322615"/>
              </p:ext>
            </p:extLst>
          </p:nvPr>
        </p:nvGraphicFramePr>
        <p:xfrm>
          <a:off x="5602849" y="3254385"/>
          <a:ext cx="5894420" cy="3269713"/>
        </p:xfrm>
        <a:graphic>
          <a:graphicData uri="http://schemas.openxmlformats.org/drawingml/2006/table">
            <a:tbl>
              <a:tblPr/>
              <a:tblGrid>
                <a:gridCol w="1473605">
                  <a:extLst>
                    <a:ext uri="{9D8B030D-6E8A-4147-A177-3AD203B41FA5}">
                      <a16:colId xmlns:a16="http://schemas.microsoft.com/office/drawing/2014/main" xmlns="" val="1230477763"/>
                    </a:ext>
                  </a:extLst>
                </a:gridCol>
                <a:gridCol w="1473605">
                  <a:extLst>
                    <a:ext uri="{9D8B030D-6E8A-4147-A177-3AD203B41FA5}">
                      <a16:colId xmlns:a16="http://schemas.microsoft.com/office/drawing/2014/main" xmlns="" val="1521795266"/>
                    </a:ext>
                  </a:extLst>
                </a:gridCol>
                <a:gridCol w="1473605">
                  <a:extLst>
                    <a:ext uri="{9D8B030D-6E8A-4147-A177-3AD203B41FA5}">
                      <a16:colId xmlns:a16="http://schemas.microsoft.com/office/drawing/2014/main" xmlns="" val="1386476291"/>
                    </a:ext>
                  </a:extLst>
                </a:gridCol>
                <a:gridCol w="1473605">
                  <a:extLst>
                    <a:ext uri="{9D8B030D-6E8A-4147-A177-3AD203B41FA5}">
                      <a16:colId xmlns:a16="http://schemas.microsoft.com/office/drawing/2014/main" xmlns="" val="4080412237"/>
                    </a:ext>
                  </a:extLst>
                </a:gridCol>
              </a:tblGrid>
              <a:tr h="84770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dirty="0">
                          <a:effectLst/>
                        </a:rPr>
                        <a:t/>
                      </a:r>
                      <a:br>
                        <a:rPr lang="en-US" sz="1800" b="1" dirty="0">
                          <a:effectLst/>
                        </a:rPr>
                      </a:br>
                      <a:r>
                        <a:rPr lang="en-US" sz="1800" b="1" dirty="0">
                          <a:effectLst/>
                        </a:rPr>
                        <a:t>key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value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group_val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482190236"/>
                  </a:ext>
                </a:extLst>
              </a:tr>
              <a:tr h="48440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1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3.5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85884134"/>
                  </a:ext>
                </a:extLst>
              </a:tr>
              <a:tr h="48440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1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3.5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2109005"/>
                  </a:ext>
                </a:extLst>
              </a:tr>
              <a:tr h="48440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1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3.5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40270975"/>
                  </a:ext>
                </a:extLst>
              </a:tr>
              <a:tr h="48440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7.0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02902150"/>
                  </a:ext>
                </a:extLst>
              </a:tr>
              <a:tr h="48440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1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dirty="0">
                          <a:effectLst/>
                        </a:rPr>
                        <a:t>7.0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8024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67047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3" y="193076"/>
            <a:ext cx="11029615" cy="3678303"/>
          </a:xfrm>
        </p:spPr>
        <p:txBody>
          <a:bodyPr/>
          <a:lstStyle/>
          <a:p>
            <a:r>
              <a:rPr lang="en-US" altLang="zh-TW" dirty="0"/>
              <a:t>merge</a:t>
            </a:r>
            <a:r>
              <a:rPr lang="zh-TW" altLang="en-US" dirty="0"/>
              <a:t>的默認方法是用</a:t>
            </a:r>
            <a:r>
              <a:rPr lang="en-US" altLang="zh-TW" dirty="0"/>
              <a:t>key</a:t>
            </a:r>
            <a:r>
              <a:rPr lang="zh-TW" altLang="en-US" dirty="0"/>
              <a:t>的交集，我們也可以設定用合集，即</a:t>
            </a:r>
            <a:r>
              <a:rPr lang="en-US" altLang="zh-TW" dirty="0"/>
              <a:t>outer </a:t>
            </a:r>
            <a:r>
              <a:rPr lang="en-US" altLang="zh-TW" dirty="0" smtClean="0"/>
              <a:t>join</a:t>
            </a:r>
            <a:endParaRPr lang="zh-TW" altLang="en-US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Merging on Index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2510189"/>
            <a:ext cx="6636432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pd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merge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left1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right1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left_on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'key'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right_index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'outer'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942379"/>
              </p:ext>
            </p:extLst>
          </p:nvPr>
        </p:nvGraphicFramePr>
        <p:xfrm>
          <a:off x="375753" y="3065104"/>
          <a:ext cx="6165008" cy="3792896"/>
        </p:xfrm>
        <a:graphic>
          <a:graphicData uri="http://schemas.openxmlformats.org/drawingml/2006/table">
            <a:tbl>
              <a:tblPr/>
              <a:tblGrid>
                <a:gridCol w="1541252">
                  <a:extLst>
                    <a:ext uri="{9D8B030D-6E8A-4147-A177-3AD203B41FA5}">
                      <a16:colId xmlns:a16="http://schemas.microsoft.com/office/drawing/2014/main" xmlns="" val="603828016"/>
                    </a:ext>
                  </a:extLst>
                </a:gridCol>
                <a:gridCol w="1541252">
                  <a:extLst>
                    <a:ext uri="{9D8B030D-6E8A-4147-A177-3AD203B41FA5}">
                      <a16:colId xmlns:a16="http://schemas.microsoft.com/office/drawing/2014/main" xmlns="" val="2686683839"/>
                    </a:ext>
                  </a:extLst>
                </a:gridCol>
                <a:gridCol w="1541252">
                  <a:extLst>
                    <a:ext uri="{9D8B030D-6E8A-4147-A177-3AD203B41FA5}">
                      <a16:colId xmlns:a16="http://schemas.microsoft.com/office/drawing/2014/main" xmlns="" val="1415117869"/>
                    </a:ext>
                  </a:extLst>
                </a:gridCol>
                <a:gridCol w="1541252">
                  <a:extLst>
                    <a:ext uri="{9D8B030D-6E8A-4147-A177-3AD203B41FA5}">
                      <a16:colId xmlns:a16="http://schemas.microsoft.com/office/drawing/2014/main" xmlns="" val="2136375427"/>
                    </a:ext>
                  </a:extLst>
                </a:gridCol>
              </a:tblGrid>
              <a:tr h="85646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/>
                      </a:r>
                      <a:br>
                        <a:rPr lang="en-US" sz="1800" b="1">
                          <a:effectLst/>
                        </a:rPr>
                      </a:br>
                      <a:r>
                        <a:rPr lang="en-US" sz="1800" b="1">
                          <a:effectLst/>
                        </a:rPr>
                        <a:t>key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value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group_val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317336317"/>
                  </a:ext>
                </a:extLst>
              </a:tr>
              <a:tr h="4894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1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3.5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16052377"/>
                  </a:ext>
                </a:extLst>
              </a:tr>
              <a:tr h="4894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1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3.5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71544955"/>
                  </a:ext>
                </a:extLst>
              </a:tr>
              <a:tr h="4894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1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3.5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9683019"/>
                  </a:ext>
                </a:extLst>
              </a:tr>
              <a:tr h="4894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7.0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17401733"/>
                  </a:ext>
                </a:extLst>
              </a:tr>
              <a:tr h="4894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1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7.0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19515872"/>
                  </a:ext>
                </a:extLst>
              </a:tr>
              <a:tr h="4894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1"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 err="1">
                          <a:effectLst/>
                        </a:rPr>
                        <a:t>NaN</a:t>
                      </a:r>
                      <a:endParaRPr lang="en-US" sz="18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92486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72229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3" y="333035"/>
            <a:ext cx="11029615" cy="3678303"/>
          </a:xfrm>
        </p:spPr>
        <p:txBody>
          <a:bodyPr/>
          <a:lstStyle/>
          <a:p>
            <a:r>
              <a:rPr lang="zh-TW" altLang="en-US" dirty="0"/>
              <a:t>對於那些有多層級索引的數據，就更覆雜了。</a:t>
            </a:r>
            <a:r>
              <a:rPr lang="en-US" altLang="zh-TW" dirty="0"/>
              <a:t>index</a:t>
            </a:r>
            <a:r>
              <a:rPr lang="zh-TW" altLang="en-US" dirty="0"/>
              <a:t>上的</a:t>
            </a:r>
            <a:r>
              <a:rPr lang="en-US" altLang="zh-TW" dirty="0"/>
              <a:t>merge</a:t>
            </a:r>
            <a:r>
              <a:rPr lang="zh-TW" altLang="en-US" dirty="0"/>
              <a:t>默認會是</a:t>
            </a:r>
            <a:r>
              <a:rPr lang="en-US" altLang="zh-TW" dirty="0"/>
              <a:t>multiple-key merge(</a:t>
            </a:r>
            <a:r>
              <a:rPr lang="zh-TW" altLang="en-US" dirty="0"/>
              <a:t>覆數鍵歸並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Merging on Index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69272" y="2569720"/>
            <a:ext cx="11453456" cy="58785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lefth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pd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DataFrame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'key1'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'Ohio'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'Ohio'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'Ohio'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'Nevada'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'Nevada'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'key2'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2000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2001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2002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2001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2002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'data'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np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arange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5.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)})</a:t>
            </a:r>
            <a:endParaRPr kumimoji="0" lang="en-US" altLang="zh-TW" sz="105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lefth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389947"/>
              </p:ext>
            </p:extLst>
          </p:nvPr>
        </p:nvGraphicFramePr>
        <p:xfrm>
          <a:off x="580860" y="3630662"/>
          <a:ext cx="11029948" cy="2468880"/>
        </p:xfrm>
        <a:graphic>
          <a:graphicData uri="http://schemas.openxmlformats.org/drawingml/2006/table">
            <a:tbl>
              <a:tblPr/>
              <a:tblGrid>
                <a:gridCol w="2757487">
                  <a:extLst>
                    <a:ext uri="{9D8B030D-6E8A-4147-A177-3AD203B41FA5}">
                      <a16:colId xmlns:a16="http://schemas.microsoft.com/office/drawing/2014/main" xmlns="" val="3643519398"/>
                    </a:ext>
                  </a:extLst>
                </a:gridCol>
                <a:gridCol w="2757487">
                  <a:extLst>
                    <a:ext uri="{9D8B030D-6E8A-4147-A177-3AD203B41FA5}">
                      <a16:colId xmlns:a16="http://schemas.microsoft.com/office/drawing/2014/main" xmlns="" val="163263863"/>
                    </a:ext>
                  </a:extLst>
                </a:gridCol>
                <a:gridCol w="2757487">
                  <a:extLst>
                    <a:ext uri="{9D8B030D-6E8A-4147-A177-3AD203B41FA5}">
                      <a16:colId xmlns:a16="http://schemas.microsoft.com/office/drawing/2014/main" xmlns="" val="3494175307"/>
                    </a:ext>
                  </a:extLst>
                </a:gridCol>
                <a:gridCol w="2757487">
                  <a:extLst>
                    <a:ext uri="{9D8B030D-6E8A-4147-A177-3AD203B41FA5}">
                      <a16:colId xmlns:a16="http://schemas.microsoft.com/office/drawing/2014/main" xmlns="" val="2183355116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/>
                      </a:r>
                      <a:br>
                        <a:rPr lang="en-US" sz="1800" b="1">
                          <a:effectLst/>
                        </a:rPr>
                      </a:br>
                      <a:r>
                        <a:rPr lang="en-US" sz="1800" b="1">
                          <a:effectLst/>
                        </a:rPr>
                        <a:t>data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key1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key2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94670247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1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0.0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Ohio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2000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4793387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1.0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Ohio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2001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3949911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1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2.0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Ohio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2002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373944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1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3.0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Nevada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2001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972487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1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4.0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Nevada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dirty="0">
                          <a:effectLst/>
                        </a:rPr>
                        <a:t>2002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55383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32383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Merging on Index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81192" y="1913698"/>
            <a:ext cx="9477208" cy="164968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righth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pd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DataFrame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np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arange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reshape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index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'Nevada'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'Nevada'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'Ohio'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'Ohio'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'Ohio'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'Ohio'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[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2001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2000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2000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2000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2001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2002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]], 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columns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'event1'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'event2'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 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righth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595149"/>
              </p:ext>
            </p:extLst>
          </p:nvPr>
        </p:nvGraphicFramePr>
        <p:xfrm>
          <a:off x="431570" y="3901081"/>
          <a:ext cx="11029948" cy="2834640"/>
        </p:xfrm>
        <a:graphic>
          <a:graphicData uri="http://schemas.openxmlformats.org/drawingml/2006/table">
            <a:tbl>
              <a:tblPr/>
              <a:tblGrid>
                <a:gridCol w="2757487">
                  <a:extLst>
                    <a:ext uri="{9D8B030D-6E8A-4147-A177-3AD203B41FA5}">
                      <a16:colId xmlns:a16="http://schemas.microsoft.com/office/drawing/2014/main" xmlns="" val="1724647730"/>
                    </a:ext>
                  </a:extLst>
                </a:gridCol>
                <a:gridCol w="2757487">
                  <a:extLst>
                    <a:ext uri="{9D8B030D-6E8A-4147-A177-3AD203B41FA5}">
                      <a16:colId xmlns:a16="http://schemas.microsoft.com/office/drawing/2014/main" xmlns="" val="3140070932"/>
                    </a:ext>
                  </a:extLst>
                </a:gridCol>
                <a:gridCol w="2757487">
                  <a:extLst>
                    <a:ext uri="{9D8B030D-6E8A-4147-A177-3AD203B41FA5}">
                      <a16:colId xmlns:a16="http://schemas.microsoft.com/office/drawing/2014/main" xmlns="" val="854959337"/>
                    </a:ext>
                  </a:extLst>
                </a:gridCol>
                <a:gridCol w="2757487">
                  <a:extLst>
                    <a:ext uri="{9D8B030D-6E8A-4147-A177-3AD203B41FA5}">
                      <a16:colId xmlns:a16="http://schemas.microsoft.com/office/drawing/2014/main" xmlns="" val="555154714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dirty="0">
                          <a:effectLst/>
                        </a:rPr>
                        <a:t/>
                      </a:r>
                      <a:br>
                        <a:rPr lang="en-US" sz="1800" b="1" dirty="0">
                          <a:effectLst/>
                        </a:rPr>
                      </a:br>
                      <a:r>
                        <a:rPr lang="en-US" sz="1800" b="1" dirty="0">
                          <a:effectLst/>
                        </a:rPr>
                        <a:t>event1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dirty="0">
                          <a:effectLst/>
                        </a:rPr>
                        <a:t>event2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38539541"/>
                  </a:ext>
                </a:extLst>
              </a:tr>
              <a:tr h="365760"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Nevada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1">
                          <a:effectLst/>
                        </a:rPr>
                        <a:t>2001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dirty="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49549749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1">
                          <a:effectLst/>
                        </a:rPr>
                        <a:t>2000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64995673"/>
                  </a:ext>
                </a:extLst>
              </a:tr>
              <a:tr h="365760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Ohio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1">
                          <a:effectLst/>
                        </a:rPr>
                        <a:t>2000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1496797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1">
                          <a:effectLst/>
                        </a:rPr>
                        <a:t>2000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3348516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1">
                          <a:effectLst/>
                        </a:rPr>
                        <a:t>2001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78085762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1">
                          <a:effectLst/>
                        </a:rPr>
                        <a:t>2002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dirty="0">
                          <a:effectLst/>
                        </a:rPr>
                        <a:t>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dirty="0">
                          <a:effectLst/>
                        </a:rPr>
                        <a:t>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08400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83212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351696"/>
            <a:ext cx="11029615" cy="3678303"/>
          </a:xfrm>
        </p:spPr>
        <p:txBody>
          <a:bodyPr/>
          <a:lstStyle/>
          <a:p>
            <a:r>
              <a:rPr lang="zh-TW" altLang="en-US" dirty="0"/>
              <a:t>在這個例子里，我們必須指明將多列歸並作為一個</a:t>
            </a:r>
            <a:r>
              <a:rPr lang="en-US" altLang="zh-TW" dirty="0"/>
              <a:t>list</a:t>
            </a:r>
            <a:r>
              <a:rPr lang="zh-TW" altLang="en-US" dirty="0"/>
              <a:t>（注意處理重覆</a:t>
            </a:r>
            <a:r>
              <a:rPr lang="en-US" altLang="zh-TW" dirty="0"/>
              <a:t>index</a:t>
            </a:r>
            <a:r>
              <a:rPr lang="zh-TW" altLang="en-US" dirty="0"/>
              <a:t>的方法是令</a:t>
            </a:r>
            <a:r>
              <a:rPr lang="en-US" altLang="zh-TW" dirty="0"/>
              <a:t>how='outer'</a:t>
            </a:r>
            <a:r>
              <a:rPr lang="zh-TW" altLang="en-US" dirty="0"/>
              <a:t>）</a:t>
            </a: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Merging on Index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21094" y="2506686"/>
            <a:ext cx="4459554" cy="73866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pd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merge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lefth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righth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left_on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'key1'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'key2'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right_index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479291"/>
              </p:ext>
            </p:extLst>
          </p:nvPr>
        </p:nvGraphicFramePr>
        <p:xfrm>
          <a:off x="580857" y="3586289"/>
          <a:ext cx="11029950" cy="2468880"/>
        </p:xfrm>
        <a:graphic>
          <a:graphicData uri="http://schemas.openxmlformats.org/drawingml/2006/table">
            <a:tbl>
              <a:tblPr/>
              <a:tblGrid>
                <a:gridCol w="1838325">
                  <a:extLst>
                    <a:ext uri="{9D8B030D-6E8A-4147-A177-3AD203B41FA5}">
                      <a16:colId xmlns:a16="http://schemas.microsoft.com/office/drawing/2014/main" xmlns="" val="1482038468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xmlns="" val="2899776062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xmlns="" val="4008233337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xmlns="" val="965564764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xmlns="" val="2508848469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xmlns="" val="42946109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/>
                      </a:r>
                      <a:br>
                        <a:rPr lang="en-US" b="1">
                          <a:effectLst/>
                        </a:rPr>
                      </a:br>
                      <a:r>
                        <a:rPr lang="en-US" b="1">
                          <a:effectLst/>
                        </a:rPr>
                        <a:t>data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key1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key2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event1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event2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6660102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Ohio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2000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059646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Ohio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2000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607005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Ohio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2001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04638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2.0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Ohio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2002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71248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3.0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Nevada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2001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dirty="0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31047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9384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1" y="804793"/>
            <a:ext cx="11029616" cy="1013800"/>
          </a:xfrm>
        </p:spPr>
        <p:txBody>
          <a:bodyPr/>
          <a:lstStyle/>
          <a:p>
            <a:r>
              <a:rPr lang="en-US" altLang="zh-TW" b="1" dirty="0"/>
              <a:t>Hierarchical Indexing</a:t>
            </a:r>
            <a:endParaRPr lang="zh-TW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81192" y="1912876"/>
            <a:ext cx="1005083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index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81191" y="2598391"/>
            <a:ext cx="1913985" cy="14542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MultiIndex([('a', 1), </a:t>
            </a:r>
            <a:endParaRPr kumimoji="0" lang="en-US" altLang="zh-TW" sz="105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('a', 2), </a:t>
            </a:r>
            <a:endParaRPr kumimoji="0" lang="en-US" altLang="zh-TW" sz="105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('a', 3), </a:t>
            </a:r>
            <a:endParaRPr kumimoji="0" lang="en-US" altLang="zh-TW" sz="105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('b', 1), </a:t>
            </a:r>
            <a:endParaRPr kumimoji="0" lang="en-US" altLang="zh-TW" sz="105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('b', 3), </a:t>
            </a:r>
            <a:endParaRPr kumimoji="0" lang="en-US" altLang="zh-TW" sz="105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('c', 1), </a:t>
            </a:r>
            <a:endParaRPr kumimoji="0" lang="en-US" altLang="zh-TW" sz="105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('c', 2), </a:t>
            </a:r>
            <a:endParaRPr kumimoji="0" lang="en-US" altLang="zh-TW" sz="105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('d', 2), </a:t>
            </a:r>
            <a:endParaRPr kumimoji="0" lang="en-US" altLang="zh-TW" sz="105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('d', 3)], )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47999" y="3063903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1400" b="1" dirty="0">
                <a:solidFill>
                  <a:srgbClr val="000000"/>
                </a:solidFill>
                <a:latin typeface="Helvetica Neue"/>
              </a:rPr>
              <a:t>對於這種分層索引對象，</a:t>
            </a:r>
            <a:r>
              <a:rPr lang="en-US" altLang="zh-TW" sz="1400" b="1" dirty="0">
                <a:solidFill>
                  <a:srgbClr val="000000"/>
                </a:solidFill>
                <a:latin typeface="Helvetica Neue"/>
              </a:rPr>
              <a:t>partial indexing</a:t>
            </a:r>
            <a:r>
              <a:rPr lang="zh-TW" altLang="en-US" sz="1400" b="1" dirty="0">
                <a:solidFill>
                  <a:srgbClr val="000000"/>
                </a:solidFill>
                <a:latin typeface="Helvetica Neue"/>
              </a:rPr>
              <a:t>（部分索引）也是能做到的，這種方法可以讓我們簡潔地選中數據的一部分</a:t>
            </a:r>
            <a:endParaRPr lang="zh-TW" altLang="en-US" sz="1400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81191" y="4709322"/>
            <a:ext cx="1074012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data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81191" y="5204795"/>
            <a:ext cx="1150956" cy="48474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1 0.061911 </a:t>
            </a:r>
            <a:endParaRPr kumimoji="0" lang="en-US" altLang="zh-TW" sz="105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3 0.671126 </a:t>
            </a:r>
            <a:endParaRPr kumimoji="0" lang="en-US" altLang="zh-TW" sz="105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dtype: float64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890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Merging on Index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05070" y="2027731"/>
            <a:ext cx="5063887" cy="86177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pd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merge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lefth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righth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left_on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'key1'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'key2'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right_index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'outer'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54085"/>
              </p:ext>
            </p:extLst>
          </p:nvPr>
        </p:nvGraphicFramePr>
        <p:xfrm>
          <a:off x="453982" y="3201280"/>
          <a:ext cx="11029950" cy="3200400"/>
        </p:xfrm>
        <a:graphic>
          <a:graphicData uri="http://schemas.openxmlformats.org/drawingml/2006/table">
            <a:tbl>
              <a:tblPr/>
              <a:tblGrid>
                <a:gridCol w="1838325">
                  <a:extLst>
                    <a:ext uri="{9D8B030D-6E8A-4147-A177-3AD203B41FA5}">
                      <a16:colId xmlns:a16="http://schemas.microsoft.com/office/drawing/2014/main" xmlns="" val="2820242446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xmlns="" val="9176395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xmlns="" val="865762880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xmlns="" val="2042360894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xmlns="" val="3867789833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xmlns="" val="11635042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/>
                      </a:r>
                      <a:br>
                        <a:rPr lang="en-US" b="1">
                          <a:effectLst/>
                        </a:rPr>
                      </a:br>
                      <a:r>
                        <a:rPr lang="en-US" b="1">
                          <a:effectLst/>
                        </a:rPr>
                        <a:t>data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key1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key2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event1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event2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2669192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Ohio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2000.0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4.0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5.0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7032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Ohio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2000.0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6.0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7.0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695108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Ohio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2001.0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8.0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9.0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213917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2.0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Ohio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2002.0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10.0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11.0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92883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3.0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Nevada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2001.0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794159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4.0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Nevada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2002.0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152692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Nevada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2000.0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2.0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dirty="0">
                          <a:effectLst/>
                        </a:rPr>
                        <a:t>3.0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56231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26314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314374"/>
            <a:ext cx="11029615" cy="3678303"/>
          </a:xfrm>
        </p:spPr>
        <p:txBody>
          <a:bodyPr/>
          <a:lstStyle/>
          <a:p>
            <a:r>
              <a:rPr lang="zh-TW" altLang="en-US" dirty="0"/>
              <a:t>同時使用兩個對象里的</a:t>
            </a:r>
            <a:r>
              <a:rPr lang="en-US" altLang="zh-TW" dirty="0"/>
              <a:t>index</a:t>
            </a:r>
            <a:r>
              <a:rPr lang="zh-TW" altLang="en-US" dirty="0"/>
              <a:t>來歸並也是可能的</a:t>
            </a: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Merging on Index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13183" y="2636921"/>
            <a:ext cx="9549089" cy="135575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left2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pd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DataFrame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([[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1.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2.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], [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3.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4.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], [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5.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6.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]],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index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[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'a'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'c'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'e'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],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columns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[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'Ohio'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'Nevada'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])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ea typeface="Helvetica Neue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left2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endParaRPr kumimoji="0" lang="zh-TW" altLang="zh-TW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1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677057"/>
              </p:ext>
            </p:extLst>
          </p:nvPr>
        </p:nvGraphicFramePr>
        <p:xfrm>
          <a:off x="1682709" y="3290116"/>
          <a:ext cx="3878337" cy="3389003"/>
        </p:xfrm>
        <a:graphic>
          <a:graphicData uri="http://schemas.openxmlformats.org/drawingml/2006/table">
            <a:tbl>
              <a:tblPr/>
              <a:tblGrid>
                <a:gridCol w="1292779">
                  <a:extLst>
                    <a:ext uri="{9D8B030D-6E8A-4147-A177-3AD203B41FA5}">
                      <a16:colId xmlns:a16="http://schemas.microsoft.com/office/drawing/2014/main" xmlns="" val="62669881"/>
                    </a:ext>
                  </a:extLst>
                </a:gridCol>
                <a:gridCol w="1292779">
                  <a:extLst>
                    <a:ext uri="{9D8B030D-6E8A-4147-A177-3AD203B41FA5}">
                      <a16:colId xmlns:a16="http://schemas.microsoft.com/office/drawing/2014/main" xmlns="" val="2077932199"/>
                    </a:ext>
                  </a:extLst>
                </a:gridCol>
                <a:gridCol w="1292779">
                  <a:extLst>
                    <a:ext uri="{9D8B030D-6E8A-4147-A177-3AD203B41FA5}">
                      <a16:colId xmlns:a16="http://schemas.microsoft.com/office/drawing/2014/main" xmlns="" val="1310417203"/>
                    </a:ext>
                  </a:extLst>
                </a:gridCol>
              </a:tblGrid>
              <a:tr h="1248581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/>
                      </a:r>
                      <a:br>
                        <a:rPr lang="en-US" b="1">
                          <a:effectLst/>
                        </a:rPr>
                      </a:br>
                      <a:r>
                        <a:rPr lang="en-US" b="1">
                          <a:effectLst/>
                        </a:rPr>
                        <a:t>Ohio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Nevada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385090151"/>
                  </a:ext>
                </a:extLst>
              </a:tr>
              <a:tr h="713474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dirty="0">
                          <a:effectLst/>
                        </a:rPr>
                        <a:t>2.0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4593530"/>
                  </a:ext>
                </a:extLst>
              </a:tr>
              <a:tr h="713474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3.0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4.0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69746073"/>
                  </a:ext>
                </a:extLst>
              </a:tr>
              <a:tr h="713474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5.0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dirty="0">
                          <a:effectLst/>
                        </a:rPr>
                        <a:t>6.0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76304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72627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Merging on Index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35902" y="2332642"/>
            <a:ext cx="10767371" cy="58785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right2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pd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DataFrame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([[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7.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8.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[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9.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10.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[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11.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12.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[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]],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index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'd'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'e'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columns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'Missouri'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'Alabama'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 </a:t>
            </a:r>
            <a:endParaRPr kumimoji="0" lang="en-US" altLang="zh-TW" sz="105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right2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648436"/>
              </p:ext>
            </p:extLst>
          </p:nvPr>
        </p:nvGraphicFramePr>
        <p:xfrm>
          <a:off x="506380" y="3446995"/>
          <a:ext cx="11029950" cy="2103120"/>
        </p:xfrm>
        <a:graphic>
          <a:graphicData uri="http://schemas.openxmlformats.org/drawingml/2006/table">
            <a:tbl>
              <a:tblPr/>
              <a:tblGrid>
                <a:gridCol w="3676650">
                  <a:extLst>
                    <a:ext uri="{9D8B030D-6E8A-4147-A177-3AD203B41FA5}">
                      <a16:colId xmlns:a16="http://schemas.microsoft.com/office/drawing/2014/main" xmlns="" val="3668788658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xmlns="" val="2420519606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xmlns="" val="2669980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/>
                      </a:r>
                      <a:br>
                        <a:rPr lang="en-US" b="1">
                          <a:effectLst/>
                        </a:rPr>
                      </a:br>
                      <a:r>
                        <a:rPr lang="en-US" b="1">
                          <a:effectLst/>
                        </a:rPr>
                        <a:t>Missouri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Alabama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3522222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7.0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8.0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788889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9.0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10.0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951317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11.0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12.0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716451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13.0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dirty="0">
                          <a:effectLst/>
                        </a:rPr>
                        <a:t>14.0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78437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0454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Merging on Index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74442" y="2224512"/>
            <a:ext cx="7481215" cy="430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pd</a:t>
            </a:r>
            <a:r>
              <a:rPr kumimoji="0" lang="zh-TW" altLang="zh-TW" sz="28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merge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left2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right2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</a:t>
            </a:r>
            <a:r>
              <a:rPr kumimoji="0" lang="zh-TW" altLang="zh-TW" sz="28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'outer'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left_index</a:t>
            </a:r>
            <a:r>
              <a:rPr kumimoji="0" lang="zh-TW" altLang="zh-TW" sz="28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right_index</a:t>
            </a:r>
            <a:r>
              <a:rPr kumimoji="0" lang="zh-TW" altLang="zh-TW" sz="28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zh-TW" altLang="zh-TW" sz="105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997583"/>
              </p:ext>
            </p:extLst>
          </p:nvPr>
        </p:nvGraphicFramePr>
        <p:xfrm>
          <a:off x="385082" y="3628008"/>
          <a:ext cx="11029950" cy="2468880"/>
        </p:xfrm>
        <a:graphic>
          <a:graphicData uri="http://schemas.openxmlformats.org/drawingml/2006/table">
            <a:tbl>
              <a:tblPr/>
              <a:tblGrid>
                <a:gridCol w="2205990">
                  <a:extLst>
                    <a:ext uri="{9D8B030D-6E8A-4147-A177-3AD203B41FA5}">
                      <a16:colId xmlns:a16="http://schemas.microsoft.com/office/drawing/2014/main" xmlns="" val="2971540308"/>
                    </a:ext>
                  </a:extLst>
                </a:gridCol>
                <a:gridCol w="2205990">
                  <a:extLst>
                    <a:ext uri="{9D8B030D-6E8A-4147-A177-3AD203B41FA5}">
                      <a16:colId xmlns:a16="http://schemas.microsoft.com/office/drawing/2014/main" xmlns="" val="989720215"/>
                    </a:ext>
                  </a:extLst>
                </a:gridCol>
                <a:gridCol w="2205990">
                  <a:extLst>
                    <a:ext uri="{9D8B030D-6E8A-4147-A177-3AD203B41FA5}">
                      <a16:colId xmlns:a16="http://schemas.microsoft.com/office/drawing/2014/main" xmlns="" val="2418282661"/>
                    </a:ext>
                  </a:extLst>
                </a:gridCol>
                <a:gridCol w="2205990">
                  <a:extLst>
                    <a:ext uri="{9D8B030D-6E8A-4147-A177-3AD203B41FA5}">
                      <a16:colId xmlns:a16="http://schemas.microsoft.com/office/drawing/2014/main" xmlns="" val="825054470"/>
                    </a:ext>
                  </a:extLst>
                </a:gridCol>
                <a:gridCol w="2205990">
                  <a:extLst>
                    <a:ext uri="{9D8B030D-6E8A-4147-A177-3AD203B41FA5}">
                      <a16:colId xmlns:a16="http://schemas.microsoft.com/office/drawing/2014/main" xmlns="" val="3110502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/>
                      </a:r>
                      <a:br>
                        <a:rPr lang="en-US" b="1">
                          <a:effectLst/>
                        </a:rPr>
                      </a:br>
                      <a:r>
                        <a:rPr lang="en-US" b="1">
                          <a:effectLst/>
                        </a:rPr>
                        <a:t>Ohio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Nevada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Missouri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Alabama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7027305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2.0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8163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7.0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8.0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394920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3.0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4.0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9.0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10.0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542561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11.0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12.0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159685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5.0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6.0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13.0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dirty="0">
                          <a:effectLst/>
                        </a:rPr>
                        <a:t>14.0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52006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71735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594292"/>
            <a:ext cx="11029615" cy="3678303"/>
          </a:xfrm>
        </p:spPr>
        <p:txBody>
          <a:bodyPr/>
          <a:lstStyle/>
          <a:p>
            <a:r>
              <a:rPr lang="en-US" altLang="zh-TW" dirty="0" err="1"/>
              <a:t>DataFrame</a:t>
            </a:r>
            <a:r>
              <a:rPr lang="zh-TW" altLang="en-US" dirty="0"/>
              <a:t>有一個很便利的</a:t>
            </a:r>
            <a:r>
              <a:rPr lang="en-US" altLang="zh-TW" dirty="0"/>
              <a:t>join</a:t>
            </a:r>
            <a:r>
              <a:rPr lang="zh-TW" altLang="en-US" dirty="0"/>
              <a:t>實例，可以直接用</a:t>
            </a:r>
            <a:r>
              <a:rPr lang="en-US" altLang="zh-TW" dirty="0"/>
              <a:t>index</a:t>
            </a:r>
            <a:r>
              <a:rPr lang="zh-TW" altLang="en-US" dirty="0"/>
              <a:t>來連接。這個也可以用於與其他</a:t>
            </a:r>
            <a:r>
              <a:rPr lang="en-US" altLang="zh-TW" dirty="0" err="1"/>
              <a:t>DataFrame</a:t>
            </a:r>
            <a:r>
              <a:rPr lang="zh-TW" altLang="en-US" dirty="0"/>
              <a:t>進行連接，要有一樣的</a:t>
            </a:r>
            <a:r>
              <a:rPr lang="en-US" altLang="zh-TW" dirty="0"/>
              <a:t>index</a:t>
            </a:r>
            <a:r>
              <a:rPr lang="zh-TW" altLang="en-US" dirty="0"/>
              <a:t>但不能有重疊的列</a:t>
            </a: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Merging on Index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73021" y="2914978"/>
            <a:ext cx="3162725" cy="430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left2</a:t>
            </a:r>
            <a:r>
              <a:rPr kumimoji="0" lang="zh-TW" altLang="zh-TW" sz="28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join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right2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</a:t>
            </a:r>
            <a:r>
              <a:rPr kumimoji="0" lang="zh-TW" altLang="zh-TW" sz="28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'outer'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zh-TW" altLang="zh-TW" sz="105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963619"/>
              </p:ext>
            </p:extLst>
          </p:nvPr>
        </p:nvGraphicFramePr>
        <p:xfrm>
          <a:off x="580857" y="3678815"/>
          <a:ext cx="11029950" cy="2468880"/>
        </p:xfrm>
        <a:graphic>
          <a:graphicData uri="http://schemas.openxmlformats.org/drawingml/2006/table">
            <a:tbl>
              <a:tblPr/>
              <a:tblGrid>
                <a:gridCol w="2205990">
                  <a:extLst>
                    <a:ext uri="{9D8B030D-6E8A-4147-A177-3AD203B41FA5}">
                      <a16:colId xmlns:a16="http://schemas.microsoft.com/office/drawing/2014/main" xmlns="" val="740299613"/>
                    </a:ext>
                  </a:extLst>
                </a:gridCol>
                <a:gridCol w="2205990">
                  <a:extLst>
                    <a:ext uri="{9D8B030D-6E8A-4147-A177-3AD203B41FA5}">
                      <a16:colId xmlns:a16="http://schemas.microsoft.com/office/drawing/2014/main" xmlns="" val="2132152096"/>
                    </a:ext>
                  </a:extLst>
                </a:gridCol>
                <a:gridCol w="2205990">
                  <a:extLst>
                    <a:ext uri="{9D8B030D-6E8A-4147-A177-3AD203B41FA5}">
                      <a16:colId xmlns:a16="http://schemas.microsoft.com/office/drawing/2014/main" xmlns="" val="3628952396"/>
                    </a:ext>
                  </a:extLst>
                </a:gridCol>
                <a:gridCol w="2205990">
                  <a:extLst>
                    <a:ext uri="{9D8B030D-6E8A-4147-A177-3AD203B41FA5}">
                      <a16:colId xmlns:a16="http://schemas.microsoft.com/office/drawing/2014/main" xmlns="" val="1066231274"/>
                    </a:ext>
                  </a:extLst>
                </a:gridCol>
                <a:gridCol w="2205990">
                  <a:extLst>
                    <a:ext uri="{9D8B030D-6E8A-4147-A177-3AD203B41FA5}">
                      <a16:colId xmlns:a16="http://schemas.microsoft.com/office/drawing/2014/main" xmlns="" val="3167950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/>
                      </a:r>
                      <a:br>
                        <a:rPr lang="en-US" b="1">
                          <a:effectLst/>
                        </a:rPr>
                      </a:br>
                      <a:r>
                        <a:rPr lang="en-US" b="1">
                          <a:effectLst/>
                        </a:rPr>
                        <a:t>Ohio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Nevada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Missouri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Alabama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3021351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2.0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7634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7.0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8.0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972544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3.0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4.0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9.0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10.0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41947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11.0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12.0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51752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5.0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6.0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13.0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dirty="0">
                          <a:effectLst/>
                        </a:rPr>
                        <a:t>14.0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16146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67575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3" y="702156"/>
            <a:ext cx="11029615" cy="3678303"/>
          </a:xfrm>
        </p:spPr>
        <p:txBody>
          <a:bodyPr/>
          <a:lstStyle/>
          <a:p>
            <a:r>
              <a:rPr lang="zh-TW" altLang="en-US" dirty="0"/>
              <a:t>由於一些歷史原因，在早期的</a:t>
            </a:r>
            <a:r>
              <a:rPr lang="en-US" altLang="zh-TW" dirty="0"/>
              <a:t>pandas</a:t>
            </a:r>
            <a:r>
              <a:rPr lang="zh-TW" altLang="en-US" dirty="0"/>
              <a:t>版本中，</a:t>
            </a:r>
            <a:r>
              <a:rPr lang="en-US" altLang="zh-TW" dirty="0" err="1"/>
              <a:t>DataFrame</a:t>
            </a:r>
            <a:r>
              <a:rPr lang="zh-TW" altLang="en-US" dirty="0"/>
              <a:t>的</a:t>
            </a:r>
            <a:r>
              <a:rPr lang="en-US" altLang="zh-TW" dirty="0"/>
              <a:t>join</a:t>
            </a:r>
            <a:r>
              <a:rPr lang="zh-TW" altLang="en-US" dirty="0"/>
              <a:t>方法是在連接鍵上做</a:t>
            </a:r>
            <a:r>
              <a:rPr lang="en-US" altLang="zh-TW" dirty="0"/>
              <a:t>left join</a:t>
            </a:r>
            <a:r>
              <a:rPr lang="zh-TW" altLang="en-US" dirty="0"/>
              <a:t>（左連接），這樣會保留左側</a:t>
            </a:r>
            <a:r>
              <a:rPr lang="en-US" altLang="zh-TW" dirty="0" err="1"/>
              <a:t>Dataframe</a:t>
            </a:r>
            <a:r>
              <a:rPr lang="zh-TW" altLang="en-US" dirty="0"/>
              <a:t>的行索引。這也支持把傳入的</a:t>
            </a:r>
            <a:r>
              <a:rPr lang="en-US" altLang="zh-TW" dirty="0" err="1"/>
              <a:t>dataframe</a:t>
            </a:r>
            <a:r>
              <a:rPr lang="zh-TW" altLang="en-US" dirty="0"/>
              <a:t>的</a:t>
            </a:r>
            <a:r>
              <a:rPr lang="en-US" altLang="zh-TW" dirty="0"/>
              <a:t>index</a:t>
            </a:r>
            <a:r>
              <a:rPr lang="zh-TW" altLang="en-US" dirty="0"/>
              <a:t>與被調用的</a:t>
            </a:r>
            <a:r>
              <a:rPr lang="en-US" altLang="zh-TW" dirty="0" err="1"/>
              <a:t>DataFrame</a:t>
            </a:r>
            <a:r>
              <a:rPr lang="zh-TW" altLang="en-US" dirty="0"/>
              <a:t>的</a:t>
            </a:r>
            <a:r>
              <a:rPr lang="en-US" altLang="zh-TW" dirty="0"/>
              <a:t>column</a:t>
            </a:r>
            <a:r>
              <a:rPr lang="zh-TW" altLang="en-US" dirty="0"/>
              <a:t>連接在一起</a:t>
            </a: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Merging on Index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35697" y="3260210"/>
            <a:ext cx="2810065" cy="430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left1</a:t>
            </a:r>
            <a:r>
              <a:rPr kumimoji="0" lang="zh-TW" altLang="zh-TW" sz="28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join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right1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</a:t>
            </a:r>
            <a:r>
              <a:rPr kumimoji="0" lang="zh-TW" altLang="zh-TW" sz="28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'key'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zh-TW" altLang="zh-TW" sz="105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303326"/>
              </p:ext>
            </p:extLst>
          </p:nvPr>
        </p:nvGraphicFramePr>
        <p:xfrm>
          <a:off x="580860" y="3955191"/>
          <a:ext cx="11029948" cy="2560320"/>
        </p:xfrm>
        <a:graphic>
          <a:graphicData uri="http://schemas.openxmlformats.org/drawingml/2006/table">
            <a:tbl>
              <a:tblPr/>
              <a:tblGrid>
                <a:gridCol w="2757487">
                  <a:extLst>
                    <a:ext uri="{9D8B030D-6E8A-4147-A177-3AD203B41FA5}">
                      <a16:colId xmlns:a16="http://schemas.microsoft.com/office/drawing/2014/main" xmlns="" val="20704481"/>
                    </a:ext>
                  </a:extLst>
                </a:gridCol>
                <a:gridCol w="2757487">
                  <a:extLst>
                    <a:ext uri="{9D8B030D-6E8A-4147-A177-3AD203B41FA5}">
                      <a16:colId xmlns:a16="http://schemas.microsoft.com/office/drawing/2014/main" xmlns="" val="698530362"/>
                    </a:ext>
                  </a:extLst>
                </a:gridCol>
                <a:gridCol w="2757487">
                  <a:extLst>
                    <a:ext uri="{9D8B030D-6E8A-4147-A177-3AD203B41FA5}">
                      <a16:colId xmlns:a16="http://schemas.microsoft.com/office/drawing/2014/main" xmlns="" val="2898339103"/>
                    </a:ext>
                  </a:extLst>
                </a:gridCol>
                <a:gridCol w="2757487">
                  <a:extLst>
                    <a:ext uri="{9D8B030D-6E8A-4147-A177-3AD203B41FA5}">
                      <a16:colId xmlns:a16="http://schemas.microsoft.com/office/drawing/2014/main" xmlns="" val="362240139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key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value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group_val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10280286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1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3.5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7458486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7.0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8994679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1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3.5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9111994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1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3.5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6295931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1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7.0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102506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1"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 err="1">
                          <a:effectLst/>
                        </a:rPr>
                        <a:t>NaN</a:t>
                      </a:r>
                      <a:endParaRPr lang="en-US" sz="18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97383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6904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3" y="603623"/>
            <a:ext cx="11029615" cy="3678303"/>
          </a:xfrm>
        </p:spPr>
        <p:txBody>
          <a:bodyPr/>
          <a:lstStyle/>
          <a:p>
            <a:r>
              <a:rPr lang="zh-TW" altLang="en-US" dirty="0"/>
              <a:t>對於簡單的</a:t>
            </a:r>
            <a:r>
              <a:rPr lang="en-US" altLang="zh-TW" dirty="0"/>
              <a:t>index-on-index</a:t>
            </a:r>
            <a:r>
              <a:rPr lang="zh-TW" altLang="en-US" dirty="0"/>
              <a:t>連接，可以直接給</a:t>
            </a:r>
            <a:r>
              <a:rPr lang="en-US" altLang="zh-TW" dirty="0"/>
              <a:t>join</a:t>
            </a:r>
            <a:r>
              <a:rPr lang="zh-TW" altLang="en-US" dirty="0"/>
              <a:t>傳入一個</a:t>
            </a:r>
            <a:r>
              <a:rPr lang="en-US" altLang="zh-TW" dirty="0" err="1"/>
              <a:t>DataFrame</a:t>
            </a:r>
            <a:r>
              <a:rPr lang="zh-TW" altLang="en-US" dirty="0"/>
              <a:t>。（作為備選，也可以使用最普遍的</a:t>
            </a:r>
            <a:r>
              <a:rPr lang="en-US" altLang="zh-TW" dirty="0" err="1"/>
              <a:t>concat</a:t>
            </a:r>
            <a:r>
              <a:rPr lang="zh-TW" altLang="en-US" dirty="0"/>
              <a:t>函數，這個在下一節會做介紹）</a:t>
            </a: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Merging on Index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33060" y="3090388"/>
            <a:ext cx="6461705" cy="164968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another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pd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DataFrame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([[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7.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8.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[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9.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10.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[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11.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12.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[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16.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17.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]], 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index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'f'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columns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'New York'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'Oregon'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 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another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221253"/>
              </p:ext>
            </p:extLst>
          </p:nvPr>
        </p:nvGraphicFramePr>
        <p:xfrm>
          <a:off x="506381" y="4899771"/>
          <a:ext cx="11029950" cy="1828800"/>
        </p:xfrm>
        <a:graphic>
          <a:graphicData uri="http://schemas.openxmlformats.org/drawingml/2006/table">
            <a:tbl>
              <a:tblPr/>
              <a:tblGrid>
                <a:gridCol w="3676650">
                  <a:extLst>
                    <a:ext uri="{9D8B030D-6E8A-4147-A177-3AD203B41FA5}">
                      <a16:colId xmlns:a16="http://schemas.microsoft.com/office/drawing/2014/main" xmlns="" val="1760206877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xmlns="" val="1378846491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xmlns="" val="27296309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New York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Oregon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3033172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7.0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8.0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940872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9.0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10.0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92436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11.0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12.0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25780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16.0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dirty="0">
                          <a:effectLst/>
                        </a:rPr>
                        <a:t>17.0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93377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90794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Merging on Index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77077" y="2140536"/>
            <a:ext cx="2830903" cy="430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left2</a:t>
            </a:r>
            <a:r>
              <a:rPr kumimoji="0" lang="zh-TW" altLang="zh-TW" sz="28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join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right2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another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r>
              <a:rPr kumimoji="0" lang="zh-TW" altLang="zh-TW" sz="105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654184"/>
              </p:ext>
            </p:extLst>
          </p:nvPr>
        </p:nvGraphicFramePr>
        <p:xfrm>
          <a:off x="441066" y="3154013"/>
          <a:ext cx="11029949" cy="1737360"/>
        </p:xfrm>
        <a:graphic>
          <a:graphicData uri="http://schemas.openxmlformats.org/drawingml/2006/table">
            <a:tbl>
              <a:tblPr/>
              <a:tblGrid>
                <a:gridCol w="1575707">
                  <a:extLst>
                    <a:ext uri="{9D8B030D-6E8A-4147-A177-3AD203B41FA5}">
                      <a16:colId xmlns:a16="http://schemas.microsoft.com/office/drawing/2014/main" xmlns="" val="3885582401"/>
                    </a:ext>
                  </a:extLst>
                </a:gridCol>
                <a:gridCol w="1575707">
                  <a:extLst>
                    <a:ext uri="{9D8B030D-6E8A-4147-A177-3AD203B41FA5}">
                      <a16:colId xmlns:a16="http://schemas.microsoft.com/office/drawing/2014/main" xmlns="" val="223438505"/>
                    </a:ext>
                  </a:extLst>
                </a:gridCol>
                <a:gridCol w="1575707">
                  <a:extLst>
                    <a:ext uri="{9D8B030D-6E8A-4147-A177-3AD203B41FA5}">
                      <a16:colId xmlns:a16="http://schemas.microsoft.com/office/drawing/2014/main" xmlns="" val="1326248975"/>
                    </a:ext>
                  </a:extLst>
                </a:gridCol>
                <a:gridCol w="1575707">
                  <a:extLst>
                    <a:ext uri="{9D8B030D-6E8A-4147-A177-3AD203B41FA5}">
                      <a16:colId xmlns:a16="http://schemas.microsoft.com/office/drawing/2014/main" xmlns="" val="3505407096"/>
                    </a:ext>
                  </a:extLst>
                </a:gridCol>
                <a:gridCol w="1575707">
                  <a:extLst>
                    <a:ext uri="{9D8B030D-6E8A-4147-A177-3AD203B41FA5}">
                      <a16:colId xmlns:a16="http://schemas.microsoft.com/office/drawing/2014/main" xmlns="" val="294886861"/>
                    </a:ext>
                  </a:extLst>
                </a:gridCol>
                <a:gridCol w="1575707">
                  <a:extLst>
                    <a:ext uri="{9D8B030D-6E8A-4147-A177-3AD203B41FA5}">
                      <a16:colId xmlns:a16="http://schemas.microsoft.com/office/drawing/2014/main" xmlns="" val="2220429735"/>
                    </a:ext>
                  </a:extLst>
                </a:gridCol>
                <a:gridCol w="1575707">
                  <a:extLst>
                    <a:ext uri="{9D8B030D-6E8A-4147-A177-3AD203B41FA5}">
                      <a16:colId xmlns:a16="http://schemas.microsoft.com/office/drawing/2014/main" xmlns="" val="5369472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/>
                      </a:r>
                      <a:br>
                        <a:rPr lang="en-US" b="1">
                          <a:effectLst/>
                        </a:rPr>
                      </a:br>
                      <a:r>
                        <a:rPr lang="en-US" b="1">
                          <a:effectLst/>
                        </a:rPr>
                        <a:t>Ohio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Nevada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Missouri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Alabama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New York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Oregon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32472139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2.0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7.0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8.0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748849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3.0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4.0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9.0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10.0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9.0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10.0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81252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5.0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6.0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13.0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14.0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11.0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dirty="0">
                          <a:effectLst/>
                        </a:rPr>
                        <a:t>12.0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1782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81821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Merging on Index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93159" y="2457777"/>
            <a:ext cx="4316887" cy="430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left2</a:t>
            </a:r>
            <a:r>
              <a:rPr kumimoji="0" lang="zh-TW" altLang="zh-TW" sz="28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join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right2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another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</a:t>
            </a:r>
            <a:r>
              <a:rPr kumimoji="0" lang="zh-TW" altLang="zh-TW" sz="28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'outer'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zh-TW" altLang="zh-TW" sz="105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042844"/>
              </p:ext>
            </p:extLst>
          </p:nvPr>
        </p:nvGraphicFramePr>
        <p:xfrm>
          <a:off x="263784" y="3351823"/>
          <a:ext cx="11029949" cy="2834640"/>
        </p:xfrm>
        <a:graphic>
          <a:graphicData uri="http://schemas.openxmlformats.org/drawingml/2006/table">
            <a:tbl>
              <a:tblPr/>
              <a:tblGrid>
                <a:gridCol w="1575707">
                  <a:extLst>
                    <a:ext uri="{9D8B030D-6E8A-4147-A177-3AD203B41FA5}">
                      <a16:colId xmlns:a16="http://schemas.microsoft.com/office/drawing/2014/main" xmlns="" val="719224456"/>
                    </a:ext>
                  </a:extLst>
                </a:gridCol>
                <a:gridCol w="1575707">
                  <a:extLst>
                    <a:ext uri="{9D8B030D-6E8A-4147-A177-3AD203B41FA5}">
                      <a16:colId xmlns:a16="http://schemas.microsoft.com/office/drawing/2014/main" xmlns="" val="3153023952"/>
                    </a:ext>
                  </a:extLst>
                </a:gridCol>
                <a:gridCol w="1575707">
                  <a:extLst>
                    <a:ext uri="{9D8B030D-6E8A-4147-A177-3AD203B41FA5}">
                      <a16:colId xmlns:a16="http://schemas.microsoft.com/office/drawing/2014/main" xmlns="" val="3503362373"/>
                    </a:ext>
                  </a:extLst>
                </a:gridCol>
                <a:gridCol w="1575707">
                  <a:extLst>
                    <a:ext uri="{9D8B030D-6E8A-4147-A177-3AD203B41FA5}">
                      <a16:colId xmlns:a16="http://schemas.microsoft.com/office/drawing/2014/main" xmlns="" val="927247369"/>
                    </a:ext>
                  </a:extLst>
                </a:gridCol>
                <a:gridCol w="1575707">
                  <a:extLst>
                    <a:ext uri="{9D8B030D-6E8A-4147-A177-3AD203B41FA5}">
                      <a16:colId xmlns:a16="http://schemas.microsoft.com/office/drawing/2014/main" xmlns="" val="2469276189"/>
                    </a:ext>
                  </a:extLst>
                </a:gridCol>
                <a:gridCol w="1575707">
                  <a:extLst>
                    <a:ext uri="{9D8B030D-6E8A-4147-A177-3AD203B41FA5}">
                      <a16:colId xmlns:a16="http://schemas.microsoft.com/office/drawing/2014/main" xmlns="" val="2082798759"/>
                    </a:ext>
                  </a:extLst>
                </a:gridCol>
                <a:gridCol w="1575707">
                  <a:extLst>
                    <a:ext uri="{9D8B030D-6E8A-4147-A177-3AD203B41FA5}">
                      <a16:colId xmlns:a16="http://schemas.microsoft.com/office/drawing/2014/main" xmlns="" val="36203342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/>
                      </a:r>
                      <a:br>
                        <a:rPr lang="en-US" b="1">
                          <a:effectLst/>
                        </a:rPr>
                      </a:br>
                      <a:r>
                        <a:rPr lang="en-US" b="1">
                          <a:effectLst/>
                        </a:rPr>
                        <a:t>Ohio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Nevada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Missouri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Alabama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New York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Oregon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9075223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2.0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7.0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8.0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889421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7.0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8.0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48390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3.0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4.0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9.0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10.0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9.0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10.0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15153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11.0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12.0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314172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5.0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6.0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13.0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14.0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11.0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12.0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989800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16.0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dirty="0">
                          <a:effectLst/>
                        </a:rPr>
                        <a:t>17.0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66531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25725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482324"/>
            <a:ext cx="11029615" cy="3678303"/>
          </a:xfrm>
        </p:spPr>
        <p:txBody>
          <a:bodyPr/>
          <a:lstStyle/>
          <a:p>
            <a:r>
              <a:rPr lang="zh-TW" altLang="en-US" dirty="0"/>
              <a:t>另一種結合方式被稱為可互換的，比如</a:t>
            </a:r>
            <a:r>
              <a:rPr lang="en-US" altLang="zh-TW" dirty="0"/>
              <a:t>concatenation, binding, or stacking(</a:t>
            </a:r>
            <a:r>
              <a:rPr lang="zh-TW" altLang="en-US" dirty="0"/>
              <a:t>串聯，綁定，堆疊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r>
              <a:rPr lang="en-US" altLang="zh-TW" dirty="0" err="1"/>
              <a:t>Numpy</a:t>
            </a:r>
            <a:r>
              <a:rPr lang="zh-TW" altLang="en-US" dirty="0"/>
              <a:t>中的</a:t>
            </a:r>
            <a:r>
              <a:rPr lang="en-US" altLang="zh-TW" dirty="0"/>
              <a:t>concatenate</a:t>
            </a:r>
            <a:r>
              <a:rPr lang="zh-TW" altLang="en-US" dirty="0"/>
              <a:t>函數可以作用於</a:t>
            </a:r>
            <a:r>
              <a:rPr lang="en-US" altLang="zh-TW" dirty="0" err="1"/>
              <a:t>numpy</a:t>
            </a:r>
            <a:r>
              <a:rPr lang="en-US" altLang="zh-TW" dirty="0"/>
              <a:t> </a:t>
            </a:r>
            <a:r>
              <a:rPr lang="zh-TW" altLang="en-US" dirty="0"/>
              <a:t>數組</a:t>
            </a: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Concatenating Along an Axis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27175" y="2815725"/>
            <a:ext cx="4509248" cy="89255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arr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3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np</a:t>
            </a:r>
            <a:r>
              <a:rPr kumimoji="0" lang="zh-TW" altLang="zh-TW" sz="3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arange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12.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zh-TW" altLang="zh-TW" sz="3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reshape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arr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035699" y="4099824"/>
            <a:ext cx="3382336" cy="73866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array([[ 0., 1., 2., 3.], </a:t>
            </a:r>
            <a:endParaRPr lang="en-US" altLang="zh-TW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[ 4., 5., 6., 7.],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[ 8., 9., 10., 11.]])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819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Hierarchical Indexing</a:t>
            </a:r>
            <a:endParaRPr lang="zh-TW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81192" y="2195546"/>
            <a:ext cx="1691169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data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81192" y="2642788"/>
            <a:ext cx="1221488" cy="84638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1 0.061911 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3 0.671126 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 1 -0.370790 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2 0.038295 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dtype: float64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81192" y="3823497"/>
            <a:ext cx="2257028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data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</a:rPr>
              <a:t>.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loc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'd'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81192" y="4126115"/>
            <a:ext cx="1221488" cy="84638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1 0.061911 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3 0.671126 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2 -1.935946 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3 -0.197977 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dtype: float64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62604" y="4247071"/>
            <a:ext cx="609600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altLang="zh-TW" sz="1400" b="1" dirty="0">
                <a:solidFill>
                  <a:srgbClr val="000000"/>
                </a:solidFill>
                <a:latin typeface="Helvetica Neue"/>
              </a:rPr>
              <a:t>selection</a:t>
            </a:r>
            <a:r>
              <a:rPr lang="zh-TW" altLang="en-US" sz="1400" b="1" dirty="0">
                <a:solidFill>
                  <a:srgbClr val="000000"/>
                </a:solidFill>
                <a:latin typeface="Helvetica Neue"/>
              </a:rPr>
              <a:t>（選中）對於一個內部層級（</a:t>
            </a:r>
            <a:r>
              <a:rPr lang="en-US" altLang="zh-TW" sz="1400" b="1" dirty="0">
                <a:solidFill>
                  <a:srgbClr val="000000"/>
                </a:solidFill>
                <a:latin typeface="Helvetica Neue"/>
              </a:rPr>
              <a:t>inner level</a:t>
            </a:r>
            <a:r>
              <a:rPr lang="zh-TW" altLang="en-US" sz="1400" b="1" dirty="0">
                <a:solidFill>
                  <a:srgbClr val="000000"/>
                </a:solidFill>
                <a:latin typeface="Helvetica Neue"/>
              </a:rPr>
              <a:t>）也是可能的</a:t>
            </a:r>
            <a:endParaRPr lang="zh-TW" altLang="en-US" sz="1400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81192" y="5245004"/>
            <a:ext cx="1516441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data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</a:rPr>
              <a:t>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loc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[:,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0" name="矩形 9"/>
          <p:cNvSpPr/>
          <p:nvPr/>
        </p:nvSpPr>
        <p:spPr>
          <a:xfrm>
            <a:off x="581192" y="5451448"/>
            <a:ext cx="6096000" cy="9387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100" dirty="0"/>
              <a:t/>
            </a:r>
            <a:br>
              <a:rPr lang="en-US" altLang="zh-TW" sz="1100" dirty="0"/>
            </a:br>
            <a:r>
              <a:rPr lang="en-US" altLang="zh-TW" sz="1100" dirty="0">
                <a:solidFill>
                  <a:srgbClr val="000000"/>
                </a:solidFill>
                <a:latin typeface="Courier New" panose="02070309020205020404" pitchFamily="49" charset="0"/>
              </a:rPr>
              <a:t>a -0.605140 </a:t>
            </a:r>
            <a:endParaRPr lang="en-US" altLang="zh-TW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 </a:t>
            </a:r>
            <a:r>
              <a:rPr lang="en-US" altLang="zh-TW" sz="1100" dirty="0">
                <a:solidFill>
                  <a:srgbClr val="000000"/>
                </a:solidFill>
                <a:latin typeface="Courier New" panose="02070309020205020404" pitchFamily="49" charset="0"/>
              </a:rPr>
              <a:t>0.038295 </a:t>
            </a:r>
            <a:endParaRPr lang="en-US" altLang="zh-TW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 </a:t>
            </a:r>
            <a:r>
              <a:rPr lang="en-US" altLang="zh-TW" sz="1100" dirty="0">
                <a:solidFill>
                  <a:srgbClr val="000000"/>
                </a:solidFill>
                <a:latin typeface="Courier New" panose="02070309020205020404" pitchFamily="49" charset="0"/>
              </a:rPr>
              <a:t>-1.935946 </a:t>
            </a:r>
            <a:endParaRPr lang="en-US" altLang="zh-TW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dtype</a:t>
            </a:r>
            <a:r>
              <a:rPr lang="en-US" altLang="zh-TW" sz="1100" dirty="0">
                <a:solidFill>
                  <a:srgbClr val="000000"/>
                </a:solidFill>
                <a:latin typeface="Courier New" panose="02070309020205020404" pitchFamily="49" charset="0"/>
              </a:rPr>
              <a:t>: float64</a:t>
            </a:r>
            <a:endParaRPr lang="zh-TW" altLang="en-US" sz="1100" dirty="0"/>
          </a:p>
        </p:txBody>
      </p:sp>
      <p:sp>
        <p:nvSpPr>
          <p:cNvPr id="11" name="矩形 10"/>
          <p:cNvSpPr/>
          <p:nvPr/>
        </p:nvSpPr>
        <p:spPr>
          <a:xfrm>
            <a:off x="3141306" y="5651503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1400" b="1" dirty="0">
                <a:solidFill>
                  <a:srgbClr val="000000"/>
                </a:solidFill>
                <a:latin typeface="Helvetica Neue"/>
              </a:rPr>
              <a:t>分層索引的作用是改變數據的形狀，以及做一些基於組的操作（</a:t>
            </a:r>
            <a:r>
              <a:rPr lang="en-US" altLang="zh-TW" sz="1400" b="1" dirty="0">
                <a:solidFill>
                  <a:srgbClr val="000000"/>
                </a:solidFill>
                <a:latin typeface="Helvetica Neue"/>
              </a:rPr>
              <a:t>group-based</a:t>
            </a:r>
            <a:r>
              <a:rPr lang="zh-TW" altLang="en-US" sz="1400" b="1" dirty="0">
                <a:solidFill>
                  <a:srgbClr val="000000"/>
                </a:solidFill>
                <a:latin typeface="Helvetica Neue"/>
              </a:rPr>
              <a:t>）比如做一個數據透視表（</a:t>
            </a:r>
            <a:r>
              <a:rPr lang="en-US" altLang="zh-TW" sz="1400" b="1" dirty="0">
                <a:solidFill>
                  <a:srgbClr val="000000"/>
                </a:solidFill>
                <a:latin typeface="Helvetica Neue"/>
              </a:rPr>
              <a:t>pivot table</a:t>
            </a:r>
            <a:r>
              <a:rPr lang="zh-TW" altLang="en-US" sz="1400" b="1" dirty="0">
                <a:solidFill>
                  <a:srgbClr val="000000"/>
                </a:solidFill>
                <a:latin typeface="Helvetica Neue"/>
              </a:rPr>
              <a:t>）。例子，我們可以用</a:t>
            </a:r>
            <a:r>
              <a:rPr lang="en-US" altLang="zh-TW" sz="1400" b="1" dirty="0">
                <a:solidFill>
                  <a:srgbClr val="000000"/>
                </a:solidFill>
                <a:latin typeface="Helvetica Neue"/>
              </a:rPr>
              <a:t>unstack</a:t>
            </a:r>
            <a:r>
              <a:rPr lang="zh-TW" altLang="en-US" sz="1400" b="1" dirty="0">
                <a:solidFill>
                  <a:srgbClr val="000000"/>
                </a:solidFill>
                <a:latin typeface="Helvetica Neue"/>
              </a:rPr>
              <a:t>來把數據進行重新排列，產生一個</a:t>
            </a:r>
            <a:r>
              <a:rPr lang="en-US" altLang="zh-TW" sz="1400" b="1" dirty="0" err="1">
                <a:solidFill>
                  <a:srgbClr val="000000"/>
                </a:solidFill>
                <a:latin typeface="Helvetica Neue"/>
              </a:rPr>
              <a:t>DataFrame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809140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Concatenating Along an Axis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73078" y="1991968"/>
            <a:ext cx="4869923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np</a:t>
            </a:r>
            <a:r>
              <a:rPr kumimoji="0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concatenate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arr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arr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axis</a:t>
            </a:r>
            <a:r>
              <a:rPr kumimoji="0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075715" y="2925622"/>
            <a:ext cx="4940455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array([[ 0., 1., 2., 3., 0., 1., 2., 3.], 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[ 4., 5., 6., 7., 4., 5., 6., 7.], 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[ 8., 9., 10., 11., 8., 9., 10., 11.]])</a:t>
            </a:r>
            <a:endParaRPr kumimoji="0" lang="zh-TW" altLang="zh-TW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/>
            </a:r>
            <a:b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</a:br>
            <a:endParaRPr kumimoji="0" lang="zh-TW" altLang="zh-TW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50360" y="4473842"/>
            <a:ext cx="896982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/>
              <a:t>而在pandas的對象中，比如Series和DataFrame，labeled axes（便簽化的軸）能讓我們做更泛化的數組串聯操作。不過我們可能會有下面一些疑問：</a:t>
            </a:r>
          </a:p>
          <a:p>
            <a:endParaRPr lang="zh-TW" altLang="en-US" sz="1400" dirty="0"/>
          </a:p>
          <a:p>
            <a:r>
              <a:rPr lang="zh-TW" altLang="en-US" sz="1400" dirty="0"/>
              <a:t>如果一個對象在其他軸上的index不同，我們應不應該在這些軸上把不同的元素合並起來，或者只用交集?</a:t>
            </a:r>
          </a:p>
          <a:p>
            <a:endParaRPr lang="zh-TW" altLang="en-US" sz="1400" dirty="0"/>
          </a:p>
          <a:p>
            <a:r>
              <a:rPr lang="zh-TW" altLang="en-US" sz="1400" dirty="0"/>
              <a:t>經過串聯操作後，連接的部分在輸出對象里應不應該是可被識別的？</a:t>
            </a:r>
          </a:p>
          <a:p>
            <a:endParaRPr lang="zh-TW" altLang="en-US" sz="1400" dirty="0"/>
          </a:p>
          <a:p>
            <a:r>
              <a:rPr lang="zh-TW" altLang="en-US" sz="1400" dirty="0"/>
              <a:t>concatenation axis（串聯軸）含有的數據需要被保留嗎？在很多情況下，DataFrame中一些用整數做的label（標簽）其實最好在串聯後被刪除。</a:t>
            </a:r>
          </a:p>
        </p:txBody>
      </p:sp>
    </p:spTree>
    <p:extLst>
      <p:ext uri="{BB962C8B-B14F-4D97-AF65-F5344CB8AC3E}">
        <p14:creationId xmlns:p14="http://schemas.microsoft.com/office/powerpoint/2010/main" val="34155210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Concatenating Along an Axis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510316"/>
            <a:ext cx="11029615" cy="3678303"/>
          </a:xfrm>
          <a:noFill/>
        </p:spPr>
        <p:txBody>
          <a:bodyPr/>
          <a:lstStyle/>
          <a:p>
            <a:r>
              <a:rPr lang="en-US" altLang="zh-TW" dirty="0"/>
              <a:t>pandas</a:t>
            </a:r>
            <a:r>
              <a:rPr lang="zh-TW" altLang="en-US" dirty="0"/>
              <a:t>中的</a:t>
            </a:r>
            <a:r>
              <a:rPr lang="en-US" altLang="zh-TW" dirty="0" err="1"/>
              <a:t>concat</a:t>
            </a:r>
            <a:r>
              <a:rPr lang="zh-TW" altLang="en-US" dirty="0"/>
              <a:t>函數能解決上面這些問題。這里會給出幾個例子來說明。假設我們有三個</a:t>
            </a:r>
            <a:r>
              <a:rPr lang="en-US" altLang="zh-TW" dirty="0"/>
              <a:t>Series</a:t>
            </a:r>
            <a:r>
              <a:rPr lang="zh-TW" altLang="en-US" dirty="0"/>
              <a:t>，他們指明沒有</a:t>
            </a:r>
            <a:r>
              <a:rPr lang="en-US" altLang="zh-TW" dirty="0"/>
              <a:t>index overlap(</a:t>
            </a:r>
            <a:r>
              <a:rPr lang="zh-TW" altLang="en-US" dirty="0"/>
              <a:t>索引重疊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58473" y="2865673"/>
            <a:ext cx="4591000" cy="110799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s1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pd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Series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index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 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s2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pd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Series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index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 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s3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pd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Series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index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'f'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'g'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07028" y="4149272"/>
            <a:ext cx="85779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調用concat，把上面的series放在一個list里，結果會把值和索引都整合在一起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58473" y="4679343"/>
            <a:ext cx="2529539" cy="430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pd</a:t>
            </a:r>
            <a:r>
              <a:rPr kumimoji="0" lang="zh-TW" altLang="zh-TW" sz="28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concat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s1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s2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s3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r>
              <a:rPr kumimoji="0" lang="zh-TW" altLang="zh-TW" sz="105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804944" y="4706388"/>
            <a:ext cx="1519647" cy="19697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0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1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 2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3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 4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5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 6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dtype: int64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9608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Concatenating Along an </a:t>
            </a:r>
            <a:r>
              <a:rPr lang="en-US" altLang="zh-TW" b="1" dirty="0" smtClean="0"/>
              <a:t>Axis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3" y="426341"/>
            <a:ext cx="11029615" cy="3678303"/>
          </a:xfrm>
        </p:spPr>
        <p:txBody>
          <a:bodyPr/>
          <a:lstStyle/>
          <a:p>
            <a:r>
              <a:rPr lang="zh-TW" altLang="en-US" dirty="0"/>
              <a:t>默認情況下，</a:t>
            </a:r>
            <a:r>
              <a:rPr lang="en-US" altLang="zh-TW" dirty="0" err="1"/>
              <a:t>concat</a:t>
            </a:r>
            <a:r>
              <a:rPr lang="zh-TW" altLang="en-US" dirty="0"/>
              <a:t>中</a:t>
            </a:r>
            <a:r>
              <a:rPr lang="en-US" altLang="zh-TW" dirty="0"/>
              <a:t>axis=0,</a:t>
            </a:r>
            <a:r>
              <a:rPr lang="zh-TW" altLang="en-US" dirty="0"/>
              <a:t>結果會得到一個新的而</a:t>
            </a:r>
            <a:r>
              <a:rPr lang="en-US" altLang="zh-TW" dirty="0"/>
              <a:t>series</a:t>
            </a:r>
            <a:r>
              <a:rPr lang="zh-TW" altLang="en-US" dirty="0"/>
              <a:t>。如果令</a:t>
            </a:r>
            <a:r>
              <a:rPr lang="en-US" altLang="zh-TW" dirty="0"/>
              <a:t>axis=1, </a:t>
            </a:r>
            <a:r>
              <a:rPr lang="zh-TW" altLang="en-US" dirty="0"/>
              <a:t>結果會變成一個</a:t>
            </a:r>
            <a:r>
              <a:rPr lang="en-US" altLang="zh-TW" dirty="0" err="1"/>
              <a:t>DataFrame</a:t>
            </a:r>
            <a:r>
              <a:rPr lang="zh-TW" altLang="en-US" dirty="0"/>
              <a:t>（</a:t>
            </a:r>
            <a:r>
              <a:rPr lang="en-US" altLang="zh-TW" dirty="0"/>
              <a:t>axis=1 </a:t>
            </a:r>
            <a:r>
              <a:rPr lang="zh-TW" altLang="en-US" dirty="0"/>
              <a:t>是列）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05070" y="2849664"/>
            <a:ext cx="3444854" cy="430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pd</a:t>
            </a:r>
            <a:r>
              <a:rPr kumimoji="0" lang="zh-TW" altLang="zh-TW" sz="28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concat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s1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s2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s3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axis</a:t>
            </a:r>
            <a:r>
              <a:rPr kumimoji="0" lang="zh-TW" altLang="zh-TW" sz="28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zh-TW" altLang="zh-TW" sz="105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430584"/>
              </p:ext>
            </p:extLst>
          </p:nvPr>
        </p:nvGraphicFramePr>
        <p:xfrm>
          <a:off x="580860" y="3530037"/>
          <a:ext cx="11029948" cy="2926080"/>
        </p:xfrm>
        <a:graphic>
          <a:graphicData uri="http://schemas.openxmlformats.org/drawingml/2006/table">
            <a:tbl>
              <a:tblPr/>
              <a:tblGrid>
                <a:gridCol w="2757487">
                  <a:extLst>
                    <a:ext uri="{9D8B030D-6E8A-4147-A177-3AD203B41FA5}">
                      <a16:colId xmlns:a16="http://schemas.microsoft.com/office/drawing/2014/main" xmlns="" val="2014735845"/>
                    </a:ext>
                  </a:extLst>
                </a:gridCol>
                <a:gridCol w="2757487">
                  <a:extLst>
                    <a:ext uri="{9D8B030D-6E8A-4147-A177-3AD203B41FA5}">
                      <a16:colId xmlns:a16="http://schemas.microsoft.com/office/drawing/2014/main" xmlns="" val="3234561751"/>
                    </a:ext>
                  </a:extLst>
                </a:gridCol>
                <a:gridCol w="2757487">
                  <a:extLst>
                    <a:ext uri="{9D8B030D-6E8A-4147-A177-3AD203B41FA5}">
                      <a16:colId xmlns:a16="http://schemas.microsoft.com/office/drawing/2014/main" xmlns="" val="2156336278"/>
                    </a:ext>
                  </a:extLst>
                </a:gridCol>
                <a:gridCol w="2757487">
                  <a:extLst>
                    <a:ext uri="{9D8B030D-6E8A-4147-A177-3AD203B41FA5}">
                      <a16:colId xmlns:a16="http://schemas.microsoft.com/office/drawing/2014/main" xmlns="" val="149153154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1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1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40253749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0.0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6462941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1.0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788560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2.0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7373584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3.0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1431244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4.0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7514748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5.0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2809359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dirty="0">
                          <a:effectLst/>
                        </a:rPr>
                        <a:t>6.0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84060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02678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Concatenating Along an Axis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435672"/>
            <a:ext cx="11029615" cy="3678303"/>
          </a:xfrm>
        </p:spPr>
        <p:txBody>
          <a:bodyPr/>
          <a:lstStyle/>
          <a:p>
            <a:r>
              <a:rPr lang="zh-TW" altLang="en-US" dirty="0"/>
              <a:t>這種情況下，不會與其他軸產生重疊，效果與</a:t>
            </a:r>
            <a:r>
              <a:rPr lang="en-US" altLang="zh-TW" dirty="0"/>
              <a:t>join</a:t>
            </a:r>
            <a:r>
              <a:rPr lang="zh-TW" altLang="en-US" dirty="0"/>
              <a:t>中的</a:t>
            </a:r>
            <a:r>
              <a:rPr lang="en-US" altLang="zh-TW" dirty="0"/>
              <a:t>outer join</a:t>
            </a:r>
            <a:r>
              <a:rPr lang="zh-TW" altLang="en-US" dirty="0"/>
              <a:t>一樣。你也可以通過設定</a:t>
            </a:r>
            <a:r>
              <a:rPr lang="en-US" altLang="zh-TW" dirty="0"/>
              <a:t>join='inner'</a:t>
            </a:r>
            <a:r>
              <a:rPr lang="zh-TW" altLang="en-US" dirty="0"/>
              <a:t>來使用交集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33061" y="2837567"/>
            <a:ext cx="2813271" cy="79098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s4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pd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concat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s1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s3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 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s4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02228" y="3976046"/>
            <a:ext cx="1519647" cy="123110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0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1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5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 6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dtype: int64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439748" y="2837567"/>
            <a:ext cx="2999219" cy="430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pd</a:t>
            </a:r>
            <a:r>
              <a:rPr kumimoji="0" lang="zh-TW" altLang="zh-TW" sz="28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concat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s1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s4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axis</a:t>
            </a:r>
            <a:r>
              <a:rPr kumimoji="0" lang="zh-TW" altLang="zh-TW" sz="28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zh-TW" altLang="zh-TW" sz="105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6713"/>
              </p:ext>
            </p:extLst>
          </p:nvPr>
        </p:nvGraphicFramePr>
        <p:xfrm>
          <a:off x="5365102" y="3628553"/>
          <a:ext cx="6357840" cy="1932635"/>
        </p:xfrm>
        <a:graphic>
          <a:graphicData uri="http://schemas.openxmlformats.org/drawingml/2006/table">
            <a:tbl>
              <a:tblPr/>
              <a:tblGrid>
                <a:gridCol w="2119280">
                  <a:extLst>
                    <a:ext uri="{9D8B030D-6E8A-4147-A177-3AD203B41FA5}">
                      <a16:colId xmlns:a16="http://schemas.microsoft.com/office/drawing/2014/main" xmlns="" val="466410202"/>
                    </a:ext>
                  </a:extLst>
                </a:gridCol>
                <a:gridCol w="2119280">
                  <a:extLst>
                    <a:ext uri="{9D8B030D-6E8A-4147-A177-3AD203B41FA5}">
                      <a16:colId xmlns:a16="http://schemas.microsoft.com/office/drawing/2014/main" xmlns="" val="2577322755"/>
                    </a:ext>
                  </a:extLst>
                </a:gridCol>
                <a:gridCol w="2119280">
                  <a:extLst>
                    <a:ext uri="{9D8B030D-6E8A-4147-A177-3AD203B41FA5}">
                      <a16:colId xmlns:a16="http://schemas.microsoft.com/office/drawing/2014/main" xmlns="" val="1989473466"/>
                    </a:ext>
                  </a:extLst>
                </a:gridCol>
              </a:tblGrid>
              <a:tr h="38652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4256037509"/>
                  </a:ext>
                </a:extLst>
              </a:tr>
              <a:tr h="386527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94821174"/>
                  </a:ext>
                </a:extLst>
              </a:tr>
              <a:tr h="386527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51385332"/>
                  </a:ext>
                </a:extLst>
              </a:tr>
              <a:tr h="386527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18792176"/>
                  </a:ext>
                </a:extLst>
              </a:tr>
              <a:tr h="386527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dirty="0">
                          <a:effectLst/>
                        </a:rPr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43280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66857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Concatenating Along an Axis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18457" y="2037901"/>
            <a:ext cx="4421082" cy="430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pd</a:t>
            </a:r>
            <a:r>
              <a:rPr kumimoji="0" lang="zh-TW" altLang="zh-TW" sz="28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concat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s1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s4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axis</a:t>
            </a:r>
            <a:r>
              <a:rPr kumimoji="0" lang="zh-TW" altLang="zh-TW" sz="28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join</a:t>
            </a:r>
            <a:r>
              <a:rPr kumimoji="0" lang="zh-TW" altLang="zh-TW" sz="28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'inner'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zh-TW" altLang="zh-TW" sz="105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286734"/>
              </p:ext>
            </p:extLst>
          </p:nvPr>
        </p:nvGraphicFramePr>
        <p:xfrm>
          <a:off x="1623975" y="3051443"/>
          <a:ext cx="2610045" cy="2341317"/>
        </p:xfrm>
        <a:graphic>
          <a:graphicData uri="http://schemas.openxmlformats.org/drawingml/2006/table">
            <a:tbl>
              <a:tblPr/>
              <a:tblGrid>
                <a:gridCol w="870015">
                  <a:extLst>
                    <a:ext uri="{9D8B030D-6E8A-4147-A177-3AD203B41FA5}">
                      <a16:colId xmlns:a16="http://schemas.microsoft.com/office/drawing/2014/main" xmlns="" val="117014963"/>
                    </a:ext>
                  </a:extLst>
                </a:gridCol>
                <a:gridCol w="870015">
                  <a:extLst>
                    <a:ext uri="{9D8B030D-6E8A-4147-A177-3AD203B41FA5}">
                      <a16:colId xmlns:a16="http://schemas.microsoft.com/office/drawing/2014/main" xmlns="" val="3465167256"/>
                    </a:ext>
                  </a:extLst>
                </a:gridCol>
                <a:gridCol w="870015">
                  <a:extLst>
                    <a:ext uri="{9D8B030D-6E8A-4147-A177-3AD203B41FA5}">
                      <a16:colId xmlns:a16="http://schemas.microsoft.com/office/drawing/2014/main" xmlns="" val="2289778038"/>
                    </a:ext>
                  </a:extLst>
                </a:gridCol>
              </a:tblGrid>
              <a:tr h="780439">
                <a:tc>
                  <a:txBody>
                    <a:bodyPr/>
                    <a:lstStyle/>
                    <a:p>
                      <a:pPr algn="r" fontAlgn="ctr"/>
                      <a:endParaRPr lang="zh-TW" altLang="en-US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 dirty="0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29016621"/>
                  </a:ext>
                </a:extLst>
              </a:tr>
              <a:tr h="780439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dirty="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33058122"/>
                  </a:ext>
                </a:extLst>
              </a:tr>
              <a:tr h="780439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dirty="0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02164235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5139539" y="4037436"/>
            <a:ext cx="4160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因為join='inner'，所以f和g標簽消失了。</a:t>
            </a:r>
          </a:p>
        </p:txBody>
      </p:sp>
    </p:spTree>
    <p:extLst>
      <p:ext uri="{BB962C8B-B14F-4D97-AF65-F5344CB8AC3E}">
        <p14:creationId xmlns:p14="http://schemas.microsoft.com/office/powerpoint/2010/main" val="32836760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Concatenating Along an Axis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4498" y="500986"/>
            <a:ext cx="11029615" cy="3678303"/>
          </a:xfrm>
        </p:spPr>
        <p:txBody>
          <a:bodyPr/>
          <a:lstStyle/>
          <a:p>
            <a:r>
              <a:rPr lang="zh-TW" altLang="en-US" dirty="0"/>
              <a:t>也可以在</a:t>
            </a:r>
            <a:r>
              <a:rPr lang="en-US" altLang="zh-TW" dirty="0" err="1"/>
              <a:t>join_axes</a:t>
            </a:r>
            <a:r>
              <a:rPr lang="zh-TW" altLang="en-US" dirty="0"/>
              <a:t>中指定使用哪些軸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58474" y="2896315"/>
            <a:ext cx="6431248" cy="430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pd</a:t>
            </a:r>
            <a:r>
              <a:rPr kumimoji="0" lang="zh-TW" altLang="zh-TW" sz="28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concat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s1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s4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axis</a:t>
            </a:r>
            <a:r>
              <a:rPr kumimoji="0" lang="zh-TW" altLang="zh-TW" sz="28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join_axes</a:t>
            </a:r>
            <a:r>
              <a:rPr kumimoji="0" lang="zh-TW" altLang="zh-TW" sz="28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'e'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]])</a:t>
            </a:r>
            <a:r>
              <a:rPr kumimoji="0" lang="zh-TW" altLang="zh-TW" sz="105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213005"/>
              </p:ext>
            </p:extLst>
          </p:nvPr>
        </p:nvGraphicFramePr>
        <p:xfrm>
          <a:off x="580858" y="3885533"/>
          <a:ext cx="11029950" cy="2103120"/>
        </p:xfrm>
        <a:graphic>
          <a:graphicData uri="http://schemas.openxmlformats.org/drawingml/2006/table">
            <a:tbl>
              <a:tblPr/>
              <a:tblGrid>
                <a:gridCol w="3676650">
                  <a:extLst>
                    <a:ext uri="{9D8B030D-6E8A-4147-A177-3AD203B41FA5}">
                      <a16:colId xmlns:a16="http://schemas.microsoft.com/office/drawing/2014/main" xmlns="" val="1992988039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xmlns="" val="250731917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xmlns="" val="6558276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b="1">
                          <a:effectLst/>
                        </a:rPr>
                        <a:t/>
                      </a:r>
                      <a:br>
                        <a:rPr lang="zh-TW" altLang="en-US" b="1">
                          <a:effectLst/>
                        </a:rPr>
                      </a:br>
                      <a:r>
                        <a:rPr lang="en-US" altLang="zh-TW" b="1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35961587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274259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240754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610584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err="1">
                          <a:effectLst/>
                        </a:rPr>
                        <a:t>NaN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84956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0909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Concatenating Along an Axis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3" y="445002"/>
            <a:ext cx="11029615" cy="3678303"/>
          </a:xfrm>
        </p:spPr>
        <p:txBody>
          <a:bodyPr/>
          <a:lstStyle/>
          <a:p>
            <a:r>
              <a:rPr lang="zh-TW" altLang="en-US" dirty="0"/>
              <a:t>一個潛在的問題是串聯的部分在結果里是不可辨識的。假設我們想在串聯軸上創建一個多層級索引，我們需要用到</a:t>
            </a:r>
            <a:r>
              <a:rPr lang="en-US" altLang="zh-TW" dirty="0"/>
              <a:t>keys</a:t>
            </a:r>
            <a:r>
              <a:rPr lang="zh-TW" altLang="en-US" dirty="0"/>
              <a:t>參數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9755" y="2744261"/>
            <a:ext cx="6572312" cy="79098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pd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concat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s1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s1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s3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keys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'one'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'two'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'three'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 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02228" y="3783959"/>
            <a:ext cx="1477802" cy="172354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one a 0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1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two a 0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1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three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 5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 6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dtype: int64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8489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Concatenating Along an Axis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86408" y="2317819"/>
            <a:ext cx="1681551" cy="430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</a:t>
            </a:r>
            <a:r>
              <a:rPr kumimoji="0" lang="zh-TW" altLang="zh-TW" sz="28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unstack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zh-TW" altLang="zh-TW" sz="105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520953"/>
              </p:ext>
            </p:extLst>
          </p:nvPr>
        </p:nvGraphicFramePr>
        <p:xfrm>
          <a:off x="580858" y="2855434"/>
          <a:ext cx="11029950" cy="1737360"/>
        </p:xfrm>
        <a:graphic>
          <a:graphicData uri="http://schemas.openxmlformats.org/drawingml/2006/table">
            <a:tbl>
              <a:tblPr/>
              <a:tblGrid>
                <a:gridCol w="2205990">
                  <a:extLst>
                    <a:ext uri="{9D8B030D-6E8A-4147-A177-3AD203B41FA5}">
                      <a16:colId xmlns:a16="http://schemas.microsoft.com/office/drawing/2014/main" xmlns="" val="2671515732"/>
                    </a:ext>
                  </a:extLst>
                </a:gridCol>
                <a:gridCol w="2205990">
                  <a:extLst>
                    <a:ext uri="{9D8B030D-6E8A-4147-A177-3AD203B41FA5}">
                      <a16:colId xmlns:a16="http://schemas.microsoft.com/office/drawing/2014/main" xmlns="" val="1811764162"/>
                    </a:ext>
                  </a:extLst>
                </a:gridCol>
                <a:gridCol w="2205990">
                  <a:extLst>
                    <a:ext uri="{9D8B030D-6E8A-4147-A177-3AD203B41FA5}">
                      <a16:colId xmlns:a16="http://schemas.microsoft.com/office/drawing/2014/main" xmlns="" val="1237369358"/>
                    </a:ext>
                  </a:extLst>
                </a:gridCol>
                <a:gridCol w="2205990">
                  <a:extLst>
                    <a:ext uri="{9D8B030D-6E8A-4147-A177-3AD203B41FA5}">
                      <a16:colId xmlns:a16="http://schemas.microsoft.com/office/drawing/2014/main" xmlns="" val="3127789525"/>
                    </a:ext>
                  </a:extLst>
                </a:gridCol>
                <a:gridCol w="2205990">
                  <a:extLst>
                    <a:ext uri="{9D8B030D-6E8A-4147-A177-3AD203B41FA5}">
                      <a16:colId xmlns:a16="http://schemas.microsoft.com/office/drawing/2014/main" xmlns="" val="568061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/>
                      </a:r>
                      <a:br>
                        <a:rPr lang="en-US" b="1">
                          <a:effectLst/>
                        </a:rPr>
                      </a:br>
                      <a:r>
                        <a:rPr lang="en-US" b="1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18943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one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005171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two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3564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three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5.0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dirty="0">
                          <a:effectLst/>
                        </a:rPr>
                        <a:t>6.0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98830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5557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Concatenating Along an Axis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3" y="407679"/>
            <a:ext cx="11029615" cy="3678303"/>
          </a:xfrm>
        </p:spPr>
        <p:txBody>
          <a:bodyPr/>
          <a:lstStyle/>
          <a:p>
            <a:r>
              <a:rPr lang="zh-TW" altLang="en-US" dirty="0"/>
              <a:t>如果是設定</a:t>
            </a:r>
            <a:r>
              <a:rPr lang="en-US" altLang="zh-TW" dirty="0"/>
              <a:t>axis=1</a:t>
            </a:r>
            <a:r>
              <a:rPr lang="zh-TW" altLang="en-US" dirty="0"/>
              <a:t>，那麽</a:t>
            </a:r>
            <a:r>
              <a:rPr lang="en-US" altLang="zh-TW" dirty="0"/>
              <a:t>keys</a:t>
            </a:r>
            <a:r>
              <a:rPr lang="zh-TW" altLang="en-US" dirty="0"/>
              <a:t>會變為</a:t>
            </a:r>
            <a:r>
              <a:rPr lang="en-US" altLang="zh-TW" dirty="0" err="1"/>
              <a:t>DataFrame</a:t>
            </a:r>
            <a:r>
              <a:rPr lang="zh-TW" altLang="en-US" dirty="0"/>
              <a:t>的</a:t>
            </a:r>
            <a:r>
              <a:rPr lang="en-US" altLang="zh-TW" dirty="0"/>
              <a:t>column header(</a:t>
            </a:r>
            <a:r>
              <a:rPr lang="zh-TW" altLang="en-US" dirty="0"/>
              <a:t>列頭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01012" y="2571721"/>
            <a:ext cx="12238653" cy="151426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s1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s2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s3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kumimoji="0" lang="zh-TW" altLang="zh-TW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/>
            </a:r>
            <a:b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</a:b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286001" y="3704501"/>
            <a:ext cx="1792157" cy="276998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0 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1 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dtype: int64 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 2 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3 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 4 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dtype: int64 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5 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 6 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dtype: int64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904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Concatenating Along an Axis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58417" y="2215181"/>
            <a:ext cx="6456896" cy="430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pd</a:t>
            </a:r>
            <a:r>
              <a:rPr kumimoji="0" lang="zh-TW" altLang="zh-TW" sz="28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concat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s1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s2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s3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axis</a:t>
            </a:r>
            <a:r>
              <a:rPr kumimoji="0" lang="zh-TW" altLang="zh-TW" sz="28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keys</a:t>
            </a:r>
            <a:r>
              <a:rPr kumimoji="0" lang="zh-TW" altLang="zh-TW" sz="28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'one'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'two'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'three'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r>
              <a:rPr kumimoji="0" lang="zh-TW" altLang="zh-TW" sz="105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81026" y="2634298"/>
          <a:ext cx="11029948" cy="2926080"/>
        </p:xfrm>
        <a:graphic>
          <a:graphicData uri="http://schemas.openxmlformats.org/drawingml/2006/table">
            <a:tbl>
              <a:tblPr/>
              <a:tblGrid>
                <a:gridCol w="2757487">
                  <a:extLst>
                    <a:ext uri="{9D8B030D-6E8A-4147-A177-3AD203B41FA5}">
                      <a16:colId xmlns:a16="http://schemas.microsoft.com/office/drawing/2014/main" xmlns="" val="1418426205"/>
                    </a:ext>
                  </a:extLst>
                </a:gridCol>
                <a:gridCol w="2757487">
                  <a:extLst>
                    <a:ext uri="{9D8B030D-6E8A-4147-A177-3AD203B41FA5}">
                      <a16:colId xmlns:a16="http://schemas.microsoft.com/office/drawing/2014/main" xmlns="" val="3447098355"/>
                    </a:ext>
                  </a:extLst>
                </a:gridCol>
                <a:gridCol w="2757487">
                  <a:extLst>
                    <a:ext uri="{9D8B030D-6E8A-4147-A177-3AD203B41FA5}">
                      <a16:colId xmlns:a16="http://schemas.microsoft.com/office/drawing/2014/main" xmlns="" val="3728217565"/>
                    </a:ext>
                  </a:extLst>
                </a:gridCol>
                <a:gridCol w="2757487">
                  <a:extLst>
                    <a:ext uri="{9D8B030D-6E8A-4147-A177-3AD203B41FA5}">
                      <a16:colId xmlns:a16="http://schemas.microsoft.com/office/drawing/2014/main" xmlns="" val="154158032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one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two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three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58420771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0.0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2055407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1.0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1991519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dirty="0" smtClean="0">
                          <a:effectLst/>
                        </a:rPr>
                        <a:t>c</a:t>
                      </a:r>
                      <a:endParaRPr lang="en-US" sz="18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2.0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9577136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3.0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5343059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4.0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1346966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5.0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5200306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dirty="0">
                          <a:effectLst/>
                        </a:rPr>
                        <a:t>6.0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79676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0487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Hierarchical Indexing</a:t>
            </a:r>
            <a:endParaRPr lang="zh-TW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81192" y="2189035"/>
            <a:ext cx="1468351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data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</a:rPr>
              <a:t>.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unstack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709049"/>
              </p:ext>
            </p:extLst>
          </p:nvPr>
        </p:nvGraphicFramePr>
        <p:xfrm>
          <a:off x="581192" y="2759633"/>
          <a:ext cx="5103844" cy="2200830"/>
        </p:xfrm>
        <a:graphic>
          <a:graphicData uri="http://schemas.openxmlformats.org/drawingml/2006/table">
            <a:tbl>
              <a:tblPr/>
              <a:tblGrid>
                <a:gridCol w="1010663">
                  <a:extLst>
                    <a:ext uri="{9D8B030D-6E8A-4147-A177-3AD203B41FA5}">
                      <a16:colId xmlns:a16="http://schemas.microsoft.com/office/drawing/2014/main" xmlns="" val="3183846353"/>
                    </a:ext>
                  </a:extLst>
                </a:gridCol>
                <a:gridCol w="1010663">
                  <a:extLst>
                    <a:ext uri="{9D8B030D-6E8A-4147-A177-3AD203B41FA5}">
                      <a16:colId xmlns:a16="http://schemas.microsoft.com/office/drawing/2014/main" xmlns="" val="844051682"/>
                    </a:ext>
                  </a:extLst>
                </a:gridCol>
                <a:gridCol w="1010663">
                  <a:extLst>
                    <a:ext uri="{9D8B030D-6E8A-4147-A177-3AD203B41FA5}">
                      <a16:colId xmlns:a16="http://schemas.microsoft.com/office/drawing/2014/main" xmlns="" val="3572256980"/>
                    </a:ext>
                  </a:extLst>
                </a:gridCol>
                <a:gridCol w="2071855">
                  <a:extLst>
                    <a:ext uri="{9D8B030D-6E8A-4147-A177-3AD203B41FA5}">
                      <a16:colId xmlns:a16="http://schemas.microsoft.com/office/drawing/2014/main" xmlns="" val="3051457948"/>
                    </a:ext>
                  </a:extLst>
                </a:gridCol>
              </a:tblGrid>
              <a:tr h="443412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1">
                          <a:effectLst/>
                        </a:rPr>
                        <a:t/>
                      </a:r>
                      <a:br>
                        <a:rPr lang="zh-TW" altLang="en-US" sz="1600" b="1">
                          <a:effectLst/>
                        </a:rPr>
                      </a:br>
                      <a:r>
                        <a:rPr lang="en-US" altLang="zh-TW" sz="1600" b="1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b="1">
                          <a:effectLst/>
                        </a:rPr>
                        <a:t>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600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70490291"/>
                  </a:ext>
                </a:extLst>
              </a:tr>
              <a:tr h="4389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>
                          <a:effectLst/>
                        </a:rPr>
                        <a:t>-0.307182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>
                          <a:effectLst/>
                        </a:rPr>
                        <a:t>-0.605140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>
                          <a:effectLst/>
                        </a:rPr>
                        <a:t>-1.472254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79985751"/>
                  </a:ext>
                </a:extLst>
              </a:tr>
              <a:tr h="2516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>
                          <a:effectLst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>
                          <a:effectLst/>
                        </a:rPr>
                        <a:t>0.061911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NaN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>
                          <a:effectLst/>
                        </a:rPr>
                        <a:t>0.671126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60878688"/>
                  </a:ext>
                </a:extLst>
              </a:tr>
              <a:tr h="4389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>
                          <a:effectLst/>
                        </a:rPr>
                        <a:t>c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>
                          <a:effectLst/>
                        </a:rPr>
                        <a:t>-0.370790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>
                          <a:effectLst/>
                        </a:rPr>
                        <a:t>0.038295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NaN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33364762"/>
                  </a:ext>
                </a:extLst>
              </a:tr>
              <a:tr h="4389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>
                          <a:effectLst/>
                        </a:rPr>
                        <a:t>d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NaN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>
                          <a:effectLst/>
                        </a:rPr>
                        <a:t>-1.935946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dirty="0">
                          <a:effectLst/>
                        </a:rPr>
                        <a:t>-0.197977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6619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73387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Concatenating Along an Axis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3" y="398351"/>
            <a:ext cx="11029615" cy="3678303"/>
          </a:xfrm>
        </p:spPr>
        <p:txBody>
          <a:bodyPr/>
          <a:lstStyle/>
          <a:p>
            <a:r>
              <a:rPr lang="zh-TW" altLang="en-US" dirty="0"/>
              <a:t>這種邏輯也可以擴展到</a:t>
            </a:r>
            <a:r>
              <a:rPr lang="en-US" altLang="zh-TW" dirty="0" err="1"/>
              <a:t>DataFrame</a:t>
            </a:r>
            <a:r>
              <a:rPr lang="zh-TW" altLang="en-US" dirty="0"/>
              <a:t>對象上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81135" y="2500812"/>
            <a:ext cx="10247998" cy="79098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df1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pd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DataFrame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np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arange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reshape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index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columns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'one'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'two'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 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df1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087349"/>
              </p:ext>
            </p:extLst>
          </p:nvPr>
        </p:nvGraphicFramePr>
        <p:xfrm>
          <a:off x="580858" y="3992830"/>
          <a:ext cx="11029950" cy="1737360"/>
        </p:xfrm>
        <a:graphic>
          <a:graphicData uri="http://schemas.openxmlformats.org/drawingml/2006/table">
            <a:tbl>
              <a:tblPr/>
              <a:tblGrid>
                <a:gridCol w="3676650">
                  <a:extLst>
                    <a:ext uri="{9D8B030D-6E8A-4147-A177-3AD203B41FA5}">
                      <a16:colId xmlns:a16="http://schemas.microsoft.com/office/drawing/2014/main" xmlns="" val="3430954749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xmlns="" val="4140905571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xmlns="" val="215733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/>
                      </a:r>
                      <a:br>
                        <a:rPr lang="en-US" b="1">
                          <a:effectLst/>
                        </a:rPr>
                      </a:br>
                      <a:r>
                        <a:rPr lang="en-US" b="1">
                          <a:effectLst/>
                        </a:rPr>
                        <a:t>one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two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855047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05274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433070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dirty="0"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26690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906180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81192" y="2156432"/>
            <a:ext cx="10550965" cy="79098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df2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pd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DataFrame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+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np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arange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reshape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index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columns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'three'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'four'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 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df2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508694"/>
              </p:ext>
            </p:extLst>
          </p:nvPr>
        </p:nvGraphicFramePr>
        <p:xfrm>
          <a:off x="645366" y="3060440"/>
          <a:ext cx="2401500" cy="2715207"/>
        </p:xfrm>
        <a:graphic>
          <a:graphicData uri="http://schemas.openxmlformats.org/drawingml/2006/table">
            <a:tbl>
              <a:tblPr/>
              <a:tblGrid>
                <a:gridCol w="800500">
                  <a:extLst>
                    <a:ext uri="{9D8B030D-6E8A-4147-A177-3AD203B41FA5}">
                      <a16:colId xmlns:a16="http://schemas.microsoft.com/office/drawing/2014/main" xmlns="" val="2359116977"/>
                    </a:ext>
                  </a:extLst>
                </a:gridCol>
                <a:gridCol w="800500">
                  <a:extLst>
                    <a:ext uri="{9D8B030D-6E8A-4147-A177-3AD203B41FA5}">
                      <a16:colId xmlns:a16="http://schemas.microsoft.com/office/drawing/2014/main" xmlns="" val="1970429092"/>
                    </a:ext>
                  </a:extLst>
                </a:gridCol>
                <a:gridCol w="800500">
                  <a:extLst>
                    <a:ext uri="{9D8B030D-6E8A-4147-A177-3AD203B41FA5}">
                      <a16:colId xmlns:a16="http://schemas.microsoft.com/office/drawing/2014/main" xmlns="" val="1994135931"/>
                    </a:ext>
                  </a:extLst>
                </a:gridCol>
              </a:tblGrid>
              <a:tr h="1267097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/>
                      </a:r>
                      <a:br>
                        <a:rPr lang="en-US" b="1" dirty="0">
                          <a:effectLst/>
                        </a:rPr>
                      </a:br>
                      <a:r>
                        <a:rPr lang="en-US" b="1" dirty="0">
                          <a:effectLst/>
                        </a:rPr>
                        <a:t>three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four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838867610"/>
                  </a:ext>
                </a:extLst>
              </a:tr>
              <a:tr h="724055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57158829"/>
                  </a:ext>
                </a:extLst>
              </a:tr>
              <a:tr h="724055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dirty="0">
                          <a:effectLst/>
                        </a:rPr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43246335"/>
                  </a:ext>
                </a:extLst>
              </a:tr>
            </a:tbl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310743" y="3521291"/>
            <a:ext cx="5956759" cy="115800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pd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concat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([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df1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, 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df2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], 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axis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1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, 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keys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[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'level1'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,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'level2'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]) </a:t>
            </a:r>
            <a:endParaRPr kumimoji="0" lang="zh-TW" altLang="zh-TW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D84315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Out[54]:</a:t>
            </a:r>
            <a:endParaRPr kumimoji="0" lang="zh-TW" altLang="zh-TW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618761"/>
              </p:ext>
            </p:extLst>
          </p:nvPr>
        </p:nvGraphicFramePr>
        <p:xfrm>
          <a:off x="3897503" y="4208104"/>
          <a:ext cx="7713305" cy="1828800"/>
        </p:xfrm>
        <a:graphic>
          <a:graphicData uri="http://schemas.openxmlformats.org/drawingml/2006/table">
            <a:tbl>
              <a:tblPr/>
              <a:tblGrid>
                <a:gridCol w="1542661">
                  <a:extLst>
                    <a:ext uri="{9D8B030D-6E8A-4147-A177-3AD203B41FA5}">
                      <a16:colId xmlns:a16="http://schemas.microsoft.com/office/drawing/2014/main" xmlns="" val="1490533312"/>
                    </a:ext>
                  </a:extLst>
                </a:gridCol>
                <a:gridCol w="1542661">
                  <a:extLst>
                    <a:ext uri="{9D8B030D-6E8A-4147-A177-3AD203B41FA5}">
                      <a16:colId xmlns:a16="http://schemas.microsoft.com/office/drawing/2014/main" xmlns="" val="886310383"/>
                    </a:ext>
                  </a:extLst>
                </a:gridCol>
                <a:gridCol w="1542661">
                  <a:extLst>
                    <a:ext uri="{9D8B030D-6E8A-4147-A177-3AD203B41FA5}">
                      <a16:colId xmlns:a16="http://schemas.microsoft.com/office/drawing/2014/main" xmlns="" val="1022880690"/>
                    </a:ext>
                  </a:extLst>
                </a:gridCol>
                <a:gridCol w="1542661">
                  <a:extLst>
                    <a:ext uri="{9D8B030D-6E8A-4147-A177-3AD203B41FA5}">
                      <a16:colId xmlns:a16="http://schemas.microsoft.com/office/drawing/2014/main" xmlns="" val="3573220545"/>
                    </a:ext>
                  </a:extLst>
                </a:gridCol>
                <a:gridCol w="1542661">
                  <a:extLst>
                    <a:ext uri="{9D8B030D-6E8A-4147-A177-3AD203B41FA5}">
                      <a16:colId xmlns:a16="http://schemas.microsoft.com/office/drawing/2014/main" xmlns="" val="2264472641"/>
                    </a:ext>
                  </a:extLst>
                </a:gridCol>
              </a:tblGrid>
              <a:tr h="317028"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level1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level2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327016840"/>
                  </a:ext>
                </a:extLst>
              </a:tr>
              <a:tr h="317028">
                <a:tc>
                  <a:txBody>
                    <a:bodyPr/>
                    <a:lstStyle/>
                    <a:p>
                      <a:pPr algn="r" fontAlgn="ctr"/>
                      <a:endParaRPr lang="zh-TW" altLang="en-US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one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two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three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four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06465331"/>
                  </a:ext>
                </a:extLst>
              </a:tr>
              <a:tr h="317028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5.0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6.0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30839631"/>
                  </a:ext>
                </a:extLst>
              </a:tr>
              <a:tr h="317028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73920876"/>
                  </a:ext>
                </a:extLst>
              </a:tr>
              <a:tr h="317028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7.0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dirty="0">
                          <a:effectLst/>
                        </a:rPr>
                        <a:t>8.0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25110819"/>
                  </a:ext>
                </a:extLst>
              </a:tr>
            </a:tbl>
          </a:graphicData>
        </a:graphic>
      </p:graphicFrame>
      <p:sp>
        <p:nvSpPr>
          <p:cNvPr id="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Concatenating Along an Axis</a:t>
            </a:r>
          </a:p>
        </p:txBody>
      </p:sp>
    </p:spTree>
    <p:extLst>
      <p:ext uri="{BB962C8B-B14F-4D97-AF65-F5344CB8AC3E}">
        <p14:creationId xmlns:p14="http://schemas.microsoft.com/office/powerpoint/2010/main" val="22697508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3" y="361025"/>
            <a:ext cx="11029615" cy="3678303"/>
          </a:xfrm>
        </p:spPr>
        <p:txBody>
          <a:bodyPr/>
          <a:lstStyle/>
          <a:p>
            <a:r>
              <a:rPr lang="zh-TW" altLang="en-US" dirty="0"/>
              <a:t>如果導入一個</a:t>
            </a:r>
            <a:r>
              <a:rPr lang="en-US" altLang="zh-TW" dirty="0" err="1"/>
              <a:t>dict</a:t>
            </a:r>
            <a:r>
              <a:rPr lang="zh-TW" altLang="en-US" dirty="0"/>
              <a:t>而不是</a:t>
            </a:r>
            <a:r>
              <a:rPr lang="en-US" altLang="zh-TW" dirty="0"/>
              <a:t>list</a:t>
            </a:r>
            <a:r>
              <a:rPr lang="zh-TW" altLang="en-US" dirty="0"/>
              <a:t>，那麽</a:t>
            </a:r>
            <a:r>
              <a:rPr lang="en-US" altLang="zh-TW" dirty="0" err="1"/>
              <a:t>dict</a:t>
            </a:r>
            <a:r>
              <a:rPr lang="zh-TW" altLang="en-US" dirty="0"/>
              <a:t>的</a:t>
            </a:r>
            <a:r>
              <a:rPr lang="en-US" altLang="zh-TW" dirty="0"/>
              <a:t>key</a:t>
            </a:r>
            <a:r>
              <a:rPr lang="zh-TW" altLang="en-US" dirty="0"/>
              <a:t>會被用於上面</a:t>
            </a:r>
            <a:r>
              <a:rPr lang="en-US" altLang="zh-TW" dirty="0" err="1"/>
              <a:t>concat</a:t>
            </a:r>
            <a:r>
              <a:rPr lang="zh-TW" altLang="en-US" dirty="0"/>
              <a:t>中的</a:t>
            </a:r>
            <a:r>
              <a:rPr lang="en-US" altLang="zh-TW" dirty="0"/>
              <a:t>keys</a:t>
            </a:r>
            <a:r>
              <a:rPr lang="zh-TW" altLang="en-US" dirty="0"/>
              <a:t>選項</a:t>
            </a: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Concatenating Along an Axis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61053" y="2662198"/>
            <a:ext cx="5012591" cy="430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pd</a:t>
            </a:r>
            <a:r>
              <a:rPr kumimoji="0" lang="zh-TW" altLang="zh-TW" sz="28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concat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'level1'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df1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'level2'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df2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axis</a:t>
            </a:r>
            <a:r>
              <a:rPr kumimoji="0" lang="zh-TW" altLang="zh-TW" sz="28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zh-TW" altLang="zh-TW" sz="105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975306"/>
              </p:ext>
            </p:extLst>
          </p:nvPr>
        </p:nvGraphicFramePr>
        <p:xfrm>
          <a:off x="581025" y="3724114"/>
          <a:ext cx="11029950" cy="1828800"/>
        </p:xfrm>
        <a:graphic>
          <a:graphicData uri="http://schemas.openxmlformats.org/drawingml/2006/table">
            <a:tbl>
              <a:tblPr/>
              <a:tblGrid>
                <a:gridCol w="2205990">
                  <a:extLst>
                    <a:ext uri="{9D8B030D-6E8A-4147-A177-3AD203B41FA5}">
                      <a16:colId xmlns:a16="http://schemas.microsoft.com/office/drawing/2014/main" xmlns="" val="1514474258"/>
                    </a:ext>
                  </a:extLst>
                </a:gridCol>
                <a:gridCol w="2205990">
                  <a:extLst>
                    <a:ext uri="{9D8B030D-6E8A-4147-A177-3AD203B41FA5}">
                      <a16:colId xmlns:a16="http://schemas.microsoft.com/office/drawing/2014/main" xmlns="" val="9679214"/>
                    </a:ext>
                  </a:extLst>
                </a:gridCol>
                <a:gridCol w="2205990">
                  <a:extLst>
                    <a:ext uri="{9D8B030D-6E8A-4147-A177-3AD203B41FA5}">
                      <a16:colId xmlns:a16="http://schemas.microsoft.com/office/drawing/2014/main" xmlns="" val="471020148"/>
                    </a:ext>
                  </a:extLst>
                </a:gridCol>
                <a:gridCol w="2205990">
                  <a:extLst>
                    <a:ext uri="{9D8B030D-6E8A-4147-A177-3AD203B41FA5}">
                      <a16:colId xmlns:a16="http://schemas.microsoft.com/office/drawing/2014/main" xmlns="" val="829438660"/>
                    </a:ext>
                  </a:extLst>
                </a:gridCol>
                <a:gridCol w="2205990">
                  <a:extLst>
                    <a:ext uri="{9D8B030D-6E8A-4147-A177-3AD203B41FA5}">
                      <a16:colId xmlns:a16="http://schemas.microsoft.com/office/drawing/2014/main" xmlns="" val="221835990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level1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level2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886573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endParaRPr lang="zh-TW" altLang="en-US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one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two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three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four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364927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5.0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6.0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1817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917267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7.0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dirty="0">
                          <a:effectLst/>
                        </a:rPr>
                        <a:t>8.0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07481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92294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267720"/>
            <a:ext cx="11029615" cy="3678303"/>
          </a:xfrm>
        </p:spPr>
        <p:txBody>
          <a:bodyPr/>
          <a:lstStyle/>
          <a:p>
            <a:r>
              <a:rPr lang="zh-TW" altLang="en-US" dirty="0"/>
              <a:t>還有其他一些選項負責多層級索引的</a:t>
            </a:r>
            <a:r>
              <a:rPr lang="zh-TW" altLang="en-US" dirty="0" smtClean="0"/>
              <a:t>設定。</a:t>
            </a:r>
            <a:r>
              <a:rPr lang="zh-TW" altLang="en-US" dirty="0"/>
              <a:t>比如，可以給創建的</a:t>
            </a:r>
            <a:r>
              <a:rPr lang="en-US" altLang="zh-TW" dirty="0"/>
              <a:t>axis level(</a:t>
            </a:r>
            <a:r>
              <a:rPr lang="zh-TW" altLang="en-US" dirty="0"/>
              <a:t>軸層級</a:t>
            </a:r>
            <a:r>
              <a:rPr lang="en-US" altLang="zh-TW" dirty="0"/>
              <a:t>)</a:t>
            </a:r>
            <a:r>
              <a:rPr lang="zh-TW" altLang="en-US" dirty="0"/>
              <a:t>用</a:t>
            </a:r>
            <a:r>
              <a:rPr lang="en-US" altLang="zh-TW" dirty="0"/>
              <a:t>names</a:t>
            </a:r>
            <a:r>
              <a:rPr lang="zh-TW" altLang="en-US" dirty="0"/>
              <a:t>參數來命名</a:t>
            </a: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Concatenating Along an Axis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77078" y="2316979"/>
            <a:ext cx="5956759" cy="86177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pd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concat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df1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df2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axis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keys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'level1'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'level2'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8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names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'upper'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'lower'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097840"/>
              </p:ext>
            </p:extLst>
          </p:nvPr>
        </p:nvGraphicFramePr>
        <p:xfrm>
          <a:off x="431735" y="3632646"/>
          <a:ext cx="11029950" cy="1828800"/>
        </p:xfrm>
        <a:graphic>
          <a:graphicData uri="http://schemas.openxmlformats.org/drawingml/2006/table">
            <a:tbl>
              <a:tblPr/>
              <a:tblGrid>
                <a:gridCol w="2205990">
                  <a:extLst>
                    <a:ext uri="{9D8B030D-6E8A-4147-A177-3AD203B41FA5}">
                      <a16:colId xmlns:a16="http://schemas.microsoft.com/office/drawing/2014/main" xmlns="" val="3419680200"/>
                    </a:ext>
                  </a:extLst>
                </a:gridCol>
                <a:gridCol w="2205990">
                  <a:extLst>
                    <a:ext uri="{9D8B030D-6E8A-4147-A177-3AD203B41FA5}">
                      <a16:colId xmlns:a16="http://schemas.microsoft.com/office/drawing/2014/main" xmlns="" val="294872490"/>
                    </a:ext>
                  </a:extLst>
                </a:gridCol>
                <a:gridCol w="2205990">
                  <a:extLst>
                    <a:ext uri="{9D8B030D-6E8A-4147-A177-3AD203B41FA5}">
                      <a16:colId xmlns:a16="http://schemas.microsoft.com/office/drawing/2014/main" xmlns="" val="4059832654"/>
                    </a:ext>
                  </a:extLst>
                </a:gridCol>
                <a:gridCol w="2205990">
                  <a:extLst>
                    <a:ext uri="{9D8B030D-6E8A-4147-A177-3AD203B41FA5}">
                      <a16:colId xmlns:a16="http://schemas.microsoft.com/office/drawing/2014/main" xmlns="" val="1999067520"/>
                    </a:ext>
                  </a:extLst>
                </a:gridCol>
                <a:gridCol w="2205990">
                  <a:extLst>
                    <a:ext uri="{9D8B030D-6E8A-4147-A177-3AD203B41FA5}">
                      <a16:colId xmlns:a16="http://schemas.microsoft.com/office/drawing/2014/main" xmlns="" val="22494925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upper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level1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level2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9195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lower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one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two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three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four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818468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5.0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6.0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55441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36907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7.0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dirty="0">
                          <a:effectLst/>
                        </a:rPr>
                        <a:t>8.0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41114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16317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500986"/>
            <a:ext cx="11029615" cy="3678303"/>
          </a:xfrm>
        </p:spPr>
        <p:txBody>
          <a:bodyPr/>
          <a:lstStyle/>
          <a:p>
            <a:r>
              <a:rPr lang="zh-TW" altLang="en-US" dirty="0"/>
              <a:t>最後我們關心的是，在</a:t>
            </a:r>
            <a:r>
              <a:rPr lang="en-US" altLang="zh-TW" dirty="0" err="1"/>
              <a:t>DataFrame</a:t>
            </a:r>
            <a:r>
              <a:rPr lang="zh-TW" altLang="en-US" dirty="0"/>
              <a:t>中，行索引（</a:t>
            </a:r>
            <a:r>
              <a:rPr lang="en-US" altLang="zh-TW" dirty="0"/>
              <a:t>row index</a:t>
            </a:r>
            <a:r>
              <a:rPr lang="zh-TW" altLang="en-US" dirty="0"/>
              <a:t>）沒有包含相關的數據</a:t>
            </a: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Concatenating Along an Axis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3118" y="2902881"/>
            <a:ext cx="8005397" cy="79098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df1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pd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DataFrame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np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randn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columns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'd'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 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df1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132444"/>
              </p:ext>
            </p:extLst>
          </p:nvPr>
        </p:nvGraphicFramePr>
        <p:xfrm>
          <a:off x="422405" y="4380459"/>
          <a:ext cx="11029950" cy="1463040"/>
        </p:xfrm>
        <a:graphic>
          <a:graphicData uri="http://schemas.openxmlformats.org/drawingml/2006/table">
            <a:tbl>
              <a:tblPr/>
              <a:tblGrid>
                <a:gridCol w="2205990">
                  <a:extLst>
                    <a:ext uri="{9D8B030D-6E8A-4147-A177-3AD203B41FA5}">
                      <a16:colId xmlns:a16="http://schemas.microsoft.com/office/drawing/2014/main" xmlns="" val="1990791486"/>
                    </a:ext>
                  </a:extLst>
                </a:gridCol>
                <a:gridCol w="2205990">
                  <a:extLst>
                    <a:ext uri="{9D8B030D-6E8A-4147-A177-3AD203B41FA5}">
                      <a16:colId xmlns:a16="http://schemas.microsoft.com/office/drawing/2014/main" xmlns="" val="3519603346"/>
                    </a:ext>
                  </a:extLst>
                </a:gridCol>
                <a:gridCol w="2205990">
                  <a:extLst>
                    <a:ext uri="{9D8B030D-6E8A-4147-A177-3AD203B41FA5}">
                      <a16:colId xmlns:a16="http://schemas.microsoft.com/office/drawing/2014/main" xmlns="" val="300830634"/>
                    </a:ext>
                  </a:extLst>
                </a:gridCol>
                <a:gridCol w="2205990">
                  <a:extLst>
                    <a:ext uri="{9D8B030D-6E8A-4147-A177-3AD203B41FA5}">
                      <a16:colId xmlns:a16="http://schemas.microsoft.com/office/drawing/2014/main" xmlns="" val="1687104646"/>
                    </a:ext>
                  </a:extLst>
                </a:gridCol>
                <a:gridCol w="2205990">
                  <a:extLst>
                    <a:ext uri="{9D8B030D-6E8A-4147-A177-3AD203B41FA5}">
                      <a16:colId xmlns:a16="http://schemas.microsoft.com/office/drawing/2014/main" xmlns="" val="40341902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9197753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1.049308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-0.660746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1.152071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-1.447441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43997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-0.484170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-0.096755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-0.815349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1.839818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27954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-0.277541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0.164721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-0.012481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dirty="0">
                          <a:effectLst/>
                        </a:rPr>
                        <a:t>0.477152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91565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556844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Concatenating Along an Axis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02433" y="2184425"/>
            <a:ext cx="7540526" cy="79098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df2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pd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DataFrame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np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randn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columns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'd'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 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df2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537600"/>
              </p:ext>
            </p:extLst>
          </p:nvPr>
        </p:nvGraphicFramePr>
        <p:xfrm>
          <a:off x="581192" y="3443880"/>
          <a:ext cx="9029504" cy="2656158"/>
        </p:xfrm>
        <a:graphic>
          <a:graphicData uri="http://schemas.openxmlformats.org/drawingml/2006/table">
            <a:tbl>
              <a:tblPr/>
              <a:tblGrid>
                <a:gridCol w="2257376">
                  <a:extLst>
                    <a:ext uri="{9D8B030D-6E8A-4147-A177-3AD203B41FA5}">
                      <a16:colId xmlns:a16="http://schemas.microsoft.com/office/drawing/2014/main" xmlns="" val="1782688991"/>
                    </a:ext>
                  </a:extLst>
                </a:gridCol>
                <a:gridCol w="2257376">
                  <a:extLst>
                    <a:ext uri="{9D8B030D-6E8A-4147-A177-3AD203B41FA5}">
                      <a16:colId xmlns:a16="http://schemas.microsoft.com/office/drawing/2014/main" xmlns="" val="2771172414"/>
                    </a:ext>
                  </a:extLst>
                </a:gridCol>
                <a:gridCol w="2257376">
                  <a:extLst>
                    <a:ext uri="{9D8B030D-6E8A-4147-A177-3AD203B41FA5}">
                      <a16:colId xmlns:a16="http://schemas.microsoft.com/office/drawing/2014/main" xmlns="" val="1383038539"/>
                    </a:ext>
                  </a:extLst>
                </a:gridCol>
                <a:gridCol w="2257376">
                  <a:extLst>
                    <a:ext uri="{9D8B030D-6E8A-4147-A177-3AD203B41FA5}">
                      <a16:colId xmlns:a16="http://schemas.microsoft.com/office/drawing/2014/main" xmlns="" val="425050832"/>
                    </a:ext>
                  </a:extLst>
                </a:gridCol>
              </a:tblGrid>
              <a:tr h="88538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655147134"/>
                  </a:ext>
                </a:extLst>
              </a:tr>
              <a:tr h="88538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1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-0.556378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-2.286601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-0.494776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91951576"/>
                  </a:ext>
                </a:extLst>
              </a:tr>
              <a:tr h="88538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1.152716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0.270165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dirty="0">
                          <a:effectLst/>
                        </a:rPr>
                        <a:t>-0.222289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90562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067216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65167" y="361026"/>
            <a:ext cx="11029615" cy="3678303"/>
          </a:xfrm>
        </p:spPr>
        <p:txBody>
          <a:bodyPr/>
          <a:lstStyle/>
          <a:p>
            <a:r>
              <a:rPr lang="zh-TW" altLang="en-US" dirty="0"/>
              <a:t>這種情況下，可以設置</a:t>
            </a:r>
            <a:r>
              <a:rPr lang="en-US" altLang="zh-TW" dirty="0" err="1"/>
              <a:t>ignore_index</a:t>
            </a:r>
            <a:r>
              <a:rPr lang="en-US" altLang="zh-TW" dirty="0"/>
              <a:t>=True</a:t>
            </a:r>
            <a:endParaRPr lang="zh-TW" altLang="en-US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Concatenating Along an Axis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82351" y="2662199"/>
            <a:ext cx="4358565" cy="430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pd</a:t>
            </a:r>
            <a:r>
              <a:rPr kumimoji="0" lang="zh-TW" altLang="zh-TW" sz="28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concat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df1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df2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ignore_index</a:t>
            </a:r>
            <a:r>
              <a:rPr kumimoji="0" lang="zh-TW" altLang="zh-TW" sz="28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zh-TW" altLang="zh-TW" sz="105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172583"/>
              </p:ext>
            </p:extLst>
          </p:nvPr>
        </p:nvGraphicFramePr>
        <p:xfrm>
          <a:off x="580858" y="4039329"/>
          <a:ext cx="11029950" cy="2194560"/>
        </p:xfrm>
        <a:graphic>
          <a:graphicData uri="http://schemas.openxmlformats.org/drawingml/2006/table">
            <a:tbl>
              <a:tblPr/>
              <a:tblGrid>
                <a:gridCol w="2205990">
                  <a:extLst>
                    <a:ext uri="{9D8B030D-6E8A-4147-A177-3AD203B41FA5}">
                      <a16:colId xmlns:a16="http://schemas.microsoft.com/office/drawing/2014/main" xmlns="" val="709774884"/>
                    </a:ext>
                  </a:extLst>
                </a:gridCol>
                <a:gridCol w="2205990">
                  <a:extLst>
                    <a:ext uri="{9D8B030D-6E8A-4147-A177-3AD203B41FA5}">
                      <a16:colId xmlns:a16="http://schemas.microsoft.com/office/drawing/2014/main" xmlns="" val="2522277945"/>
                    </a:ext>
                  </a:extLst>
                </a:gridCol>
                <a:gridCol w="2205990">
                  <a:extLst>
                    <a:ext uri="{9D8B030D-6E8A-4147-A177-3AD203B41FA5}">
                      <a16:colId xmlns:a16="http://schemas.microsoft.com/office/drawing/2014/main" xmlns="" val="1260745733"/>
                    </a:ext>
                  </a:extLst>
                </a:gridCol>
                <a:gridCol w="2205990">
                  <a:extLst>
                    <a:ext uri="{9D8B030D-6E8A-4147-A177-3AD203B41FA5}">
                      <a16:colId xmlns:a16="http://schemas.microsoft.com/office/drawing/2014/main" xmlns="" val="2912665451"/>
                    </a:ext>
                  </a:extLst>
                </a:gridCol>
                <a:gridCol w="2205990">
                  <a:extLst>
                    <a:ext uri="{9D8B030D-6E8A-4147-A177-3AD203B41FA5}">
                      <a16:colId xmlns:a16="http://schemas.microsoft.com/office/drawing/2014/main" xmlns="" val="31391987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684698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1.049308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-0.660746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1.152071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-1.447441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106794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-0.484170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-0.096755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-0.815349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1.839818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24662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-0.277541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0.164721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-0.012481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0.477152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3617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-0.494776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-0.556378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-2.286601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45391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-0.222289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1.152716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dirty="0">
                          <a:effectLst/>
                        </a:rPr>
                        <a:t>0.270165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50290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617488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454332"/>
            <a:ext cx="11029615" cy="3678303"/>
          </a:xfrm>
        </p:spPr>
        <p:txBody>
          <a:bodyPr/>
          <a:lstStyle/>
          <a:p>
            <a:r>
              <a:rPr lang="zh-TW" altLang="en-US" dirty="0"/>
              <a:t>另一種數據合並方法既不屬於</a:t>
            </a:r>
            <a:r>
              <a:rPr lang="en-US" altLang="zh-TW" dirty="0"/>
              <a:t>merge</a:t>
            </a:r>
            <a:r>
              <a:rPr lang="zh-TW" altLang="en-US" dirty="0"/>
              <a:t>，也不屬於</a:t>
            </a:r>
            <a:r>
              <a:rPr lang="en-US" altLang="zh-TW" dirty="0"/>
              <a:t>concatenation</a:t>
            </a:r>
            <a:r>
              <a:rPr lang="zh-TW" altLang="en-US" dirty="0"/>
              <a:t>。比如兩個數據集，</a:t>
            </a:r>
            <a:r>
              <a:rPr lang="en-US" altLang="zh-TW" dirty="0"/>
              <a:t>index</a:t>
            </a:r>
            <a:r>
              <a:rPr lang="zh-TW" altLang="en-US" dirty="0"/>
              <a:t>可能完全覆蓋，或覆蓋一部分。這里舉個例子，考慮下</a:t>
            </a:r>
            <a:r>
              <a:rPr lang="en-US" altLang="zh-TW" dirty="0" err="1"/>
              <a:t>numpy</a:t>
            </a:r>
            <a:r>
              <a:rPr lang="zh-TW" altLang="en-US" dirty="0"/>
              <a:t>的</a:t>
            </a:r>
            <a:r>
              <a:rPr lang="en-US" altLang="zh-TW" dirty="0"/>
              <a:t>where</a:t>
            </a:r>
            <a:r>
              <a:rPr lang="zh-TW" altLang="en-US" dirty="0"/>
              <a:t>函數，可以在數組上進行類似於</a:t>
            </a:r>
            <a:r>
              <a:rPr lang="en-US" altLang="zh-TW" dirty="0"/>
              <a:t>if-else</a:t>
            </a:r>
            <a:r>
              <a:rPr lang="zh-TW" altLang="en-US" dirty="0"/>
              <a:t>表達式般的判斷</a:t>
            </a: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Combining Data with Overlap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79771" y="2925671"/>
            <a:ext cx="8744381" cy="6894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pd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Series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np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nan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2.5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np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nan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3.5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4.5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np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nan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index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'f'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 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315617" y="3963031"/>
            <a:ext cx="1766509" cy="172354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NaN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 2.5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NaN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 3.5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4.5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NaN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dtype: float64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42715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Combining Data with Overlap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23787" y="2088254"/>
            <a:ext cx="8198915" cy="6894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pd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Series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np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arange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dtype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np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float64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index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'f'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 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20947" y="2926036"/>
            <a:ext cx="1973297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0.0 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 1.0 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2.0 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 3.0 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4.0 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5.0 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dtype: float64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23787" y="5124561"/>
            <a:ext cx="3007233" cy="430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np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where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pd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isnull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05070" y="5715973"/>
            <a:ext cx="3568285" cy="18466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array([ 0. , 2.5, 2. , 3.5, 4.5, 5. ])</a:t>
            </a:r>
            <a:r>
              <a:rPr kumimoji="0" lang="zh-TW" altLang="zh-TW" sz="105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69328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426341"/>
            <a:ext cx="11029615" cy="3678303"/>
          </a:xfrm>
        </p:spPr>
        <p:txBody>
          <a:bodyPr/>
          <a:lstStyle/>
          <a:p>
            <a:r>
              <a:rPr lang="en-US" altLang="zh-TW" dirty="0"/>
              <a:t>Series</a:t>
            </a:r>
            <a:r>
              <a:rPr lang="zh-TW" altLang="en-US" dirty="0"/>
              <a:t>有一個</a:t>
            </a:r>
            <a:r>
              <a:rPr lang="en-US" altLang="zh-TW" dirty="0" err="1"/>
              <a:t>combine_first</a:t>
            </a:r>
            <a:r>
              <a:rPr lang="zh-TW" altLang="en-US" dirty="0"/>
              <a:t>方法，效果和上面是一樣，而且還會自動對齊（比如把</a:t>
            </a:r>
            <a:r>
              <a:rPr lang="en-US" altLang="zh-TW" dirty="0"/>
              <a:t>index</a:t>
            </a:r>
            <a:r>
              <a:rPr lang="zh-TW" altLang="en-US" dirty="0"/>
              <a:t>按字母進行排列）</a:t>
            </a: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Combining Data with Overlap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01070" y="2775018"/>
            <a:ext cx="2813271" cy="430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[:</a:t>
            </a:r>
            <a:r>
              <a:rPr kumimoji="0" lang="zh-TW" altLang="zh-TW" sz="28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-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zh-TW" altLang="zh-TW" sz="28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combine_first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:])</a:t>
            </a:r>
            <a:r>
              <a:rPr kumimoji="0" lang="zh-TW" altLang="zh-TW" sz="105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642188" y="3403192"/>
            <a:ext cx="1766509" cy="172354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NaN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4.5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 3.0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2.0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 1.0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0.0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dtype: float64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48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Hierarchical Indexing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3" y="874211"/>
            <a:ext cx="11029615" cy="3678303"/>
          </a:xfrm>
          <a:noFill/>
        </p:spPr>
        <p:txBody>
          <a:bodyPr/>
          <a:lstStyle/>
          <a:p>
            <a:r>
              <a:rPr lang="zh-TW" altLang="en-US" b="1" dirty="0"/>
              <a:t>相反的操作是</a:t>
            </a:r>
            <a:r>
              <a:rPr lang="en-US" altLang="zh-TW" b="1" dirty="0" smtClean="0"/>
              <a:t>stack</a:t>
            </a:r>
          </a:p>
          <a:p>
            <a:endParaRPr lang="zh-TW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42391" y="3011124"/>
            <a:ext cx="2252220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data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</a:rPr>
              <a:t>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unstack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</a:rPr>
              <a:t>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stack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42391" y="3375717"/>
            <a:ext cx="1221488" cy="169277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1 -0.307182 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2 -0.605140 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3 -1.472254 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1 0.061911 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3 0.671126 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 1 -0.370790 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2 0.038295 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2 -1.935946 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3 -0.197977 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dtype: float64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03212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3" y="398349"/>
            <a:ext cx="11029615" cy="3678303"/>
          </a:xfrm>
        </p:spPr>
        <p:txBody>
          <a:bodyPr/>
          <a:lstStyle/>
          <a:p>
            <a:r>
              <a:rPr lang="zh-TW" altLang="en-US" dirty="0"/>
              <a:t>對於</a:t>
            </a:r>
            <a:r>
              <a:rPr lang="en-US" altLang="zh-TW" dirty="0" err="1"/>
              <a:t>DataFrame</a:t>
            </a:r>
            <a:r>
              <a:rPr lang="zh-TW" altLang="en-US" dirty="0"/>
              <a:t>， </a:t>
            </a:r>
            <a:r>
              <a:rPr lang="en-US" altLang="zh-TW" dirty="0" err="1"/>
              <a:t>combine_first</a:t>
            </a:r>
            <a:r>
              <a:rPr lang="zh-TW" altLang="en-US" dirty="0"/>
              <a:t>可以在列與列之間做到同樣的事情，可以認為是用傳遞的對象，給調用對象中的缺失值打補丁</a:t>
            </a: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Combining Data with Overlap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27787" y="2772252"/>
            <a:ext cx="10581423" cy="79098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df1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pd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DataFrame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np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nan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5.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np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nan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np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nan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np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nan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6.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(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)}) 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df1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924777"/>
              </p:ext>
            </p:extLst>
          </p:nvPr>
        </p:nvGraphicFramePr>
        <p:xfrm>
          <a:off x="503524" y="4218548"/>
          <a:ext cx="11029948" cy="1828800"/>
        </p:xfrm>
        <a:graphic>
          <a:graphicData uri="http://schemas.openxmlformats.org/drawingml/2006/table">
            <a:tbl>
              <a:tblPr/>
              <a:tblGrid>
                <a:gridCol w="2757487">
                  <a:extLst>
                    <a:ext uri="{9D8B030D-6E8A-4147-A177-3AD203B41FA5}">
                      <a16:colId xmlns:a16="http://schemas.microsoft.com/office/drawing/2014/main" xmlns="" val="2022100760"/>
                    </a:ext>
                  </a:extLst>
                </a:gridCol>
                <a:gridCol w="2757487">
                  <a:extLst>
                    <a:ext uri="{9D8B030D-6E8A-4147-A177-3AD203B41FA5}">
                      <a16:colId xmlns:a16="http://schemas.microsoft.com/office/drawing/2014/main" xmlns="" val="196478482"/>
                    </a:ext>
                  </a:extLst>
                </a:gridCol>
                <a:gridCol w="2757487">
                  <a:extLst>
                    <a:ext uri="{9D8B030D-6E8A-4147-A177-3AD203B41FA5}">
                      <a16:colId xmlns:a16="http://schemas.microsoft.com/office/drawing/2014/main" xmlns="" val="4216461303"/>
                    </a:ext>
                  </a:extLst>
                </a:gridCol>
                <a:gridCol w="2757487">
                  <a:extLst>
                    <a:ext uri="{9D8B030D-6E8A-4147-A177-3AD203B41FA5}">
                      <a16:colId xmlns:a16="http://schemas.microsoft.com/office/drawing/2014/main" xmlns="" val="393242797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92415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1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1.0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3910291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2.0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7851256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1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5.0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3244461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1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6.0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dirty="0">
                          <a:effectLst/>
                        </a:rPr>
                        <a:t>14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91036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914588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Combining Data with </a:t>
            </a:r>
            <a:r>
              <a:rPr lang="en-US" altLang="zh-TW" b="1" dirty="0" smtClean="0"/>
              <a:t>Overlap</a:t>
            </a:r>
            <a:endParaRPr lang="zh-TW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21151" y="1909616"/>
            <a:ext cx="8635377" cy="79098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df2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pd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DataFrame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5.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4.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np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nan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3.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7.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np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nan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3.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4.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6.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8.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]}) 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df2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936819"/>
              </p:ext>
            </p:extLst>
          </p:nvPr>
        </p:nvGraphicFramePr>
        <p:xfrm>
          <a:off x="431735" y="2867534"/>
          <a:ext cx="4410852" cy="3578022"/>
        </p:xfrm>
        <a:graphic>
          <a:graphicData uri="http://schemas.openxmlformats.org/drawingml/2006/table">
            <a:tbl>
              <a:tblPr/>
              <a:tblGrid>
                <a:gridCol w="1470284">
                  <a:extLst>
                    <a:ext uri="{9D8B030D-6E8A-4147-A177-3AD203B41FA5}">
                      <a16:colId xmlns:a16="http://schemas.microsoft.com/office/drawing/2014/main" xmlns="" val="3296200475"/>
                    </a:ext>
                  </a:extLst>
                </a:gridCol>
                <a:gridCol w="1470284">
                  <a:extLst>
                    <a:ext uri="{9D8B030D-6E8A-4147-A177-3AD203B41FA5}">
                      <a16:colId xmlns:a16="http://schemas.microsoft.com/office/drawing/2014/main" xmlns="" val="948194072"/>
                    </a:ext>
                  </a:extLst>
                </a:gridCol>
                <a:gridCol w="1470284">
                  <a:extLst>
                    <a:ext uri="{9D8B030D-6E8A-4147-A177-3AD203B41FA5}">
                      <a16:colId xmlns:a16="http://schemas.microsoft.com/office/drawing/2014/main" xmlns="" val="143992477"/>
                    </a:ext>
                  </a:extLst>
                </a:gridCol>
              </a:tblGrid>
              <a:tr h="596337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986894988"/>
                  </a:ext>
                </a:extLst>
              </a:tr>
              <a:tr h="59633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dirty="0">
                          <a:effectLst/>
                        </a:rPr>
                        <a:t>5.0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63464305"/>
                  </a:ext>
                </a:extLst>
              </a:tr>
              <a:tr h="59633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4.0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3.0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04659818"/>
                  </a:ext>
                </a:extLst>
              </a:tr>
              <a:tr h="59633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4.0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61277117"/>
                  </a:ext>
                </a:extLst>
              </a:tr>
              <a:tr h="59633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3.0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6.0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14867510"/>
                  </a:ext>
                </a:extLst>
              </a:tr>
              <a:tr h="59633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7.0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dirty="0">
                          <a:effectLst/>
                        </a:rPr>
                        <a:t>8.0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62058665"/>
                  </a:ext>
                </a:extLst>
              </a:tr>
            </a:tbl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350898" y="2436647"/>
            <a:ext cx="2325958" cy="430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df1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combine_first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df2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776839"/>
              </p:ext>
            </p:extLst>
          </p:nvPr>
        </p:nvGraphicFramePr>
        <p:xfrm>
          <a:off x="6207385" y="2914411"/>
          <a:ext cx="5633164" cy="3849686"/>
        </p:xfrm>
        <a:graphic>
          <a:graphicData uri="http://schemas.openxmlformats.org/drawingml/2006/table">
            <a:tbl>
              <a:tblPr/>
              <a:tblGrid>
                <a:gridCol w="1408291">
                  <a:extLst>
                    <a:ext uri="{9D8B030D-6E8A-4147-A177-3AD203B41FA5}">
                      <a16:colId xmlns:a16="http://schemas.microsoft.com/office/drawing/2014/main" xmlns="" val="2868043780"/>
                    </a:ext>
                  </a:extLst>
                </a:gridCol>
                <a:gridCol w="1408291">
                  <a:extLst>
                    <a:ext uri="{9D8B030D-6E8A-4147-A177-3AD203B41FA5}">
                      <a16:colId xmlns:a16="http://schemas.microsoft.com/office/drawing/2014/main" xmlns="" val="350064374"/>
                    </a:ext>
                  </a:extLst>
                </a:gridCol>
                <a:gridCol w="1408291">
                  <a:extLst>
                    <a:ext uri="{9D8B030D-6E8A-4147-A177-3AD203B41FA5}">
                      <a16:colId xmlns:a16="http://schemas.microsoft.com/office/drawing/2014/main" xmlns="" val="3753586237"/>
                    </a:ext>
                  </a:extLst>
                </a:gridCol>
                <a:gridCol w="1408291">
                  <a:extLst>
                    <a:ext uri="{9D8B030D-6E8A-4147-A177-3AD203B41FA5}">
                      <a16:colId xmlns:a16="http://schemas.microsoft.com/office/drawing/2014/main" xmlns="" val="1812417763"/>
                    </a:ext>
                  </a:extLst>
                </a:gridCol>
              </a:tblGrid>
              <a:tr h="99806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dirty="0">
                          <a:effectLst/>
                        </a:rPr>
                        <a:t/>
                      </a:r>
                      <a:br>
                        <a:rPr lang="en-US" sz="1800" b="1" dirty="0">
                          <a:effectLst/>
                        </a:rPr>
                      </a:br>
                      <a:r>
                        <a:rPr lang="en-US" sz="1800" b="1" dirty="0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dirty="0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4123221629"/>
                  </a:ext>
                </a:extLst>
              </a:tr>
              <a:tr h="57032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1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1.0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 err="1">
                          <a:effectLst/>
                        </a:rPr>
                        <a:t>NaN</a:t>
                      </a:r>
                      <a:endParaRPr lang="en-US" sz="18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2.0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9938508"/>
                  </a:ext>
                </a:extLst>
              </a:tr>
              <a:tr h="57032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4.0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2.0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6.0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24890453"/>
                  </a:ext>
                </a:extLst>
              </a:tr>
              <a:tr h="57032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1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5.0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4.0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10.0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11221575"/>
                  </a:ext>
                </a:extLst>
              </a:tr>
              <a:tr h="57032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1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3.0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6.0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14.0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41166533"/>
                  </a:ext>
                </a:extLst>
              </a:tr>
              <a:tr h="57032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1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dirty="0">
                          <a:effectLst/>
                        </a:rPr>
                        <a:t>7.0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8.0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 err="1">
                          <a:effectLst/>
                        </a:rPr>
                        <a:t>NaN</a:t>
                      </a:r>
                      <a:endParaRPr lang="en-US" sz="18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2047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706925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Apply</a:t>
            </a:r>
            <a:r>
              <a:rPr lang="zh-TW" altLang="en-US" b="1"/>
              <a:t>：</a:t>
            </a:r>
            <a:r>
              <a:rPr lang="en-US" altLang="zh-TW" b="1"/>
              <a:t>General split-apply-combine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3" y="435672"/>
            <a:ext cx="11029615" cy="3678303"/>
          </a:xfrm>
        </p:spPr>
        <p:txBody>
          <a:bodyPr/>
          <a:lstStyle/>
          <a:p>
            <a:r>
              <a:rPr lang="zh-TW" altLang="en-US" dirty="0"/>
              <a:t>假定我們想要根據不同組（</a:t>
            </a:r>
            <a:r>
              <a:rPr lang="en-US" altLang="zh-TW" dirty="0"/>
              <a:t>group</a:t>
            </a:r>
            <a:r>
              <a:rPr lang="zh-TW" altLang="en-US" dirty="0"/>
              <a:t>），選擇前</a:t>
            </a:r>
            <a:r>
              <a:rPr lang="en-US" altLang="zh-TW" dirty="0"/>
              <a:t>5</a:t>
            </a:r>
            <a:r>
              <a:rPr lang="zh-TW" altLang="en-US" dirty="0"/>
              <a:t>個</a:t>
            </a:r>
            <a:r>
              <a:rPr lang="en-US" altLang="zh-TW" dirty="0" err="1"/>
              <a:t>tip_pct</a:t>
            </a:r>
            <a:r>
              <a:rPr lang="zh-TW" altLang="en-US" dirty="0"/>
              <a:t>值最大的。首先，寫一個函數，函數的功能為在特定</a:t>
            </a:r>
            <a:r>
              <a:rPr lang="zh-TW" altLang="en-US" dirty="0" smtClean="0"/>
              <a:t>的，</a:t>
            </a:r>
            <a:r>
              <a:rPr lang="zh-TW" altLang="en-US" dirty="0"/>
              <a:t>選出有替代的行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585458"/>
              </p:ext>
            </p:extLst>
          </p:nvPr>
        </p:nvGraphicFramePr>
        <p:xfrm>
          <a:off x="2640400" y="3862156"/>
          <a:ext cx="8970408" cy="3877477"/>
        </p:xfrm>
        <a:graphic>
          <a:graphicData uri="http://schemas.openxmlformats.org/drawingml/2006/table">
            <a:tbl>
              <a:tblPr/>
              <a:tblGrid>
                <a:gridCol w="1121301">
                  <a:extLst>
                    <a:ext uri="{9D8B030D-6E8A-4147-A177-3AD203B41FA5}">
                      <a16:colId xmlns:a16="http://schemas.microsoft.com/office/drawing/2014/main" xmlns="" val="4114453918"/>
                    </a:ext>
                  </a:extLst>
                </a:gridCol>
                <a:gridCol w="1121301">
                  <a:extLst>
                    <a:ext uri="{9D8B030D-6E8A-4147-A177-3AD203B41FA5}">
                      <a16:colId xmlns:a16="http://schemas.microsoft.com/office/drawing/2014/main" xmlns="" val="1682192799"/>
                    </a:ext>
                  </a:extLst>
                </a:gridCol>
                <a:gridCol w="1121301">
                  <a:extLst>
                    <a:ext uri="{9D8B030D-6E8A-4147-A177-3AD203B41FA5}">
                      <a16:colId xmlns:a16="http://schemas.microsoft.com/office/drawing/2014/main" xmlns="" val="1858784487"/>
                    </a:ext>
                  </a:extLst>
                </a:gridCol>
                <a:gridCol w="1121301">
                  <a:extLst>
                    <a:ext uri="{9D8B030D-6E8A-4147-A177-3AD203B41FA5}">
                      <a16:colId xmlns:a16="http://schemas.microsoft.com/office/drawing/2014/main" xmlns="" val="2931426674"/>
                    </a:ext>
                  </a:extLst>
                </a:gridCol>
                <a:gridCol w="1121301">
                  <a:extLst>
                    <a:ext uri="{9D8B030D-6E8A-4147-A177-3AD203B41FA5}">
                      <a16:colId xmlns:a16="http://schemas.microsoft.com/office/drawing/2014/main" xmlns="" val="2319918121"/>
                    </a:ext>
                  </a:extLst>
                </a:gridCol>
                <a:gridCol w="1121301">
                  <a:extLst>
                    <a:ext uri="{9D8B030D-6E8A-4147-A177-3AD203B41FA5}">
                      <a16:colId xmlns:a16="http://schemas.microsoft.com/office/drawing/2014/main" xmlns="" val="613476731"/>
                    </a:ext>
                  </a:extLst>
                </a:gridCol>
                <a:gridCol w="1121301">
                  <a:extLst>
                    <a:ext uri="{9D8B030D-6E8A-4147-A177-3AD203B41FA5}">
                      <a16:colId xmlns:a16="http://schemas.microsoft.com/office/drawing/2014/main" xmlns="" val="2866342027"/>
                    </a:ext>
                  </a:extLst>
                </a:gridCol>
                <a:gridCol w="1121301">
                  <a:extLst>
                    <a:ext uri="{9D8B030D-6E8A-4147-A177-3AD203B41FA5}">
                      <a16:colId xmlns:a16="http://schemas.microsoft.com/office/drawing/2014/main" xmlns="" val="3253228339"/>
                    </a:ext>
                  </a:extLst>
                </a:gridCol>
              </a:tblGrid>
              <a:tr h="677077">
                <a:tc>
                  <a:txBody>
                    <a:bodyPr/>
                    <a:lstStyle/>
                    <a:p>
                      <a:pPr algn="r" fontAlgn="ctr"/>
                      <a:endParaRPr lang="zh-TW" altLang="en-US" sz="1800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total_bill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800" b="1" dirty="0">
                          <a:effectLst/>
                        </a:rPr>
                        <a:t>小費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800" b="1">
                          <a:effectLst/>
                        </a:rPr>
                        <a:t>吸煙者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800" b="1">
                          <a:effectLst/>
                        </a:rPr>
                        <a:t>天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800" b="1">
                          <a:effectLst/>
                        </a:rPr>
                        <a:t>時間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800" b="1">
                          <a:effectLst/>
                        </a:rPr>
                        <a:t>尺寸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tip_pct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14574969"/>
                  </a:ext>
                </a:extLst>
              </a:tr>
              <a:tr h="44421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1" dirty="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16.99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dirty="0">
                          <a:effectLst/>
                        </a:rPr>
                        <a:t>1.01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800">
                          <a:effectLst/>
                        </a:rPr>
                        <a:t>沒有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800" dirty="0">
                          <a:effectLst/>
                        </a:rPr>
                        <a:t>太陽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800">
                          <a:effectLst/>
                        </a:rPr>
                        <a:t>晚餐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0.059447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03749109"/>
                  </a:ext>
                </a:extLst>
              </a:tr>
              <a:tr h="44421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1" dirty="0">
                          <a:effectLst/>
                        </a:rPr>
                        <a:t>1</a:t>
                      </a:r>
                      <a:r>
                        <a:rPr lang="zh-TW" altLang="en-US" sz="1800" b="1" dirty="0">
                          <a:effectLst/>
                        </a:rPr>
                        <a:t>個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10.34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1.66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800">
                          <a:effectLst/>
                        </a:rPr>
                        <a:t>沒有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800">
                          <a:effectLst/>
                        </a:rPr>
                        <a:t>太陽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800">
                          <a:effectLst/>
                        </a:rPr>
                        <a:t>晚餐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0.160542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26687425"/>
                  </a:ext>
                </a:extLst>
              </a:tr>
              <a:tr h="44421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1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21.01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dirty="0">
                          <a:effectLst/>
                        </a:rPr>
                        <a:t>3.50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800">
                          <a:effectLst/>
                        </a:rPr>
                        <a:t>沒有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800">
                          <a:effectLst/>
                        </a:rPr>
                        <a:t>太陽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800">
                          <a:effectLst/>
                        </a:rPr>
                        <a:t>晚餐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0.166587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98143993"/>
                  </a:ext>
                </a:extLst>
              </a:tr>
              <a:tr h="44421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1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dirty="0">
                          <a:effectLst/>
                        </a:rPr>
                        <a:t>23.68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3.31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800">
                          <a:effectLst/>
                        </a:rPr>
                        <a:t>沒有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800">
                          <a:effectLst/>
                        </a:rPr>
                        <a:t>太陽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800">
                          <a:effectLst/>
                        </a:rPr>
                        <a:t>晚餐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0.139780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53187536"/>
                  </a:ext>
                </a:extLst>
              </a:tr>
              <a:tr h="44421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1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24.59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3.61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800">
                          <a:effectLst/>
                        </a:rPr>
                        <a:t>沒有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800">
                          <a:effectLst/>
                        </a:rPr>
                        <a:t>太陽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800">
                          <a:effectLst/>
                        </a:rPr>
                        <a:t>晚餐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dirty="0">
                          <a:effectLst/>
                        </a:rPr>
                        <a:t>0.146808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99298569"/>
                  </a:ext>
                </a:extLst>
              </a:tr>
            </a:tbl>
          </a:graphicData>
        </a:graphic>
      </p:graphicFrame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81192" y="2731337"/>
            <a:ext cx="1490793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zh-TW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581192" y="3039114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tips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pd</a:t>
            </a: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read_csv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'../examples/tips.csv'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zh-TW" altLang="zh-TW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81191" y="3422242"/>
            <a:ext cx="3714158" cy="5139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1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Add tip percentage of total bill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zh-TW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tips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'tip_pct'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tips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'tip'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tips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'total_bill'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581191" y="3923259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tips</a:t>
            </a: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head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zh-TW" altLang="zh-TW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38368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Apply</a:t>
            </a:r>
            <a:r>
              <a:rPr lang="zh-TW" altLang="en-US" b="1"/>
              <a:t>：</a:t>
            </a:r>
            <a:r>
              <a:rPr lang="en-US" altLang="zh-TW" b="1"/>
              <a:t>General split-apply-combine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068299"/>
              </p:ext>
            </p:extLst>
          </p:nvPr>
        </p:nvGraphicFramePr>
        <p:xfrm>
          <a:off x="487718" y="3751669"/>
          <a:ext cx="11029952" cy="2834640"/>
        </p:xfrm>
        <a:graphic>
          <a:graphicData uri="http://schemas.openxmlformats.org/drawingml/2006/table">
            <a:tbl>
              <a:tblPr/>
              <a:tblGrid>
                <a:gridCol w="1378744">
                  <a:extLst>
                    <a:ext uri="{9D8B030D-6E8A-4147-A177-3AD203B41FA5}">
                      <a16:colId xmlns:a16="http://schemas.microsoft.com/office/drawing/2014/main" xmlns="" val="2976739425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xmlns="" val="3382943036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xmlns="" val="604392745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xmlns="" val="2949283854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xmlns="" val="4258670219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xmlns="" val="1397344695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xmlns="" val="490158480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xmlns="" val="196663405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/>
                      </a:r>
                      <a:br>
                        <a:rPr lang="en-US" sz="1800" b="1">
                          <a:effectLst/>
                        </a:rPr>
                      </a:br>
                      <a:r>
                        <a:rPr lang="en-US" sz="1800" b="1">
                          <a:effectLst/>
                        </a:rPr>
                        <a:t>total_bill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800" b="1">
                          <a:effectLst/>
                        </a:rPr>
                        <a:t>小費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800" b="1">
                          <a:effectLst/>
                        </a:rPr>
                        <a:t>吸煙者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800" b="1" dirty="0">
                          <a:effectLst/>
                        </a:rPr>
                        <a:t>天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800" b="1">
                          <a:effectLst/>
                        </a:rPr>
                        <a:t>時間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800" b="1">
                          <a:effectLst/>
                        </a:rPr>
                        <a:t>尺寸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tip_pct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407092092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1">
                          <a:effectLst/>
                        </a:rPr>
                        <a:t>109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14.31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4.00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800">
                          <a:effectLst/>
                        </a:rPr>
                        <a:t>是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800">
                          <a:effectLst/>
                        </a:rPr>
                        <a:t>週六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800">
                          <a:effectLst/>
                        </a:rPr>
                        <a:t>晚餐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0.279525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1132824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1">
                          <a:effectLst/>
                        </a:rPr>
                        <a:t>183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23.17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6.50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800">
                          <a:effectLst/>
                        </a:rPr>
                        <a:t>是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800">
                          <a:effectLst/>
                        </a:rPr>
                        <a:t>太陽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800">
                          <a:effectLst/>
                        </a:rPr>
                        <a:t>晚餐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0.280535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857115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1">
                          <a:effectLst/>
                        </a:rPr>
                        <a:t>232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11.61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3.39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800">
                          <a:effectLst/>
                        </a:rPr>
                        <a:t>沒有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800">
                          <a:effectLst/>
                        </a:rPr>
                        <a:t>週六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800">
                          <a:effectLst/>
                        </a:rPr>
                        <a:t>晚餐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0.291990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7100176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1">
                          <a:effectLst/>
                        </a:rPr>
                        <a:t>67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3.07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1.00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800">
                          <a:effectLst/>
                        </a:rPr>
                        <a:t>是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800">
                          <a:effectLst/>
                        </a:rPr>
                        <a:t>週六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800">
                          <a:effectLst/>
                        </a:rPr>
                        <a:t>晚餐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1</a:t>
                      </a:r>
                      <a:r>
                        <a:rPr lang="zh-TW" altLang="en-US" sz="1800">
                          <a:effectLst/>
                        </a:rPr>
                        <a:t>個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0.325733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3823633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1">
                          <a:effectLst/>
                        </a:rPr>
                        <a:t>178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9.60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4.00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800">
                          <a:effectLst/>
                        </a:rPr>
                        <a:t>是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800">
                          <a:effectLst/>
                        </a:rPr>
                        <a:t>太陽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800">
                          <a:effectLst/>
                        </a:rPr>
                        <a:t>晚餐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0.416667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161347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1">
                          <a:effectLst/>
                        </a:rPr>
                        <a:t>172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7.25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5.15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800">
                          <a:effectLst/>
                        </a:rPr>
                        <a:t>是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800">
                          <a:effectLst/>
                        </a:rPr>
                        <a:t>太陽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800">
                          <a:effectLst/>
                        </a:rPr>
                        <a:t>晚餐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dirty="0">
                          <a:effectLst/>
                        </a:rPr>
                        <a:t>0.710345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93021958"/>
                  </a:ext>
                </a:extLst>
              </a:tr>
            </a:tbl>
          </a:graphicData>
        </a:graphic>
      </p:graphicFrame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81192" y="2015226"/>
            <a:ext cx="3619581" cy="8494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column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'tip_pct'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sort_values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column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)[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-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:]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81192" y="3027612"/>
            <a:ext cx="1518044" cy="430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tips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</a:t>
            </a:r>
            <a:r>
              <a:rPr kumimoji="0" lang="zh-TW" altLang="zh-TW" sz="28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zh-TW" altLang="zh-TW" sz="105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83488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Apply</a:t>
            </a:r>
            <a:r>
              <a:rPr lang="zh-TW" altLang="en-US" b="1"/>
              <a:t>：</a:t>
            </a:r>
            <a:r>
              <a:rPr lang="en-US" altLang="zh-TW" b="1"/>
              <a:t>General split-apply-combine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3" y="361027"/>
            <a:ext cx="11029615" cy="3678303"/>
          </a:xfrm>
        </p:spPr>
        <p:txBody>
          <a:bodyPr/>
          <a:lstStyle/>
          <a:p>
            <a:r>
              <a:rPr lang="zh-TW" altLang="en-US" dirty="0"/>
              <a:t>如果我們按</a:t>
            </a:r>
            <a:r>
              <a:rPr lang="en-US" altLang="zh-TW" dirty="0"/>
              <a:t>smoker</a:t>
            </a:r>
            <a:r>
              <a:rPr lang="zh-TW" altLang="en-US" dirty="0"/>
              <a:t>分組，然後用</a:t>
            </a:r>
            <a:r>
              <a:rPr lang="en-US" altLang="zh-TW" dirty="0"/>
              <a:t>apply</a:t>
            </a:r>
            <a:r>
              <a:rPr lang="zh-TW" altLang="en-US" dirty="0"/>
              <a:t>來使用這個函數，我們能得到以下的結果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50936"/>
              </p:ext>
            </p:extLst>
          </p:nvPr>
        </p:nvGraphicFramePr>
        <p:xfrm>
          <a:off x="3701816" y="3291590"/>
          <a:ext cx="8073774" cy="3441384"/>
        </p:xfrm>
        <a:graphic>
          <a:graphicData uri="http://schemas.openxmlformats.org/drawingml/2006/table">
            <a:tbl>
              <a:tblPr/>
              <a:tblGrid>
                <a:gridCol w="897086">
                  <a:extLst>
                    <a:ext uri="{9D8B030D-6E8A-4147-A177-3AD203B41FA5}">
                      <a16:colId xmlns:a16="http://schemas.microsoft.com/office/drawing/2014/main" xmlns="" val="4141803275"/>
                    </a:ext>
                  </a:extLst>
                </a:gridCol>
                <a:gridCol w="897086">
                  <a:extLst>
                    <a:ext uri="{9D8B030D-6E8A-4147-A177-3AD203B41FA5}">
                      <a16:colId xmlns:a16="http://schemas.microsoft.com/office/drawing/2014/main" xmlns="" val="1090202838"/>
                    </a:ext>
                  </a:extLst>
                </a:gridCol>
                <a:gridCol w="897086">
                  <a:extLst>
                    <a:ext uri="{9D8B030D-6E8A-4147-A177-3AD203B41FA5}">
                      <a16:colId xmlns:a16="http://schemas.microsoft.com/office/drawing/2014/main" xmlns="" val="3630475568"/>
                    </a:ext>
                  </a:extLst>
                </a:gridCol>
                <a:gridCol w="897086">
                  <a:extLst>
                    <a:ext uri="{9D8B030D-6E8A-4147-A177-3AD203B41FA5}">
                      <a16:colId xmlns:a16="http://schemas.microsoft.com/office/drawing/2014/main" xmlns="" val="3222744799"/>
                    </a:ext>
                  </a:extLst>
                </a:gridCol>
                <a:gridCol w="897086">
                  <a:extLst>
                    <a:ext uri="{9D8B030D-6E8A-4147-A177-3AD203B41FA5}">
                      <a16:colId xmlns:a16="http://schemas.microsoft.com/office/drawing/2014/main" xmlns="" val="2411256023"/>
                    </a:ext>
                  </a:extLst>
                </a:gridCol>
                <a:gridCol w="897086">
                  <a:extLst>
                    <a:ext uri="{9D8B030D-6E8A-4147-A177-3AD203B41FA5}">
                      <a16:colId xmlns:a16="http://schemas.microsoft.com/office/drawing/2014/main" xmlns="" val="3051463952"/>
                    </a:ext>
                  </a:extLst>
                </a:gridCol>
                <a:gridCol w="897086">
                  <a:extLst>
                    <a:ext uri="{9D8B030D-6E8A-4147-A177-3AD203B41FA5}">
                      <a16:colId xmlns:a16="http://schemas.microsoft.com/office/drawing/2014/main" xmlns="" val="1499558182"/>
                    </a:ext>
                  </a:extLst>
                </a:gridCol>
                <a:gridCol w="897086">
                  <a:extLst>
                    <a:ext uri="{9D8B030D-6E8A-4147-A177-3AD203B41FA5}">
                      <a16:colId xmlns:a16="http://schemas.microsoft.com/office/drawing/2014/main" xmlns="" val="2598008354"/>
                    </a:ext>
                  </a:extLst>
                </a:gridCol>
                <a:gridCol w="897086">
                  <a:extLst>
                    <a:ext uri="{9D8B030D-6E8A-4147-A177-3AD203B41FA5}">
                      <a16:colId xmlns:a16="http://schemas.microsoft.com/office/drawing/2014/main" xmlns="" val="7973535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endParaRPr lang="zh-TW" altLang="en-US" sz="1400" b="1">
                        <a:effectLst/>
                      </a:endParaRPr>
                    </a:p>
                  </a:txBody>
                  <a:tcPr marL="73422" marR="73422" marT="36711" marB="367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>
                          <a:effectLst/>
                        </a:rPr>
                        <a:t>total_bill</a:t>
                      </a:r>
                    </a:p>
                  </a:txBody>
                  <a:tcPr marL="73422" marR="73422" marT="36711" marB="367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400" b="1">
                          <a:effectLst/>
                        </a:rPr>
                        <a:t>小費</a:t>
                      </a:r>
                    </a:p>
                  </a:txBody>
                  <a:tcPr marL="73422" marR="73422" marT="36711" marB="367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400" b="1">
                          <a:effectLst/>
                        </a:rPr>
                        <a:t>吸煙者</a:t>
                      </a:r>
                    </a:p>
                  </a:txBody>
                  <a:tcPr marL="73422" marR="73422" marT="36711" marB="367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400" b="1">
                          <a:effectLst/>
                        </a:rPr>
                        <a:t>天</a:t>
                      </a:r>
                    </a:p>
                  </a:txBody>
                  <a:tcPr marL="73422" marR="73422" marT="36711" marB="367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400" b="1">
                          <a:effectLst/>
                        </a:rPr>
                        <a:t>時間</a:t>
                      </a:r>
                    </a:p>
                  </a:txBody>
                  <a:tcPr marL="73422" marR="73422" marT="36711" marB="367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400" b="1">
                          <a:effectLst/>
                        </a:rPr>
                        <a:t>尺寸</a:t>
                      </a:r>
                    </a:p>
                  </a:txBody>
                  <a:tcPr marL="73422" marR="73422" marT="36711" marB="367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>
                          <a:effectLst/>
                        </a:rPr>
                        <a:t>tip_pct</a:t>
                      </a:r>
                    </a:p>
                  </a:txBody>
                  <a:tcPr marL="73422" marR="73422" marT="36711" marB="367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marL="73422" marR="73422" marT="36711" marB="36711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4207846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400" b="1">
                          <a:effectLst/>
                        </a:rPr>
                        <a:t>吸煙者</a:t>
                      </a:r>
                    </a:p>
                  </a:txBody>
                  <a:tcPr marL="73422" marR="73422" marT="36711" marB="367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TW" altLang="en-US" sz="1400" b="1">
                        <a:effectLst/>
                      </a:endParaRPr>
                    </a:p>
                  </a:txBody>
                  <a:tcPr marL="73422" marR="73422" marT="36711" marB="367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TW" altLang="en-US" sz="1400" b="1">
                        <a:effectLst/>
                      </a:endParaRPr>
                    </a:p>
                  </a:txBody>
                  <a:tcPr marL="73422" marR="73422" marT="36711" marB="367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TW" altLang="en-US" sz="1400" b="1">
                        <a:effectLst/>
                      </a:endParaRPr>
                    </a:p>
                  </a:txBody>
                  <a:tcPr marL="73422" marR="73422" marT="36711" marB="367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TW" altLang="en-US" sz="1400" b="1">
                        <a:effectLst/>
                      </a:endParaRPr>
                    </a:p>
                  </a:txBody>
                  <a:tcPr marL="73422" marR="73422" marT="36711" marB="367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TW" altLang="en-US" sz="1400" b="1">
                        <a:effectLst/>
                      </a:endParaRPr>
                    </a:p>
                  </a:txBody>
                  <a:tcPr marL="73422" marR="73422" marT="36711" marB="367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TW" altLang="en-US" sz="1400" b="1">
                        <a:effectLst/>
                      </a:endParaRPr>
                    </a:p>
                  </a:txBody>
                  <a:tcPr marL="73422" marR="73422" marT="36711" marB="367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TW" altLang="en-US" sz="1400" b="1">
                        <a:effectLst/>
                      </a:endParaRPr>
                    </a:p>
                  </a:txBody>
                  <a:tcPr marL="73422" marR="73422" marT="36711" marB="367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TW" altLang="en-US" sz="1400" b="1">
                        <a:effectLst/>
                      </a:endParaRPr>
                    </a:p>
                  </a:txBody>
                  <a:tcPr marL="73422" marR="73422" marT="36711" marB="36711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73771862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algn="r" fontAlgn="ctr"/>
                      <a:r>
                        <a:rPr lang="zh-TW" altLang="en-US" sz="1400" b="1">
                          <a:effectLst/>
                        </a:rPr>
                        <a:t>沒有</a:t>
                      </a:r>
                    </a:p>
                  </a:txBody>
                  <a:tcPr marL="73422" marR="73422" marT="36711" marB="367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>
                          <a:effectLst/>
                        </a:rPr>
                        <a:t>88</a:t>
                      </a:r>
                    </a:p>
                  </a:txBody>
                  <a:tcPr marL="73422" marR="73422" marT="36711" marB="367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>
                          <a:effectLst/>
                        </a:rPr>
                        <a:t>24.71</a:t>
                      </a:r>
                    </a:p>
                  </a:txBody>
                  <a:tcPr marL="73422" marR="73422" marT="36711" marB="367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>
                          <a:effectLst/>
                        </a:rPr>
                        <a:t>5.85</a:t>
                      </a:r>
                    </a:p>
                  </a:txBody>
                  <a:tcPr marL="73422" marR="73422" marT="36711" marB="367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400">
                          <a:effectLst/>
                        </a:rPr>
                        <a:t>沒有</a:t>
                      </a:r>
                    </a:p>
                  </a:txBody>
                  <a:tcPr marL="73422" marR="73422" marT="36711" marB="367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400">
                          <a:effectLst/>
                        </a:rPr>
                        <a:t>週四</a:t>
                      </a:r>
                    </a:p>
                  </a:txBody>
                  <a:tcPr marL="73422" marR="73422" marT="36711" marB="367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400">
                          <a:effectLst/>
                        </a:rPr>
                        <a:t>午餐</a:t>
                      </a:r>
                    </a:p>
                  </a:txBody>
                  <a:tcPr marL="73422" marR="73422" marT="36711" marB="367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>
                          <a:effectLst/>
                        </a:rPr>
                        <a:t>2</a:t>
                      </a:r>
                    </a:p>
                  </a:txBody>
                  <a:tcPr marL="73422" marR="73422" marT="36711" marB="367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>
                          <a:effectLst/>
                        </a:rPr>
                        <a:t>0.236746</a:t>
                      </a:r>
                    </a:p>
                  </a:txBody>
                  <a:tcPr marL="73422" marR="73422" marT="36711" marB="367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2355152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>
                          <a:effectLst/>
                        </a:rPr>
                        <a:t>185</a:t>
                      </a:r>
                    </a:p>
                  </a:txBody>
                  <a:tcPr marL="73422" marR="73422" marT="36711" marB="367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>
                          <a:effectLst/>
                        </a:rPr>
                        <a:t>20.69</a:t>
                      </a:r>
                    </a:p>
                  </a:txBody>
                  <a:tcPr marL="73422" marR="73422" marT="36711" marB="367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>
                          <a:effectLst/>
                        </a:rPr>
                        <a:t>5.00</a:t>
                      </a:r>
                    </a:p>
                  </a:txBody>
                  <a:tcPr marL="73422" marR="73422" marT="36711" marB="367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400">
                          <a:effectLst/>
                        </a:rPr>
                        <a:t>沒有</a:t>
                      </a:r>
                    </a:p>
                  </a:txBody>
                  <a:tcPr marL="73422" marR="73422" marT="36711" marB="367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400">
                          <a:effectLst/>
                        </a:rPr>
                        <a:t>太陽</a:t>
                      </a:r>
                    </a:p>
                  </a:txBody>
                  <a:tcPr marL="73422" marR="73422" marT="36711" marB="367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400">
                          <a:effectLst/>
                        </a:rPr>
                        <a:t>晚餐</a:t>
                      </a:r>
                    </a:p>
                  </a:txBody>
                  <a:tcPr marL="73422" marR="73422" marT="36711" marB="367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>
                          <a:effectLst/>
                        </a:rPr>
                        <a:t>5</a:t>
                      </a:r>
                    </a:p>
                  </a:txBody>
                  <a:tcPr marL="73422" marR="73422" marT="36711" marB="367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>
                          <a:effectLst/>
                        </a:rPr>
                        <a:t>0.241663</a:t>
                      </a:r>
                    </a:p>
                  </a:txBody>
                  <a:tcPr marL="73422" marR="73422" marT="36711" marB="367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2292934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>
                          <a:effectLst/>
                        </a:rPr>
                        <a:t>51</a:t>
                      </a:r>
                    </a:p>
                  </a:txBody>
                  <a:tcPr marL="73422" marR="73422" marT="36711" marB="367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>
                          <a:effectLst/>
                        </a:rPr>
                        <a:t>10.29</a:t>
                      </a:r>
                    </a:p>
                  </a:txBody>
                  <a:tcPr marL="73422" marR="73422" marT="36711" marB="367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>
                          <a:effectLst/>
                        </a:rPr>
                        <a:t>2.60</a:t>
                      </a:r>
                    </a:p>
                  </a:txBody>
                  <a:tcPr marL="73422" marR="73422" marT="36711" marB="367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400">
                          <a:effectLst/>
                        </a:rPr>
                        <a:t>沒有</a:t>
                      </a:r>
                    </a:p>
                  </a:txBody>
                  <a:tcPr marL="73422" marR="73422" marT="36711" marB="367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400">
                          <a:effectLst/>
                        </a:rPr>
                        <a:t>太陽</a:t>
                      </a:r>
                    </a:p>
                  </a:txBody>
                  <a:tcPr marL="73422" marR="73422" marT="36711" marB="367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400">
                          <a:effectLst/>
                        </a:rPr>
                        <a:t>晚餐</a:t>
                      </a:r>
                    </a:p>
                  </a:txBody>
                  <a:tcPr marL="73422" marR="73422" marT="36711" marB="367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>
                          <a:effectLst/>
                        </a:rPr>
                        <a:t>2</a:t>
                      </a:r>
                    </a:p>
                  </a:txBody>
                  <a:tcPr marL="73422" marR="73422" marT="36711" marB="367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>
                          <a:effectLst/>
                        </a:rPr>
                        <a:t>0.252672</a:t>
                      </a:r>
                    </a:p>
                  </a:txBody>
                  <a:tcPr marL="73422" marR="73422" marT="36711" marB="367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4732612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>
                          <a:effectLst/>
                        </a:rPr>
                        <a:t>149</a:t>
                      </a:r>
                    </a:p>
                  </a:txBody>
                  <a:tcPr marL="73422" marR="73422" marT="36711" marB="367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>
                          <a:effectLst/>
                        </a:rPr>
                        <a:t>7.51</a:t>
                      </a:r>
                    </a:p>
                  </a:txBody>
                  <a:tcPr marL="73422" marR="73422" marT="36711" marB="367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>
                          <a:effectLst/>
                        </a:rPr>
                        <a:t>2.00</a:t>
                      </a:r>
                    </a:p>
                  </a:txBody>
                  <a:tcPr marL="73422" marR="73422" marT="36711" marB="367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400">
                          <a:effectLst/>
                        </a:rPr>
                        <a:t>沒有</a:t>
                      </a:r>
                    </a:p>
                  </a:txBody>
                  <a:tcPr marL="73422" marR="73422" marT="36711" marB="367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400">
                          <a:effectLst/>
                        </a:rPr>
                        <a:t>週四</a:t>
                      </a:r>
                    </a:p>
                  </a:txBody>
                  <a:tcPr marL="73422" marR="73422" marT="36711" marB="367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400">
                          <a:effectLst/>
                        </a:rPr>
                        <a:t>午餐</a:t>
                      </a:r>
                    </a:p>
                  </a:txBody>
                  <a:tcPr marL="73422" marR="73422" marT="36711" marB="367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>
                          <a:effectLst/>
                        </a:rPr>
                        <a:t>2</a:t>
                      </a:r>
                    </a:p>
                  </a:txBody>
                  <a:tcPr marL="73422" marR="73422" marT="36711" marB="367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>
                          <a:effectLst/>
                        </a:rPr>
                        <a:t>0.266312</a:t>
                      </a:r>
                    </a:p>
                  </a:txBody>
                  <a:tcPr marL="73422" marR="73422" marT="36711" marB="367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8234970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>
                          <a:effectLst/>
                        </a:rPr>
                        <a:t>232</a:t>
                      </a:r>
                    </a:p>
                  </a:txBody>
                  <a:tcPr marL="73422" marR="73422" marT="36711" marB="367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>
                          <a:effectLst/>
                        </a:rPr>
                        <a:t>11.61</a:t>
                      </a:r>
                    </a:p>
                  </a:txBody>
                  <a:tcPr marL="73422" marR="73422" marT="36711" marB="367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>
                          <a:effectLst/>
                        </a:rPr>
                        <a:t>3.39</a:t>
                      </a:r>
                    </a:p>
                  </a:txBody>
                  <a:tcPr marL="73422" marR="73422" marT="36711" marB="367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400">
                          <a:effectLst/>
                        </a:rPr>
                        <a:t>沒有</a:t>
                      </a:r>
                    </a:p>
                  </a:txBody>
                  <a:tcPr marL="73422" marR="73422" marT="36711" marB="367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400">
                          <a:effectLst/>
                        </a:rPr>
                        <a:t>週六</a:t>
                      </a:r>
                    </a:p>
                  </a:txBody>
                  <a:tcPr marL="73422" marR="73422" marT="36711" marB="367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400">
                          <a:effectLst/>
                        </a:rPr>
                        <a:t>晚餐</a:t>
                      </a:r>
                    </a:p>
                  </a:txBody>
                  <a:tcPr marL="73422" marR="73422" marT="36711" marB="367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>
                          <a:effectLst/>
                        </a:rPr>
                        <a:t>2</a:t>
                      </a:r>
                    </a:p>
                  </a:txBody>
                  <a:tcPr marL="73422" marR="73422" marT="36711" marB="367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>
                          <a:effectLst/>
                        </a:rPr>
                        <a:t>0.291990</a:t>
                      </a:r>
                    </a:p>
                  </a:txBody>
                  <a:tcPr marL="73422" marR="73422" marT="36711" marB="367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55724458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algn="r" fontAlgn="ctr"/>
                      <a:r>
                        <a:rPr lang="zh-TW" altLang="en-US" sz="1400" b="1">
                          <a:effectLst/>
                        </a:rPr>
                        <a:t>是</a:t>
                      </a:r>
                    </a:p>
                  </a:txBody>
                  <a:tcPr marL="73422" marR="73422" marT="36711" marB="367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>
                          <a:effectLst/>
                        </a:rPr>
                        <a:t>109</a:t>
                      </a:r>
                    </a:p>
                  </a:txBody>
                  <a:tcPr marL="73422" marR="73422" marT="36711" marB="367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>
                          <a:effectLst/>
                        </a:rPr>
                        <a:t>14.31</a:t>
                      </a:r>
                    </a:p>
                  </a:txBody>
                  <a:tcPr marL="73422" marR="73422" marT="36711" marB="367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>
                          <a:effectLst/>
                        </a:rPr>
                        <a:t>4.00</a:t>
                      </a:r>
                    </a:p>
                  </a:txBody>
                  <a:tcPr marL="73422" marR="73422" marT="36711" marB="367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400">
                          <a:effectLst/>
                        </a:rPr>
                        <a:t>是</a:t>
                      </a:r>
                    </a:p>
                  </a:txBody>
                  <a:tcPr marL="73422" marR="73422" marT="36711" marB="367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400">
                          <a:effectLst/>
                        </a:rPr>
                        <a:t>週六</a:t>
                      </a:r>
                    </a:p>
                  </a:txBody>
                  <a:tcPr marL="73422" marR="73422" marT="36711" marB="367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400">
                          <a:effectLst/>
                        </a:rPr>
                        <a:t>晚餐</a:t>
                      </a:r>
                    </a:p>
                  </a:txBody>
                  <a:tcPr marL="73422" marR="73422" marT="36711" marB="367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>
                          <a:effectLst/>
                        </a:rPr>
                        <a:t>2</a:t>
                      </a:r>
                    </a:p>
                  </a:txBody>
                  <a:tcPr marL="73422" marR="73422" marT="36711" marB="367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>
                          <a:effectLst/>
                        </a:rPr>
                        <a:t>0.279525</a:t>
                      </a:r>
                    </a:p>
                  </a:txBody>
                  <a:tcPr marL="73422" marR="73422" marT="36711" marB="367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2024781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>
                          <a:effectLst/>
                        </a:rPr>
                        <a:t>183</a:t>
                      </a:r>
                    </a:p>
                  </a:txBody>
                  <a:tcPr marL="73422" marR="73422" marT="36711" marB="367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>
                          <a:effectLst/>
                        </a:rPr>
                        <a:t>23.17</a:t>
                      </a:r>
                    </a:p>
                  </a:txBody>
                  <a:tcPr marL="73422" marR="73422" marT="36711" marB="367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>
                          <a:effectLst/>
                        </a:rPr>
                        <a:t>6.50</a:t>
                      </a:r>
                    </a:p>
                  </a:txBody>
                  <a:tcPr marL="73422" marR="73422" marT="36711" marB="367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400">
                          <a:effectLst/>
                        </a:rPr>
                        <a:t>是</a:t>
                      </a:r>
                    </a:p>
                  </a:txBody>
                  <a:tcPr marL="73422" marR="73422" marT="36711" marB="367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400">
                          <a:effectLst/>
                        </a:rPr>
                        <a:t>太陽</a:t>
                      </a:r>
                    </a:p>
                  </a:txBody>
                  <a:tcPr marL="73422" marR="73422" marT="36711" marB="367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400">
                          <a:effectLst/>
                        </a:rPr>
                        <a:t>晚餐</a:t>
                      </a:r>
                    </a:p>
                  </a:txBody>
                  <a:tcPr marL="73422" marR="73422" marT="36711" marB="367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>
                          <a:effectLst/>
                        </a:rPr>
                        <a:t>4</a:t>
                      </a:r>
                    </a:p>
                  </a:txBody>
                  <a:tcPr marL="73422" marR="73422" marT="36711" marB="367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>
                          <a:effectLst/>
                        </a:rPr>
                        <a:t>0.280535</a:t>
                      </a:r>
                    </a:p>
                  </a:txBody>
                  <a:tcPr marL="73422" marR="73422" marT="36711" marB="367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0285689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>
                          <a:effectLst/>
                        </a:rPr>
                        <a:t>67</a:t>
                      </a:r>
                    </a:p>
                  </a:txBody>
                  <a:tcPr marL="73422" marR="73422" marT="36711" marB="367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>
                          <a:effectLst/>
                        </a:rPr>
                        <a:t>3.07</a:t>
                      </a:r>
                    </a:p>
                  </a:txBody>
                  <a:tcPr marL="73422" marR="73422" marT="36711" marB="367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>
                          <a:effectLst/>
                        </a:rPr>
                        <a:t>1.00</a:t>
                      </a:r>
                    </a:p>
                  </a:txBody>
                  <a:tcPr marL="73422" marR="73422" marT="36711" marB="367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400">
                          <a:effectLst/>
                        </a:rPr>
                        <a:t>是</a:t>
                      </a:r>
                    </a:p>
                  </a:txBody>
                  <a:tcPr marL="73422" marR="73422" marT="36711" marB="367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400">
                          <a:effectLst/>
                        </a:rPr>
                        <a:t>週六</a:t>
                      </a:r>
                    </a:p>
                  </a:txBody>
                  <a:tcPr marL="73422" marR="73422" marT="36711" marB="367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400">
                          <a:effectLst/>
                        </a:rPr>
                        <a:t>晚餐</a:t>
                      </a:r>
                    </a:p>
                  </a:txBody>
                  <a:tcPr marL="73422" marR="73422" marT="36711" marB="367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>
                          <a:effectLst/>
                        </a:rPr>
                        <a:t>1</a:t>
                      </a:r>
                      <a:r>
                        <a:rPr lang="zh-TW" altLang="en-US" sz="1400">
                          <a:effectLst/>
                        </a:rPr>
                        <a:t>個</a:t>
                      </a:r>
                    </a:p>
                  </a:txBody>
                  <a:tcPr marL="73422" marR="73422" marT="36711" marB="367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>
                          <a:effectLst/>
                        </a:rPr>
                        <a:t>0.325733</a:t>
                      </a:r>
                    </a:p>
                  </a:txBody>
                  <a:tcPr marL="73422" marR="73422" marT="36711" marB="367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9416774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>
                          <a:effectLst/>
                        </a:rPr>
                        <a:t>178</a:t>
                      </a:r>
                    </a:p>
                  </a:txBody>
                  <a:tcPr marL="73422" marR="73422" marT="36711" marB="367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>
                          <a:effectLst/>
                        </a:rPr>
                        <a:t>9.60</a:t>
                      </a:r>
                    </a:p>
                  </a:txBody>
                  <a:tcPr marL="73422" marR="73422" marT="36711" marB="367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>
                          <a:effectLst/>
                        </a:rPr>
                        <a:t>4.00</a:t>
                      </a:r>
                    </a:p>
                  </a:txBody>
                  <a:tcPr marL="73422" marR="73422" marT="36711" marB="367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400">
                          <a:effectLst/>
                        </a:rPr>
                        <a:t>是</a:t>
                      </a:r>
                    </a:p>
                  </a:txBody>
                  <a:tcPr marL="73422" marR="73422" marT="36711" marB="367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400">
                          <a:effectLst/>
                        </a:rPr>
                        <a:t>太陽</a:t>
                      </a:r>
                    </a:p>
                  </a:txBody>
                  <a:tcPr marL="73422" marR="73422" marT="36711" marB="367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400">
                          <a:effectLst/>
                        </a:rPr>
                        <a:t>晚餐</a:t>
                      </a:r>
                    </a:p>
                  </a:txBody>
                  <a:tcPr marL="73422" marR="73422" marT="36711" marB="367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>
                          <a:effectLst/>
                        </a:rPr>
                        <a:t>2</a:t>
                      </a:r>
                    </a:p>
                  </a:txBody>
                  <a:tcPr marL="73422" marR="73422" marT="36711" marB="367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>
                          <a:effectLst/>
                        </a:rPr>
                        <a:t>0.416667</a:t>
                      </a:r>
                    </a:p>
                  </a:txBody>
                  <a:tcPr marL="73422" marR="73422" marT="36711" marB="367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362727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>
                          <a:effectLst/>
                        </a:rPr>
                        <a:t>172</a:t>
                      </a:r>
                    </a:p>
                  </a:txBody>
                  <a:tcPr marL="73422" marR="73422" marT="36711" marB="367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>
                          <a:effectLst/>
                        </a:rPr>
                        <a:t>7.25</a:t>
                      </a:r>
                    </a:p>
                  </a:txBody>
                  <a:tcPr marL="73422" marR="73422" marT="36711" marB="367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>
                          <a:effectLst/>
                        </a:rPr>
                        <a:t>5.15</a:t>
                      </a:r>
                    </a:p>
                  </a:txBody>
                  <a:tcPr marL="73422" marR="73422" marT="36711" marB="367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400">
                          <a:effectLst/>
                        </a:rPr>
                        <a:t>是</a:t>
                      </a:r>
                    </a:p>
                  </a:txBody>
                  <a:tcPr marL="73422" marR="73422" marT="36711" marB="367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400">
                          <a:effectLst/>
                        </a:rPr>
                        <a:t>太陽</a:t>
                      </a:r>
                    </a:p>
                  </a:txBody>
                  <a:tcPr marL="73422" marR="73422" marT="36711" marB="367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400">
                          <a:effectLst/>
                        </a:rPr>
                        <a:t>晚餐</a:t>
                      </a:r>
                    </a:p>
                  </a:txBody>
                  <a:tcPr marL="73422" marR="73422" marT="36711" marB="367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>
                          <a:effectLst/>
                        </a:rPr>
                        <a:t>2</a:t>
                      </a:r>
                    </a:p>
                  </a:txBody>
                  <a:tcPr marL="73422" marR="73422" marT="36711" marB="367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dirty="0">
                          <a:effectLst/>
                        </a:rPr>
                        <a:t>0.710345</a:t>
                      </a:r>
                    </a:p>
                  </a:txBody>
                  <a:tcPr marL="73422" marR="73422" marT="36711" marB="367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72548299"/>
                  </a:ext>
                </a:extLst>
              </a:tr>
            </a:tbl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097670" y="2968425"/>
            <a:ext cx="1111447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23730" y="2631890"/>
            <a:ext cx="3406382" cy="430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tips</a:t>
            </a:r>
            <a:r>
              <a:rPr kumimoji="0" lang="zh-TW" altLang="zh-TW" sz="28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groupby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'smoker'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zh-TW" altLang="zh-TW" sz="28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apply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zh-TW" altLang="zh-TW" sz="105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82752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Apply</a:t>
            </a:r>
            <a:r>
              <a:rPr lang="zh-TW" altLang="en-US" b="1"/>
              <a:t>：</a:t>
            </a:r>
            <a:r>
              <a:rPr lang="en-US" altLang="zh-TW" b="1"/>
              <a:t>General split-apply-combine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5878" y="2189826"/>
            <a:ext cx="11029615" cy="3678303"/>
          </a:xfrm>
        </p:spPr>
        <p:txBody>
          <a:bodyPr/>
          <a:lstStyle/>
          <a:p>
            <a:r>
              <a:rPr lang="zh-TW" altLang="en-US" dirty="0"/>
              <a:t>這裡的頂部函數，在每一個</a:t>
            </a:r>
            <a:r>
              <a:rPr lang="en-US" altLang="zh-TW" dirty="0" err="1"/>
              <a:t>DataFrame</a:t>
            </a:r>
            <a:r>
              <a:rPr lang="zh-TW" altLang="en-US" dirty="0"/>
              <a:t>中的行組（行組）都被調用了一次，然後各自的結果通過</a:t>
            </a:r>
            <a:r>
              <a:rPr lang="en-US" altLang="zh-TW" dirty="0" err="1"/>
              <a:t>pandas.concat</a:t>
            </a:r>
            <a:r>
              <a:rPr lang="zh-TW" altLang="en-US" dirty="0"/>
              <a:t>合併了，最後用組名（組名）來標記每一部分。（譯者：可以理解為，我們先按</a:t>
            </a:r>
            <a:r>
              <a:rPr lang="en-US" altLang="zh-TW" dirty="0"/>
              <a:t>smoker</a:t>
            </a:r>
            <a:r>
              <a:rPr lang="zh-TW" altLang="en-US" dirty="0"/>
              <a:t>這一列對整個</a:t>
            </a:r>
            <a:r>
              <a:rPr lang="en-US" altLang="zh-TW" dirty="0" err="1"/>
              <a:t>DataFrame</a:t>
            </a:r>
            <a:r>
              <a:rPr lang="zh-TW" altLang="en-US" dirty="0"/>
              <a:t>進行了分組，一共有否和是替換，然後對每一組上調用了</a:t>
            </a:r>
            <a:r>
              <a:rPr lang="en-US" altLang="zh-TW" dirty="0"/>
              <a:t>top</a:t>
            </a:r>
            <a:r>
              <a:rPr lang="zh-TW" altLang="en-US" dirty="0"/>
              <a:t>函數，所以每一組會返還</a:t>
            </a:r>
            <a:r>
              <a:rPr lang="en-US" altLang="zh-TW" dirty="0"/>
              <a:t>5</a:t>
            </a:r>
            <a:r>
              <a:rPr lang="zh-TW" altLang="en-US" dirty="0"/>
              <a:t>行作為結果，最後把目標的結果整合起來，一共是</a:t>
            </a:r>
            <a:r>
              <a:rPr lang="en-US" altLang="zh-TW" dirty="0"/>
              <a:t>10</a:t>
            </a:r>
            <a:r>
              <a:rPr lang="zh-TW" altLang="en-US" dirty="0"/>
              <a:t>行）。</a:t>
            </a:r>
          </a:p>
          <a:p>
            <a:r>
              <a:rPr lang="zh-TW" altLang="en-US" dirty="0"/>
              <a:t>最後的結果是有多層級索引（</a:t>
            </a:r>
            <a:r>
              <a:rPr lang="en-US" altLang="zh-TW" dirty="0"/>
              <a:t>hierarchical index</a:t>
            </a:r>
            <a:r>
              <a:rPr lang="zh-TW" altLang="en-US" dirty="0"/>
              <a:t>）的，而且這個多層級索引的內部層級（</a:t>
            </a:r>
            <a:r>
              <a:rPr lang="en-US" altLang="zh-TW" dirty="0"/>
              <a:t>inner level</a:t>
            </a:r>
            <a:r>
              <a:rPr lang="zh-TW" altLang="en-US" dirty="0"/>
              <a:t>）包含來自原來</a:t>
            </a:r>
            <a:r>
              <a:rPr lang="en-US" altLang="zh-TW" dirty="0" err="1"/>
              <a:t>DataFrame</a:t>
            </a:r>
            <a:r>
              <a:rPr lang="zh-TW" altLang="en-US" dirty="0"/>
              <a:t>中的索引值（</a:t>
            </a:r>
            <a:r>
              <a:rPr lang="en-US" altLang="zh-TW" dirty="0"/>
              <a:t>index values</a:t>
            </a:r>
            <a:r>
              <a:rPr lang="zh-TW" altLang="en-US" dirty="0"/>
              <a:t>）（譯者：即在</a:t>
            </a:r>
            <a:r>
              <a:rPr lang="en-US" altLang="zh-TW" dirty="0"/>
              <a:t>smoker</a:t>
            </a:r>
            <a:r>
              <a:rPr lang="zh-TW" altLang="en-US" dirty="0"/>
              <a:t>為</a:t>
            </a:r>
            <a:r>
              <a:rPr lang="en-US" altLang="zh-TW" dirty="0"/>
              <a:t>No</a:t>
            </a:r>
            <a:r>
              <a:rPr lang="zh-TW" altLang="en-US" dirty="0"/>
              <a:t>的這一組，沒有本身是一個索引，它的內層索引是</a:t>
            </a:r>
            <a:r>
              <a:rPr lang="en-US" altLang="zh-TW" dirty="0"/>
              <a:t>88</a:t>
            </a:r>
            <a:r>
              <a:rPr lang="zh-TW" altLang="en-US" dirty="0"/>
              <a:t>，</a:t>
            </a:r>
            <a:r>
              <a:rPr lang="en-US" altLang="zh-TW" dirty="0"/>
              <a:t>185</a:t>
            </a:r>
            <a:r>
              <a:rPr lang="zh-TW" altLang="en-US" dirty="0"/>
              <a:t>，</a:t>
            </a:r>
            <a:r>
              <a:rPr lang="en-US" altLang="zh-TW" dirty="0"/>
              <a:t>51</a:t>
            </a:r>
            <a:r>
              <a:rPr lang="zh-TW" altLang="en-US" dirty="0"/>
              <a:t>，</a:t>
            </a:r>
            <a:r>
              <a:rPr lang="en-US" altLang="zh-TW" dirty="0"/>
              <a:t>149</a:t>
            </a:r>
            <a:r>
              <a:rPr lang="zh-TW" altLang="en-US" dirty="0"/>
              <a:t>，</a:t>
            </a:r>
            <a:r>
              <a:rPr lang="en-US" altLang="zh-TW" dirty="0"/>
              <a:t>232</a:t>
            </a:r>
            <a:r>
              <a:rPr lang="zh-TW" altLang="en-US" dirty="0"/>
              <a:t>這五個行索引，這五個內部層級是來自於原始</a:t>
            </a:r>
            <a:r>
              <a:rPr lang="en-US" altLang="zh-TW" dirty="0" err="1"/>
              <a:t>DataFrame</a:t>
            </a:r>
            <a:r>
              <a:rPr lang="zh-TW" altLang="en-US" dirty="0"/>
              <a:t>的。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07714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Apply</a:t>
            </a:r>
            <a:r>
              <a:rPr lang="zh-TW" altLang="en-US" b="1"/>
              <a:t>：</a:t>
            </a:r>
            <a:r>
              <a:rPr lang="en-US" altLang="zh-TW" b="1"/>
              <a:t>General split-apply-combine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389019"/>
            <a:ext cx="11029615" cy="3678303"/>
          </a:xfrm>
        </p:spPr>
        <p:txBody>
          <a:bodyPr/>
          <a:lstStyle/>
          <a:p>
            <a:r>
              <a:rPr lang="zh-TW" altLang="en-US" dirty="0"/>
              <a:t>如果傳遞一個函數給</a:t>
            </a:r>
            <a:r>
              <a:rPr lang="en-US" altLang="zh-TW" dirty="0"/>
              <a:t>apply</a:t>
            </a:r>
            <a:r>
              <a:rPr lang="zh-TW" altLang="en-US" dirty="0"/>
              <a:t>，可以在函數之後，設置其他一些參數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189001"/>
              </p:ext>
            </p:extLst>
          </p:nvPr>
        </p:nvGraphicFramePr>
        <p:xfrm>
          <a:off x="1669817" y="3333751"/>
          <a:ext cx="9886340" cy="5458672"/>
        </p:xfrm>
        <a:graphic>
          <a:graphicData uri="http://schemas.openxmlformats.org/drawingml/2006/table">
            <a:tbl>
              <a:tblPr/>
              <a:tblGrid>
                <a:gridCol w="988634">
                  <a:extLst>
                    <a:ext uri="{9D8B030D-6E8A-4147-A177-3AD203B41FA5}">
                      <a16:colId xmlns:a16="http://schemas.microsoft.com/office/drawing/2014/main" xmlns="" val="1631304484"/>
                    </a:ext>
                  </a:extLst>
                </a:gridCol>
                <a:gridCol w="988634">
                  <a:extLst>
                    <a:ext uri="{9D8B030D-6E8A-4147-A177-3AD203B41FA5}">
                      <a16:colId xmlns:a16="http://schemas.microsoft.com/office/drawing/2014/main" xmlns="" val="3632729444"/>
                    </a:ext>
                  </a:extLst>
                </a:gridCol>
                <a:gridCol w="988634">
                  <a:extLst>
                    <a:ext uri="{9D8B030D-6E8A-4147-A177-3AD203B41FA5}">
                      <a16:colId xmlns:a16="http://schemas.microsoft.com/office/drawing/2014/main" xmlns="" val="4099185237"/>
                    </a:ext>
                  </a:extLst>
                </a:gridCol>
                <a:gridCol w="988634">
                  <a:extLst>
                    <a:ext uri="{9D8B030D-6E8A-4147-A177-3AD203B41FA5}">
                      <a16:colId xmlns:a16="http://schemas.microsoft.com/office/drawing/2014/main" xmlns="" val="752912236"/>
                    </a:ext>
                  </a:extLst>
                </a:gridCol>
                <a:gridCol w="988634">
                  <a:extLst>
                    <a:ext uri="{9D8B030D-6E8A-4147-A177-3AD203B41FA5}">
                      <a16:colId xmlns:a16="http://schemas.microsoft.com/office/drawing/2014/main" xmlns="" val="3514584989"/>
                    </a:ext>
                  </a:extLst>
                </a:gridCol>
                <a:gridCol w="988634">
                  <a:extLst>
                    <a:ext uri="{9D8B030D-6E8A-4147-A177-3AD203B41FA5}">
                      <a16:colId xmlns:a16="http://schemas.microsoft.com/office/drawing/2014/main" xmlns="" val="190149629"/>
                    </a:ext>
                  </a:extLst>
                </a:gridCol>
                <a:gridCol w="988634">
                  <a:extLst>
                    <a:ext uri="{9D8B030D-6E8A-4147-A177-3AD203B41FA5}">
                      <a16:colId xmlns:a16="http://schemas.microsoft.com/office/drawing/2014/main" xmlns="" val="2002909910"/>
                    </a:ext>
                  </a:extLst>
                </a:gridCol>
                <a:gridCol w="988634">
                  <a:extLst>
                    <a:ext uri="{9D8B030D-6E8A-4147-A177-3AD203B41FA5}">
                      <a16:colId xmlns:a16="http://schemas.microsoft.com/office/drawing/2014/main" xmlns="" val="3421198229"/>
                    </a:ext>
                  </a:extLst>
                </a:gridCol>
                <a:gridCol w="988634">
                  <a:extLst>
                    <a:ext uri="{9D8B030D-6E8A-4147-A177-3AD203B41FA5}">
                      <a16:colId xmlns:a16="http://schemas.microsoft.com/office/drawing/2014/main" xmlns="" val="2628683923"/>
                    </a:ext>
                  </a:extLst>
                </a:gridCol>
                <a:gridCol w="988634">
                  <a:extLst>
                    <a:ext uri="{9D8B030D-6E8A-4147-A177-3AD203B41FA5}">
                      <a16:colId xmlns:a16="http://schemas.microsoft.com/office/drawing/2014/main" xmlns="" val="2697267730"/>
                    </a:ext>
                  </a:extLst>
                </a:gridCol>
              </a:tblGrid>
              <a:tr h="573715">
                <a:tc>
                  <a:txBody>
                    <a:bodyPr/>
                    <a:lstStyle/>
                    <a:p>
                      <a:pPr algn="r" fontAlgn="ctr"/>
                      <a:endParaRPr lang="zh-TW" altLang="en-US" sz="1600" b="1">
                        <a:effectLst/>
                      </a:endParaRPr>
                    </a:p>
                  </a:txBody>
                  <a:tcPr marL="81959" marR="81959" marT="40980" marB="409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>
                          <a:effectLst/>
                        </a:rPr>
                        <a:t>total_bill</a:t>
                      </a:r>
                    </a:p>
                  </a:txBody>
                  <a:tcPr marL="81959" marR="81959" marT="40980" marB="409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600" b="1">
                          <a:effectLst/>
                        </a:rPr>
                        <a:t>小費</a:t>
                      </a:r>
                    </a:p>
                  </a:txBody>
                  <a:tcPr marL="81959" marR="81959" marT="40980" marB="409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600" b="1">
                          <a:effectLst/>
                        </a:rPr>
                        <a:t>吸煙者</a:t>
                      </a:r>
                    </a:p>
                  </a:txBody>
                  <a:tcPr marL="81959" marR="81959" marT="40980" marB="409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600" b="1">
                          <a:effectLst/>
                        </a:rPr>
                        <a:t>天</a:t>
                      </a:r>
                    </a:p>
                  </a:txBody>
                  <a:tcPr marL="81959" marR="81959" marT="40980" marB="409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600" b="1">
                          <a:effectLst/>
                        </a:rPr>
                        <a:t>時間</a:t>
                      </a:r>
                    </a:p>
                  </a:txBody>
                  <a:tcPr marL="81959" marR="81959" marT="40980" marB="409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600" b="1">
                          <a:effectLst/>
                        </a:rPr>
                        <a:t>尺寸</a:t>
                      </a:r>
                    </a:p>
                  </a:txBody>
                  <a:tcPr marL="81959" marR="81959" marT="40980" marB="409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>
                          <a:effectLst/>
                        </a:rPr>
                        <a:t>tip_pct</a:t>
                      </a:r>
                    </a:p>
                  </a:txBody>
                  <a:tcPr marL="81959" marR="81959" marT="40980" marB="409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600"/>
                    </a:p>
                  </a:txBody>
                  <a:tcPr marL="81959" marR="81959" marT="40980" marB="40980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zh-TW" altLang="en-US" sz="1600"/>
                    </a:p>
                  </a:txBody>
                  <a:tcPr marL="81959" marR="81959" marT="40980" marB="40980"/>
                </a:tc>
                <a:extLst>
                  <a:ext uri="{0D108BD9-81ED-4DB2-BD59-A6C34878D82A}">
                    <a16:rowId xmlns:a16="http://schemas.microsoft.com/office/drawing/2014/main" xmlns="" val="3323536929"/>
                  </a:ext>
                </a:extLst>
              </a:tr>
              <a:tr h="327837"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600" b="1">
                          <a:effectLst/>
                        </a:rPr>
                        <a:t>吸煙者</a:t>
                      </a:r>
                    </a:p>
                  </a:txBody>
                  <a:tcPr marL="81959" marR="81959" marT="40980" marB="409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600" b="1">
                          <a:effectLst/>
                        </a:rPr>
                        <a:t>天</a:t>
                      </a:r>
                    </a:p>
                  </a:txBody>
                  <a:tcPr marL="81959" marR="81959" marT="40980" marB="409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TW" altLang="en-US" sz="1600" b="1">
                        <a:effectLst/>
                      </a:endParaRPr>
                    </a:p>
                  </a:txBody>
                  <a:tcPr marL="81959" marR="81959" marT="40980" marB="409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TW" altLang="en-US" sz="1600" b="1">
                        <a:effectLst/>
                      </a:endParaRPr>
                    </a:p>
                  </a:txBody>
                  <a:tcPr marL="81959" marR="81959" marT="40980" marB="409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TW" altLang="en-US" sz="1600" b="1">
                        <a:effectLst/>
                      </a:endParaRPr>
                    </a:p>
                  </a:txBody>
                  <a:tcPr marL="81959" marR="81959" marT="40980" marB="409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TW" altLang="en-US" sz="1600" b="1">
                        <a:effectLst/>
                      </a:endParaRPr>
                    </a:p>
                  </a:txBody>
                  <a:tcPr marL="81959" marR="81959" marT="40980" marB="409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TW" altLang="en-US" sz="1600" b="1" dirty="0">
                        <a:effectLst/>
                      </a:endParaRPr>
                    </a:p>
                  </a:txBody>
                  <a:tcPr marL="81959" marR="81959" marT="40980" marB="409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TW" altLang="en-US" sz="1600" b="1">
                        <a:effectLst/>
                      </a:endParaRPr>
                    </a:p>
                  </a:txBody>
                  <a:tcPr marL="81959" marR="81959" marT="40980" marB="409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TW" altLang="en-US" sz="1600" b="1">
                        <a:effectLst/>
                      </a:endParaRPr>
                    </a:p>
                  </a:txBody>
                  <a:tcPr marL="81959" marR="81959" marT="40980" marB="40980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TW" altLang="en-US" sz="1600" b="1">
                        <a:effectLst/>
                      </a:endParaRPr>
                    </a:p>
                  </a:txBody>
                  <a:tcPr marL="81959" marR="81959" marT="40980" marB="40980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79166837"/>
                  </a:ext>
                </a:extLst>
              </a:tr>
              <a:tr h="327837">
                <a:tc rowSpan="4">
                  <a:txBody>
                    <a:bodyPr/>
                    <a:lstStyle/>
                    <a:p>
                      <a:pPr algn="r" fontAlgn="ctr"/>
                      <a:r>
                        <a:rPr lang="zh-TW" altLang="en-US" sz="1600" b="1">
                          <a:effectLst/>
                        </a:rPr>
                        <a:t>沒有</a:t>
                      </a:r>
                    </a:p>
                  </a:txBody>
                  <a:tcPr marL="81959" marR="81959" marT="40980" marB="409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600" b="1">
                          <a:effectLst/>
                        </a:rPr>
                        <a:t>週五</a:t>
                      </a:r>
                    </a:p>
                  </a:txBody>
                  <a:tcPr marL="81959" marR="81959" marT="40980" marB="409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1">
                          <a:effectLst/>
                        </a:rPr>
                        <a:t>94</a:t>
                      </a:r>
                    </a:p>
                  </a:txBody>
                  <a:tcPr marL="81959" marR="81959" marT="40980" marB="409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>
                          <a:effectLst/>
                        </a:rPr>
                        <a:t>22.75</a:t>
                      </a:r>
                    </a:p>
                  </a:txBody>
                  <a:tcPr marL="81959" marR="81959" marT="40980" marB="409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>
                          <a:effectLst/>
                        </a:rPr>
                        <a:t>3.25</a:t>
                      </a:r>
                    </a:p>
                  </a:txBody>
                  <a:tcPr marL="81959" marR="81959" marT="40980" marB="409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600">
                          <a:effectLst/>
                        </a:rPr>
                        <a:t>沒有</a:t>
                      </a:r>
                    </a:p>
                  </a:txBody>
                  <a:tcPr marL="81959" marR="81959" marT="40980" marB="409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600">
                          <a:effectLst/>
                        </a:rPr>
                        <a:t>週五</a:t>
                      </a:r>
                    </a:p>
                  </a:txBody>
                  <a:tcPr marL="81959" marR="81959" marT="40980" marB="409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600">
                          <a:effectLst/>
                        </a:rPr>
                        <a:t>晚餐</a:t>
                      </a:r>
                    </a:p>
                  </a:txBody>
                  <a:tcPr marL="81959" marR="81959" marT="40980" marB="409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>
                          <a:effectLst/>
                        </a:rPr>
                        <a:t>2</a:t>
                      </a:r>
                    </a:p>
                  </a:txBody>
                  <a:tcPr marL="81959" marR="81959" marT="40980" marB="409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>
                          <a:effectLst/>
                        </a:rPr>
                        <a:t>0.142857</a:t>
                      </a:r>
                    </a:p>
                  </a:txBody>
                  <a:tcPr marL="81959" marR="81959" marT="40980" marB="409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25359194"/>
                  </a:ext>
                </a:extLst>
              </a:tr>
              <a:tr h="32783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600" b="1">
                          <a:effectLst/>
                        </a:rPr>
                        <a:t>週六</a:t>
                      </a:r>
                    </a:p>
                  </a:txBody>
                  <a:tcPr marL="81959" marR="81959" marT="40980" marB="409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1">
                          <a:effectLst/>
                        </a:rPr>
                        <a:t>212</a:t>
                      </a:r>
                    </a:p>
                  </a:txBody>
                  <a:tcPr marL="81959" marR="81959" marT="40980" marB="409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>
                          <a:effectLst/>
                        </a:rPr>
                        <a:t>48.33</a:t>
                      </a:r>
                    </a:p>
                  </a:txBody>
                  <a:tcPr marL="81959" marR="81959" marT="40980" marB="409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>
                          <a:effectLst/>
                        </a:rPr>
                        <a:t>9.00</a:t>
                      </a:r>
                    </a:p>
                  </a:txBody>
                  <a:tcPr marL="81959" marR="81959" marT="40980" marB="409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600">
                          <a:effectLst/>
                        </a:rPr>
                        <a:t>沒有</a:t>
                      </a:r>
                    </a:p>
                  </a:txBody>
                  <a:tcPr marL="81959" marR="81959" marT="40980" marB="409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600">
                          <a:effectLst/>
                        </a:rPr>
                        <a:t>週六</a:t>
                      </a:r>
                    </a:p>
                  </a:txBody>
                  <a:tcPr marL="81959" marR="81959" marT="40980" marB="409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600">
                          <a:effectLst/>
                        </a:rPr>
                        <a:t>晚餐</a:t>
                      </a:r>
                    </a:p>
                  </a:txBody>
                  <a:tcPr marL="81959" marR="81959" marT="40980" marB="409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>
                          <a:effectLst/>
                        </a:rPr>
                        <a:t>4</a:t>
                      </a:r>
                    </a:p>
                  </a:txBody>
                  <a:tcPr marL="81959" marR="81959" marT="40980" marB="409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>
                          <a:effectLst/>
                        </a:rPr>
                        <a:t>0.186220</a:t>
                      </a:r>
                    </a:p>
                  </a:txBody>
                  <a:tcPr marL="81959" marR="81959" marT="40980" marB="409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75565384"/>
                  </a:ext>
                </a:extLst>
              </a:tr>
              <a:tr h="32783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600" b="1">
                          <a:effectLst/>
                        </a:rPr>
                        <a:t>太陽</a:t>
                      </a:r>
                    </a:p>
                  </a:txBody>
                  <a:tcPr marL="81959" marR="81959" marT="40980" marB="409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1">
                          <a:effectLst/>
                        </a:rPr>
                        <a:t>156</a:t>
                      </a:r>
                    </a:p>
                  </a:txBody>
                  <a:tcPr marL="81959" marR="81959" marT="40980" marB="409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>
                          <a:effectLst/>
                        </a:rPr>
                        <a:t>48.17</a:t>
                      </a:r>
                    </a:p>
                  </a:txBody>
                  <a:tcPr marL="81959" marR="81959" marT="40980" marB="409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>
                          <a:effectLst/>
                        </a:rPr>
                        <a:t>5.00</a:t>
                      </a:r>
                    </a:p>
                  </a:txBody>
                  <a:tcPr marL="81959" marR="81959" marT="40980" marB="409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600">
                          <a:effectLst/>
                        </a:rPr>
                        <a:t>沒有</a:t>
                      </a:r>
                    </a:p>
                  </a:txBody>
                  <a:tcPr marL="81959" marR="81959" marT="40980" marB="409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600">
                          <a:effectLst/>
                        </a:rPr>
                        <a:t>太陽</a:t>
                      </a:r>
                    </a:p>
                  </a:txBody>
                  <a:tcPr marL="81959" marR="81959" marT="40980" marB="409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600">
                          <a:effectLst/>
                        </a:rPr>
                        <a:t>晚餐</a:t>
                      </a:r>
                    </a:p>
                  </a:txBody>
                  <a:tcPr marL="81959" marR="81959" marT="40980" marB="409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>
                          <a:effectLst/>
                        </a:rPr>
                        <a:t>6</a:t>
                      </a:r>
                    </a:p>
                  </a:txBody>
                  <a:tcPr marL="81959" marR="81959" marT="40980" marB="409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>
                          <a:effectLst/>
                        </a:rPr>
                        <a:t>0.103799</a:t>
                      </a:r>
                    </a:p>
                  </a:txBody>
                  <a:tcPr marL="81959" marR="81959" marT="40980" marB="409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24315642"/>
                  </a:ext>
                </a:extLst>
              </a:tr>
              <a:tr h="32783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600" b="1">
                          <a:effectLst/>
                        </a:rPr>
                        <a:t>週四</a:t>
                      </a:r>
                    </a:p>
                  </a:txBody>
                  <a:tcPr marL="81959" marR="81959" marT="40980" marB="409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1">
                          <a:effectLst/>
                        </a:rPr>
                        <a:t>142</a:t>
                      </a:r>
                    </a:p>
                  </a:txBody>
                  <a:tcPr marL="81959" marR="81959" marT="40980" marB="409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>
                          <a:effectLst/>
                        </a:rPr>
                        <a:t>41.19</a:t>
                      </a:r>
                    </a:p>
                  </a:txBody>
                  <a:tcPr marL="81959" marR="81959" marT="40980" marB="409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>
                          <a:effectLst/>
                        </a:rPr>
                        <a:t>5.00</a:t>
                      </a:r>
                    </a:p>
                  </a:txBody>
                  <a:tcPr marL="81959" marR="81959" marT="40980" marB="409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600">
                          <a:effectLst/>
                        </a:rPr>
                        <a:t>沒有</a:t>
                      </a:r>
                    </a:p>
                  </a:txBody>
                  <a:tcPr marL="81959" marR="81959" marT="40980" marB="409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600">
                          <a:effectLst/>
                        </a:rPr>
                        <a:t>週四</a:t>
                      </a:r>
                    </a:p>
                  </a:txBody>
                  <a:tcPr marL="81959" marR="81959" marT="40980" marB="409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600">
                          <a:effectLst/>
                        </a:rPr>
                        <a:t>午餐</a:t>
                      </a:r>
                    </a:p>
                  </a:txBody>
                  <a:tcPr marL="81959" marR="81959" marT="40980" marB="409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>
                          <a:effectLst/>
                        </a:rPr>
                        <a:t>5</a:t>
                      </a:r>
                    </a:p>
                  </a:txBody>
                  <a:tcPr marL="81959" marR="81959" marT="40980" marB="409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>
                          <a:effectLst/>
                        </a:rPr>
                        <a:t>0.121389</a:t>
                      </a:r>
                    </a:p>
                  </a:txBody>
                  <a:tcPr marL="81959" marR="81959" marT="40980" marB="409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83105504"/>
                  </a:ext>
                </a:extLst>
              </a:tr>
              <a:tr h="327837">
                <a:tc rowSpan="4">
                  <a:txBody>
                    <a:bodyPr/>
                    <a:lstStyle/>
                    <a:p>
                      <a:pPr algn="r" fontAlgn="ctr"/>
                      <a:r>
                        <a:rPr lang="zh-TW" altLang="en-US" sz="1600" b="1">
                          <a:effectLst/>
                        </a:rPr>
                        <a:t>是</a:t>
                      </a:r>
                    </a:p>
                  </a:txBody>
                  <a:tcPr marL="81959" marR="81959" marT="40980" marB="409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600" b="1">
                          <a:effectLst/>
                        </a:rPr>
                        <a:t>週五</a:t>
                      </a:r>
                    </a:p>
                  </a:txBody>
                  <a:tcPr marL="81959" marR="81959" marT="40980" marB="409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1">
                          <a:effectLst/>
                        </a:rPr>
                        <a:t>95</a:t>
                      </a:r>
                    </a:p>
                  </a:txBody>
                  <a:tcPr marL="81959" marR="81959" marT="40980" marB="409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>
                          <a:effectLst/>
                        </a:rPr>
                        <a:t>40.17</a:t>
                      </a:r>
                    </a:p>
                  </a:txBody>
                  <a:tcPr marL="81959" marR="81959" marT="40980" marB="409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>
                          <a:effectLst/>
                        </a:rPr>
                        <a:t>4.73</a:t>
                      </a:r>
                    </a:p>
                  </a:txBody>
                  <a:tcPr marL="81959" marR="81959" marT="40980" marB="409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600">
                          <a:effectLst/>
                        </a:rPr>
                        <a:t>是</a:t>
                      </a:r>
                    </a:p>
                  </a:txBody>
                  <a:tcPr marL="81959" marR="81959" marT="40980" marB="409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600">
                          <a:effectLst/>
                        </a:rPr>
                        <a:t>週五</a:t>
                      </a:r>
                    </a:p>
                  </a:txBody>
                  <a:tcPr marL="81959" marR="81959" marT="40980" marB="409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600">
                          <a:effectLst/>
                        </a:rPr>
                        <a:t>晚餐</a:t>
                      </a:r>
                    </a:p>
                  </a:txBody>
                  <a:tcPr marL="81959" marR="81959" marT="40980" marB="409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>
                          <a:effectLst/>
                        </a:rPr>
                        <a:t>4</a:t>
                      </a:r>
                    </a:p>
                  </a:txBody>
                  <a:tcPr marL="81959" marR="81959" marT="40980" marB="409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>
                          <a:effectLst/>
                        </a:rPr>
                        <a:t>0.117750</a:t>
                      </a:r>
                    </a:p>
                  </a:txBody>
                  <a:tcPr marL="81959" marR="81959" marT="40980" marB="409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1692352"/>
                  </a:ext>
                </a:extLst>
              </a:tr>
              <a:tr h="32783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600" b="1">
                          <a:effectLst/>
                        </a:rPr>
                        <a:t>週六</a:t>
                      </a:r>
                    </a:p>
                  </a:txBody>
                  <a:tcPr marL="81959" marR="81959" marT="40980" marB="409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1">
                          <a:effectLst/>
                        </a:rPr>
                        <a:t>170</a:t>
                      </a:r>
                    </a:p>
                  </a:txBody>
                  <a:tcPr marL="81959" marR="81959" marT="40980" marB="409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>
                          <a:effectLst/>
                        </a:rPr>
                        <a:t>50.81</a:t>
                      </a:r>
                    </a:p>
                  </a:txBody>
                  <a:tcPr marL="81959" marR="81959" marT="40980" marB="409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>
                          <a:effectLst/>
                        </a:rPr>
                        <a:t>10.00</a:t>
                      </a:r>
                    </a:p>
                  </a:txBody>
                  <a:tcPr marL="81959" marR="81959" marT="40980" marB="409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600">
                          <a:effectLst/>
                        </a:rPr>
                        <a:t>是</a:t>
                      </a:r>
                    </a:p>
                  </a:txBody>
                  <a:tcPr marL="81959" marR="81959" marT="40980" marB="409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600">
                          <a:effectLst/>
                        </a:rPr>
                        <a:t>週六</a:t>
                      </a:r>
                    </a:p>
                  </a:txBody>
                  <a:tcPr marL="81959" marR="81959" marT="40980" marB="409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600">
                          <a:effectLst/>
                        </a:rPr>
                        <a:t>晚餐</a:t>
                      </a:r>
                    </a:p>
                  </a:txBody>
                  <a:tcPr marL="81959" marR="81959" marT="40980" marB="409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>
                          <a:effectLst/>
                        </a:rPr>
                        <a:t>3</a:t>
                      </a:r>
                    </a:p>
                  </a:txBody>
                  <a:tcPr marL="81959" marR="81959" marT="40980" marB="409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>
                          <a:effectLst/>
                        </a:rPr>
                        <a:t>0.196812</a:t>
                      </a:r>
                    </a:p>
                  </a:txBody>
                  <a:tcPr marL="81959" marR="81959" marT="40980" marB="409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19061667"/>
                  </a:ext>
                </a:extLst>
              </a:tr>
              <a:tr h="32783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600" b="1">
                          <a:effectLst/>
                        </a:rPr>
                        <a:t>太陽</a:t>
                      </a:r>
                    </a:p>
                  </a:txBody>
                  <a:tcPr marL="81959" marR="81959" marT="40980" marB="409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1">
                          <a:effectLst/>
                        </a:rPr>
                        <a:t>182</a:t>
                      </a:r>
                    </a:p>
                  </a:txBody>
                  <a:tcPr marL="81959" marR="81959" marT="40980" marB="409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>
                          <a:effectLst/>
                        </a:rPr>
                        <a:t>45.35</a:t>
                      </a:r>
                    </a:p>
                  </a:txBody>
                  <a:tcPr marL="81959" marR="81959" marT="40980" marB="409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>
                          <a:effectLst/>
                        </a:rPr>
                        <a:t>3.50</a:t>
                      </a:r>
                    </a:p>
                  </a:txBody>
                  <a:tcPr marL="81959" marR="81959" marT="40980" marB="409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600">
                          <a:effectLst/>
                        </a:rPr>
                        <a:t>是</a:t>
                      </a:r>
                    </a:p>
                  </a:txBody>
                  <a:tcPr marL="81959" marR="81959" marT="40980" marB="409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600">
                          <a:effectLst/>
                        </a:rPr>
                        <a:t>太陽</a:t>
                      </a:r>
                    </a:p>
                  </a:txBody>
                  <a:tcPr marL="81959" marR="81959" marT="40980" marB="409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600">
                          <a:effectLst/>
                        </a:rPr>
                        <a:t>晚餐</a:t>
                      </a:r>
                    </a:p>
                  </a:txBody>
                  <a:tcPr marL="81959" marR="81959" marT="40980" marB="409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>
                          <a:effectLst/>
                        </a:rPr>
                        <a:t>3</a:t>
                      </a:r>
                    </a:p>
                  </a:txBody>
                  <a:tcPr marL="81959" marR="81959" marT="40980" marB="409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>
                          <a:effectLst/>
                        </a:rPr>
                        <a:t>0.077178</a:t>
                      </a:r>
                    </a:p>
                  </a:txBody>
                  <a:tcPr marL="81959" marR="81959" marT="40980" marB="409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81127087"/>
                  </a:ext>
                </a:extLst>
              </a:tr>
              <a:tr h="32783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600" b="1">
                          <a:effectLst/>
                        </a:rPr>
                        <a:t>週四</a:t>
                      </a:r>
                    </a:p>
                  </a:txBody>
                  <a:tcPr marL="81959" marR="81959" marT="40980" marB="409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1">
                          <a:effectLst/>
                        </a:rPr>
                        <a:t>197</a:t>
                      </a:r>
                    </a:p>
                  </a:txBody>
                  <a:tcPr marL="81959" marR="81959" marT="40980" marB="409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>
                          <a:effectLst/>
                        </a:rPr>
                        <a:t>43.11</a:t>
                      </a:r>
                    </a:p>
                  </a:txBody>
                  <a:tcPr marL="81959" marR="81959" marT="40980" marB="409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>
                          <a:effectLst/>
                        </a:rPr>
                        <a:t>5.00</a:t>
                      </a:r>
                    </a:p>
                  </a:txBody>
                  <a:tcPr marL="81959" marR="81959" marT="40980" marB="409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600">
                          <a:effectLst/>
                        </a:rPr>
                        <a:t>是</a:t>
                      </a:r>
                    </a:p>
                  </a:txBody>
                  <a:tcPr marL="81959" marR="81959" marT="40980" marB="409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600">
                          <a:effectLst/>
                        </a:rPr>
                        <a:t>週四</a:t>
                      </a:r>
                    </a:p>
                  </a:txBody>
                  <a:tcPr marL="81959" marR="81959" marT="40980" marB="409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600">
                          <a:effectLst/>
                        </a:rPr>
                        <a:t>午餐</a:t>
                      </a:r>
                    </a:p>
                  </a:txBody>
                  <a:tcPr marL="81959" marR="81959" marT="40980" marB="409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>
                          <a:effectLst/>
                        </a:rPr>
                        <a:t>4</a:t>
                      </a:r>
                    </a:p>
                  </a:txBody>
                  <a:tcPr marL="81959" marR="81959" marT="40980" marB="409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dirty="0">
                          <a:effectLst/>
                        </a:rPr>
                        <a:t>0.115982</a:t>
                      </a:r>
                    </a:p>
                  </a:txBody>
                  <a:tcPr marL="81959" marR="81959" marT="40980" marB="409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99214589"/>
                  </a:ext>
                </a:extLst>
              </a:tr>
            </a:tbl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80886" y="333375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65110" y="2464964"/>
            <a:ext cx="7123745" cy="430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tips</a:t>
            </a:r>
            <a:r>
              <a:rPr kumimoji="0" lang="zh-TW" altLang="zh-TW" sz="28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groupby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'smoker'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'day'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r>
              <a:rPr kumimoji="0" lang="zh-TW" altLang="zh-TW" sz="28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apply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</a:t>
            </a:r>
            <a:r>
              <a:rPr kumimoji="0" lang="zh-TW" altLang="zh-TW" sz="28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column</a:t>
            </a:r>
            <a:r>
              <a:rPr kumimoji="0" lang="zh-TW" altLang="zh-TW" sz="28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'total_bill'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zh-TW" altLang="zh-TW" sz="105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47763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Apply</a:t>
            </a:r>
            <a:r>
              <a:rPr lang="zh-TW" altLang="en-US" b="1"/>
              <a:t>：</a:t>
            </a:r>
            <a:r>
              <a:rPr lang="en-US" altLang="zh-TW" b="1"/>
              <a:t>General split-apply-combine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510316"/>
            <a:ext cx="11029615" cy="3678303"/>
          </a:xfrm>
        </p:spPr>
        <p:txBody>
          <a:bodyPr/>
          <a:lstStyle/>
          <a:p>
            <a:r>
              <a:rPr lang="zh-TW" altLang="en-US" dirty="0"/>
              <a:t>可以試一試在</a:t>
            </a:r>
            <a:r>
              <a:rPr lang="en-US" altLang="zh-TW" dirty="0" err="1"/>
              <a:t>GroupBy</a:t>
            </a:r>
            <a:r>
              <a:rPr lang="zh-TW" altLang="en-US" dirty="0"/>
              <a:t>對像上調用描述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719101" y="3315985"/>
            <a:ext cx="2571217" cy="33239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吸煙者 </a:t>
            </a:r>
            <a:endParaRPr kumimoji="0" lang="en-US" altLang="zh-TW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無計數151.000000 </a:t>
            </a:r>
            <a:endParaRPr kumimoji="0" lang="en-US" altLang="zh-TW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均值0.159328 </a:t>
            </a:r>
            <a:endParaRPr kumimoji="0" lang="en-US" altLang="zh-TW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標準0.039910 </a:t>
            </a:r>
            <a:endParaRPr kumimoji="0" lang="en-US" altLang="zh-TW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最低0.056797 </a:t>
            </a:r>
            <a:endParaRPr kumimoji="0" lang="en-US" altLang="zh-TW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25％0.136906 </a:t>
            </a:r>
            <a:endParaRPr kumimoji="0" lang="en-US" altLang="zh-TW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50％0.155625 </a:t>
            </a:r>
            <a:endParaRPr kumimoji="0" lang="en-US" altLang="zh-TW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75％0.185014 </a:t>
            </a:r>
            <a:endParaRPr kumimoji="0" lang="en-US" altLang="zh-TW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最高0.291990 </a:t>
            </a:r>
            <a:endParaRPr kumimoji="0" lang="en-US" altLang="zh-TW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是算93.000000 </a:t>
            </a:r>
            <a:endParaRPr kumimoji="0" lang="en-US" altLang="zh-TW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均值0.163196 </a:t>
            </a:r>
            <a:endParaRPr kumimoji="0" lang="en-US" altLang="zh-TW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標準0.085119 </a:t>
            </a:r>
            <a:endParaRPr kumimoji="0" lang="en-US" altLang="zh-TW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最低0.035638 </a:t>
            </a:r>
            <a:endParaRPr kumimoji="0" lang="en-US" altLang="zh-TW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25％0.106771 </a:t>
            </a:r>
            <a:endParaRPr kumimoji="0" lang="en-US" altLang="zh-TW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50％0.153846 </a:t>
            </a:r>
            <a:endParaRPr kumimoji="0" lang="en-US" altLang="zh-TW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75％0.195059 </a:t>
            </a:r>
            <a:endParaRPr kumimoji="0" lang="en-US" altLang="zh-TW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最高0.710345 </a:t>
            </a:r>
            <a:endParaRPr kumimoji="0" lang="en-US" altLang="zh-TW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名稱：tip_pct，dtype：float64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37119" y="2577744"/>
            <a:ext cx="4831451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</a:t>
            </a:r>
            <a:r>
              <a:rPr kumimoji="0" lang="zh-TW" altLang="zh-TW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24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tips</a:t>
            </a:r>
            <a:r>
              <a:rPr kumimoji="0" lang="zh-TW" altLang="zh-TW" sz="24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groupby</a:t>
            </a:r>
            <a:r>
              <a:rPr kumimoji="0" lang="zh-TW" altLang="zh-TW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100" b="0" i="0" u="none" strike="noStrike" cap="none" normalizeH="0" baseline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'smoker'</a:t>
            </a:r>
            <a:r>
              <a:rPr kumimoji="0" lang="zh-TW" altLang="zh-TW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)[</a:t>
            </a:r>
            <a:r>
              <a:rPr kumimoji="0" lang="zh-TW" altLang="zh-TW" sz="1100" b="0" i="0" u="none" strike="noStrike" cap="none" normalizeH="0" baseline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'tip_pct'</a:t>
            </a:r>
            <a:r>
              <a:rPr kumimoji="0" lang="zh-TW" altLang="zh-TW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zh-TW" altLang="zh-TW" sz="24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describe</a:t>
            </a:r>
            <a:r>
              <a:rPr kumimoji="0" lang="zh-TW" altLang="zh-TW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37119" y="3037177"/>
            <a:ext cx="599523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50147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Apply</a:t>
            </a:r>
            <a:r>
              <a:rPr lang="zh-TW" altLang="en-US" b="1"/>
              <a:t>：</a:t>
            </a:r>
            <a:r>
              <a:rPr lang="en-US" altLang="zh-TW" b="1"/>
              <a:t>General split-apply-combine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199556"/>
              </p:ext>
            </p:extLst>
          </p:nvPr>
        </p:nvGraphicFramePr>
        <p:xfrm>
          <a:off x="580858" y="3089311"/>
          <a:ext cx="11029950" cy="3291840"/>
        </p:xfrm>
        <a:graphic>
          <a:graphicData uri="http://schemas.openxmlformats.org/drawingml/2006/table">
            <a:tbl>
              <a:tblPr/>
              <a:tblGrid>
                <a:gridCol w="3676650">
                  <a:extLst>
                    <a:ext uri="{9D8B030D-6E8A-4147-A177-3AD203B41FA5}">
                      <a16:colId xmlns:a16="http://schemas.microsoft.com/office/drawing/2014/main" xmlns="" val="698785139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xmlns="" val="3237386934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xmlns="" val="35385998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b="1">
                          <a:effectLst/>
                        </a:rPr>
                        <a:t>吸煙者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b="1">
                          <a:effectLst/>
                        </a:rPr>
                        <a:t>沒有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b="1">
                          <a:effectLst/>
                        </a:rPr>
                        <a:t>是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539004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b="1">
                          <a:effectLst/>
                        </a:rPr>
                        <a:t>計數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151.000000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93.000000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965310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b="1">
                          <a:effectLst/>
                        </a:rPr>
                        <a:t>意思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0.159328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0.163196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128616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b="1">
                          <a:effectLst/>
                        </a:rPr>
                        <a:t>性病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0.039910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0.085119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958992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b="1">
                          <a:effectLst/>
                        </a:rPr>
                        <a:t>分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0.056797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0.035638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25221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25</a:t>
                      </a:r>
                      <a:r>
                        <a:rPr lang="zh-TW" altLang="en-US" b="1">
                          <a:effectLst/>
                        </a:rPr>
                        <a:t>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0.136906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0.106771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92601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50</a:t>
                      </a:r>
                      <a:r>
                        <a:rPr lang="zh-TW" altLang="en-US" b="1">
                          <a:effectLst/>
                        </a:rPr>
                        <a:t>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0.155625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0.153846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57870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75</a:t>
                      </a:r>
                      <a:r>
                        <a:rPr lang="zh-TW" altLang="en-US" b="1">
                          <a:effectLst/>
                        </a:rPr>
                        <a:t>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0.185014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0.195059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401825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b="1">
                          <a:effectLst/>
                        </a:rPr>
                        <a:t>最高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0.291990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dirty="0">
                          <a:effectLst/>
                        </a:rPr>
                        <a:t>0.710345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4157122"/>
                  </a:ext>
                </a:extLst>
              </a:tr>
            </a:tbl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74164" y="2187190"/>
            <a:ext cx="2423740" cy="430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</a:t>
            </a:r>
            <a:r>
              <a:rPr kumimoji="0" lang="zh-TW" altLang="zh-TW" sz="28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unstack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'smoker'</a:t>
            </a: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zh-TW" altLang="zh-TW" sz="105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35651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Apply</a:t>
            </a:r>
            <a:r>
              <a:rPr lang="zh-TW" altLang="en-US" b="1"/>
              <a:t>：</a:t>
            </a:r>
            <a:r>
              <a:rPr lang="en-US" altLang="zh-TW" b="1"/>
              <a:t>General split-apply-combine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81192" y="3535748"/>
            <a:ext cx="10502673" cy="8744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17400" tIns="158700" rIns="31740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在GroupBy內部，當我們想要調用一個像describe此類的函數的時候，實際上相當於下面的寫法：</a:t>
            </a:r>
            <a:endParaRPr kumimoji="0" lang="zh-TW" altLang="zh-TW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= lambda x: x.describe() grouped.apply(f)</a:t>
            </a:r>
            <a:r>
              <a:rPr kumimoji="0" lang="zh-TW" altLang="zh-TW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396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510316"/>
            <a:ext cx="11029615" cy="3678303"/>
          </a:xfrm>
        </p:spPr>
        <p:txBody>
          <a:bodyPr/>
          <a:lstStyle/>
          <a:p>
            <a:r>
              <a:rPr lang="zh-TW" altLang="en-US" b="1" dirty="0"/>
              <a:t>對於</a:t>
            </a:r>
            <a:r>
              <a:rPr lang="en-US" altLang="zh-TW" b="1" dirty="0" err="1"/>
              <a:t>dataframe</a:t>
            </a:r>
            <a:r>
              <a:rPr lang="zh-TW" altLang="en-US" b="1" dirty="0"/>
              <a:t>，任何一個</a:t>
            </a:r>
            <a:r>
              <a:rPr lang="en-US" altLang="zh-TW" b="1" dirty="0"/>
              <a:t>axis(</a:t>
            </a:r>
            <a:r>
              <a:rPr lang="zh-TW" altLang="en-US" b="1" dirty="0"/>
              <a:t>軸</a:t>
            </a:r>
            <a:r>
              <a:rPr lang="en-US" altLang="zh-TW" b="1" dirty="0"/>
              <a:t>)</a:t>
            </a:r>
            <a:r>
              <a:rPr lang="zh-TW" altLang="en-US" b="1" dirty="0"/>
              <a:t>都可以有一個分層索引</a:t>
            </a:r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581191" y="789242"/>
            <a:ext cx="11029616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b="1" dirty="0" smtClean="0"/>
              <a:t>Hierarchical Indexing</a:t>
            </a:r>
            <a:endParaRPr lang="zh-TW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55009" y="2634883"/>
            <a:ext cx="8015015" cy="12372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frame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pd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DataFrame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np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arange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reshape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  <a:endParaRPr kumimoji="0" lang="en-US" altLang="zh-TW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index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[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]], </a:t>
            </a:r>
            <a:endParaRPr kumimoji="0" lang="en-US" altLang="zh-TW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		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columns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'Ohio'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'Ohio'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'Colorado'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[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'Green'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'Red'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'Green'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]]) </a:t>
            </a:r>
            <a:endParaRPr kumimoji="0" lang="en-US" altLang="zh-TW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frame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914510"/>
              </p:ext>
            </p:extLst>
          </p:nvPr>
        </p:nvGraphicFramePr>
        <p:xfrm>
          <a:off x="581191" y="4183917"/>
          <a:ext cx="5188172" cy="2377440"/>
        </p:xfrm>
        <a:graphic>
          <a:graphicData uri="http://schemas.openxmlformats.org/drawingml/2006/table">
            <a:tbl>
              <a:tblPr/>
              <a:tblGrid>
                <a:gridCol w="857549">
                  <a:extLst>
                    <a:ext uri="{9D8B030D-6E8A-4147-A177-3AD203B41FA5}">
                      <a16:colId xmlns:a16="http://schemas.microsoft.com/office/drawing/2014/main" xmlns="" val="3165022353"/>
                    </a:ext>
                  </a:extLst>
                </a:gridCol>
                <a:gridCol w="857549">
                  <a:extLst>
                    <a:ext uri="{9D8B030D-6E8A-4147-A177-3AD203B41FA5}">
                      <a16:colId xmlns:a16="http://schemas.microsoft.com/office/drawing/2014/main" xmlns="" val="495822597"/>
                    </a:ext>
                  </a:extLst>
                </a:gridCol>
                <a:gridCol w="857549">
                  <a:extLst>
                    <a:ext uri="{9D8B030D-6E8A-4147-A177-3AD203B41FA5}">
                      <a16:colId xmlns:a16="http://schemas.microsoft.com/office/drawing/2014/main" xmlns="" val="3798113509"/>
                    </a:ext>
                  </a:extLst>
                </a:gridCol>
                <a:gridCol w="857549">
                  <a:extLst>
                    <a:ext uri="{9D8B030D-6E8A-4147-A177-3AD203B41FA5}">
                      <a16:colId xmlns:a16="http://schemas.microsoft.com/office/drawing/2014/main" xmlns="" val="1203774252"/>
                    </a:ext>
                  </a:extLst>
                </a:gridCol>
                <a:gridCol w="1757976">
                  <a:extLst>
                    <a:ext uri="{9D8B030D-6E8A-4147-A177-3AD203B41FA5}">
                      <a16:colId xmlns:a16="http://schemas.microsoft.com/office/drawing/2014/main" xmlns="" val="27168381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endParaRPr lang="zh-TW" alt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Ohio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Colorado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076409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zh-TW" alt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Green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Red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Green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54456248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b="1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0300081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8738647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b="1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8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13568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9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10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dirty="0">
                          <a:effectLst/>
                        </a:rPr>
                        <a:t>11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58042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779243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Suppressing </a:t>
            </a:r>
            <a:r>
              <a:rPr lang="en-US" altLang="zh-TW" b="1" dirty="0"/>
              <a:t>the Group Keys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584962"/>
            <a:ext cx="11029615" cy="3678303"/>
          </a:xfrm>
        </p:spPr>
        <p:txBody>
          <a:bodyPr/>
          <a:lstStyle/>
          <a:p>
            <a:r>
              <a:rPr lang="zh-TW" altLang="en-US" dirty="0"/>
              <a:t>我們會看到作為結果的對像有一個多層級索引（</a:t>
            </a:r>
            <a:r>
              <a:rPr lang="en-US" altLang="zh-TW" dirty="0"/>
              <a:t>hierarchical index</a:t>
            </a:r>
            <a:r>
              <a:rPr lang="zh-TW" altLang="en-US" dirty="0"/>
              <a:t>），這個多層級索引是由原來的對像中，組鍵（</a:t>
            </a:r>
            <a:r>
              <a:rPr lang="en-US" altLang="zh-TW" dirty="0"/>
              <a:t>group key</a:t>
            </a:r>
            <a:r>
              <a:rPr lang="zh-TW" altLang="en-US" dirty="0"/>
              <a:t>）在每個部分的索引上得到的。我們可以在</a:t>
            </a:r>
            <a:r>
              <a:rPr lang="en-US" altLang="zh-TW" dirty="0" err="1"/>
              <a:t>groupby</a:t>
            </a:r>
            <a:r>
              <a:rPr lang="zh-TW" altLang="en-US" dirty="0"/>
              <a:t>函數中設置</a:t>
            </a:r>
            <a:r>
              <a:rPr lang="en-US" altLang="zh-TW" dirty="0" err="1"/>
              <a:t>group_keys</a:t>
            </a:r>
            <a:r>
              <a:rPr lang="en-US" altLang="zh-TW" dirty="0"/>
              <a:t> = False</a:t>
            </a:r>
            <a:r>
              <a:rPr lang="zh-TW" altLang="en-US" dirty="0"/>
              <a:t>來關閉這個功能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915287"/>
              </p:ext>
            </p:extLst>
          </p:nvPr>
        </p:nvGraphicFramePr>
        <p:xfrm>
          <a:off x="3163256" y="3289976"/>
          <a:ext cx="8447552" cy="3568024"/>
        </p:xfrm>
        <a:graphic>
          <a:graphicData uri="http://schemas.openxmlformats.org/drawingml/2006/table">
            <a:tbl>
              <a:tblPr/>
              <a:tblGrid>
                <a:gridCol w="1055944">
                  <a:extLst>
                    <a:ext uri="{9D8B030D-6E8A-4147-A177-3AD203B41FA5}">
                      <a16:colId xmlns:a16="http://schemas.microsoft.com/office/drawing/2014/main" xmlns="" val="1246714476"/>
                    </a:ext>
                  </a:extLst>
                </a:gridCol>
                <a:gridCol w="1055944">
                  <a:extLst>
                    <a:ext uri="{9D8B030D-6E8A-4147-A177-3AD203B41FA5}">
                      <a16:colId xmlns:a16="http://schemas.microsoft.com/office/drawing/2014/main" xmlns="" val="3481432175"/>
                    </a:ext>
                  </a:extLst>
                </a:gridCol>
                <a:gridCol w="1055944">
                  <a:extLst>
                    <a:ext uri="{9D8B030D-6E8A-4147-A177-3AD203B41FA5}">
                      <a16:colId xmlns:a16="http://schemas.microsoft.com/office/drawing/2014/main" xmlns="" val="4241731862"/>
                    </a:ext>
                  </a:extLst>
                </a:gridCol>
                <a:gridCol w="1055944">
                  <a:extLst>
                    <a:ext uri="{9D8B030D-6E8A-4147-A177-3AD203B41FA5}">
                      <a16:colId xmlns:a16="http://schemas.microsoft.com/office/drawing/2014/main" xmlns="" val="1604529215"/>
                    </a:ext>
                  </a:extLst>
                </a:gridCol>
                <a:gridCol w="1055944">
                  <a:extLst>
                    <a:ext uri="{9D8B030D-6E8A-4147-A177-3AD203B41FA5}">
                      <a16:colId xmlns:a16="http://schemas.microsoft.com/office/drawing/2014/main" xmlns="" val="1580899348"/>
                    </a:ext>
                  </a:extLst>
                </a:gridCol>
                <a:gridCol w="1055944">
                  <a:extLst>
                    <a:ext uri="{9D8B030D-6E8A-4147-A177-3AD203B41FA5}">
                      <a16:colId xmlns:a16="http://schemas.microsoft.com/office/drawing/2014/main" xmlns="" val="2582831940"/>
                    </a:ext>
                  </a:extLst>
                </a:gridCol>
                <a:gridCol w="1055944">
                  <a:extLst>
                    <a:ext uri="{9D8B030D-6E8A-4147-A177-3AD203B41FA5}">
                      <a16:colId xmlns:a16="http://schemas.microsoft.com/office/drawing/2014/main" xmlns="" val="1041901931"/>
                    </a:ext>
                  </a:extLst>
                </a:gridCol>
                <a:gridCol w="1055944">
                  <a:extLst>
                    <a:ext uri="{9D8B030D-6E8A-4147-A177-3AD203B41FA5}">
                      <a16:colId xmlns:a16="http://schemas.microsoft.com/office/drawing/2014/main" xmlns="" val="767334943"/>
                    </a:ext>
                  </a:extLst>
                </a:gridCol>
              </a:tblGrid>
              <a:tr h="50017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>
                          <a:effectLst/>
                        </a:rPr>
                        <a:t/>
                      </a:r>
                      <a:br>
                        <a:rPr lang="en-US" sz="1500" b="1">
                          <a:effectLst/>
                        </a:rPr>
                      </a:br>
                      <a:r>
                        <a:rPr lang="en-US" sz="1500" b="1">
                          <a:effectLst/>
                        </a:rPr>
                        <a:t>total_bill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500" b="1">
                          <a:effectLst/>
                        </a:rPr>
                        <a:t>小費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500" b="1">
                          <a:effectLst/>
                        </a:rPr>
                        <a:t>吸煙者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500" b="1">
                          <a:effectLst/>
                        </a:rPr>
                        <a:t>天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500" b="1">
                          <a:effectLst/>
                        </a:rPr>
                        <a:t>時間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500" b="1">
                          <a:effectLst/>
                        </a:rPr>
                        <a:t>尺寸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>
                          <a:effectLst/>
                        </a:rPr>
                        <a:t>tip_pct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500"/>
                    </a:p>
                  </a:txBody>
                  <a:tcPr marL="74984" marR="74984" marT="37492" marB="37492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059383390"/>
                  </a:ext>
                </a:extLst>
              </a:tr>
              <a:tr h="28532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500" b="1">
                          <a:effectLst/>
                        </a:rPr>
                        <a:t>88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500">
                          <a:effectLst/>
                        </a:rPr>
                        <a:t>24.71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500">
                          <a:effectLst/>
                        </a:rPr>
                        <a:t>5.85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500">
                          <a:effectLst/>
                        </a:rPr>
                        <a:t>沒有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500">
                          <a:effectLst/>
                        </a:rPr>
                        <a:t>週四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500">
                          <a:effectLst/>
                        </a:rPr>
                        <a:t>午餐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500">
                          <a:effectLst/>
                        </a:rPr>
                        <a:t>2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500">
                          <a:effectLst/>
                        </a:rPr>
                        <a:t>0.236746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34400325"/>
                  </a:ext>
                </a:extLst>
              </a:tr>
              <a:tr h="28532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500" b="1">
                          <a:effectLst/>
                        </a:rPr>
                        <a:t>185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500">
                          <a:effectLst/>
                        </a:rPr>
                        <a:t>20.69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500">
                          <a:effectLst/>
                        </a:rPr>
                        <a:t>5.00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500">
                          <a:effectLst/>
                        </a:rPr>
                        <a:t>沒有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500">
                          <a:effectLst/>
                        </a:rPr>
                        <a:t>太陽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500">
                          <a:effectLst/>
                        </a:rPr>
                        <a:t>晚餐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500">
                          <a:effectLst/>
                        </a:rPr>
                        <a:t>5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500">
                          <a:effectLst/>
                        </a:rPr>
                        <a:t>0.241663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66644923"/>
                  </a:ext>
                </a:extLst>
              </a:tr>
              <a:tr h="28532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500" b="1">
                          <a:effectLst/>
                        </a:rPr>
                        <a:t>51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500">
                          <a:effectLst/>
                        </a:rPr>
                        <a:t>10.29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500">
                          <a:effectLst/>
                        </a:rPr>
                        <a:t>2.60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500">
                          <a:effectLst/>
                        </a:rPr>
                        <a:t>沒有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500">
                          <a:effectLst/>
                        </a:rPr>
                        <a:t>太陽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500">
                          <a:effectLst/>
                        </a:rPr>
                        <a:t>晚餐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500">
                          <a:effectLst/>
                        </a:rPr>
                        <a:t>2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500">
                          <a:effectLst/>
                        </a:rPr>
                        <a:t>0.252672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06421391"/>
                  </a:ext>
                </a:extLst>
              </a:tr>
              <a:tr h="28532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500" b="1">
                          <a:effectLst/>
                        </a:rPr>
                        <a:t>149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500">
                          <a:effectLst/>
                        </a:rPr>
                        <a:t>7.51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500">
                          <a:effectLst/>
                        </a:rPr>
                        <a:t>2.00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500" dirty="0">
                          <a:effectLst/>
                        </a:rPr>
                        <a:t>沒有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500">
                          <a:effectLst/>
                        </a:rPr>
                        <a:t>週四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500">
                          <a:effectLst/>
                        </a:rPr>
                        <a:t>午餐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500">
                          <a:effectLst/>
                        </a:rPr>
                        <a:t>2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500">
                          <a:effectLst/>
                        </a:rPr>
                        <a:t>0.266312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88226474"/>
                  </a:ext>
                </a:extLst>
              </a:tr>
              <a:tr h="28532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500" b="1">
                          <a:effectLst/>
                        </a:rPr>
                        <a:t>232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500">
                          <a:effectLst/>
                        </a:rPr>
                        <a:t>11.61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500">
                          <a:effectLst/>
                        </a:rPr>
                        <a:t>3.39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500">
                          <a:effectLst/>
                        </a:rPr>
                        <a:t>沒有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500">
                          <a:effectLst/>
                        </a:rPr>
                        <a:t>週六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500">
                          <a:effectLst/>
                        </a:rPr>
                        <a:t>晚餐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500">
                          <a:effectLst/>
                        </a:rPr>
                        <a:t>2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500">
                          <a:effectLst/>
                        </a:rPr>
                        <a:t>0.291990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11449040"/>
                  </a:ext>
                </a:extLst>
              </a:tr>
              <a:tr h="28532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500" b="1">
                          <a:effectLst/>
                        </a:rPr>
                        <a:t>109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500">
                          <a:effectLst/>
                        </a:rPr>
                        <a:t>14.31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500">
                          <a:effectLst/>
                        </a:rPr>
                        <a:t>4.00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500">
                          <a:effectLst/>
                        </a:rPr>
                        <a:t>是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500">
                          <a:effectLst/>
                        </a:rPr>
                        <a:t>週六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500">
                          <a:effectLst/>
                        </a:rPr>
                        <a:t>晚餐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500">
                          <a:effectLst/>
                        </a:rPr>
                        <a:t>2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500">
                          <a:effectLst/>
                        </a:rPr>
                        <a:t>0.279525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94296378"/>
                  </a:ext>
                </a:extLst>
              </a:tr>
              <a:tr h="28532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500" b="1">
                          <a:effectLst/>
                        </a:rPr>
                        <a:t>183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500">
                          <a:effectLst/>
                        </a:rPr>
                        <a:t>23.17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500">
                          <a:effectLst/>
                        </a:rPr>
                        <a:t>6.50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500">
                          <a:effectLst/>
                        </a:rPr>
                        <a:t>是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500">
                          <a:effectLst/>
                        </a:rPr>
                        <a:t>太陽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500">
                          <a:effectLst/>
                        </a:rPr>
                        <a:t>晚餐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500">
                          <a:effectLst/>
                        </a:rPr>
                        <a:t>4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500">
                          <a:effectLst/>
                        </a:rPr>
                        <a:t>0.280535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89743406"/>
                  </a:ext>
                </a:extLst>
              </a:tr>
              <a:tr h="28532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500" b="1">
                          <a:effectLst/>
                        </a:rPr>
                        <a:t>67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500">
                          <a:effectLst/>
                        </a:rPr>
                        <a:t>3.07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500">
                          <a:effectLst/>
                        </a:rPr>
                        <a:t>1.00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500">
                          <a:effectLst/>
                        </a:rPr>
                        <a:t>是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500">
                          <a:effectLst/>
                        </a:rPr>
                        <a:t>週六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500">
                          <a:effectLst/>
                        </a:rPr>
                        <a:t>晚餐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500">
                          <a:effectLst/>
                        </a:rPr>
                        <a:t>1</a:t>
                      </a:r>
                      <a:r>
                        <a:rPr lang="zh-TW" altLang="en-US" sz="1500">
                          <a:effectLst/>
                        </a:rPr>
                        <a:t>個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500">
                          <a:effectLst/>
                        </a:rPr>
                        <a:t>0.325733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22446962"/>
                  </a:ext>
                </a:extLst>
              </a:tr>
              <a:tr h="28532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500" b="1">
                          <a:effectLst/>
                        </a:rPr>
                        <a:t>178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500">
                          <a:effectLst/>
                        </a:rPr>
                        <a:t>9.60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500">
                          <a:effectLst/>
                        </a:rPr>
                        <a:t>4.00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500">
                          <a:effectLst/>
                        </a:rPr>
                        <a:t>是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500">
                          <a:effectLst/>
                        </a:rPr>
                        <a:t>太陽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500">
                          <a:effectLst/>
                        </a:rPr>
                        <a:t>晚餐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500">
                          <a:effectLst/>
                        </a:rPr>
                        <a:t>2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500">
                          <a:effectLst/>
                        </a:rPr>
                        <a:t>0.416667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92580658"/>
                  </a:ext>
                </a:extLst>
              </a:tr>
              <a:tr h="28532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500" b="1">
                          <a:effectLst/>
                        </a:rPr>
                        <a:t>172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500">
                          <a:effectLst/>
                        </a:rPr>
                        <a:t>7.25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500">
                          <a:effectLst/>
                        </a:rPr>
                        <a:t>5.15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500">
                          <a:effectLst/>
                        </a:rPr>
                        <a:t>是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500">
                          <a:effectLst/>
                        </a:rPr>
                        <a:t>太陽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500">
                          <a:effectLst/>
                        </a:rPr>
                        <a:t>晚餐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500">
                          <a:effectLst/>
                        </a:rPr>
                        <a:t>2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500" dirty="0">
                          <a:effectLst/>
                        </a:rPr>
                        <a:t>0.710345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93652229"/>
                  </a:ext>
                </a:extLst>
              </a:tr>
            </a:tbl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11764" y="2982199"/>
            <a:ext cx="4371389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tips</a:t>
            </a:r>
            <a:r>
              <a:rPr kumimoji="0" lang="zh-TW" altLang="zh-TW" sz="20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groupby</a:t>
            </a:r>
            <a:r>
              <a:rPr kumimoji="0" lang="zh-TW" altLang="zh-TW" sz="105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050" b="0" i="0" u="none" strike="noStrike" cap="none" normalizeH="0" baseline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'smoker'</a:t>
            </a:r>
            <a:r>
              <a:rPr kumimoji="0" lang="zh-TW" altLang="zh-TW" sz="105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group_keys</a:t>
            </a:r>
            <a:r>
              <a:rPr kumimoji="0" lang="zh-TW" altLang="zh-TW" sz="20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05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zh-TW" altLang="zh-TW" sz="105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zh-TW" altLang="zh-TW" sz="20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apply</a:t>
            </a:r>
            <a:r>
              <a:rPr kumimoji="0" lang="zh-TW" altLang="zh-TW" sz="105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</a:t>
            </a:r>
            <a:r>
              <a:rPr kumimoji="0" lang="zh-TW" altLang="zh-TW" sz="105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zh-TW" altLang="zh-TW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21597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Quantile and Bucket Analysis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417010"/>
            <a:ext cx="11029615" cy="3678303"/>
          </a:xfrm>
        </p:spPr>
        <p:txBody>
          <a:bodyPr/>
          <a:lstStyle/>
          <a:p>
            <a:r>
              <a:rPr lang="zh-TW" altLang="en-US" dirty="0"/>
              <a:t>把函數通過</a:t>
            </a:r>
            <a:r>
              <a:rPr lang="en-US" altLang="zh-TW" dirty="0" err="1"/>
              <a:t>groupby</a:t>
            </a:r>
            <a:r>
              <a:rPr lang="zh-TW" altLang="en-US" dirty="0"/>
              <a:t>合併起來，可以在做桶分析或分數值分析的時候更方便。假設一個簡單的隨機數據集和一個等長的桶類型（</a:t>
            </a:r>
            <a:r>
              <a:rPr lang="en-US" altLang="zh-TW" dirty="0"/>
              <a:t>bucket categorization</a:t>
            </a:r>
            <a:r>
              <a:rPr lang="zh-TW" altLang="en-US" dirty="0"/>
              <a:t>），使用</a:t>
            </a:r>
            <a:r>
              <a:rPr lang="en-US" altLang="zh-TW" dirty="0"/>
              <a:t>cut</a:t>
            </a:r>
            <a:endParaRPr lang="zh-TW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81192" y="2724352"/>
            <a:ext cx="8592096" cy="8494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frame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pd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DataFrame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'data1'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np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randn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'data2'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np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randn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)}) 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frame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head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807108"/>
              </p:ext>
            </p:extLst>
          </p:nvPr>
        </p:nvGraphicFramePr>
        <p:xfrm>
          <a:off x="506380" y="4095313"/>
          <a:ext cx="11029950" cy="2194560"/>
        </p:xfrm>
        <a:graphic>
          <a:graphicData uri="http://schemas.openxmlformats.org/drawingml/2006/table">
            <a:tbl>
              <a:tblPr/>
              <a:tblGrid>
                <a:gridCol w="3676650">
                  <a:extLst>
                    <a:ext uri="{9D8B030D-6E8A-4147-A177-3AD203B41FA5}">
                      <a16:colId xmlns:a16="http://schemas.microsoft.com/office/drawing/2014/main" xmlns="" val="529170536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xmlns="" val="1378383773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xmlns="" val="8442666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data1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data2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965128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0.723973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0.120216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87409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2.053617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0.468000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679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-0.543073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-1.874073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858967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-0.915136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0.159179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257575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0.775965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dirty="0">
                          <a:effectLst/>
                        </a:rPr>
                        <a:t>0.105447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5233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489836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Quantile and Bucket Analysis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33061" y="2184424"/>
            <a:ext cx="3755836" cy="79098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quartiles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pd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cut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frame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data1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quartiles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[: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355633" y="3188753"/>
            <a:ext cx="8867812" cy="221599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(0.194, 1.795] </a:t>
            </a:r>
            <a:endParaRPr kumimoji="0" lang="en-US" altLang="zh-TW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(1.795, 3.395] </a:t>
            </a:r>
            <a:endParaRPr kumimoji="0" lang="en-US" altLang="zh-TW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(-1.407, 0.194] </a:t>
            </a:r>
            <a:endParaRPr kumimoji="0" lang="en-US" altLang="zh-TW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 (-1.407, 0.194] </a:t>
            </a:r>
            <a:endParaRPr kumimoji="0" lang="en-US" altLang="zh-TW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 (0.194, 1.795] </a:t>
            </a:r>
            <a:endParaRPr kumimoji="0" lang="en-US" altLang="zh-TW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 (0.194, 1.795] </a:t>
            </a:r>
            <a:endParaRPr kumimoji="0" lang="en-US" altLang="zh-TW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 (0.194, 1.795] </a:t>
            </a:r>
            <a:endParaRPr kumimoji="0" lang="en-US" altLang="zh-TW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 (-1.407, 0.194] </a:t>
            </a:r>
            <a:endParaRPr kumimoji="0" lang="en-US" altLang="zh-TW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 (-1.407, 0.194] </a:t>
            </a:r>
            <a:endParaRPr kumimoji="0" lang="en-US" altLang="zh-TW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 (-1.407, 0.194] </a:t>
            </a:r>
            <a:endParaRPr kumimoji="0" lang="en-US" altLang="zh-TW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Name: data1, dtype: category </a:t>
            </a:r>
            <a:endParaRPr kumimoji="0" lang="en-US" altLang="zh-TW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Categories (4, object): [(-3.0139, -1.407] &lt; (-1.407, 0.194] &lt; (0.194, 1.795] &lt; (1.795, 3.395]]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97508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Quantile and Bucket Analysis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445002"/>
            <a:ext cx="11029615" cy="3678303"/>
          </a:xfrm>
        </p:spPr>
        <p:txBody>
          <a:bodyPr/>
          <a:lstStyle/>
          <a:p>
            <a:r>
              <a:rPr lang="en-US" altLang="zh-TW" dirty="0"/>
              <a:t>cut</a:t>
            </a:r>
            <a:r>
              <a:rPr lang="zh-TW" altLang="en-US" dirty="0"/>
              <a:t>返回的</a:t>
            </a:r>
            <a:r>
              <a:rPr lang="en-US" altLang="zh-TW" dirty="0"/>
              <a:t>Categorical object</a:t>
            </a:r>
            <a:r>
              <a:rPr lang="zh-TW" altLang="en-US" dirty="0"/>
              <a:t>（類別對象）能直接傳入</a:t>
            </a:r>
            <a:r>
              <a:rPr lang="en-US" altLang="zh-TW" dirty="0" err="1"/>
              <a:t>groupby</a:t>
            </a:r>
            <a:r>
              <a:rPr lang="zh-TW" altLang="en-US" dirty="0"/>
              <a:t>。所以我們可以在</a:t>
            </a:r>
            <a:r>
              <a:rPr lang="en-US" altLang="zh-TW" dirty="0"/>
              <a:t>data2</a:t>
            </a:r>
            <a:r>
              <a:rPr lang="zh-TW" altLang="en-US" dirty="0"/>
              <a:t>列上計算很多統計值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81192" y="2804568"/>
            <a:ext cx="8882240" cy="72635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get_stats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group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'min'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group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'max'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group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max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'count'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group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'mean'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group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mean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()}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81191" y="3673224"/>
            <a:ext cx="3518592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grouped</a:t>
            </a:r>
            <a:r>
              <a:rPr kumimoji="0" lang="zh-TW" altLang="zh-TW" sz="105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20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05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frame</a:t>
            </a:r>
            <a:r>
              <a:rPr kumimoji="0" lang="zh-TW" altLang="zh-TW" sz="20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data2</a:t>
            </a:r>
            <a:r>
              <a:rPr kumimoji="0" lang="zh-TW" altLang="zh-TW" sz="20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groupby</a:t>
            </a:r>
            <a:r>
              <a:rPr kumimoji="0" lang="zh-TW" altLang="zh-TW" sz="105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quartiles</a:t>
            </a:r>
            <a:r>
              <a:rPr kumimoji="0" lang="zh-TW" altLang="zh-TW" sz="105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zh-TW" altLang="zh-TW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81191" y="4072682"/>
            <a:ext cx="2911053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grouped</a:t>
            </a:r>
            <a:r>
              <a:rPr kumimoji="0" lang="zh-TW" altLang="zh-TW" sz="20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apply</a:t>
            </a:r>
            <a:r>
              <a:rPr kumimoji="0" lang="zh-TW" altLang="zh-TW" sz="105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get_stats</a:t>
            </a:r>
            <a:r>
              <a:rPr kumimoji="0" lang="zh-TW" altLang="zh-TW" sz="105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zh-TW" altLang="zh-TW" sz="20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unstack</a:t>
            </a:r>
            <a:r>
              <a:rPr kumimoji="0" lang="zh-TW" altLang="zh-TW" sz="105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zh-TW" altLang="zh-TW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400107"/>
              </p:ext>
            </p:extLst>
          </p:nvPr>
        </p:nvGraphicFramePr>
        <p:xfrm>
          <a:off x="898266" y="4290263"/>
          <a:ext cx="11029950" cy="2468880"/>
        </p:xfrm>
        <a:graphic>
          <a:graphicData uri="http://schemas.openxmlformats.org/drawingml/2006/table">
            <a:tbl>
              <a:tblPr/>
              <a:tblGrid>
                <a:gridCol w="2205990">
                  <a:extLst>
                    <a:ext uri="{9D8B030D-6E8A-4147-A177-3AD203B41FA5}">
                      <a16:colId xmlns:a16="http://schemas.microsoft.com/office/drawing/2014/main" xmlns="" val="340769591"/>
                    </a:ext>
                  </a:extLst>
                </a:gridCol>
                <a:gridCol w="2205990">
                  <a:extLst>
                    <a:ext uri="{9D8B030D-6E8A-4147-A177-3AD203B41FA5}">
                      <a16:colId xmlns:a16="http://schemas.microsoft.com/office/drawing/2014/main" xmlns="" val="2932514819"/>
                    </a:ext>
                  </a:extLst>
                </a:gridCol>
                <a:gridCol w="2205990">
                  <a:extLst>
                    <a:ext uri="{9D8B030D-6E8A-4147-A177-3AD203B41FA5}">
                      <a16:colId xmlns:a16="http://schemas.microsoft.com/office/drawing/2014/main" xmlns="" val="3389996705"/>
                    </a:ext>
                  </a:extLst>
                </a:gridCol>
                <a:gridCol w="2205990">
                  <a:extLst>
                    <a:ext uri="{9D8B030D-6E8A-4147-A177-3AD203B41FA5}">
                      <a16:colId xmlns:a16="http://schemas.microsoft.com/office/drawing/2014/main" xmlns="" val="2207668695"/>
                    </a:ext>
                  </a:extLst>
                </a:gridCol>
                <a:gridCol w="2205990">
                  <a:extLst>
                    <a:ext uri="{9D8B030D-6E8A-4147-A177-3AD203B41FA5}">
                      <a16:colId xmlns:a16="http://schemas.microsoft.com/office/drawing/2014/main" xmlns="" val="2057763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/>
                      </a:r>
                      <a:br>
                        <a:rPr lang="en-US" b="1">
                          <a:effectLst/>
                        </a:rPr>
                      </a:br>
                      <a:r>
                        <a:rPr lang="en-US" b="1">
                          <a:effectLst/>
                        </a:rPr>
                        <a:t>count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max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mean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min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3266252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data1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TW" altLang="en-US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TW" altLang="en-US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TW" altLang="en-US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TW" altLang="en-US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834523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(-3.0139, -1.407]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70.0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2.035166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0.113238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-2.363707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625153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(-1.407, 0.194]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481.0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3.284688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-0.044535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-2.647341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309671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(0.194, 1.795]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407.0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2.402272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-0.043887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-2.898145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12897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(1.795, 3.395]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42.0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2.051843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0.095178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dirty="0">
                          <a:effectLst/>
                        </a:rPr>
                        <a:t>-2.234979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90919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67408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Quantile and Bucket Analysis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3" y="622283"/>
            <a:ext cx="11029615" cy="3678303"/>
          </a:xfrm>
        </p:spPr>
        <p:txBody>
          <a:bodyPr/>
          <a:lstStyle/>
          <a:p>
            <a:r>
              <a:rPr lang="zh-TW" altLang="en-US" dirty="0"/>
              <a:t>也有相同長度的桶（</a:t>
            </a:r>
            <a:r>
              <a:rPr lang="en-US" altLang="zh-TW" dirty="0"/>
              <a:t>equal-length buckets</a:t>
            </a:r>
            <a:r>
              <a:rPr lang="zh-TW" altLang="en-US" dirty="0"/>
              <a:t>）；想要按照樣本的分位數得到相同長度的桶，用</a:t>
            </a:r>
            <a:r>
              <a:rPr lang="en-US" altLang="zh-TW" dirty="0" err="1"/>
              <a:t>qcut</a:t>
            </a:r>
            <a:r>
              <a:rPr lang="zh-TW" altLang="en-US" dirty="0"/>
              <a:t>。這里設定</a:t>
            </a:r>
            <a:r>
              <a:rPr lang="en-US" altLang="zh-TW" dirty="0"/>
              <a:t>labels=False</a:t>
            </a:r>
            <a:r>
              <a:rPr lang="zh-TW" altLang="en-US" dirty="0"/>
              <a:t>來得到分位數的數量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59362" y="3523592"/>
            <a:ext cx="4820230" cy="53860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0" i="1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Return quantile numbers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grouping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pd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qcut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frame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data1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labels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9362" y="5269735"/>
            <a:ext cx="101303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/>
              <a:t>譯者：上面的代碼是把frame的data1列分為10個bin，每個bin都有相同的數量。因為一共有1000個樣本，所以每個bin里有100個樣本。grouping保存的是每個樣本的index以及其對應的bin的編號。</a:t>
            </a:r>
          </a:p>
        </p:txBody>
      </p:sp>
    </p:spTree>
    <p:extLst>
      <p:ext uri="{BB962C8B-B14F-4D97-AF65-F5344CB8AC3E}">
        <p14:creationId xmlns:p14="http://schemas.microsoft.com/office/powerpoint/2010/main" val="352020082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Quantile and Bucket Analysis</a:t>
            </a:r>
            <a:endParaRPr lang="zh-TW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65168" y="2171314"/>
            <a:ext cx="4044377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grouped</a:t>
            </a:r>
            <a:r>
              <a:rPr kumimoji="0" lang="zh-TW" altLang="zh-TW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24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frame</a:t>
            </a:r>
            <a:r>
              <a:rPr kumimoji="0" lang="zh-TW" altLang="zh-TW" sz="24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data2</a:t>
            </a:r>
            <a:r>
              <a:rPr kumimoji="0" lang="zh-TW" altLang="zh-TW" sz="24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groupby</a:t>
            </a:r>
            <a:r>
              <a:rPr kumimoji="0" lang="zh-TW" altLang="zh-TW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grouping</a:t>
            </a:r>
            <a:r>
              <a:rPr kumimoji="0" lang="zh-TW" altLang="zh-TW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65308" y="2601400"/>
            <a:ext cx="3313408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grouped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apply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get_stats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unstack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84412"/>
              </p:ext>
            </p:extLst>
          </p:nvPr>
        </p:nvGraphicFramePr>
        <p:xfrm>
          <a:off x="2581373" y="3144972"/>
          <a:ext cx="8335540" cy="3602904"/>
        </p:xfrm>
        <a:graphic>
          <a:graphicData uri="http://schemas.openxmlformats.org/drawingml/2006/table">
            <a:tbl>
              <a:tblPr/>
              <a:tblGrid>
                <a:gridCol w="1667108">
                  <a:extLst>
                    <a:ext uri="{9D8B030D-6E8A-4147-A177-3AD203B41FA5}">
                      <a16:colId xmlns:a16="http://schemas.microsoft.com/office/drawing/2014/main" xmlns="" val="793183826"/>
                    </a:ext>
                  </a:extLst>
                </a:gridCol>
                <a:gridCol w="1667108">
                  <a:extLst>
                    <a:ext uri="{9D8B030D-6E8A-4147-A177-3AD203B41FA5}">
                      <a16:colId xmlns:a16="http://schemas.microsoft.com/office/drawing/2014/main" xmlns="" val="2531077305"/>
                    </a:ext>
                  </a:extLst>
                </a:gridCol>
                <a:gridCol w="1667108">
                  <a:extLst>
                    <a:ext uri="{9D8B030D-6E8A-4147-A177-3AD203B41FA5}">
                      <a16:colId xmlns:a16="http://schemas.microsoft.com/office/drawing/2014/main" xmlns="" val="2164334685"/>
                    </a:ext>
                  </a:extLst>
                </a:gridCol>
                <a:gridCol w="1667108">
                  <a:extLst>
                    <a:ext uri="{9D8B030D-6E8A-4147-A177-3AD203B41FA5}">
                      <a16:colId xmlns:a16="http://schemas.microsoft.com/office/drawing/2014/main" xmlns="" val="2928295218"/>
                    </a:ext>
                  </a:extLst>
                </a:gridCol>
                <a:gridCol w="1667108">
                  <a:extLst>
                    <a:ext uri="{9D8B030D-6E8A-4147-A177-3AD203B41FA5}">
                      <a16:colId xmlns:a16="http://schemas.microsoft.com/office/drawing/2014/main" xmlns="" val="621291691"/>
                    </a:ext>
                  </a:extLst>
                </a:gridCol>
              </a:tblGrid>
              <a:tr h="48372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>
                          <a:effectLst/>
                        </a:rPr>
                        <a:t/>
                      </a:r>
                      <a:br>
                        <a:rPr lang="en-US" sz="1400" b="1">
                          <a:effectLst/>
                        </a:rPr>
                      </a:br>
                      <a:r>
                        <a:rPr lang="en-US" sz="1400" b="1">
                          <a:effectLst/>
                        </a:rPr>
                        <a:t>count</a:t>
                      </a:r>
                    </a:p>
                  </a:txBody>
                  <a:tcPr marL="69103" marR="69103" marT="34551" marB="345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>
                          <a:effectLst/>
                        </a:rPr>
                        <a:t>max</a:t>
                      </a:r>
                    </a:p>
                  </a:txBody>
                  <a:tcPr marL="69103" marR="69103" marT="34551" marB="345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>
                          <a:effectLst/>
                        </a:rPr>
                        <a:t>mean</a:t>
                      </a:r>
                    </a:p>
                  </a:txBody>
                  <a:tcPr marL="69103" marR="69103" marT="34551" marB="345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>
                          <a:effectLst/>
                        </a:rPr>
                        <a:t>min</a:t>
                      </a:r>
                    </a:p>
                  </a:txBody>
                  <a:tcPr marL="69103" marR="69103" marT="34551" marB="345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marL="69103" marR="69103" marT="34551" marB="34551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58586332"/>
                  </a:ext>
                </a:extLst>
              </a:tr>
              <a:tr h="27641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>
                          <a:effectLst/>
                        </a:rPr>
                        <a:t>data1</a:t>
                      </a:r>
                    </a:p>
                  </a:txBody>
                  <a:tcPr marL="69103" marR="69103" marT="34551" marB="345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TW" altLang="en-US" sz="1400" b="1">
                        <a:effectLst/>
                      </a:endParaRPr>
                    </a:p>
                  </a:txBody>
                  <a:tcPr marL="69103" marR="69103" marT="34551" marB="345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TW" altLang="en-US" sz="1400" b="1">
                        <a:effectLst/>
                      </a:endParaRPr>
                    </a:p>
                  </a:txBody>
                  <a:tcPr marL="69103" marR="69103" marT="34551" marB="345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TW" altLang="en-US" sz="1400" b="1">
                        <a:effectLst/>
                      </a:endParaRPr>
                    </a:p>
                  </a:txBody>
                  <a:tcPr marL="69103" marR="69103" marT="34551" marB="345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TW" altLang="en-US" sz="1400" b="1">
                        <a:effectLst/>
                      </a:endParaRPr>
                    </a:p>
                  </a:txBody>
                  <a:tcPr marL="69103" marR="69103" marT="34551" marB="34551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86692959"/>
                  </a:ext>
                </a:extLst>
              </a:tr>
              <a:tr h="27641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>
                          <a:effectLst/>
                        </a:rPr>
                        <a:t>0</a:t>
                      </a:r>
                    </a:p>
                  </a:txBody>
                  <a:tcPr marL="69103" marR="69103" marT="34551" marB="345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>
                          <a:effectLst/>
                        </a:rPr>
                        <a:t>100.0</a:t>
                      </a:r>
                    </a:p>
                  </a:txBody>
                  <a:tcPr marL="69103" marR="69103" marT="34551" marB="345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>
                          <a:effectLst/>
                        </a:rPr>
                        <a:t>2.178653</a:t>
                      </a:r>
                    </a:p>
                  </a:txBody>
                  <a:tcPr marL="69103" marR="69103" marT="34551" marB="345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>
                          <a:effectLst/>
                        </a:rPr>
                        <a:t>0.078390</a:t>
                      </a:r>
                    </a:p>
                  </a:txBody>
                  <a:tcPr marL="69103" marR="69103" marT="34551" marB="345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>
                          <a:effectLst/>
                        </a:rPr>
                        <a:t>-2.363707</a:t>
                      </a:r>
                    </a:p>
                  </a:txBody>
                  <a:tcPr marL="69103" marR="69103" marT="34551" marB="345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77749570"/>
                  </a:ext>
                </a:extLst>
              </a:tr>
              <a:tr h="27641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>
                          <a:effectLst/>
                        </a:rPr>
                        <a:t>1</a:t>
                      </a:r>
                    </a:p>
                  </a:txBody>
                  <a:tcPr marL="69103" marR="69103" marT="34551" marB="345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>
                          <a:effectLst/>
                        </a:rPr>
                        <a:t>100.0</a:t>
                      </a:r>
                    </a:p>
                  </a:txBody>
                  <a:tcPr marL="69103" marR="69103" marT="34551" marB="345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>
                          <a:effectLst/>
                        </a:rPr>
                        <a:t>3.284688</a:t>
                      </a:r>
                    </a:p>
                  </a:txBody>
                  <a:tcPr marL="69103" marR="69103" marT="34551" marB="345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>
                          <a:effectLst/>
                        </a:rPr>
                        <a:t>-0.018699</a:t>
                      </a:r>
                    </a:p>
                  </a:txBody>
                  <a:tcPr marL="69103" marR="69103" marT="34551" marB="345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>
                          <a:effectLst/>
                        </a:rPr>
                        <a:t>-2.647341</a:t>
                      </a:r>
                    </a:p>
                  </a:txBody>
                  <a:tcPr marL="69103" marR="69103" marT="34551" marB="345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57406141"/>
                  </a:ext>
                </a:extLst>
              </a:tr>
              <a:tr h="27641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>
                          <a:effectLst/>
                        </a:rPr>
                        <a:t>2</a:t>
                      </a:r>
                    </a:p>
                  </a:txBody>
                  <a:tcPr marL="69103" marR="69103" marT="34551" marB="345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>
                          <a:effectLst/>
                        </a:rPr>
                        <a:t>100.0</a:t>
                      </a:r>
                    </a:p>
                  </a:txBody>
                  <a:tcPr marL="69103" marR="69103" marT="34551" marB="345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>
                          <a:effectLst/>
                        </a:rPr>
                        <a:t>2.214011</a:t>
                      </a:r>
                    </a:p>
                  </a:txBody>
                  <a:tcPr marL="69103" marR="69103" marT="34551" marB="345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>
                          <a:effectLst/>
                        </a:rPr>
                        <a:t>-0.066341</a:t>
                      </a:r>
                    </a:p>
                  </a:txBody>
                  <a:tcPr marL="69103" marR="69103" marT="34551" marB="345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>
                          <a:effectLst/>
                        </a:rPr>
                        <a:t>-2.262063</a:t>
                      </a:r>
                    </a:p>
                  </a:txBody>
                  <a:tcPr marL="69103" marR="69103" marT="34551" marB="345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81552565"/>
                  </a:ext>
                </a:extLst>
              </a:tr>
              <a:tr h="27641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>
                          <a:effectLst/>
                        </a:rPr>
                        <a:t>3</a:t>
                      </a:r>
                    </a:p>
                  </a:txBody>
                  <a:tcPr marL="69103" marR="69103" marT="34551" marB="345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>
                          <a:effectLst/>
                        </a:rPr>
                        <a:t>100.0</a:t>
                      </a:r>
                    </a:p>
                  </a:txBody>
                  <a:tcPr marL="69103" marR="69103" marT="34551" marB="345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>
                          <a:effectLst/>
                        </a:rPr>
                        <a:t>2.880188</a:t>
                      </a:r>
                    </a:p>
                  </a:txBody>
                  <a:tcPr marL="69103" marR="69103" marT="34551" marB="345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>
                          <a:effectLst/>
                        </a:rPr>
                        <a:t>-0.014041</a:t>
                      </a:r>
                    </a:p>
                  </a:txBody>
                  <a:tcPr marL="69103" marR="69103" marT="34551" marB="345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>
                          <a:effectLst/>
                        </a:rPr>
                        <a:t>-2.475753</a:t>
                      </a:r>
                    </a:p>
                  </a:txBody>
                  <a:tcPr marL="69103" marR="69103" marT="34551" marB="345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40786193"/>
                  </a:ext>
                </a:extLst>
              </a:tr>
              <a:tr h="27641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>
                          <a:effectLst/>
                        </a:rPr>
                        <a:t>4</a:t>
                      </a:r>
                    </a:p>
                  </a:txBody>
                  <a:tcPr marL="69103" marR="69103" marT="34551" marB="345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>
                          <a:effectLst/>
                        </a:rPr>
                        <a:t>100.0</a:t>
                      </a:r>
                    </a:p>
                  </a:txBody>
                  <a:tcPr marL="69103" marR="69103" marT="34551" marB="345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>
                          <a:effectLst/>
                        </a:rPr>
                        <a:t>2.741344</a:t>
                      </a:r>
                    </a:p>
                  </a:txBody>
                  <a:tcPr marL="69103" marR="69103" marT="34551" marB="345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>
                          <a:effectLst/>
                        </a:rPr>
                        <a:t>-0.007952</a:t>
                      </a:r>
                    </a:p>
                  </a:txBody>
                  <a:tcPr marL="69103" marR="69103" marT="34551" marB="345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>
                          <a:effectLst/>
                        </a:rPr>
                        <a:t>-2.576095</a:t>
                      </a:r>
                    </a:p>
                  </a:txBody>
                  <a:tcPr marL="69103" marR="69103" marT="34551" marB="345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1414591"/>
                  </a:ext>
                </a:extLst>
              </a:tr>
              <a:tr h="27641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>
                          <a:effectLst/>
                        </a:rPr>
                        <a:t>5</a:t>
                      </a:r>
                    </a:p>
                  </a:txBody>
                  <a:tcPr marL="69103" marR="69103" marT="34551" marB="345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>
                          <a:effectLst/>
                        </a:rPr>
                        <a:t>100.0</a:t>
                      </a:r>
                    </a:p>
                  </a:txBody>
                  <a:tcPr marL="69103" marR="69103" marT="34551" marB="345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>
                          <a:effectLst/>
                        </a:rPr>
                        <a:t>2.346857</a:t>
                      </a:r>
                    </a:p>
                  </a:txBody>
                  <a:tcPr marL="69103" marR="69103" marT="34551" marB="345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>
                          <a:effectLst/>
                        </a:rPr>
                        <a:t>-0.109602</a:t>
                      </a:r>
                    </a:p>
                  </a:txBody>
                  <a:tcPr marL="69103" marR="69103" marT="34551" marB="345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>
                          <a:effectLst/>
                        </a:rPr>
                        <a:t>-2.898145</a:t>
                      </a:r>
                    </a:p>
                  </a:txBody>
                  <a:tcPr marL="69103" marR="69103" marT="34551" marB="345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92659488"/>
                  </a:ext>
                </a:extLst>
              </a:tr>
              <a:tr h="27641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>
                          <a:effectLst/>
                        </a:rPr>
                        <a:t>6</a:t>
                      </a:r>
                    </a:p>
                  </a:txBody>
                  <a:tcPr marL="69103" marR="69103" marT="34551" marB="345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>
                          <a:effectLst/>
                        </a:rPr>
                        <a:t>100.0</a:t>
                      </a:r>
                    </a:p>
                  </a:txBody>
                  <a:tcPr marL="69103" marR="69103" marT="34551" marB="345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>
                          <a:effectLst/>
                        </a:rPr>
                        <a:t>2.402272</a:t>
                      </a:r>
                    </a:p>
                  </a:txBody>
                  <a:tcPr marL="69103" marR="69103" marT="34551" marB="345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>
                          <a:effectLst/>
                        </a:rPr>
                        <a:t>0.004522</a:t>
                      </a:r>
                    </a:p>
                  </a:txBody>
                  <a:tcPr marL="69103" marR="69103" marT="34551" marB="345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>
                          <a:effectLst/>
                        </a:rPr>
                        <a:t>-1.911955</a:t>
                      </a:r>
                    </a:p>
                  </a:txBody>
                  <a:tcPr marL="69103" marR="69103" marT="34551" marB="345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46826427"/>
                  </a:ext>
                </a:extLst>
              </a:tr>
              <a:tr h="27641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>
                          <a:effectLst/>
                        </a:rPr>
                        <a:t>7</a:t>
                      </a:r>
                    </a:p>
                  </a:txBody>
                  <a:tcPr marL="69103" marR="69103" marT="34551" marB="345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>
                          <a:effectLst/>
                        </a:rPr>
                        <a:t>100.0</a:t>
                      </a:r>
                    </a:p>
                  </a:txBody>
                  <a:tcPr marL="69103" marR="69103" marT="34551" marB="345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>
                          <a:effectLst/>
                        </a:rPr>
                        <a:t>2.351513</a:t>
                      </a:r>
                    </a:p>
                  </a:txBody>
                  <a:tcPr marL="69103" marR="69103" marT="34551" marB="345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>
                          <a:effectLst/>
                        </a:rPr>
                        <a:t>-0.161472</a:t>
                      </a:r>
                    </a:p>
                  </a:txBody>
                  <a:tcPr marL="69103" marR="69103" marT="34551" marB="345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>
                          <a:effectLst/>
                        </a:rPr>
                        <a:t>-2.640625</a:t>
                      </a:r>
                    </a:p>
                  </a:txBody>
                  <a:tcPr marL="69103" marR="69103" marT="34551" marB="345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41697866"/>
                  </a:ext>
                </a:extLst>
              </a:tr>
              <a:tr h="27641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>
                          <a:effectLst/>
                        </a:rPr>
                        <a:t>8</a:t>
                      </a:r>
                    </a:p>
                  </a:txBody>
                  <a:tcPr marL="69103" marR="69103" marT="34551" marB="345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>
                          <a:effectLst/>
                        </a:rPr>
                        <a:t>100.0</a:t>
                      </a:r>
                    </a:p>
                  </a:txBody>
                  <a:tcPr marL="69103" marR="69103" marT="34551" marB="345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>
                          <a:effectLst/>
                        </a:rPr>
                        <a:t>2.135995</a:t>
                      </a:r>
                    </a:p>
                  </a:txBody>
                  <a:tcPr marL="69103" marR="69103" marT="34551" marB="345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>
                          <a:effectLst/>
                        </a:rPr>
                        <a:t>-0.016079</a:t>
                      </a:r>
                    </a:p>
                  </a:txBody>
                  <a:tcPr marL="69103" marR="69103" marT="34551" marB="345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>
                          <a:effectLst/>
                        </a:rPr>
                        <a:t>-1.986676</a:t>
                      </a:r>
                    </a:p>
                  </a:txBody>
                  <a:tcPr marL="69103" marR="69103" marT="34551" marB="345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18655224"/>
                  </a:ext>
                </a:extLst>
              </a:tr>
              <a:tr h="27641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>
                          <a:effectLst/>
                        </a:rPr>
                        <a:t>9</a:t>
                      </a:r>
                    </a:p>
                  </a:txBody>
                  <a:tcPr marL="69103" marR="69103" marT="34551" marB="345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>
                          <a:effectLst/>
                        </a:rPr>
                        <a:t>100.0</a:t>
                      </a:r>
                    </a:p>
                  </a:txBody>
                  <a:tcPr marL="69103" marR="69103" marT="34551" marB="345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>
                          <a:effectLst/>
                        </a:rPr>
                        <a:t>2.051843</a:t>
                      </a:r>
                    </a:p>
                  </a:txBody>
                  <a:tcPr marL="69103" marR="69103" marT="34551" marB="345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>
                          <a:effectLst/>
                        </a:rPr>
                        <a:t>0.037685</a:t>
                      </a:r>
                    </a:p>
                  </a:txBody>
                  <a:tcPr marL="69103" marR="69103" marT="34551" marB="345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dirty="0">
                          <a:effectLst/>
                        </a:rPr>
                        <a:t>-2.513164</a:t>
                      </a:r>
                    </a:p>
                  </a:txBody>
                  <a:tcPr marL="69103" marR="69103" marT="34551" marB="345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475471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693125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400" b="1" dirty="0"/>
              <a:t>Example: Filling Missing Values with Group-Specific </a:t>
            </a:r>
            <a:r>
              <a:rPr lang="en-US" altLang="zh-TW" sz="2400" b="1" dirty="0" smtClean="0"/>
              <a:t>Values</a:t>
            </a: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445003"/>
            <a:ext cx="11029615" cy="3678303"/>
          </a:xfrm>
        </p:spPr>
        <p:txBody>
          <a:bodyPr/>
          <a:lstStyle/>
          <a:p>
            <a:r>
              <a:rPr lang="zh-TW" altLang="en-US" dirty="0"/>
              <a:t>在處理缺失值的時候，一些情況下我們會直接用</a:t>
            </a:r>
            <a:r>
              <a:rPr lang="en-US" altLang="zh-TW" dirty="0" err="1"/>
              <a:t>dropna</a:t>
            </a:r>
            <a:r>
              <a:rPr lang="zh-TW" altLang="en-US" dirty="0"/>
              <a:t>來把缺失值刪除，但另一些情況下，我們希望用一些固定的值來代替缺失值，而</a:t>
            </a:r>
            <a:r>
              <a:rPr lang="en-US" altLang="zh-TW" dirty="0" err="1"/>
              <a:t>fillna</a:t>
            </a:r>
            <a:r>
              <a:rPr lang="zh-TW" altLang="en-US" dirty="0"/>
              <a:t>就是用來做這個的，例如，這里我們用平均值</a:t>
            </a:r>
            <a:r>
              <a:rPr lang="en-US" altLang="zh-TW" dirty="0"/>
              <a:t>mean</a:t>
            </a:r>
            <a:r>
              <a:rPr lang="zh-TW" altLang="en-US" dirty="0"/>
              <a:t>來代替缺失值</a:t>
            </a:r>
            <a:r>
              <a:rPr lang="en-US" altLang="zh-TW" dirty="0"/>
              <a:t>NA</a:t>
            </a:r>
            <a:endParaRPr lang="zh-TW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98432" y="2945755"/>
            <a:ext cx="339997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</a:t>
            </a:r>
            <a:r>
              <a:rPr kumimoji="0" lang="zh-TW" altLang="zh-TW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24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pd</a:t>
            </a:r>
            <a:r>
              <a:rPr kumimoji="0" lang="zh-TW" altLang="zh-TW" sz="24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Series</a:t>
            </a:r>
            <a:r>
              <a:rPr kumimoji="0" lang="zh-TW" altLang="zh-TW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np</a:t>
            </a:r>
            <a:r>
              <a:rPr kumimoji="0" lang="zh-TW" altLang="zh-TW" sz="24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</a:t>
            </a:r>
            <a:r>
              <a:rPr kumimoji="0" lang="zh-TW" altLang="zh-TW" sz="24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randn</a:t>
            </a:r>
            <a:r>
              <a:rPr kumimoji="0" lang="zh-TW" altLang="zh-TW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1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zh-TW" altLang="zh-TW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98431" y="3315087"/>
            <a:ext cx="1562928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[::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np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nan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98431" y="3780752"/>
            <a:ext cx="137858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67360" y="4336731"/>
            <a:ext cx="1766509" cy="172354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NaN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0.878562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NaN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-0.264051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NaN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 </a:t>
            </a: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0.760488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dtype: float64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095999" y="2945755"/>
            <a:ext cx="1683153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</a:t>
            </a:r>
            <a:r>
              <a:rPr kumimoji="0" lang="zh-TW" altLang="zh-TW" sz="24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fillna</a:t>
            </a:r>
            <a:r>
              <a:rPr kumimoji="0" lang="zh-TW" altLang="zh-TW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</a:t>
            </a:r>
            <a:r>
              <a:rPr kumimoji="0" lang="zh-TW" altLang="zh-TW" sz="24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mean</a:t>
            </a:r>
            <a:r>
              <a:rPr kumimoji="0" lang="zh-TW" altLang="zh-TW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484776" y="4336730"/>
            <a:ext cx="1766509" cy="172354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0.458333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0.878562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0.458333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-0.264051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0.458333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 </a:t>
            </a: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0.760488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dtype: float64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75002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3" y="407680"/>
            <a:ext cx="11029615" cy="3678303"/>
          </a:xfrm>
        </p:spPr>
        <p:txBody>
          <a:bodyPr/>
          <a:lstStyle/>
          <a:p>
            <a:r>
              <a:rPr lang="zh-TW" altLang="en-US" dirty="0"/>
              <a:t>假設我們想要給每一組填充不同的值。一個方法就是對數據分組後，用</a:t>
            </a:r>
            <a:r>
              <a:rPr lang="en-US" altLang="zh-TW" dirty="0"/>
              <a:t>apply</a:t>
            </a:r>
            <a:r>
              <a:rPr lang="zh-TW" altLang="en-US" dirty="0"/>
              <a:t>來調用</a:t>
            </a:r>
            <a:r>
              <a:rPr lang="en-US" altLang="zh-TW" dirty="0" err="1"/>
              <a:t>fillna</a:t>
            </a:r>
            <a:r>
              <a:rPr lang="zh-TW" altLang="en-US" dirty="0"/>
              <a:t>，在每一個組上執行一次。這里有一些樣本是把美國各州分為西部和東部</a:t>
            </a: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400" b="1" dirty="0"/>
              <a:t>Example: Filling Missing Values with Group-Specific </a:t>
            </a:r>
            <a:r>
              <a:rPr lang="en-US" altLang="zh-TW" sz="2400" b="1" dirty="0" smtClean="0"/>
              <a:t>Values</a:t>
            </a:r>
            <a:endParaRPr lang="zh-TW" altLang="en-US" sz="24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42392" y="2716303"/>
            <a:ext cx="815127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states</a:t>
            </a:r>
            <a:r>
              <a:rPr kumimoji="0" lang="zh-TW" altLang="zh-TW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24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kumimoji="0" lang="zh-TW" altLang="zh-TW" sz="1100" b="0" i="0" u="none" strike="noStrike" cap="none" normalizeH="0" baseline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'Ohio'</a:t>
            </a:r>
            <a:r>
              <a:rPr kumimoji="0" lang="zh-TW" altLang="zh-TW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'New York'</a:t>
            </a:r>
            <a:r>
              <a:rPr kumimoji="0" lang="zh-TW" altLang="zh-TW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'Vermont'</a:t>
            </a:r>
            <a:r>
              <a:rPr kumimoji="0" lang="zh-TW" altLang="zh-TW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'Florida'</a:t>
            </a:r>
            <a:r>
              <a:rPr kumimoji="0" lang="zh-TW" altLang="zh-TW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'Oregon'</a:t>
            </a:r>
            <a:r>
              <a:rPr kumimoji="0" lang="zh-TW" altLang="zh-TW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'Nevada'</a:t>
            </a:r>
            <a:r>
              <a:rPr kumimoji="0" lang="zh-TW" altLang="zh-TW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'California'</a:t>
            </a:r>
            <a:r>
              <a:rPr kumimoji="0" lang="zh-TW" altLang="zh-TW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'Idaho'</a:t>
            </a:r>
            <a:r>
              <a:rPr kumimoji="0" lang="zh-TW" altLang="zh-TW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942392" y="3241101"/>
            <a:ext cx="3850413" cy="6894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group_key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'East'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*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+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'West'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*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group_key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42392" y="4156810"/>
            <a:ext cx="5469446" cy="16927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['East', 'East', 'East', 'East', 'West', 'West', 'West', 'West']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42392" y="4581576"/>
            <a:ext cx="5155257" cy="6894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pd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Series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np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randn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index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states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669543" y="5253481"/>
            <a:ext cx="2123979" cy="152349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Ohio </a:t>
            </a:r>
            <a:r>
              <a:rPr kumimoji="0" lang="en-US" altLang="zh-TW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0.683283 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York </a:t>
            </a:r>
            <a:r>
              <a:rPr kumimoji="0" lang="en-US" altLang="zh-TW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-1.059896 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Vermont </a:t>
            </a:r>
            <a:r>
              <a:rPr kumimoji="0" lang="en-US" altLang="zh-TW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0.105837 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Florida </a:t>
            </a:r>
            <a:r>
              <a:rPr kumimoji="0" lang="en-US" altLang="zh-TW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-0.328586 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Oregon </a:t>
            </a:r>
            <a:r>
              <a:rPr kumimoji="0" lang="en-US" altLang="zh-TW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1.973413 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Nevada </a:t>
            </a:r>
            <a:r>
              <a:rPr kumimoji="0" lang="en-US" altLang="zh-TW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0.656673 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California </a:t>
            </a:r>
            <a:r>
              <a:rPr kumimoji="0" lang="en-US" altLang="zh-TW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0.001700 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Idaho </a:t>
            </a:r>
            <a:r>
              <a:rPr kumimoji="0" lang="en-US" altLang="zh-TW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-0.713295 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dtype: float64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31952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361026"/>
            <a:ext cx="11029615" cy="3678303"/>
          </a:xfrm>
        </p:spPr>
        <p:txBody>
          <a:bodyPr/>
          <a:lstStyle/>
          <a:p>
            <a:r>
              <a:rPr lang="zh-TW" altLang="en-US" dirty="0"/>
              <a:t>我們令</a:t>
            </a:r>
            <a:r>
              <a:rPr lang="en-US" altLang="zh-TW" dirty="0"/>
              <a:t>data</a:t>
            </a:r>
            <a:r>
              <a:rPr lang="zh-TW" altLang="en-US" dirty="0"/>
              <a:t>中某些值為缺失值</a:t>
            </a: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400" b="1" dirty="0"/>
              <a:t>Example: Filling Missing Values with Group-Specific </a:t>
            </a:r>
            <a:r>
              <a:rPr lang="en-US" altLang="zh-TW" sz="2400" b="1" dirty="0" smtClean="0"/>
              <a:t>Values</a:t>
            </a:r>
            <a:endParaRPr lang="zh-TW" altLang="en-US" sz="24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23731" y="2779117"/>
            <a:ext cx="4121321" cy="135575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'Vermont'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'Nevada'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'Idaho'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]]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np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nan</a:t>
            </a:r>
            <a:endParaRPr lang="en-US" altLang="zh-TW" sz="11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zh-TW" altLang="zh-TW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/>
            </a:r>
            <a:b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</a:br>
            <a:endParaRPr kumimoji="0" lang="zh-TW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02450" y="4039329"/>
            <a:ext cx="2685030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Ohio 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altLang="zh-TW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0.683283 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York </a:t>
            </a: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-1.059896 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Vermont </a:t>
            </a: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NaN 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Florida </a:t>
            </a: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-0.328586 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Oregon </a:t>
            </a: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1.973413 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Nevada </a:t>
            </a: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NaN 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California </a:t>
            </a: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0.001700 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Idaho </a:t>
            </a: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NaN 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dtype: float64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522099" y="2779117"/>
            <a:ext cx="3141886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</a:t>
            </a:r>
            <a:r>
              <a:rPr kumimoji="0" lang="zh-TW" altLang="zh-TW" sz="24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groupby</a:t>
            </a:r>
            <a:r>
              <a:rPr kumimoji="0" lang="zh-TW" altLang="zh-TW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group_key</a:t>
            </a:r>
            <a:r>
              <a:rPr kumimoji="0" lang="zh-TW" altLang="zh-TW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zh-TW" altLang="zh-TW" sz="24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mean</a:t>
            </a:r>
            <a:r>
              <a:rPr kumimoji="0" lang="zh-TW" altLang="zh-TW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318791" y="4011127"/>
            <a:ext cx="2345194" cy="73866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East </a:t>
            </a: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-0.235066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West </a:t>
            </a: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0.987556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dtype: float64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882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333035"/>
            <a:ext cx="11029615" cy="3678303"/>
          </a:xfrm>
        </p:spPr>
        <p:txBody>
          <a:bodyPr/>
          <a:lstStyle/>
          <a:p>
            <a:r>
              <a:rPr lang="zh-TW" altLang="en-US" dirty="0"/>
              <a:t>我們可以用每個組的平均值來填充</a:t>
            </a:r>
            <a:r>
              <a:rPr lang="en-US" altLang="zh-TW" dirty="0"/>
              <a:t>NA</a:t>
            </a:r>
            <a:endParaRPr lang="zh-TW" altLang="en-US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400" b="1" dirty="0"/>
              <a:t>Example: Filling Missing Values with Group-Specific </a:t>
            </a:r>
            <a:r>
              <a:rPr lang="en-US" altLang="zh-TW" sz="2400" b="1" dirty="0" smtClean="0"/>
              <a:t>Values</a:t>
            </a:r>
            <a:endParaRPr lang="zh-TW" altLang="en-US" sz="24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17037" y="2494315"/>
            <a:ext cx="3734997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fill_mean</a:t>
            </a:r>
            <a:r>
              <a:rPr kumimoji="0" lang="zh-TW" altLang="zh-TW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24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kumimoji="0" lang="zh-TW" altLang="zh-TW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</a:t>
            </a:r>
            <a:r>
              <a:rPr kumimoji="0" lang="zh-TW" altLang="zh-TW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</a:t>
            </a:r>
            <a:r>
              <a:rPr kumimoji="0" lang="zh-TW" altLang="zh-TW" sz="24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fillna</a:t>
            </a:r>
            <a:r>
              <a:rPr kumimoji="0" lang="zh-TW" altLang="zh-TW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</a:t>
            </a:r>
            <a:r>
              <a:rPr kumimoji="0" lang="zh-TW" altLang="zh-TW" sz="24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mean</a:t>
            </a:r>
            <a:r>
              <a:rPr kumimoji="0" lang="zh-TW" altLang="zh-TW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017037" y="2907581"/>
            <a:ext cx="3941785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</a:t>
            </a:r>
            <a:r>
              <a:rPr kumimoji="0" lang="zh-TW" altLang="zh-TW" sz="24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groupby</a:t>
            </a:r>
            <a:r>
              <a:rPr kumimoji="0" lang="zh-TW" altLang="zh-TW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group_key</a:t>
            </a:r>
            <a:r>
              <a:rPr kumimoji="0" lang="zh-TW" altLang="zh-TW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zh-TW" altLang="zh-TW" sz="24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apply</a:t>
            </a:r>
            <a:r>
              <a:rPr kumimoji="0" lang="zh-TW" altLang="zh-TW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fill_mean</a:t>
            </a:r>
            <a:r>
              <a:rPr kumimoji="0" lang="zh-TW" altLang="zh-TW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017037" y="3642006"/>
            <a:ext cx="2255426" cy="264687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Ohio </a:t>
            </a: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0.683283 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York </a:t>
            </a: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-1.059896 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Vermont </a:t>
            </a: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-0.235066 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Florida </a:t>
            </a: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-0.328586 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Oregon </a:t>
            </a: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1.973413 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Nevada </a:t>
            </a: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0.987556 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California </a:t>
            </a: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0.001700 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Idaho </a:t>
            </a: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0.987556 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dtype: float64</a:t>
            </a:r>
            <a:endParaRPr kumimoji="0" lang="zh-TW" altLang="zh-TW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/>
            </a:r>
            <a:b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</a:br>
            <a:endParaRPr kumimoji="0" lang="zh-TW" altLang="zh-TW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032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Hierarchical </a:t>
            </a:r>
            <a:r>
              <a:rPr lang="en-US" altLang="zh-TW" b="1" dirty="0" smtClean="0"/>
              <a:t>Indexing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702156"/>
            <a:ext cx="11029615" cy="3678303"/>
          </a:xfrm>
        </p:spPr>
        <p:txBody>
          <a:bodyPr/>
          <a:lstStyle/>
          <a:p>
            <a:r>
              <a:rPr lang="zh-TW" altLang="en-US" b="1" dirty="0"/>
              <a:t>每一層級都可以有一個名字（字符串或任何</a:t>
            </a:r>
            <a:r>
              <a:rPr lang="en-US" altLang="zh-TW" b="1" dirty="0"/>
              <a:t>python</a:t>
            </a:r>
            <a:r>
              <a:rPr lang="zh-TW" altLang="en-US" b="1" dirty="0"/>
              <a:t>對象）。如果有的話，這些會顯示在輸出中</a:t>
            </a:r>
            <a:endParaRPr lang="zh-TW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05126" y="2951522"/>
            <a:ext cx="3541034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frame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index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names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'key1'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'key2'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96686" y="3265881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600" dirty="0">
                <a:solidFill>
                  <a:srgbClr val="333333"/>
                </a:solidFill>
                <a:latin typeface="+mj-ea"/>
                <a:ea typeface="+mj-ea"/>
              </a:rPr>
              <a:t/>
            </a:r>
            <a:br>
              <a:rPr lang="en-US" altLang="zh-TW" sz="1600" dirty="0">
                <a:solidFill>
                  <a:srgbClr val="333333"/>
                </a:solidFill>
                <a:latin typeface="+mj-ea"/>
                <a:ea typeface="+mj-ea"/>
              </a:rPr>
            </a:br>
            <a:r>
              <a:rPr lang="en-US" altLang="zh-TW" sz="1600" dirty="0" err="1">
                <a:solidFill>
                  <a:srgbClr val="333333"/>
                </a:solidFill>
                <a:latin typeface="+mj-ea"/>
                <a:ea typeface="+mj-ea"/>
              </a:rPr>
              <a:t>frame</a:t>
            </a:r>
            <a:r>
              <a:rPr lang="en-US" altLang="zh-TW" sz="1600" dirty="0" err="1">
                <a:solidFill>
                  <a:srgbClr val="666666"/>
                </a:solidFill>
                <a:latin typeface="+mj-ea"/>
                <a:ea typeface="+mj-ea"/>
              </a:rPr>
              <a:t>.</a:t>
            </a:r>
            <a:r>
              <a:rPr lang="en-US" altLang="zh-TW" sz="1600" dirty="0" err="1">
                <a:solidFill>
                  <a:srgbClr val="333333"/>
                </a:solidFill>
                <a:latin typeface="+mj-ea"/>
                <a:ea typeface="+mj-ea"/>
              </a:rPr>
              <a:t>columns</a:t>
            </a:r>
            <a:r>
              <a:rPr lang="en-US" altLang="zh-TW" sz="1600" dirty="0" err="1">
                <a:solidFill>
                  <a:srgbClr val="666666"/>
                </a:solidFill>
                <a:latin typeface="+mj-ea"/>
                <a:ea typeface="+mj-ea"/>
              </a:rPr>
              <a:t>.</a:t>
            </a:r>
            <a:r>
              <a:rPr lang="en-US" altLang="zh-TW" sz="1600" dirty="0" err="1">
                <a:solidFill>
                  <a:srgbClr val="333333"/>
                </a:solidFill>
                <a:latin typeface="+mj-ea"/>
                <a:ea typeface="+mj-ea"/>
              </a:rPr>
              <a:t>names</a:t>
            </a:r>
            <a:r>
              <a:rPr lang="en-US" altLang="zh-TW" sz="1600" dirty="0">
                <a:solidFill>
                  <a:srgbClr val="333333"/>
                </a:solidFill>
                <a:latin typeface="+mj-ea"/>
                <a:ea typeface="+mj-ea"/>
              </a:rPr>
              <a:t> </a:t>
            </a:r>
            <a:r>
              <a:rPr lang="en-US" altLang="zh-TW" sz="1600" dirty="0">
                <a:solidFill>
                  <a:srgbClr val="666666"/>
                </a:solidFill>
                <a:latin typeface="+mj-ea"/>
                <a:ea typeface="+mj-ea"/>
              </a:rPr>
              <a:t>=</a:t>
            </a:r>
            <a:r>
              <a:rPr lang="en-US" altLang="zh-TW" sz="1600" dirty="0">
                <a:solidFill>
                  <a:srgbClr val="333333"/>
                </a:solidFill>
                <a:latin typeface="+mj-ea"/>
                <a:ea typeface="+mj-ea"/>
              </a:rPr>
              <a:t> [</a:t>
            </a:r>
            <a:r>
              <a:rPr lang="en-US" altLang="zh-TW" sz="1600" dirty="0">
                <a:solidFill>
                  <a:srgbClr val="BA2121"/>
                </a:solidFill>
                <a:latin typeface="+mj-ea"/>
                <a:ea typeface="+mj-ea"/>
              </a:rPr>
              <a:t>'state'</a:t>
            </a:r>
            <a:r>
              <a:rPr lang="en-US" altLang="zh-TW" sz="1600" dirty="0">
                <a:solidFill>
                  <a:srgbClr val="333333"/>
                </a:solidFill>
                <a:latin typeface="+mj-ea"/>
                <a:ea typeface="+mj-ea"/>
              </a:rPr>
              <a:t>, </a:t>
            </a:r>
            <a:r>
              <a:rPr lang="en-US" altLang="zh-TW" sz="1600" dirty="0">
                <a:solidFill>
                  <a:srgbClr val="BA2121"/>
                </a:solidFill>
                <a:latin typeface="+mj-ea"/>
                <a:ea typeface="+mj-ea"/>
              </a:rPr>
              <a:t>'color'</a:t>
            </a:r>
            <a:r>
              <a:rPr lang="en-US" altLang="zh-TW" sz="1600" dirty="0">
                <a:solidFill>
                  <a:srgbClr val="333333"/>
                </a:solidFill>
                <a:latin typeface="+mj-ea"/>
                <a:ea typeface="+mj-ea"/>
              </a:rPr>
              <a:t>]</a:t>
            </a:r>
            <a:endParaRPr lang="zh-TW" altLang="en-US" sz="1600" dirty="0">
              <a:latin typeface="+mj-ea"/>
              <a:ea typeface="+mj-ea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05126" y="4041904"/>
            <a:ext cx="557845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frame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386763"/>
              </p:ext>
            </p:extLst>
          </p:nvPr>
        </p:nvGraphicFramePr>
        <p:xfrm>
          <a:off x="1775343" y="4041904"/>
          <a:ext cx="5782455" cy="2634541"/>
        </p:xfrm>
        <a:graphic>
          <a:graphicData uri="http://schemas.openxmlformats.org/drawingml/2006/table">
            <a:tbl>
              <a:tblPr/>
              <a:tblGrid>
                <a:gridCol w="1156491">
                  <a:extLst>
                    <a:ext uri="{9D8B030D-6E8A-4147-A177-3AD203B41FA5}">
                      <a16:colId xmlns:a16="http://schemas.microsoft.com/office/drawing/2014/main" xmlns="" val="3626830096"/>
                    </a:ext>
                  </a:extLst>
                </a:gridCol>
                <a:gridCol w="1156491">
                  <a:extLst>
                    <a:ext uri="{9D8B030D-6E8A-4147-A177-3AD203B41FA5}">
                      <a16:colId xmlns:a16="http://schemas.microsoft.com/office/drawing/2014/main" xmlns="" val="1660127919"/>
                    </a:ext>
                  </a:extLst>
                </a:gridCol>
                <a:gridCol w="1156491">
                  <a:extLst>
                    <a:ext uri="{9D8B030D-6E8A-4147-A177-3AD203B41FA5}">
                      <a16:colId xmlns:a16="http://schemas.microsoft.com/office/drawing/2014/main" xmlns="" val="2605974932"/>
                    </a:ext>
                  </a:extLst>
                </a:gridCol>
                <a:gridCol w="1156491">
                  <a:extLst>
                    <a:ext uri="{9D8B030D-6E8A-4147-A177-3AD203B41FA5}">
                      <a16:colId xmlns:a16="http://schemas.microsoft.com/office/drawing/2014/main" xmlns="" val="195760008"/>
                    </a:ext>
                  </a:extLst>
                </a:gridCol>
                <a:gridCol w="1156491">
                  <a:extLst>
                    <a:ext uri="{9D8B030D-6E8A-4147-A177-3AD203B41FA5}">
                      <a16:colId xmlns:a16="http://schemas.microsoft.com/office/drawing/2014/main" xmlns="" val="417958656"/>
                    </a:ext>
                  </a:extLst>
                </a:gridCol>
              </a:tblGrid>
              <a:tr h="376363">
                <a:tc>
                  <a:txBody>
                    <a:bodyPr/>
                    <a:lstStyle/>
                    <a:p>
                      <a:pPr algn="l" fontAlgn="ctr"/>
                      <a:endParaRPr lang="zh-TW" alt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state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Ohio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Colorado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00647513"/>
                  </a:ext>
                </a:extLst>
              </a:tr>
              <a:tr h="376363">
                <a:tc>
                  <a:txBody>
                    <a:bodyPr/>
                    <a:lstStyle/>
                    <a:p>
                      <a:pPr algn="l" fontAlgn="ctr"/>
                      <a:endParaRPr lang="zh-TW" alt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color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Green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Red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Green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63515891"/>
                  </a:ext>
                </a:extLst>
              </a:tr>
              <a:tr h="376363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key1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key2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57252104"/>
                  </a:ext>
                </a:extLst>
              </a:tr>
              <a:tr h="376363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b="1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81975082"/>
                  </a:ext>
                </a:extLst>
              </a:tr>
              <a:tr h="37636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31562579"/>
                  </a:ext>
                </a:extLst>
              </a:tr>
              <a:tr h="376363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b="1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8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16407941"/>
                  </a:ext>
                </a:extLst>
              </a:tr>
              <a:tr h="37636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9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10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dirty="0">
                          <a:effectLst/>
                        </a:rPr>
                        <a:t>11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5059816"/>
                  </a:ext>
                </a:extLst>
              </a:tr>
            </a:tbl>
          </a:graphicData>
        </a:graphic>
      </p:graphicFrame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775342" y="3989755"/>
            <a:ext cx="639165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557798" y="6230761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1100" b="1" dirty="0">
                <a:solidFill>
                  <a:srgbClr val="000000"/>
                </a:solidFill>
                <a:latin typeface="Helvetica Neue"/>
              </a:rPr>
              <a:t>這里我們要注意區分行標簽</a:t>
            </a:r>
            <a:r>
              <a:rPr lang="en-US" altLang="zh-TW" sz="1100" b="1" dirty="0">
                <a:solidFill>
                  <a:srgbClr val="000000"/>
                </a:solidFill>
                <a:latin typeface="Helvetica Neue"/>
              </a:rPr>
              <a:t>(row label)</a:t>
            </a:r>
            <a:r>
              <a:rPr lang="zh-TW" altLang="en-US" sz="1100" b="1" dirty="0">
                <a:solidFill>
                  <a:srgbClr val="000000"/>
                </a:solidFill>
                <a:latin typeface="Helvetica Neue"/>
              </a:rPr>
              <a:t>中索引的名字</a:t>
            </a:r>
            <a:r>
              <a:rPr lang="en-US" altLang="zh-TW" sz="1100" b="1" dirty="0">
                <a:solidFill>
                  <a:srgbClr val="000000"/>
                </a:solidFill>
                <a:latin typeface="Helvetica Neue"/>
              </a:rPr>
              <a:t>'state'</a:t>
            </a:r>
            <a:r>
              <a:rPr lang="zh-TW" altLang="en-US" sz="1100" b="1" dirty="0">
                <a:solidFill>
                  <a:srgbClr val="000000"/>
                </a:solidFill>
                <a:latin typeface="Helvetica Neue"/>
              </a:rPr>
              <a:t>和</a:t>
            </a:r>
            <a:r>
              <a:rPr lang="en-US" altLang="zh-TW" sz="1100" b="1" dirty="0">
                <a:solidFill>
                  <a:srgbClr val="000000"/>
                </a:solidFill>
                <a:latin typeface="Helvetica Neue"/>
              </a:rPr>
              <a:t>'color'</a:t>
            </a:r>
            <a:r>
              <a:rPr lang="zh-TW" altLang="en-US" sz="1100" b="1" dirty="0">
                <a:solidFill>
                  <a:srgbClr val="000000"/>
                </a:solidFill>
                <a:latin typeface="Helvetica Neue"/>
              </a:rPr>
              <a:t>。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42758698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314373"/>
            <a:ext cx="11029615" cy="3678303"/>
          </a:xfrm>
        </p:spPr>
        <p:txBody>
          <a:bodyPr/>
          <a:lstStyle/>
          <a:p>
            <a:r>
              <a:rPr lang="zh-TW" altLang="en-US" dirty="0"/>
              <a:t>我們可能希望提前設定好用於不同組的填充值。因為</a:t>
            </a:r>
            <a:r>
              <a:rPr lang="en-US" altLang="zh-TW" dirty="0"/>
              <a:t>group</a:t>
            </a:r>
            <a:r>
              <a:rPr lang="zh-TW" altLang="en-US" dirty="0"/>
              <a:t>有一個</a:t>
            </a:r>
            <a:r>
              <a:rPr lang="en-US" altLang="zh-TW" dirty="0"/>
              <a:t>name</a:t>
            </a:r>
            <a:r>
              <a:rPr lang="zh-TW" altLang="en-US" dirty="0"/>
              <a:t>屬性，我們可以利用這個</a:t>
            </a: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400" b="1" dirty="0"/>
              <a:t>Example: Filling Missing Values with Group-Specific </a:t>
            </a:r>
            <a:r>
              <a:rPr lang="en-US" altLang="zh-TW" sz="2400" b="1" dirty="0" smtClean="0"/>
              <a:t>Values</a:t>
            </a:r>
            <a:endParaRPr lang="zh-TW" altLang="en-US" sz="24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37118" y="2669650"/>
            <a:ext cx="3393558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fill_values</a:t>
            </a:r>
            <a:r>
              <a:rPr kumimoji="0" lang="zh-TW" altLang="zh-TW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24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kumimoji="0" lang="zh-TW" altLang="zh-TW" sz="1100" b="0" i="0" u="none" strike="noStrike" cap="none" normalizeH="0" baseline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'East'</a:t>
            </a:r>
            <a:r>
              <a:rPr kumimoji="0" lang="zh-TW" altLang="zh-TW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zh-TW" altLang="zh-TW" sz="11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0.5</a:t>
            </a:r>
            <a:r>
              <a:rPr kumimoji="0" lang="zh-TW" altLang="zh-TW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'West'</a:t>
            </a:r>
            <a:r>
              <a:rPr kumimoji="0" lang="zh-TW" altLang="zh-TW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zh-TW" altLang="zh-TW" sz="24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-</a:t>
            </a:r>
            <a:r>
              <a:rPr kumimoji="0" lang="zh-TW" altLang="zh-TW" sz="11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zh-TW" altLang="zh-TW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37118" y="3102563"/>
            <a:ext cx="460703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fill_func</a:t>
            </a:r>
            <a:r>
              <a:rPr kumimoji="0" lang="zh-TW" altLang="zh-TW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24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kumimoji="0" lang="zh-TW" altLang="zh-TW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</a:t>
            </a:r>
            <a:r>
              <a:rPr kumimoji="0" lang="zh-TW" altLang="zh-TW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</a:t>
            </a:r>
            <a:r>
              <a:rPr kumimoji="0" lang="zh-TW" altLang="zh-TW" sz="24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fillna</a:t>
            </a:r>
            <a:r>
              <a:rPr kumimoji="0" lang="zh-TW" altLang="zh-TW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fill_values</a:t>
            </a:r>
            <a:r>
              <a:rPr kumimoji="0" lang="zh-TW" altLang="zh-TW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</a:t>
            </a:r>
            <a:r>
              <a:rPr kumimoji="0" lang="zh-TW" altLang="zh-TW" sz="24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</a:t>
            </a:r>
            <a:r>
              <a:rPr kumimoji="0" lang="zh-TW" altLang="zh-TW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7118" y="3579410"/>
            <a:ext cx="381675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</a:t>
            </a:r>
            <a:r>
              <a:rPr kumimoji="0" lang="zh-TW" altLang="zh-TW" sz="24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groupby</a:t>
            </a:r>
            <a:r>
              <a:rPr kumimoji="0" lang="zh-TW" altLang="zh-TW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group_key</a:t>
            </a:r>
            <a:r>
              <a:rPr kumimoji="0" lang="zh-TW" altLang="zh-TW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zh-TW" altLang="zh-TW" sz="24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apply</a:t>
            </a:r>
            <a:r>
              <a:rPr kumimoji="0" lang="zh-TW" altLang="zh-TW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fill_func</a:t>
            </a:r>
            <a:r>
              <a:rPr kumimoji="0" lang="zh-TW" altLang="zh-TW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974074" y="4300142"/>
            <a:ext cx="2577629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Ohio </a:t>
            </a: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zh-TW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0.683283 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York </a:t>
            </a: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-1.059896 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Vermont </a:t>
            </a: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0.500000 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Florida </a:t>
            </a: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-0.328586 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Oregon </a:t>
            </a: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1.973413 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Nevada </a:t>
            </a: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-1.000000 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California </a:t>
            </a: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0.001700 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Idaho </a:t>
            </a: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-1.000000 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dtype: float64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63169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3" y="538308"/>
            <a:ext cx="11029615" cy="3678303"/>
          </a:xfrm>
        </p:spPr>
        <p:txBody>
          <a:bodyPr/>
          <a:lstStyle/>
          <a:p>
            <a:r>
              <a:rPr lang="zh-TW" altLang="en-US" dirty="0"/>
              <a:t>我們想要從一個很大的數據集里隨機抽出一些樣本，這里我們可以在</a:t>
            </a:r>
            <a:r>
              <a:rPr lang="en-US" altLang="zh-TW" dirty="0"/>
              <a:t>Series</a:t>
            </a:r>
            <a:r>
              <a:rPr lang="zh-TW" altLang="en-US" dirty="0"/>
              <a:t>上用</a:t>
            </a:r>
            <a:r>
              <a:rPr lang="en-US" altLang="zh-TW" dirty="0"/>
              <a:t>sample</a:t>
            </a:r>
            <a:r>
              <a:rPr lang="zh-TW" altLang="en-US" dirty="0"/>
              <a:t>方法。為了演示，這里縣創建一副模擬的撲克牌</a:t>
            </a: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/>
              <a:t>Example: Random Sampling and Permutation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73078" y="2952215"/>
            <a:ext cx="6137899" cy="218521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0" i="1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Hearts红桃，Spades黑桃，Clubs梅花，Diamonds方片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suits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card_val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(((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+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*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*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base_names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+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((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+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'J'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'K'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'Q'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cards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[] </a:t>
            </a:r>
            <a:r>
              <a:rPr kumimoji="0" lang="zh-TW" altLang="zh-TW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suit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100" b="1" i="0" u="none" strike="noStrike" cap="none" normalizeH="0" baseline="0" dirty="0" smtClean="0">
                <a:ln>
                  <a:noFill/>
                </a:ln>
                <a:solidFill>
                  <a:srgbClr val="AA22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]: 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cards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extend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+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suit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100" b="1" i="0" u="none" strike="noStrike" cap="none" normalizeH="0" baseline="0" dirty="0" smtClean="0">
                <a:ln>
                  <a:noFill/>
                </a:ln>
                <a:solidFill>
                  <a:srgbClr val="AA22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base_names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deck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pd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Series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card_val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index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cards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98509" y="5493985"/>
            <a:ext cx="1011749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/>
              <a:t>這樣我們就得到了一個長度為52的Series，索引（index）部分是牌的名字，對應的值為牌的點數，這里的點數是按Blackjack（二十一點）的遊戲規則來設定的。</a:t>
            </a:r>
          </a:p>
          <a:p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8886340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/>
              <a:t>Example: Random Sampling and Permutation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373135" y="2413424"/>
            <a:ext cx="987450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deck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[: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052675" y="3387891"/>
            <a:ext cx="1325684" cy="30162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AH </a:t>
            </a: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2H </a:t>
            </a: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3H </a:t>
            </a: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4H </a:t>
            </a: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5H </a:t>
            </a: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 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6H </a:t>
            </a: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 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7H </a:t>
            </a: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 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8H </a:t>
            </a: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 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9H </a:t>
            </a: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 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10H </a:t>
            </a: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JH </a:t>
            </a: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KH </a:t>
            </a: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QH </a:t>
            </a: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dtype: int64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164979" y="3946849"/>
            <a:ext cx="74458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Blackjack（二十一點）: 2點至10點的牌以牌面的點數計算，J、Q、K 每張為10點，A可記為1點或為11點。這里為了方便，我們只把A記為1點</a:t>
            </a:r>
          </a:p>
          <a:p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5027866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398349"/>
            <a:ext cx="11029615" cy="3678303"/>
          </a:xfrm>
        </p:spPr>
        <p:txBody>
          <a:bodyPr/>
          <a:lstStyle/>
          <a:p>
            <a:r>
              <a:rPr lang="zh-TW" altLang="en-US" dirty="0"/>
              <a:t>隨機從牌組中抽出</a:t>
            </a:r>
            <a:r>
              <a:rPr lang="en-US" altLang="zh-TW" dirty="0"/>
              <a:t>5</a:t>
            </a:r>
            <a:r>
              <a:rPr lang="zh-TW" altLang="en-US" dirty="0"/>
              <a:t>張牌。</a:t>
            </a: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/>
              <a:t>Example: Random Sampling and Permutation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42392" y="2471573"/>
            <a:ext cx="2091919" cy="8494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deck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deck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sample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942392" y="3575733"/>
            <a:ext cx="1074012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draw</a:t>
            </a:r>
            <a:r>
              <a:rPr kumimoji="0" lang="zh-TW" altLang="zh-TW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deck</a:t>
            </a:r>
            <a:r>
              <a:rPr kumimoji="0" lang="zh-TW" altLang="zh-TW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514664" y="4380459"/>
            <a:ext cx="1519647" cy="147732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7H 7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6D 6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 1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JH 10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 10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dtype: int64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71038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3" y="575631"/>
            <a:ext cx="11029615" cy="3678303"/>
          </a:xfrm>
        </p:spPr>
        <p:txBody>
          <a:bodyPr/>
          <a:lstStyle/>
          <a:p>
            <a:r>
              <a:rPr lang="zh-TW" altLang="en-US" dirty="0"/>
              <a:t>我們想要從每副花色中隨機抽取兩張，花色是每張牌名字的最後一個字符（即</a:t>
            </a:r>
            <a:r>
              <a:rPr lang="en-US" altLang="zh-TW" dirty="0"/>
              <a:t>H, S, C, D</a:t>
            </a:r>
            <a:r>
              <a:rPr lang="zh-TW" altLang="en-US" dirty="0"/>
              <a:t>），我們可以根據花色分組，然後使用</a:t>
            </a:r>
            <a:r>
              <a:rPr lang="en-US" altLang="zh-TW" dirty="0"/>
              <a:t>apply</a:t>
            </a:r>
            <a:endParaRPr lang="zh-TW" altLang="en-US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/>
              <a:t>Example: Random Sampling and Permutation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35698" y="2945755"/>
            <a:ext cx="4889159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get_suit</a:t>
            </a:r>
            <a:r>
              <a:rPr kumimoji="0" lang="zh-TW" altLang="zh-TW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24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kumimoji="0" lang="zh-TW" altLang="zh-TW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card</a:t>
            </a:r>
            <a:r>
              <a:rPr kumimoji="0" lang="zh-TW" altLang="zh-TW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card</a:t>
            </a:r>
            <a:r>
              <a:rPr kumimoji="0" lang="zh-TW" altLang="zh-TW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zh-TW" altLang="zh-TW" sz="24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-</a:t>
            </a:r>
            <a:r>
              <a:rPr kumimoji="0" lang="zh-TW" altLang="zh-TW" sz="11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zh-TW" altLang="zh-TW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zh-TW" altLang="zh-TW" sz="1100" b="0" i="1" u="none" strike="noStrike" cap="none" normalizeH="0" baseline="0" smtClean="0">
                <a:ln>
                  <a:noFill/>
                </a:ln>
                <a:solidFill>
                  <a:srgbClr val="4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last letter is suit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035698" y="3461345"/>
            <a:ext cx="3946593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deck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groupby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get_suit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</a:t>
            </a: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draw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922106" y="4157133"/>
            <a:ext cx="1325684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 QC 10 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9C 9 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3D 3 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JD 10 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 KH 10 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6H 6 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 3S 3 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7S 7 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dtype: int64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053461" y="2945755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另外一種寫法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755780" y="3408081"/>
            <a:ext cx="5097549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deck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groupby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get_suit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group_keys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apply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draw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8416212" y="4295632"/>
            <a:ext cx="1325684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7C </a:t>
            </a: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 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KC </a:t>
            </a: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 </a:t>
            </a: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4D </a:t>
            </a: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AH </a:t>
            </a: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8H </a:t>
            </a: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 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7S </a:t>
            </a: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 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9S </a:t>
            </a: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 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dtype: int64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27593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3" y="287207"/>
            <a:ext cx="11029615" cy="3678303"/>
          </a:xfrm>
        </p:spPr>
        <p:txBody>
          <a:bodyPr>
            <a:normAutofit/>
          </a:bodyPr>
          <a:lstStyle/>
          <a:p>
            <a:r>
              <a:rPr lang="zh-TW" altLang="en-US" sz="1600" dirty="0"/>
              <a:t>在</a:t>
            </a:r>
            <a:r>
              <a:rPr lang="en-US" altLang="zh-TW" sz="1600" dirty="0" err="1"/>
              <a:t>groupby</a:t>
            </a:r>
            <a:r>
              <a:rPr lang="zh-TW" altLang="en-US" sz="1600" dirty="0"/>
              <a:t>的</a:t>
            </a:r>
            <a:r>
              <a:rPr lang="en-US" altLang="zh-TW" sz="1600" dirty="0"/>
              <a:t>split-apply-combine</a:t>
            </a:r>
            <a:r>
              <a:rPr lang="zh-TW" altLang="en-US" sz="1600" dirty="0"/>
              <a:t>機制下，</a:t>
            </a:r>
            <a:r>
              <a:rPr lang="en-US" altLang="zh-TW" sz="1600" dirty="0" err="1"/>
              <a:t>DataFrame</a:t>
            </a:r>
            <a:r>
              <a:rPr lang="zh-TW" altLang="en-US" sz="1600" dirty="0"/>
              <a:t>的兩列或兩個</a:t>
            </a:r>
            <a:r>
              <a:rPr lang="en-US" altLang="zh-TW" sz="1600" dirty="0"/>
              <a:t>Series</a:t>
            </a:r>
            <a:r>
              <a:rPr lang="zh-TW" altLang="en-US" sz="1600" dirty="0"/>
              <a:t>，計算組加權平均（</a:t>
            </a:r>
            <a:r>
              <a:rPr lang="en-US" altLang="zh-TW" sz="1600" dirty="0"/>
              <a:t>Group Weighted Average</a:t>
            </a:r>
            <a:r>
              <a:rPr lang="zh-TW" altLang="en-US" sz="1600" dirty="0"/>
              <a:t>）是可能的。這里舉個例子，下面的數據集包含組鍵，值，以及權</a:t>
            </a:r>
            <a:r>
              <a:rPr lang="zh-TW" altLang="en-US" sz="1600" dirty="0" smtClean="0"/>
              <a:t>重</a:t>
            </a:r>
            <a:endParaRPr lang="zh-TW" altLang="en-US" sz="1600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400" b="1"/>
              <a:t>Example: Group Weighted Average and Correlation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66530" y="2488182"/>
            <a:ext cx="4385816" cy="147732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pd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DataFrame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'category'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kumimoji="0" lang="en-US" altLang="zh-TW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10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endParaRPr lang="en-US" altLang="zh-TW" sz="10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'data'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np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randn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endParaRPr kumimoji="0" lang="en-US" altLang="zh-TW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10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'weights'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np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)}) </a:t>
            </a:r>
            <a:endParaRPr kumimoji="0" lang="en-US" altLang="zh-TW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</a:t>
            </a:r>
            <a:r>
              <a:rPr kumimoji="0" lang="en-US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395258"/>
              </p:ext>
            </p:extLst>
          </p:nvPr>
        </p:nvGraphicFramePr>
        <p:xfrm>
          <a:off x="3452324" y="3566160"/>
          <a:ext cx="8659640" cy="3291840"/>
        </p:xfrm>
        <a:graphic>
          <a:graphicData uri="http://schemas.openxmlformats.org/drawingml/2006/table">
            <a:tbl>
              <a:tblPr/>
              <a:tblGrid>
                <a:gridCol w="2164910">
                  <a:extLst>
                    <a:ext uri="{9D8B030D-6E8A-4147-A177-3AD203B41FA5}">
                      <a16:colId xmlns:a16="http://schemas.microsoft.com/office/drawing/2014/main" xmlns="" val="3858017917"/>
                    </a:ext>
                  </a:extLst>
                </a:gridCol>
                <a:gridCol w="2164910">
                  <a:extLst>
                    <a:ext uri="{9D8B030D-6E8A-4147-A177-3AD203B41FA5}">
                      <a16:colId xmlns:a16="http://schemas.microsoft.com/office/drawing/2014/main" xmlns="" val="597474197"/>
                    </a:ext>
                  </a:extLst>
                </a:gridCol>
                <a:gridCol w="2164910">
                  <a:extLst>
                    <a:ext uri="{9D8B030D-6E8A-4147-A177-3AD203B41FA5}">
                      <a16:colId xmlns:a16="http://schemas.microsoft.com/office/drawing/2014/main" xmlns="" val="3994049038"/>
                    </a:ext>
                  </a:extLst>
                </a:gridCol>
                <a:gridCol w="2164910">
                  <a:extLst>
                    <a:ext uri="{9D8B030D-6E8A-4147-A177-3AD203B41FA5}">
                      <a16:colId xmlns:a16="http://schemas.microsoft.com/office/drawing/2014/main" xmlns="" val="1426092176"/>
                    </a:ext>
                  </a:extLst>
                </a:gridCol>
              </a:tblGrid>
              <a:tr h="32845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category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data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dirty="0">
                          <a:effectLst/>
                        </a:rPr>
                        <a:t>weights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3495179104"/>
                  </a:ext>
                </a:extLst>
              </a:tr>
              <a:tr h="32845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1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0.098020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0.008455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8165012"/>
                  </a:ext>
                </a:extLst>
              </a:tr>
              <a:tr h="32845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dirty="0">
                          <a:effectLst/>
                        </a:rPr>
                        <a:t>1.389496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0.826219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36038665"/>
                  </a:ext>
                </a:extLst>
              </a:tr>
              <a:tr h="32845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1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0.202869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dirty="0">
                          <a:effectLst/>
                        </a:rPr>
                        <a:t>0.258955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98880125"/>
                  </a:ext>
                </a:extLst>
              </a:tr>
              <a:tr h="32845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1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-0.242403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dirty="0">
                          <a:effectLst/>
                        </a:rPr>
                        <a:t>0.470473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76301333"/>
                  </a:ext>
                </a:extLst>
              </a:tr>
              <a:tr h="32845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1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-0.820507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0.628758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0329248"/>
                  </a:ext>
                </a:extLst>
              </a:tr>
              <a:tr h="32845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1"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0.866326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0.653632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31853940"/>
                  </a:ext>
                </a:extLst>
              </a:tr>
              <a:tr h="32845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1">
                          <a:effectLst/>
                        </a:rPr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-1.297375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0.639703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86217324"/>
                  </a:ext>
                </a:extLst>
              </a:tr>
              <a:tr h="32845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1">
                          <a:effectLst/>
                        </a:rPr>
                        <a:t>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0.525019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dirty="0">
                          <a:effectLst/>
                        </a:rPr>
                        <a:t>0.012664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3094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510690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3" y="333034"/>
            <a:ext cx="11029615" cy="3678303"/>
          </a:xfrm>
        </p:spPr>
        <p:txBody>
          <a:bodyPr/>
          <a:lstStyle/>
          <a:p>
            <a:r>
              <a:rPr lang="zh-TW" altLang="en-US"/>
              <a:t>按</a:t>
            </a:r>
            <a:r>
              <a:rPr lang="en-US" altLang="zh-TW" dirty="0"/>
              <a:t>category</a:t>
            </a:r>
            <a:r>
              <a:rPr lang="zh-TW" altLang="en-US" dirty="0"/>
              <a:t>分組來計算組加權平均</a:t>
            </a: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400" b="1"/>
              <a:t>Example: Group Weighted Average and Correlation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14400" y="2450380"/>
            <a:ext cx="3149901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grouped</a:t>
            </a:r>
            <a:r>
              <a:rPr kumimoji="0" lang="zh-TW" altLang="zh-TW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24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</a:t>
            </a:r>
            <a:r>
              <a:rPr kumimoji="0" lang="zh-TW" altLang="zh-TW" sz="24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groupby</a:t>
            </a:r>
            <a:r>
              <a:rPr kumimoji="0" lang="zh-TW" altLang="zh-TW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100" b="0" i="0" u="none" strike="noStrike" cap="none" normalizeH="0" baseline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'category'</a:t>
            </a:r>
            <a:r>
              <a:rPr kumimoji="0" lang="zh-TW" altLang="zh-TW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914400" y="2863646"/>
            <a:ext cx="6245299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get_wavg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np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'data'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weights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'weights'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14400" y="3318821"/>
            <a:ext cx="2399696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grouped</a:t>
            </a:r>
            <a:r>
              <a:rPr kumimoji="0" lang="zh-TW" altLang="zh-TW" sz="24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apply</a:t>
            </a:r>
            <a:r>
              <a:rPr kumimoji="0" lang="zh-TW" altLang="zh-TW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get_wavg</a:t>
            </a:r>
            <a:r>
              <a:rPr kumimoji="0" lang="zh-TW" altLang="zh-TW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371600" y="4317061"/>
            <a:ext cx="1851469" cy="9848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category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0.695189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-0.399497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dtype: float64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76159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702156"/>
            <a:ext cx="11029615" cy="3678303"/>
          </a:xfrm>
        </p:spPr>
        <p:txBody>
          <a:bodyPr/>
          <a:lstStyle/>
          <a:p>
            <a:r>
              <a:rPr lang="zh-TW" altLang="en-US" dirty="0"/>
              <a:t>考慮一個從</a:t>
            </a:r>
            <a:r>
              <a:rPr lang="en-US" altLang="zh-TW" dirty="0"/>
              <a:t>Yahoo</a:t>
            </a:r>
            <a:r>
              <a:rPr lang="zh-TW" altLang="en-US" dirty="0"/>
              <a:t>！財經上得到的經濟數據集，包含一些股票交易日結束時的股價，以及</a:t>
            </a:r>
            <a:r>
              <a:rPr lang="en-US" altLang="zh-TW" dirty="0"/>
              <a:t>S&amp;P 500</a:t>
            </a:r>
            <a:r>
              <a:rPr lang="zh-TW" altLang="en-US" dirty="0"/>
              <a:t>指數</a:t>
            </a:r>
            <a:r>
              <a:rPr lang="en-US" altLang="zh-TW" dirty="0"/>
              <a:t>(</a:t>
            </a:r>
            <a:r>
              <a:rPr lang="zh-TW" altLang="en-US" dirty="0"/>
              <a:t>即</a:t>
            </a:r>
            <a:r>
              <a:rPr lang="en-US" altLang="zh-TW" dirty="0"/>
              <a:t>SPX</a:t>
            </a:r>
            <a:r>
              <a:rPr lang="zh-TW" altLang="en-US" dirty="0"/>
              <a:t>符號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400" b="1"/>
              <a:t>Example: Group Weighted Average and Correlation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23731" y="2884149"/>
            <a:ext cx="6753452" cy="73866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close_px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pd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read_csv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'../examples/stock_px_2.csv'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parse_dates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		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index_col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923731" y="3967193"/>
            <a:ext cx="1415452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close_px</a:t>
            </a:r>
            <a:r>
              <a:rPr kumimoji="0" lang="zh-TW" altLang="zh-TW" sz="24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info</a:t>
            </a:r>
            <a:r>
              <a:rPr kumimoji="0" lang="zh-TW" altLang="zh-TW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166327" y="4717655"/>
            <a:ext cx="5020605" cy="166199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&lt;class 'pandas.core.frame.DataFrame'&gt; </a:t>
            </a:r>
            <a:endParaRPr kumimoji="0" lang="en-US" altLang="zh-TW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DatetimeIndex: 2214 entries, 2003-01-02 to 2011-10-14 </a:t>
            </a:r>
            <a:endParaRPr kumimoji="0" lang="en-US" altLang="zh-TW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 columns (total 4 columns): </a:t>
            </a:r>
            <a:endParaRPr kumimoji="0" lang="en-US" altLang="zh-TW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AAPL 2214 non-null float64 </a:t>
            </a:r>
            <a:endParaRPr kumimoji="0" lang="en-US" altLang="zh-TW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MSFT 2214 non-null float64 </a:t>
            </a:r>
            <a:endParaRPr kumimoji="0" lang="en-US" altLang="zh-TW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XOM 2214 non-null float64 </a:t>
            </a:r>
            <a:endParaRPr kumimoji="0" lang="en-US" altLang="zh-TW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SPX 2214 non-null float64 </a:t>
            </a:r>
            <a:endParaRPr kumimoji="0" lang="en-US" altLang="zh-TW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dtypes: float64(4) </a:t>
            </a:r>
            <a:endParaRPr kumimoji="0" lang="en-US" altLang="zh-TW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memory usage: 86.5 KB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14769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400" b="1" dirty="0"/>
              <a:t>Example: Group Weighted Average and Correlation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78295" y="2607068"/>
            <a:ext cx="1437894" cy="430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close_px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-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:]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672458"/>
              </p:ext>
            </p:extLst>
          </p:nvPr>
        </p:nvGraphicFramePr>
        <p:xfrm>
          <a:off x="580858" y="3630808"/>
          <a:ext cx="11029950" cy="1828800"/>
        </p:xfrm>
        <a:graphic>
          <a:graphicData uri="http://schemas.openxmlformats.org/drawingml/2006/table">
            <a:tbl>
              <a:tblPr/>
              <a:tblGrid>
                <a:gridCol w="2205990">
                  <a:extLst>
                    <a:ext uri="{9D8B030D-6E8A-4147-A177-3AD203B41FA5}">
                      <a16:colId xmlns:a16="http://schemas.microsoft.com/office/drawing/2014/main" xmlns="" val="3984013368"/>
                    </a:ext>
                  </a:extLst>
                </a:gridCol>
                <a:gridCol w="2205990">
                  <a:extLst>
                    <a:ext uri="{9D8B030D-6E8A-4147-A177-3AD203B41FA5}">
                      <a16:colId xmlns:a16="http://schemas.microsoft.com/office/drawing/2014/main" xmlns="" val="2174235433"/>
                    </a:ext>
                  </a:extLst>
                </a:gridCol>
                <a:gridCol w="2205990">
                  <a:extLst>
                    <a:ext uri="{9D8B030D-6E8A-4147-A177-3AD203B41FA5}">
                      <a16:colId xmlns:a16="http://schemas.microsoft.com/office/drawing/2014/main" xmlns="" val="4121737688"/>
                    </a:ext>
                  </a:extLst>
                </a:gridCol>
                <a:gridCol w="2205990">
                  <a:extLst>
                    <a:ext uri="{9D8B030D-6E8A-4147-A177-3AD203B41FA5}">
                      <a16:colId xmlns:a16="http://schemas.microsoft.com/office/drawing/2014/main" xmlns="" val="3182967104"/>
                    </a:ext>
                  </a:extLst>
                </a:gridCol>
                <a:gridCol w="2205990">
                  <a:extLst>
                    <a:ext uri="{9D8B030D-6E8A-4147-A177-3AD203B41FA5}">
                      <a16:colId xmlns:a16="http://schemas.microsoft.com/office/drawing/2014/main" xmlns="" val="41403900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AAPL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MSFT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XOM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SPX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9169004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2011-10-11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400.29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27.00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76.27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1195.54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76794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2011-10-12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402.19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26.96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77.16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1207.25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146856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2011-10-13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408.43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27.18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76.37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1203.66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9657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2011-10-14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422.00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27.27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78.11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dirty="0">
                          <a:effectLst/>
                        </a:rPr>
                        <a:t>1224.58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08801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239032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575631"/>
            <a:ext cx="11029615" cy="3678303"/>
          </a:xfrm>
        </p:spPr>
        <p:txBody>
          <a:bodyPr/>
          <a:lstStyle/>
          <a:p>
            <a:r>
              <a:rPr lang="zh-TW" altLang="en-US" dirty="0"/>
              <a:t>一個比較有意思的嘗試是計算一個</a:t>
            </a:r>
            <a:r>
              <a:rPr lang="en-US" altLang="zh-TW" dirty="0" err="1"/>
              <a:t>DataFrame</a:t>
            </a:r>
            <a:r>
              <a:rPr lang="zh-TW" altLang="en-US" dirty="0"/>
              <a:t>，包括與</a:t>
            </a:r>
            <a:r>
              <a:rPr lang="en-US" altLang="zh-TW" dirty="0"/>
              <a:t>SPX</a:t>
            </a:r>
            <a:r>
              <a:rPr lang="zh-TW" altLang="en-US" dirty="0"/>
              <a:t>這一列逐年日收益的相關性（計算百分比變化）。一個可能的方法是，我們先創建一個能計算不同列相關性的函數，然後拿每一列與</a:t>
            </a:r>
            <a:r>
              <a:rPr lang="en-US" altLang="zh-TW" dirty="0"/>
              <a:t>SPX</a:t>
            </a:r>
            <a:r>
              <a:rPr lang="zh-TW" altLang="en-US" dirty="0"/>
              <a:t>這一列求相關性</a:t>
            </a: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400" b="1" dirty="0"/>
              <a:t>Example: Group Weighted Average and Correlation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51723" y="3076383"/>
            <a:ext cx="3808735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spx_corr</a:t>
            </a:r>
            <a:r>
              <a:rPr kumimoji="0" lang="zh-TW" altLang="zh-TW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24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kumimoji="0" lang="zh-TW" altLang="zh-TW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zh-TW" altLang="zh-TW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zh-TW" altLang="zh-TW" sz="24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corrwith</a:t>
            </a:r>
            <a:r>
              <a:rPr kumimoji="0" lang="zh-TW" altLang="zh-TW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zh-TW" altLang="zh-TW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zh-TW" altLang="zh-TW" sz="1100" b="0" i="0" u="none" strike="noStrike" cap="none" normalizeH="0" baseline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'SPX'</a:t>
            </a:r>
            <a:r>
              <a:rPr kumimoji="0" lang="zh-TW" altLang="zh-TW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56483" y="3804171"/>
            <a:ext cx="5771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然後我們通過pct_change在close_px上計算百分比的變化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951723" y="4520881"/>
            <a:ext cx="3730188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rets</a:t>
            </a:r>
            <a:r>
              <a:rPr kumimoji="0" lang="zh-TW" altLang="zh-TW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24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close_px</a:t>
            </a:r>
            <a:r>
              <a:rPr kumimoji="0" lang="zh-TW" altLang="zh-TW" sz="24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pct_change</a:t>
            </a:r>
            <a:r>
              <a:rPr kumimoji="0" lang="zh-TW" altLang="zh-TW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zh-TW" altLang="zh-TW" sz="24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dropna</a:t>
            </a:r>
            <a:r>
              <a:rPr kumimoji="0" lang="zh-TW" altLang="zh-TW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420436"/>
      </p:ext>
    </p:extLst>
  </p:cSld>
  <p:clrMapOvr>
    <a:masterClrMapping/>
  </p:clrMapOvr>
</p:sld>
</file>

<file path=ppt/theme/theme1.xml><?xml version="1.0" encoding="utf-8"?>
<a:theme xmlns:a="http://schemas.openxmlformats.org/drawingml/2006/main" name="紅利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紅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紅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TM03457464[[fn=紅利]]</Template>
  <TotalTime>3526</TotalTime>
  <Words>9486</Words>
  <Application>Microsoft Office PowerPoint</Application>
  <PresentationFormat>自訂</PresentationFormat>
  <Paragraphs>2829</Paragraphs>
  <Slides>103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103</vt:i4>
      </vt:variant>
    </vt:vector>
  </HeadingPairs>
  <TitlesOfParts>
    <vt:vector size="104" baseType="lpstr">
      <vt:lpstr>紅利</vt:lpstr>
      <vt:lpstr>人工智慧與資訊安全 </vt:lpstr>
      <vt:lpstr>Agenda</vt:lpstr>
      <vt:lpstr>Hierarchical Indexing</vt:lpstr>
      <vt:lpstr>Hierarchical Indexing</vt:lpstr>
      <vt:lpstr>Hierarchical Indexing</vt:lpstr>
      <vt:lpstr>Hierarchical Indexing</vt:lpstr>
      <vt:lpstr>Hierarchical Indexing</vt:lpstr>
      <vt:lpstr>PowerPoint 簡報</vt:lpstr>
      <vt:lpstr>Hierarchical Indexing</vt:lpstr>
      <vt:lpstr>Hierarchical Indexing</vt:lpstr>
      <vt:lpstr>Reordering and Sorting Levels</vt:lpstr>
      <vt:lpstr>Reordering and Sorting Levels</vt:lpstr>
      <vt:lpstr>Reordering and Sorting Levels</vt:lpstr>
      <vt:lpstr>Reordering and Sorting Levels </vt:lpstr>
      <vt:lpstr>Summary Statistics by Level</vt:lpstr>
      <vt:lpstr>Summary Statistics by Level</vt:lpstr>
      <vt:lpstr>Indexing with a DataFrame’s columns</vt:lpstr>
      <vt:lpstr>Indexing with a DataFrame’s columns</vt:lpstr>
      <vt:lpstr>Indexing with a DataFrame’s columns</vt:lpstr>
      <vt:lpstr>Indexing with a DataFrame’s columns</vt:lpstr>
      <vt:lpstr>Database-Style DataFrame Joins</vt:lpstr>
      <vt:lpstr>Database-Style DataFrame Joins</vt:lpstr>
      <vt:lpstr>Database-Style DataFrame Joins</vt:lpstr>
      <vt:lpstr>Database-Style DataFrame Joins</vt:lpstr>
      <vt:lpstr>Database-Style DataFrame Joins</vt:lpstr>
      <vt:lpstr>Database-Style DataFrame Joins</vt:lpstr>
      <vt:lpstr>Database-Style DataFrame Joins</vt:lpstr>
      <vt:lpstr>Database-Style DataFrame Joins</vt:lpstr>
      <vt:lpstr>Database-Style DataFrame Joins</vt:lpstr>
      <vt:lpstr>Database-Style DataFrame Joins</vt:lpstr>
      <vt:lpstr>Database-Style DataFrame Joins</vt:lpstr>
      <vt:lpstr>Database-Style DataFrame Joins</vt:lpstr>
      <vt:lpstr>Database-Style DataFrame Joins</vt:lpstr>
      <vt:lpstr>Merging on Index</vt:lpstr>
      <vt:lpstr>Merging on Index</vt:lpstr>
      <vt:lpstr>Merging on Index</vt:lpstr>
      <vt:lpstr>Merging on Index</vt:lpstr>
      <vt:lpstr>Merging on Index</vt:lpstr>
      <vt:lpstr>Merging on Index</vt:lpstr>
      <vt:lpstr>Merging on Index</vt:lpstr>
      <vt:lpstr>Merging on Index</vt:lpstr>
      <vt:lpstr>Merging on Index</vt:lpstr>
      <vt:lpstr>Merging on Index</vt:lpstr>
      <vt:lpstr>Merging on Index</vt:lpstr>
      <vt:lpstr>Merging on Index</vt:lpstr>
      <vt:lpstr>Merging on Index</vt:lpstr>
      <vt:lpstr>Merging on Index</vt:lpstr>
      <vt:lpstr>Merging on Index</vt:lpstr>
      <vt:lpstr>Concatenating Along an Axis</vt:lpstr>
      <vt:lpstr>Concatenating Along an Axis</vt:lpstr>
      <vt:lpstr>Concatenating Along an Axis</vt:lpstr>
      <vt:lpstr>Concatenating Along an Axis</vt:lpstr>
      <vt:lpstr>Concatenating Along an Axis</vt:lpstr>
      <vt:lpstr>Concatenating Along an Axis</vt:lpstr>
      <vt:lpstr>Concatenating Along an Axis</vt:lpstr>
      <vt:lpstr>Concatenating Along an Axis</vt:lpstr>
      <vt:lpstr>Concatenating Along an Axis</vt:lpstr>
      <vt:lpstr>Concatenating Along an Axis</vt:lpstr>
      <vt:lpstr>Concatenating Along an Axis</vt:lpstr>
      <vt:lpstr>Concatenating Along an Axis</vt:lpstr>
      <vt:lpstr>Concatenating Along an Axis</vt:lpstr>
      <vt:lpstr>Concatenating Along an Axis</vt:lpstr>
      <vt:lpstr>Concatenating Along an Axis</vt:lpstr>
      <vt:lpstr>Concatenating Along an Axis</vt:lpstr>
      <vt:lpstr>Concatenating Along an Axis</vt:lpstr>
      <vt:lpstr>Concatenating Along an Axis</vt:lpstr>
      <vt:lpstr>Combining Data with Overlap</vt:lpstr>
      <vt:lpstr>Combining Data with Overlap</vt:lpstr>
      <vt:lpstr>Combining Data with Overlap</vt:lpstr>
      <vt:lpstr>Combining Data with Overlap</vt:lpstr>
      <vt:lpstr>Combining Data with Overlap</vt:lpstr>
      <vt:lpstr>Apply：General split-apply-combine</vt:lpstr>
      <vt:lpstr>Apply：General split-apply-combine</vt:lpstr>
      <vt:lpstr>Apply：General split-apply-combine</vt:lpstr>
      <vt:lpstr>Apply：General split-apply-combine</vt:lpstr>
      <vt:lpstr>Apply：General split-apply-combine</vt:lpstr>
      <vt:lpstr>Apply：General split-apply-combine</vt:lpstr>
      <vt:lpstr>Apply：General split-apply-combine</vt:lpstr>
      <vt:lpstr>Apply：General split-apply-combine</vt:lpstr>
      <vt:lpstr>Suppressing the Group Keys</vt:lpstr>
      <vt:lpstr>Quantile and Bucket Analysis</vt:lpstr>
      <vt:lpstr>Quantile and Bucket Analysis</vt:lpstr>
      <vt:lpstr>Quantile and Bucket Analysis</vt:lpstr>
      <vt:lpstr>Quantile and Bucket Analysis</vt:lpstr>
      <vt:lpstr>Quantile and Bucket Analysis</vt:lpstr>
      <vt:lpstr>Example: Filling Missing Values with Group-Specific Values</vt:lpstr>
      <vt:lpstr>Example: Filling Missing Values with Group-Specific Values</vt:lpstr>
      <vt:lpstr>Example: Filling Missing Values with Group-Specific Values</vt:lpstr>
      <vt:lpstr>Example: Filling Missing Values with Group-Specific Values</vt:lpstr>
      <vt:lpstr>Example: Filling Missing Values with Group-Specific Values</vt:lpstr>
      <vt:lpstr>Example: Random Sampling and Permutation</vt:lpstr>
      <vt:lpstr>Example: Random Sampling and Permutation</vt:lpstr>
      <vt:lpstr>Example: Random Sampling and Permutation</vt:lpstr>
      <vt:lpstr>Example: Random Sampling and Permutation</vt:lpstr>
      <vt:lpstr>Example: Group Weighted Average and Correlation</vt:lpstr>
      <vt:lpstr>Example: Group Weighted Average and Correlation</vt:lpstr>
      <vt:lpstr>Example: Group Weighted Average and Correlation</vt:lpstr>
      <vt:lpstr>Example: Group Weighted Average and Correlation</vt:lpstr>
      <vt:lpstr>Example: Group Weighted Average and Correlation</vt:lpstr>
      <vt:lpstr>Example: Group Weighted Average and Correlation</vt:lpstr>
      <vt:lpstr>Example: Group Weighted Average and Correlation</vt:lpstr>
      <vt:lpstr>Example: Group-Wise Linear Regression</vt:lpstr>
      <vt:lpstr>Example: Group-Wise Linear Regression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Pandas資料分析 學習報告</dc:title>
  <dc:creator>owner</dc:creator>
  <cp:lastModifiedBy>I3301</cp:lastModifiedBy>
  <cp:revision>38</cp:revision>
  <dcterms:created xsi:type="dcterms:W3CDTF">2020-11-04T02:00:26Z</dcterms:created>
  <dcterms:modified xsi:type="dcterms:W3CDTF">2020-11-18T03:50:59Z</dcterms:modified>
</cp:coreProperties>
</file>