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57" r:id="rId4"/>
    <p:sldId id="258" r:id="rId5"/>
    <p:sldId id="287" r:id="rId6"/>
    <p:sldId id="260" r:id="rId7"/>
    <p:sldId id="288" r:id="rId8"/>
    <p:sldId id="289" r:id="rId9"/>
    <p:sldId id="291" r:id="rId10"/>
    <p:sldId id="292" r:id="rId11"/>
    <p:sldId id="293" r:id="rId12"/>
    <p:sldId id="295" r:id="rId13"/>
    <p:sldId id="296" r:id="rId14"/>
    <p:sldId id="294" r:id="rId15"/>
    <p:sldId id="297" r:id="rId16"/>
    <p:sldId id="298" r:id="rId17"/>
    <p:sldId id="299" r:id="rId18"/>
    <p:sldId id="300" r:id="rId19"/>
    <p:sldId id="301" r:id="rId20"/>
    <p:sldId id="304" r:id="rId21"/>
    <p:sldId id="302" r:id="rId22"/>
    <p:sldId id="303" r:id="rId23"/>
    <p:sldId id="290" r:id="rId24"/>
    <p:sldId id="26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8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1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9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9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2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0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60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3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A572-9560-4B1E-86B4-C1E56922510E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FF33-E86D-499D-B715-995B1C66C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31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86000" y="271790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800" dirty="0" err="1" smtClean="0"/>
              <a:t>Kaggle</a:t>
            </a:r>
            <a:r>
              <a:rPr lang="en-US" altLang="zh-TW" sz="4800" dirty="0" smtClean="0"/>
              <a:t> </a:t>
            </a:r>
            <a:r>
              <a:rPr lang="en-US" altLang="zh-TW" sz="4800" dirty="0" err="1" smtClean="0"/>
              <a:t>Cat&amp;Dog</a:t>
            </a:r>
            <a:r>
              <a:rPr lang="en-US" altLang="zh-TW" sz="4800" dirty="0" smtClean="0"/>
              <a:t> </a:t>
            </a:r>
            <a:r>
              <a:rPr lang="en-US" altLang="zh-TW" sz="4800" dirty="0" err="1" smtClean="0"/>
              <a:t>Clasiaction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102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5389" y="2806714"/>
            <a:ext cx="83875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model.compile</a:t>
            </a:r>
            <a:r>
              <a:rPr lang="en-US" altLang="zh-TW" sz="2800" dirty="0"/>
              <a:t>(optimizer='</a:t>
            </a:r>
            <a:r>
              <a:rPr lang="en-US" altLang="zh-TW" sz="2800" dirty="0" err="1"/>
              <a:t>adam</a:t>
            </a:r>
            <a:r>
              <a:rPr lang="en-US" altLang="zh-TW" sz="2800" dirty="0" smtClean="0"/>
              <a:t>',              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loss=</a:t>
            </a:r>
            <a:r>
              <a:rPr lang="en-US" altLang="zh-TW" sz="2800" dirty="0" err="1" smtClean="0"/>
              <a:t>tf.keras.losses.BinaryCrossentrop</a:t>
            </a:r>
            <a:r>
              <a:rPr lang="en-US" altLang="zh-TW" dirty="0" err="1" smtClean="0"/>
              <a:t>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from_logits</a:t>
            </a:r>
            <a:r>
              <a:rPr lang="en-US" altLang="zh-TW" dirty="0" smtClean="0"/>
              <a:t>=True</a:t>
            </a:r>
            <a:r>
              <a:rPr lang="en-US" altLang="zh-TW" dirty="0"/>
              <a:t>),</a:t>
            </a:r>
          </a:p>
          <a:p>
            <a:r>
              <a:rPr lang="en-US" altLang="zh-TW" sz="2800" dirty="0"/>
              <a:t>          </a:t>
            </a:r>
            <a:r>
              <a:rPr lang="en-US" altLang="zh-TW" sz="2800" dirty="0" smtClean="0"/>
              <a:t>metrics</a:t>
            </a:r>
            <a:r>
              <a:rPr lang="en-US" altLang="zh-TW" sz="2800" dirty="0"/>
              <a:t>=['accuracy'])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96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42114" cy="973223"/>
          </a:xfrm>
        </p:spPr>
        <p:txBody>
          <a:bodyPr/>
          <a:lstStyle/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23" y="1244253"/>
            <a:ext cx="5839016" cy="52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5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275" y="182246"/>
            <a:ext cx="7886700" cy="1325563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it() 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fit_generator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有何差別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581" y="1864698"/>
            <a:ext cx="712400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history = </a:t>
            </a:r>
            <a:r>
              <a:rPr lang="en-US" altLang="zh-TW" dirty="0" err="1"/>
              <a:t>model.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fit_generator</a:t>
            </a:r>
            <a:r>
              <a:rPr lang="en-US" altLang="zh-TW" dirty="0"/>
              <a:t>(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train_data_gen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steps_per_epoch</a:t>
            </a:r>
            <a:r>
              <a:rPr lang="en-US" altLang="zh-TW" sz="2800" dirty="0"/>
              <a:t>=</a:t>
            </a:r>
            <a:r>
              <a:rPr lang="en-US" altLang="zh-TW" sz="2800" dirty="0" err="1"/>
              <a:t>total_train</a:t>
            </a:r>
            <a:r>
              <a:rPr lang="en-US" altLang="zh-TW" sz="2800" dirty="0"/>
              <a:t> // </a:t>
            </a:r>
            <a:r>
              <a:rPr lang="en-US" altLang="zh-TW" sz="2800" dirty="0" err="1"/>
              <a:t>batch_size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epochs=epochs,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validation_data</a:t>
            </a:r>
            <a:r>
              <a:rPr lang="en-US" altLang="zh-TW" sz="2800" dirty="0"/>
              <a:t>=</a:t>
            </a:r>
            <a:r>
              <a:rPr lang="en-US" altLang="zh-TW" sz="2800" dirty="0" err="1"/>
              <a:t>val_data_gen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validation_steps</a:t>
            </a:r>
            <a:r>
              <a:rPr lang="en-US" altLang="zh-TW" sz="2800" dirty="0"/>
              <a:t>=</a:t>
            </a:r>
            <a:r>
              <a:rPr lang="en-US" altLang="zh-TW" sz="2800" dirty="0" err="1"/>
              <a:t>total_val</a:t>
            </a:r>
            <a:r>
              <a:rPr lang="en-US" altLang="zh-TW" sz="2800" dirty="0"/>
              <a:t> // </a:t>
            </a:r>
            <a:r>
              <a:rPr lang="en-US" altLang="zh-TW" sz="2800" dirty="0" err="1"/>
              <a:t>batch_size</a:t>
            </a:r>
            <a:endParaRPr lang="en-US" altLang="zh-TW" sz="2800" dirty="0"/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38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9709" y="543801"/>
            <a:ext cx="79054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acc</a:t>
            </a:r>
            <a:r>
              <a:rPr lang="en-US" altLang="zh-TW" dirty="0"/>
              <a:t> = </a:t>
            </a:r>
            <a:r>
              <a:rPr lang="en-US" altLang="zh-TW" dirty="0" err="1"/>
              <a:t>history.history</a:t>
            </a:r>
            <a:r>
              <a:rPr lang="en-US" altLang="zh-TW" dirty="0"/>
              <a:t>['accuracy']</a:t>
            </a:r>
          </a:p>
          <a:p>
            <a:r>
              <a:rPr lang="en-US" altLang="zh-TW" dirty="0" err="1"/>
              <a:t>val_acc</a:t>
            </a:r>
            <a:r>
              <a:rPr lang="en-US" altLang="zh-TW" dirty="0"/>
              <a:t> = 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val_accuracy</a:t>
            </a:r>
            <a:r>
              <a:rPr lang="en-US" altLang="zh-TW" dirty="0"/>
              <a:t>']</a:t>
            </a:r>
          </a:p>
          <a:p>
            <a:endParaRPr lang="en-US" altLang="zh-TW" dirty="0"/>
          </a:p>
          <a:p>
            <a:r>
              <a:rPr lang="en-US" altLang="zh-TW" dirty="0"/>
              <a:t>loss=</a:t>
            </a:r>
            <a:r>
              <a:rPr lang="en-US" altLang="zh-TW" dirty="0" err="1"/>
              <a:t>history.history</a:t>
            </a:r>
            <a:r>
              <a:rPr lang="en-US" altLang="zh-TW" dirty="0"/>
              <a:t>['loss']</a:t>
            </a:r>
          </a:p>
          <a:p>
            <a:r>
              <a:rPr lang="en-US" altLang="zh-TW" dirty="0" err="1"/>
              <a:t>val_loss</a:t>
            </a:r>
            <a:r>
              <a:rPr lang="en-US" altLang="zh-TW" dirty="0"/>
              <a:t>=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val_loss</a:t>
            </a:r>
            <a:r>
              <a:rPr lang="en-US" altLang="zh-TW" dirty="0"/>
              <a:t>']</a:t>
            </a:r>
          </a:p>
          <a:p>
            <a:endParaRPr lang="en-US" altLang="zh-TW" dirty="0"/>
          </a:p>
          <a:p>
            <a:r>
              <a:rPr lang="en-US" altLang="zh-TW" dirty="0" err="1"/>
              <a:t>epochs_range</a:t>
            </a:r>
            <a:r>
              <a:rPr lang="en-US" altLang="zh-TW" dirty="0"/>
              <a:t> = range(epochs)</a:t>
            </a:r>
          </a:p>
          <a:p>
            <a:endParaRPr lang="en-US" altLang="zh-TW" dirty="0"/>
          </a:p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=(8, 8))</a:t>
            </a:r>
          </a:p>
          <a:p>
            <a:r>
              <a:rPr lang="en-US" altLang="zh-TW" dirty="0" err="1"/>
              <a:t>plt.subplot</a:t>
            </a:r>
            <a:r>
              <a:rPr lang="en-US" altLang="zh-TW" dirty="0"/>
              <a:t>(1, 2, 1)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epochs_range</a:t>
            </a:r>
            <a:r>
              <a:rPr lang="en-US" altLang="zh-TW" dirty="0"/>
              <a:t>, </a:t>
            </a:r>
            <a:r>
              <a:rPr lang="en-US" altLang="zh-TW" dirty="0" err="1"/>
              <a:t>acc</a:t>
            </a:r>
            <a:r>
              <a:rPr lang="en-US" altLang="zh-TW" dirty="0"/>
              <a:t>, label='Training Accuracy')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epochs_range</a:t>
            </a:r>
            <a:r>
              <a:rPr lang="en-US" altLang="zh-TW" dirty="0"/>
              <a:t>, </a:t>
            </a:r>
            <a:r>
              <a:rPr lang="en-US" altLang="zh-TW" dirty="0" err="1"/>
              <a:t>val_acc</a:t>
            </a:r>
            <a:r>
              <a:rPr lang="en-US" altLang="zh-TW" dirty="0"/>
              <a:t>, label='Validation Accuracy')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='lower right')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('Training and Validation Accuracy')</a:t>
            </a:r>
          </a:p>
          <a:p>
            <a:endParaRPr lang="en-US" altLang="zh-TW" dirty="0"/>
          </a:p>
          <a:p>
            <a:r>
              <a:rPr lang="en-US" altLang="zh-TW" dirty="0" err="1"/>
              <a:t>plt.subplot</a:t>
            </a:r>
            <a:r>
              <a:rPr lang="en-US" altLang="zh-TW" dirty="0"/>
              <a:t>(1, 2, 2)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epochs_range</a:t>
            </a:r>
            <a:r>
              <a:rPr lang="en-US" altLang="zh-TW" dirty="0"/>
              <a:t>, loss, label='Training Loss')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epochs_range</a:t>
            </a:r>
            <a:r>
              <a:rPr lang="en-US" altLang="zh-TW" dirty="0"/>
              <a:t>, </a:t>
            </a:r>
            <a:r>
              <a:rPr lang="en-US" altLang="zh-TW" dirty="0" err="1"/>
              <a:t>val_loss</a:t>
            </a:r>
            <a:r>
              <a:rPr lang="en-US" altLang="zh-TW" dirty="0"/>
              <a:t>, label='Validation Loss')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='upper right')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('Training and Validation Loss')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6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01" y="591244"/>
            <a:ext cx="5665846" cy="565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65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err="1" smtClean="0"/>
              <a:t>Overfitting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過度調適</a:t>
            </a:r>
            <a:endParaRPr lang="en-US" altLang="zh-TW" sz="4400" dirty="0" smtClean="0"/>
          </a:p>
          <a:p>
            <a:pPr algn="ctr"/>
            <a:r>
              <a:rPr lang="zh-TW" altLang="en-US" sz="4400" dirty="0"/>
              <a:t>問題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60120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解決</a:t>
            </a:r>
            <a:r>
              <a:rPr lang="en-US" altLang="zh-TW" sz="4400" dirty="0" err="1" smtClean="0"/>
              <a:t>Overfitting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過度調適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問題的技術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61214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8764" y="2532256"/>
            <a:ext cx="8237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解決</a:t>
            </a:r>
            <a:r>
              <a:rPr lang="en-US" altLang="zh-TW" sz="3200" dirty="0" err="1"/>
              <a:t>Overfitting</a:t>
            </a:r>
            <a:r>
              <a:rPr lang="zh-TW" altLang="en-US" sz="3200" dirty="0"/>
              <a:t>的技術</a:t>
            </a:r>
            <a:r>
              <a:rPr lang="en-US" altLang="zh-TW" sz="3200" dirty="0"/>
              <a:t>: data </a:t>
            </a:r>
            <a:r>
              <a:rPr lang="en-US" altLang="zh-TW" sz="3200" dirty="0" err="1"/>
              <a:t>Argementation</a:t>
            </a:r>
            <a:endParaRPr lang="en-US" altLang="zh-TW" sz="3200" dirty="0"/>
          </a:p>
          <a:p>
            <a:r>
              <a:rPr lang="zh-TW" altLang="en-US" sz="3200" dirty="0"/>
              <a:t>解決</a:t>
            </a:r>
            <a:r>
              <a:rPr lang="en-US" altLang="zh-TW" sz="3200" dirty="0" err="1"/>
              <a:t>Overfitting</a:t>
            </a:r>
            <a:r>
              <a:rPr lang="zh-TW" altLang="en-US" sz="3200" dirty="0"/>
              <a:t>的技術</a:t>
            </a:r>
            <a:r>
              <a:rPr lang="en-US" altLang="zh-TW" sz="3200" dirty="0"/>
              <a:t>:dropout</a:t>
            </a:r>
          </a:p>
        </p:txBody>
      </p:sp>
    </p:spTree>
    <p:extLst>
      <p:ext uri="{BB962C8B-B14F-4D97-AF65-F5344CB8AC3E}">
        <p14:creationId xmlns:p14="http://schemas.microsoft.com/office/powerpoint/2010/main" val="79374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</a:t>
            </a:r>
            <a:r>
              <a:rPr lang="en-US" altLang="zh-TW" dirty="0" err="1"/>
              <a:t>Overfitting</a:t>
            </a:r>
            <a:r>
              <a:rPr lang="zh-TW" altLang="en-US" dirty="0"/>
              <a:t>的技術</a:t>
            </a:r>
            <a:r>
              <a:rPr lang="en-US" altLang="zh-TW" dirty="0"/>
              <a:t>: data </a:t>
            </a:r>
            <a:r>
              <a:rPr lang="en-US" altLang="zh-TW" dirty="0" err="1" smtClean="0"/>
              <a:t>Argementation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3084" y="2138880"/>
            <a:ext cx="67914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f.keras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ImageDataGenerator</a:t>
            </a:r>
            <a:r>
              <a:rPr lang="en-US" altLang="zh-TW" sz="3200" dirty="0" smtClean="0"/>
              <a:t> class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Pass </a:t>
            </a:r>
            <a:r>
              <a:rPr lang="en-US" altLang="zh-TW" sz="3200" dirty="0"/>
              <a:t>different transformations to the dataset and it will take care of applying it during the training process.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18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horizontal flip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1767" y="2684702"/>
            <a:ext cx="761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image_gen</a:t>
            </a:r>
            <a:r>
              <a:rPr lang="en-US" altLang="zh-TW" dirty="0"/>
              <a:t> = </a:t>
            </a:r>
            <a:r>
              <a:rPr lang="en-US" altLang="zh-TW" dirty="0" err="1"/>
              <a:t>ImageDataGenerator</a:t>
            </a:r>
            <a:r>
              <a:rPr lang="en-US" altLang="zh-TW" dirty="0"/>
              <a:t>(rescale=1./255,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horizontal_flip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97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en-US" altLang="zh-TW" dirty="0" err="1" smtClean="0"/>
              <a:t>Cat&amp;Dog</a:t>
            </a:r>
            <a:r>
              <a:rPr lang="en-US" altLang="zh-TW" dirty="0" smtClean="0"/>
              <a:t> </a:t>
            </a:r>
            <a:r>
              <a:rPr lang="en-US" altLang="zh-TW" dirty="0" err="1"/>
              <a:t>Clasiaction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37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6598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ImageDataGenerator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89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519" y="1632355"/>
            <a:ext cx="73650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tf.keras.preprocessing.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image_dataset_from_directory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directory,</a:t>
            </a:r>
          </a:p>
          <a:p>
            <a:r>
              <a:rPr lang="en-US" altLang="zh-TW" dirty="0"/>
              <a:t>    labels="inferred",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label_mode</a:t>
            </a:r>
            <a:r>
              <a:rPr lang="en-US" altLang="zh-TW" dirty="0"/>
              <a:t>="</a:t>
            </a:r>
            <a:r>
              <a:rPr lang="en-US" altLang="zh-TW" dirty="0" err="1"/>
              <a:t>int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class_names</a:t>
            </a:r>
            <a:r>
              <a:rPr lang="en-US" altLang="zh-TW" dirty="0"/>
              <a:t>=None,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color_mode</a:t>
            </a:r>
            <a:r>
              <a:rPr lang="en-US" altLang="zh-TW" dirty="0"/>
              <a:t>="</a:t>
            </a:r>
            <a:r>
              <a:rPr lang="en-US" altLang="zh-TW" dirty="0" err="1"/>
              <a:t>rgb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batch_size</a:t>
            </a:r>
            <a:r>
              <a:rPr lang="en-US" altLang="zh-TW" dirty="0"/>
              <a:t>=32,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image_size</a:t>
            </a:r>
            <a:r>
              <a:rPr lang="en-US" altLang="zh-TW" dirty="0"/>
              <a:t>=(256, 256),</a:t>
            </a:r>
          </a:p>
          <a:p>
            <a:r>
              <a:rPr lang="en-US" altLang="zh-TW" dirty="0"/>
              <a:t>    shuffle=True,</a:t>
            </a:r>
          </a:p>
          <a:p>
            <a:r>
              <a:rPr lang="en-US" altLang="zh-TW" dirty="0"/>
              <a:t>    seed=None,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validation_split</a:t>
            </a:r>
            <a:r>
              <a:rPr lang="en-US" altLang="zh-TW" dirty="0"/>
              <a:t>=None,</a:t>
            </a:r>
          </a:p>
          <a:p>
            <a:r>
              <a:rPr lang="en-US" altLang="zh-TW" dirty="0"/>
              <a:t>    subset=None,</a:t>
            </a:r>
          </a:p>
          <a:p>
            <a:r>
              <a:rPr lang="en-US" altLang="zh-TW" dirty="0"/>
              <a:t>    interpolation="bilinear",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follow_links</a:t>
            </a:r>
            <a:r>
              <a:rPr lang="en-US" altLang="zh-TW" dirty="0"/>
              <a:t>=False,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16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140" y="280993"/>
            <a:ext cx="81547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keras.preprocessing.image.ImageDataGenerator</a:t>
            </a:r>
            <a:r>
              <a:rPr lang="en-US" altLang="zh-TW" dirty="0"/>
              <a:t>(</a:t>
            </a:r>
            <a:r>
              <a:rPr lang="en-US" altLang="zh-TW" dirty="0" err="1"/>
              <a:t>featurewise_center</a:t>
            </a:r>
            <a:r>
              <a:rPr lang="en-US" altLang="zh-TW" dirty="0"/>
              <a:t>=False, 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samplewise_center</a:t>
            </a:r>
            <a:r>
              <a:rPr lang="en-US" altLang="zh-TW" dirty="0"/>
              <a:t>=False,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featurewise_std_normalization</a:t>
            </a:r>
            <a:r>
              <a:rPr lang="en-US" altLang="zh-TW" dirty="0"/>
              <a:t>=False,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samplewise_std_normalization</a:t>
            </a:r>
            <a:r>
              <a:rPr lang="en-US" altLang="zh-TW" dirty="0"/>
              <a:t>=False,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zca_whitening</a:t>
            </a:r>
            <a:r>
              <a:rPr lang="en-US" altLang="zh-TW" dirty="0"/>
              <a:t>=False,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zca_epsilon</a:t>
            </a:r>
            <a:r>
              <a:rPr lang="en-US" altLang="zh-TW" dirty="0"/>
              <a:t>=1e-06,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rotation_range</a:t>
            </a:r>
            <a:r>
              <a:rPr lang="en-US" altLang="zh-TW" dirty="0"/>
              <a:t>=0,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width_shift_range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height_shift_range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brightness_range</a:t>
            </a:r>
            <a:r>
              <a:rPr lang="en-US" altLang="zh-TW" dirty="0"/>
              <a:t>=None,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shear_range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zoom_range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channel_shift_range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fill_mode</a:t>
            </a:r>
            <a:r>
              <a:rPr lang="en-US" altLang="zh-TW" dirty="0"/>
              <a:t>='nearest',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cval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horizontal_flip</a:t>
            </a:r>
            <a:r>
              <a:rPr lang="en-US" altLang="zh-TW" dirty="0"/>
              <a:t>=False,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vertical_flip</a:t>
            </a:r>
            <a:r>
              <a:rPr lang="en-US" altLang="zh-TW" dirty="0"/>
              <a:t>=False, </a:t>
            </a:r>
          </a:p>
          <a:p>
            <a:r>
              <a:rPr lang="en-US" altLang="zh-TW" dirty="0"/>
              <a:t>                                             rescale=None,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preprocessing_function</a:t>
            </a:r>
            <a:r>
              <a:rPr lang="en-US" altLang="zh-TW" dirty="0"/>
              <a:t>=None,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data_format</a:t>
            </a:r>
            <a:r>
              <a:rPr lang="en-US" altLang="zh-TW" dirty="0"/>
              <a:t>=None,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validation_split</a:t>
            </a:r>
            <a:r>
              <a:rPr lang="en-US" altLang="zh-TW" dirty="0"/>
              <a:t>=0.0, </a:t>
            </a:r>
          </a:p>
          <a:p>
            <a:r>
              <a:rPr lang="en-US" altLang="zh-TW" dirty="0"/>
              <a:t>                                             </a:t>
            </a:r>
            <a:r>
              <a:rPr lang="en-US" altLang="zh-TW" dirty="0" err="1"/>
              <a:t>dtype</a:t>
            </a:r>
            <a:r>
              <a:rPr lang="en-US" altLang="zh-TW" dirty="0"/>
              <a:t>=None)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0806" y="6488668"/>
            <a:ext cx="408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https://keras.io/zh/preprocessing/image/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03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3" y="657366"/>
            <a:ext cx="3886200" cy="3878153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10" y="2347612"/>
            <a:ext cx="3886200" cy="3822751"/>
          </a:xfrm>
        </p:spPr>
      </p:pic>
    </p:spTree>
    <p:extLst>
      <p:ext uri="{BB962C8B-B14F-4D97-AF65-F5344CB8AC3E}">
        <p14:creationId xmlns:p14="http://schemas.microsoft.com/office/powerpoint/2010/main" val="392382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06594" y="307505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結論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8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Kaggle</a:t>
            </a:r>
            <a:r>
              <a:rPr lang="en-US" altLang="zh-TW" sz="6600" dirty="0" smtClean="0"/>
              <a:t> </a:t>
            </a:r>
          </a:p>
          <a:p>
            <a:pPr algn="ctr"/>
            <a:r>
              <a:rPr lang="en-US" altLang="zh-TW" sz="6600" dirty="0" err="1" smtClean="0"/>
              <a:t>Cat&amp;Dog</a:t>
            </a:r>
            <a:r>
              <a:rPr lang="en-US" altLang="zh-TW" sz="6600" dirty="0" smtClean="0"/>
              <a:t> </a:t>
            </a:r>
            <a:r>
              <a:rPr lang="en-US" altLang="zh-TW" sz="6600" dirty="0" err="1"/>
              <a:t>Clasiaction</a:t>
            </a:r>
            <a:endParaRPr lang="zh-TW" altLang="en-US" sz="6600" dirty="0"/>
          </a:p>
          <a:p>
            <a:pPr algn="ctr"/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43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911958" y="2579316"/>
            <a:ext cx="610936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</a:rPr>
              <a:t>資料</a:t>
            </a:r>
            <a:r>
              <a:rPr lang="zh-TW" altLang="en-US" sz="6600" dirty="0" smtClean="0">
                <a:solidFill>
                  <a:schemeClr val="bg1"/>
                </a:solidFill>
              </a:rPr>
              <a:t>載入</a:t>
            </a:r>
            <a:r>
              <a:rPr lang="zh-TW" altLang="en-US" sz="6600" dirty="0">
                <a:solidFill>
                  <a:schemeClr val="bg1"/>
                </a:solidFill>
              </a:rPr>
              <a:t>與</a:t>
            </a:r>
            <a:r>
              <a:rPr lang="zh-TW" altLang="en-US" sz="6600" dirty="0" smtClean="0">
                <a:solidFill>
                  <a:schemeClr val="bg1"/>
                </a:solidFill>
              </a:rPr>
              <a:t>處理</a:t>
            </a:r>
            <a:endParaRPr lang="en-US" altLang="zh-TW" sz="6600" dirty="0" smtClean="0">
              <a:solidFill>
                <a:schemeClr val="bg1"/>
              </a:solidFill>
            </a:endParaRPr>
          </a:p>
          <a:p>
            <a:r>
              <a:rPr lang="zh-TW" altLang="en-US" sz="6600" dirty="0" smtClean="0">
                <a:solidFill>
                  <a:schemeClr val="bg1"/>
                </a:solidFill>
              </a:rPr>
              <a:t>技術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35" y="457200"/>
            <a:ext cx="5664085" cy="817853"/>
          </a:xfrm>
        </p:spPr>
        <p:txBody>
          <a:bodyPr>
            <a:normAutofit/>
          </a:bodyPr>
          <a:lstStyle/>
          <a:p>
            <a:r>
              <a:rPr lang="zh-TW" altLang="en-US" dirty="0"/>
              <a:t>資料載入與</a:t>
            </a:r>
            <a:r>
              <a:rPr lang="zh-TW" altLang="en-US" dirty="0" smtClean="0"/>
              <a:t>處理技術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4645" y="2684841"/>
            <a:ext cx="77724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https://www.tensorflow.org/tutorials/load_data/images</a:t>
            </a:r>
          </a:p>
          <a:p>
            <a:endParaRPr lang="en-US" altLang="zh-TW" sz="2400" dirty="0"/>
          </a:p>
          <a:p>
            <a:r>
              <a:rPr lang="en-US" altLang="zh-TW" sz="2400" dirty="0"/>
              <a:t>Retrieve the images</a:t>
            </a:r>
          </a:p>
          <a:p>
            <a:r>
              <a:rPr lang="en-US" altLang="zh-TW" sz="2400" dirty="0"/>
              <a:t>[1]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keras.preprocessing</a:t>
            </a:r>
            <a:r>
              <a:rPr lang="zh-TW" altLang="en-US" sz="2400" dirty="0"/>
              <a:t>載入資料</a:t>
            </a:r>
          </a:p>
          <a:p>
            <a:r>
              <a:rPr lang="en-US" altLang="zh-TW" sz="2400" dirty="0"/>
              <a:t>[2]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tf.data</a:t>
            </a:r>
            <a:r>
              <a:rPr lang="zh-TW" altLang="en-US" sz="2400" dirty="0"/>
              <a:t>載入資料</a:t>
            </a:r>
          </a:p>
        </p:txBody>
      </p:sp>
    </p:spTree>
    <p:extLst>
      <p:ext uri="{BB962C8B-B14F-4D97-AF65-F5344CB8AC3E}">
        <p14:creationId xmlns:p14="http://schemas.microsoft.com/office/powerpoint/2010/main" val="14229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527540" y="2767280"/>
            <a:ext cx="62985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CNND  Dog cat </a:t>
            </a:r>
            <a:r>
              <a:rPr lang="zh-TW" altLang="en-US" sz="4000" dirty="0" smtClean="0">
                <a:solidFill>
                  <a:schemeClr val="bg1"/>
                </a:solidFill>
              </a:rPr>
              <a:t>分類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r>
              <a:rPr lang="en-US" altLang="zh-TW" sz="4000" dirty="0" smtClean="0">
                <a:solidFill>
                  <a:schemeClr val="bg1"/>
                </a:solidFill>
              </a:rPr>
              <a:t>CNNs for image classification 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1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1520" y="2540569"/>
            <a:ext cx="72819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https://www.tensorflow.org/tutorials/images/classification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05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學習到的主題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Overfitting</a:t>
            </a:r>
            <a:endParaRPr lang="en-US" altLang="zh-TW" dirty="0" smtClean="0"/>
          </a:p>
          <a:p>
            <a:r>
              <a:rPr lang="zh-TW" altLang="en-US" dirty="0" smtClean="0"/>
              <a:t>解決</a:t>
            </a:r>
            <a:r>
              <a:rPr lang="en-US" altLang="zh-TW" dirty="0" err="1" smtClean="0"/>
              <a:t>Overfitting</a:t>
            </a:r>
            <a:r>
              <a:rPr lang="zh-TW" altLang="en-US" dirty="0" smtClean="0"/>
              <a:t>的技術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</a:t>
            </a:r>
            <a:r>
              <a:rPr lang="en-US" altLang="zh-TW" dirty="0" err="1" smtClean="0"/>
              <a:t>Argementation</a:t>
            </a:r>
            <a:endParaRPr lang="en-US" altLang="zh-TW" dirty="0" smtClean="0"/>
          </a:p>
          <a:p>
            <a:r>
              <a:rPr lang="zh-TW" altLang="en-US" dirty="0"/>
              <a:t>解決</a:t>
            </a:r>
            <a:r>
              <a:rPr lang="en-US" altLang="zh-TW" dirty="0" err="1"/>
              <a:t>Overfitting</a:t>
            </a:r>
            <a:r>
              <a:rPr lang="zh-TW" altLang="en-US" dirty="0"/>
              <a:t>的技術</a:t>
            </a:r>
            <a:r>
              <a:rPr lang="en-US" altLang="zh-TW" dirty="0" smtClean="0"/>
              <a:t>:dropout</a:t>
            </a:r>
          </a:p>
        </p:txBody>
      </p:sp>
    </p:spTree>
    <p:extLst>
      <p:ext uri="{BB962C8B-B14F-4D97-AF65-F5344CB8AC3E}">
        <p14:creationId xmlns:p14="http://schemas.microsoft.com/office/powerpoint/2010/main" val="12711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7075" y="1554724"/>
            <a:ext cx="83293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model = Sequential([</a:t>
            </a:r>
          </a:p>
          <a:p>
            <a:r>
              <a:rPr lang="en-US" altLang="zh-TW" dirty="0"/>
              <a:t>    Conv2D</a:t>
            </a:r>
            <a:r>
              <a:rPr lang="en-US" altLang="zh-TW" sz="1400" dirty="0"/>
              <a:t>(16, 3, padding='same', activation='</a:t>
            </a:r>
            <a:r>
              <a:rPr lang="en-US" altLang="zh-TW" sz="1400" dirty="0" err="1"/>
              <a:t>relu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input_shape</a:t>
            </a:r>
            <a:r>
              <a:rPr lang="en-US" altLang="zh-TW" sz="1400" dirty="0"/>
              <a:t>=(IMG_HEIGHT, IMG_WIDTH ,3)),</a:t>
            </a:r>
          </a:p>
          <a:p>
            <a:r>
              <a:rPr lang="en-US" altLang="zh-TW" dirty="0"/>
              <a:t>    MaxPooling2D</a:t>
            </a:r>
            <a:r>
              <a:rPr lang="en-US" altLang="zh-TW" dirty="0" smtClean="0"/>
              <a:t>(),</a:t>
            </a:r>
          </a:p>
          <a:p>
            <a:endParaRPr lang="en-US" altLang="zh-TW" dirty="0"/>
          </a:p>
          <a:p>
            <a:r>
              <a:rPr lang="en-US" altLang="zh-TW" dirty="0"/>
              <a:t>    Conv2D(32, 3, padding='same', 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MaxPooling2D(),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/>
              <a:t>Conv2D(64, 3, padding='same', 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MaxPooling2D(),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/>
              <a:t>Flatten(),</a:t>
            </a:r>
          </a:p>
          <a:p>
            <a:r>
              <a:rPr lang="en-US" altLang="zh-TW" dirty="0"/>
              <a:t>    Dense(512,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Dense(1)</a:t>
            </a:r>
          </a:p>
          <a:p>
            <a:r>
              <a:rPr lang="en-US" altLang="zh-TW" dirty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39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485</Words>
  <Application>Microsoft Office PowerPoint</Application>
  <PresentationFormat>如螢幕大小 (4:3)</PresentationFormat>
  <Paragraphs>123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PowerPoint 簡報</vt:lpstr>
      <vt:lpstr>Agenda</vt:lpstr>
      <vt:lpstr>PowerPoint 簡報</vt:lpstr>
      <vt:lpstr>PowerPoint 簡報</vt:lpstr>
      <vt:lpstr>資料載入與處理技術</vt:lpstr>
      <vt:lpstr>PowerPoint 簡報</vt:lpstr>
      <vt:lpstr>資料來源</vt:lpstr>
      <vt:lpstr>學習到的主題</vt:lpstr>
      <vt:lpstr>PowerPoint 簡報</vt:lpstr>
      <vt:lpstr>PowerPoint 簡報</vt:lpstr>
      <vt:lpstr>model.summary()</vt:lpstr>
      <vt:lpstr>fit()  vs fit_generator() 有何差別?</vt:lpstr>
      <vt:lpstr>PowerPoint 簡報</vt:lpstr>
      <vt:lpstr>PowerPoint 簡報</vt:lpstr>
      <vt:lpstr>PowerPoint 簡報</vt:lpstr>
      <vt:lpstr>PowerPoint 簡報</vt:lpstr>
      <vt:lpstr>PowerPoint 簡報</vt:lpstr>
      <vt:lpstr>解決Overfitting的技術: data Argementation</vt:lpstr>
      <vt:lpstr> horizontal flip </vt:lpstr>
      <vt:lpstr> ImageDataGenerator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KSU</dc:creator>
  <cp:lastModifiedBy>I5302</cp:lastModifiedBy>
  <cp:revision>29</cp:revision>
  <dcterms:created xsi:type="dcterms:W3CDTF">2019-08-28T06:54:23Z</dcterms:created>
  <dcterms:modified xsi:type="dcterms:W3CDTF">2020-05-28T08:21:47Z</dcterms:modified>
</cp:coreProperties>
</file>