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34" autoAdjust="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2020年5月1日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9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1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8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57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69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2020年5月1日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循環神經網絡</a:t>
            </a:r>
            <a:r>
              <a:rPr lang="en-US" altLang="zh-TW" dirty="0">
                <a:latin typeface="新細明體" panose="02020500000000000000" pitchFamily="18" charset="-120"/>
                <a:sym typeface="新細明體" panose="02020500000000000000" pitchFamily="18" charset="-120"/>
              </a:rPr>
              <a:t>(RNN, Recurrent Neural Networks)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老師</a:t>
            </a:r>
            <a:r>
              <a:rPr lang="en-US" altLang="zh-TW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: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龍大大大</a:t>
            </a:r>
            <a:endParaRPr lang="en-US" altLang="zh-TW" dirty="0" smtClean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dirty="0" smtClean="0">
                <a:sym typeface="新細明體" panose="02020500000000000000" pitchFamily="18" charset="-120"/>
              </a:rPr>
              <a:t>學生</a:t>
            </a:r>
            <a:r>
              <a:rPr lang="en-US" altLang="zh-TW" dirty="0" smtClean="0">
                <a:sym typeface="新細明體" panose="02020500000000000000" pitchFamily="18" charset="-120"/>
              </a:rPr>
              <a:t>:</a:t>
            </a:r>
            <a:r>
              <a:rPr lang="zh-TW" altLang="en-US" dirty="0" smtClean="0">
                <a:sym typeface="新細明體" panose="02020500000000000000" pitchFamily="18" charset="-120"/>
              </a:rPr>
              <a:t>馬崇文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RNNs</a:t>
            </a:r>
            <a:r>
              <a:rPr lang="zh-TW" altLang="en-US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有關</a:t>
            </a:r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的學習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sym typeface="新細明體" panose="02020500000000000000" pitchFamily="18" charset="-120"/>
              </a:rPr>
              <a:t>1. RNNs</a:t>
            </a:r>
            <a:r>
              <a:rPr lang="zh-TW" altLang="en-US" dirty="0">
                <a:sym typeface="新細明體" panose="02020500000000000000" pitchFamily="18" charset="-120"/>
              </a:rPr>
              <a:t>的基本介紹以及一些常見的</a:t>
            </a:r>
            <a:r>
              <a:rPr lang="en-US" altLang="zh-TW" dirty="0">
                <a:sym typeface="新細明體" panose="02020500000000000000" pitchFamily="18" charset="-120"/>
              </a:rPr>
              <a:t>RNNs(</a:t>
            </a:r>
            <a:r>
              <a:rPr lang="zh-TW" altLang="en-US" dirty="0">
                <a:sym typeface="新細明體" panose="02020500000000000000" pitchFamily="18" charset="-120"/>
              </a:rPr>
              <a:t>本文內容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2.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中一些經常使用的訓練算法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3.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Long Short-Term Memory(LSTM</a:t>
            </a:r>
            <a:r>
              <a:rPr lang="zh-TW" altLang="en-US" dirty="0">
                <a:sym typeface="新細明體" panose="02020500000000000000" pitchFamily="18" charset="-120"/>
              </a:rPr>
              <a:t>，長短時記憶網絡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4.</a:t>
            </a:r>
            <a:r>
              <a:rPr lang="zh-TW" altLang="en-US" dirty="0">
                <a:sym typeface="新細明體" panose="02020500000000000000" pitchFamily="18" charset="-120"/>
              </a:rPr>
              <a:t>詳細介紹</a:t>
            </a:r>
            <a:r>
              <a:rPr lang="en-US" altLang="zh-TW" dirty="0">
                <a:sym typeface="新細明體" panose="02020500000000000000" pitchFamily="18" charset="-120"/>
              </a:rPr>
              <a:t>Clockwork RNNs(CW-RNNs</a:t>
            </a:r>
            <a:r>
              <a:rPr lang="zh-TW" altLang="en-US" dirty="0">
                <a:sym typeface="新細明體" panose="02020500000000000000" pitchFamily="18" charset="-120"/>
              </a:rPr>
              <a:t>，時鐘頻率驅動循環神經網絡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；</a:t>
            </a:r>
          </a:p>
          <a:p>
            <a:r>
              <a:rPr lang="en-US" altLang="zh-TW" dirty="0">
                <a:sym typeface="新細明體" panose="02020500000000000000" pitchFamily="18" charset="-120"/>
              </a:rPr>
              <a:t>5.</a:t>
            </a:r>
            <a:r>
              <a:rPr lang="zh-TW" altLang="en-US" dirty="0">
                <a:sym typeface="新細明體" panose="02020500000000000000" pitchFamily="18" charset="-120"/>
              </a:rPr>
              <a:t>基於</a:t>
            </a:r>
            <a:r>
              <a:rPr lang="en-US" altLang="zh-TW" dirty="0">
                <a:sym typeface="新細明體" panose="02020500000000000000" pitchFamily="18" charset="-120"/>
              </a:rPr>
              <a:t>Python</a:t>
            </a:r>
            <a:r>
              <a:rPr lang="zh-TW" altLang="en-US" dirty="0">
                <a:sym typeface="新細明體" panose="02020500000000000000" pitchFamily="18" charset="-120"/>
              </a:rPr>
              <a:t>和</a:t>
            </a:r>
            <a:r>
              <a:rPr lang="en-US" altLang="zh-TW" dirty="0" err="1">
                <a:sym typeface="新細明體" panose="02020500000000000000" pitchFamily="18" charset="-120"/>
              </a:rPr>
              <a:t>Theano</a:t>
            </a:r>
            <a:r>
              <a:rPr lang="zh-TW" altLang="en-US" dirty="0">
                <a:sym typeface="新細明體" panose="02020500000000000000" pitchFamily="18" charset="-120"/>
              </a:rPr>
              <a:t>對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進行實現，包括一些常見的</a:t>
            </a:r>
            <a:r>
              <a:rPr lang="en-US" altLang="zh-TW" dirty="0">
                <a:sym typeface="新細明體" panose="02020500000000000000" pitchFamily="18" charset="-120"/>
              </a:rPr>
              <a:t>RNNs</a:t>
            </a:r>
            <a:r>
              <a:rPr lang="zh-TW" altLang="en-US" dirty="0">
                <a:sym typeface="新細明體" panose="02020500000000000000" pitchFamily="18" charset="-120"/>
              </a:rPr>
              <a:t>模型。</a:t>
            </a: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循環神經網路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循環神經網路，稱之為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，它是</a:t>
            </a:r>
            <a:r>
              <a:rPr lang="en-US" altLang="zh-TW" dirty="0">
                <a:sym typeface="新細明體" panose="02020500000000000000" pitchFamily="18" charset="-120"/>
              </a:rPr>
              <a:t>LSTM</a:t>
            </a:r>
            <a:r>
              <a:rPr lang="zh-TW" altLang="en-US" dirty="0">
                <a:sym typeface="新細明體" panose="02020500000000000000" pitchFamily="18" charset="-120"/>
              </a:rPr>
              <a:t>的基礎。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與</a:t>
            </a:r>
            <a:r>
              <a:rPr lang="en-US" altLang="zh-TW" dirty="0">
                <a:sym typeface="新細明體" panose="02020500000000000000" pitchFamily="18" charset="-120"/>
              </a:rPr>
              <a:t>BP</a:t>
            </a:r>
            <a:r>
              <a:rPr lang="zh-TW" altLang="en-US" dirty="0">
                <a:sym typeface="新細明體" panose="02020500000000000000" pitchFamily="18" charset="-120"/>
              </a:rPr>
              <a:t>一樣都有前饋層與反饋層。但是</a:t>
            </a:r>
            <a:r>
              <a:rPr lang="en-US" altLang="zh-TW" dirty="0">
                <a:sym typeface="新細明體" panose="02020500000000000000" pitchFamily="18" charset="-120"/>
              </a:rPr>
              <a:t>Simple-RNN</a:t>
            </a:r>
            <a:r>
              <a:rPr lang="zh-TW" altLang="en-US" dirty="0">
                <a:sym typeface="新細明體" panose="02020500000000000000" pitchFamily="18" charset="-120"/>
              </a:rPr>
              <a:t>引入了基於時間</a:t>
            </a:r>
            <a:r>
              <a:rPr lang="en-US" altLang="zh-TW" dirty="0">
                <a:sym typeface="新細明體" panose="02020500000000000000" pitchFamily="18" charset="-120"/>
              </a:rPr>
              <a:t>(</a:t>
            </a:r>
            <a:r>
              <a:rPr lang="zh-TW" altLang="en-US" dirty="0">
                <a:sym typeface="新細明體" panose="02020500000000000000" pitchFamily="18" charset="-120"/>
              </a:rPr>
              <a:t>狀態</a:t>
            </a:r>
            <a:r>
              <a:rPr lang="en-US" altLang="zh-TW" dirty="0">
                <a:sym typeface="新細明體" panose="02020500000000000000" pitchFamily="18" charset="-120"/>
              </a:rPr>
              <a:t>)</a:t>
            </a:r>
            <a:r>
              <a:rPr lang="zh-TW" altLang="en-US" dirty="0">
                <a:sym typeface="新細明體" panose="02020500000000000000" pitchFamily="18" charset="-120"/>
              </a:rPr>
              <a:t>的循環機制。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76" y="334965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序列數據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如果不知道球的位置，就沒有足夠的數據來預測球的位置</a:t>
            </a:r>
            <a:r>
              <a:rPr lang="en-US" altLang="zh-TW" dirty="0">
                <a:sym typeface="新細明體" panose="02020500000000000000" pitchFamily="18" charset="-120"/>
              </a:rPr>
              <a:t>?</a:t>
            </a:r>
            <a:r>
              <a:rPr lang="zh-TW" altLang="en-US" dirty="0">
                <a:sym typeface="新細明體" panose="02020500000000000000" pitchFamily="18" charset="-120"/>
              </a:rPr>
              <a:t>如果你連續記錄球的位置的許多快照，你將有足夠的信息來做出更好的預測。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4" y="338746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遞歸神經</a:t>
            </a:r>
            <a:r>
              <a:rPr lang="zh-TW" altLang="en-US" dirty="0" smtClean="0">
                <a:latin typeface="新細明體" panose="02020500000000000000" pitchFamily="18" charset="-120"/>
                <a:sym typeface="新細明體" panose="02020500000000000000" pitchFamily="18" charset="-120"/>
              </a:rPr>
              <a:t>網</a:t>
            </a:r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路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有順序記憶的這個抽象概念</a:t>
            </a:r>
            <a:r>
              <a:rPr lang="zh-TW" altLang="en-US" dirty="0" smtClean="0">
                <a:sym typeface="新細明體" panose="02020500000000000000" pitchFamily="18" charset="-120"/>
              </a:rPr>
              <a:t>，</a:t>
            </a:r>
            <a:r>
              <a:rPr lang="zh-TW" altLang="en-US" dirty="0">
                <a:sym typeface="新細明體" panose="02020500000000000000" pitchFamily="18" charset="-120"/>
              </a:rPr>
              <a:t>也稱為前饋神經網絡。它有輸入層，隱藏層和輸出層。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3145381" y="849630"/>
            <a:ext cx="3209925" cy="67722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14975" y="2712273"/>
            <a:ext cx="14478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輸出層</a:t>
            </a: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隱藏層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層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>
                <a:latin typeface="新細明體" panose="02020500000000000000" pitchFamily="18" charset="-120"/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按順序工作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現在用戶輸入</a:t>
            </a:r>
            <a:r>
              <a:rPr lang="en-US" altLang="zh-TW" dirty="0">
                <a:sym typeface="新細明體" panose="02020500000000000000" pitchFamily="18" charset="-120"/>
              </a:rPr>
              <a:t>... What time is it</a:t>
            </a:r>
            <a:r>
              <a:rPr lang="zh-TW" altLang="en-US" dirty="0">
                <a:sym typeface="新細明體" panose="02020500000000000000" pitchFamily="18" charset="-120"/>
              </a:rPr>
              <a:t>？。首先，我們將句子分解為單個單詞。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按順序工作，所以我們一次只能輸入一個字</a:t>
            </a:r>
            <a:r>
              <a:rPr lang="zh-TW" altLang="en-US" dirty="0" smtClean="0">
                <a:sym typeface="新細明體" panose="02020500000000000000" pitchFamily="18" charset="-120"/>
              </a:rPr>
              <a:t>。</a:t>
            </a:r>
            <a:endParaRPr lang="en-US" altLang="zh-TW" dirty="0" smtClean="0">
              <a:sym typeface="新細明體" panose="02020500000000000000" pitchFamily="18" charset="-120"/>
            </a:endParaRPr>
          </a:p>
          <a:p>
            <a:r>
              <a:rPr lang="zh-TW" altLang="en-US" dirty="0">
                <a:sym typeface="新細明體" panose="02020500000000000000" pitchFamily="18" charset="-120"/>
              </a:rPr>
              <a:t>第一步是將「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」輸入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編碼「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」並產生輸出。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0" y="3550960"/>
            <a:ext cx="4762500" cy="2571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35" y="3550960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摘要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86" y="3522735"/>
            <a:ext cx="4762500" cy="257175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3522735"/>
            <a:ext cx="4762500" cy="2571750"/>
          </a:xfrm>
          <a:prstGeom prst="rect">
            <a:avLst/>
          </a:prstGeom>
        </p:spPr>
      </p:pic>
      <p:sp>
        <p:nvSpPr>
          <p:cNvPr id="8" name="內容預留位置 1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ym typeface="新細明體" panose="02020500000000000000" pitchFamily="18" charset="-120"/>
              </a:rPr>
              <a:t>對於下一步，我們提供單詞「</a:t>
            </a:r>
            <a:r>
              <a:rPr lang="en-US" altLang="zh-TW" dirty="0">
                <a:sym typeface="新細明體" panose="02020500000000000000" pitchFamily="18" charset="-120"/>
              </a:rPr>
              <a:t>time</a:t>
            </a:r>
            <a:r>
              <a:rPr lang="zh-TW" altLang="en-US" dirty="0">
                <a:sym typeface="新細明體" panose="02020500000000000000" pitchFamily="18" charset="-120"/>
              </a:rPr>
              <a:t>」和上一步中的隱藏狀態。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現在有關於「</a:t>
            </a:r>
            <a:r>
              <a:rPr lang="en-US" altLang="zh-TW" dirty="0">
                <a:sym typeface="新細明體" panose="02020500000000000000" pitchFamily="18" charset="-120"/>
              </a:rPr>
              <a:t>what</a:t>
            </a:r>
            <a:r>
              <a:rPr lang="zh-TW" altLang="en-US" dirty="0">
                <a:sym typeface="新細明體" panose="02020500000000000000" pitchFamily="18" charset="-120"/>
              </a:rPr>
              <a:t>」和「</a:t>
            </a:r>
            <a:r>
              <a:rPr lang="en-US" altLang="zh-TW" dirty="0">
                <a:sym typeface="新細明體" panose="02020500000000000000" pitchFamily="18" charset="-120"/>
              </a:rPr>
              <a:t>time</a:t>
            </a:r>
            <a:r>
              <a:rPr lang="zh-TW" altLang="en-US" dirty="0">
                <a:sym typeface="新細明體" panose="02020500000000000000" pitchFamily="18" charset="-120"/>
              </a:rPr>
              <a:t>」這兩個詞的信息。</a:t>
            </a:r>
          </a:p>
          <a:p>
            <a:pPr marL="0" indent="0">
              <a:buNone/>
            </a:pPr>
            <a:endParaRPr lang="zh-TW" altLang="en-US" dirty="0"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後續步驟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sym typeface="新細明體" panose="02020500000000000000" pitchFamily="18" charset="-120"/>
              </a:rPr>
              <a:t>我們重複這個過程，直到最後一步。您可以通過最後一步看到</a:t>
            </a:r>
            <a:r>
              <a:rPr lang="en-US" altLang="zh-TW" dirty="0">
                <a:sym typeface="新細明體" panose="02020500000000000000" pitchFamily="18" charset="-120"/>
              </a:rPr>
              <a:t>RNN</a:t>
            </a:r>
            <a:r>
              <a:rPr lang="zh-TW" altLang="en-US" dirty="0">
                <a:sym typeface="新細明體" panose="02020500000000000000" pitchFamily="18" charset="-120"/>
              </a:rPr>
              <a:t>編碼了前面步驟中所有單詞的</a:t>
            </a:r>
            <a:r>
              <a:rPr lang="zh-TW" altLang="en-US" dirty="0" smtClean="0">
                <a:sym typeface="新細明體" panose="02020500000000000000" pitchFamily="18" charset="-120"/>
              </a:rPr>
              <a:t>信息。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87" y="3293195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梯度消失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短期記憶是由臭名昭著的消失梯度問題引起的，這在其他神經網絡架構中也很普遍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短期</a:t>
            </a:r>
            <a:r>
              <a:rPr lang="zh-TW" altLang="en-US" dirty="0"/>
              <a:t>記憶和消失梯度是由於反向傳播的性質造成的</a:t>
            </a:r>
            <a:r>
              <a:rPr lang="en-US" altLang="zh-TW" dirty="0"/>
              <a:t>; </a:t>
            </a:r>
            <a:r>
              <a:rPr lang="zh-TW" altLang="en-US" dirty="0"/>
              <a:t>反向傳播是用於訓練和優化神經網絡的算法。為了便於理解，讓我們來看看反向傳播對深度前饋神經網絡的影響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6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253</TotalTime>
  <Words>431</Words>
  <Application>Microsoft Office PowerPoint</Application>
  <PresentationFormat>寬螢幕</PresentationFormat>
  <Paragraphs>40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細明體</vt:lpstr>
      <vt:lpstr>微軟正黑體</vt:lpstr>
      <vt:lpstr>新細明體</vt:lpstr>
      <vt:lpstr>標楷體</vt:lpstr>
      <vt:lpstr>Palatino Linotype</vt:lpstr>
      <vt:lpstr>Wingdings 2</vt:lpstr>
      <vt:lpstr>腦力激盪簡報</vt:lpstr>
      <vt:lpstr>循環神經網絡(RNN, Recurrent Neural Networks)</vt:lpstr>
      <vt:lpstr>RNNs有關的學習</vt:lpstr>
      <vt:lpstr>循環神經網路</vt:lpstr>
      <vt:lpstr>序列數據</vt:lpstr>
      <vt:lpstr>遞歸神經網路</vt:lpstr>
      <vt:lpstr>RNN按順序工作</vt:lpstr>
      <vt:lpstr>摘要</vt:lpstr>
      <vt:lpstr>後續步驟</vt:lpstr>
      <vt:lpstr>梯度消失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循環神經網絡(RNN, Recurrent Neural Networks)</dc:title>
  <dc:creator>dunemark</dc:creator>
  <cp:lastModifiedBy>dunemark</cp:lastModifiedBy>
  <cp:revision>5</cp:revision>
  <dcterms:created xsi:type="dcterms:W3CDTF">2020-05-01T10:44:21Z</dcterms:created>
  <dcterms:modified xsi:type="dcterms:W3CDTF">2020-05-01T15:04:06Z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