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834" autoAdjust="0"/>
  </p:normalViewPr>
  <p:slideViewPr>
    <p:cSldViewPr snapToGrid="0">
      <p:cViewPr varScale="1">
        <p:scale>
          <a:sx n="115" d="100"/>
          <a:sy n="115" d="100"/>
        </p:scale>
        <p:origin x="-37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3C03C-F128-4D77-8177-A57732A67E39}" type="datetime2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2020年5月7日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5ACC1-7210-4F0A-BEEB-8EC885077F20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‹#›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0653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DF2C87C-757E-4C70-9F14-5785D5A3EB9B}" type="datetime2">
              <a:rPr lang="zh-TW" altLang="en-US" smtClean="0"/>
              <a:pPr/>
              <a:t>2020年5月7日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93B0CF2-7F87-4E02-A248-870047730F99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8791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504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0194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7611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9884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4577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3694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矩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cxnSp>
          <p:nvCxnSpPr>
            <p:cNvPr id="7" name="直線接點​​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接點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kumimoji="0" lang="zh-TW" altLang="en-US" noProof="0" dirty="0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TW" altLang="en-US" noProof="0" smtClean="0"/>
              <a:t>按一下以編輯母片副標題樣式</a:t>
            </a:r>
            <a:endParaRPr kumimoji="0" lang="zh-TW" altLang="en-US" noProof="0" dirty="0"/>
          </a:p>
        </p:txBody>
      </p:sp>
      <p:sp>
        <p:nvSpPr>
          <p:cNvPr id="30" name="日期預留位置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176010F5-1FDB-4412-9DA5-0DC277F3AA47}" type="datetime2">
              <a:rPr lang="zh-TW" altLang="en-US" smtClean="0"/>
              <a:pPr/>
              <a:t>2020年5月7日</a:t>
            </a:fld>
            <a:endParaRPr lang="zh-TW" altLang="en-US" dirty="0"/>
          </a:p>
        </p:txBody>
      </p:sp>
      <p:sp>
        <p:nvSpPr>
          <p:cNvPr id="19" name="頁尾預留位置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  <p:sp>
        <p:nvSpPr>
          <p:cNvPr id="27" name="投影片編號預留位置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856E54-3F8D-429F-92B0-552EFC395570}" type="datetime2">
              <a:rPr lang="zh-TW" altLang="en-US" smtClean="0"/>
              <a:pPr/>
              <a:t>2020年5月7日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BC2E8B-FC54-48F9-A7AF-9A7E3F43F4EC}" type="datetime2">
              <a:rPr lang="zh-TW" altLang="en-US" smtClean="0"/>
              <a:pPr/>
              <a:t>2020年5月7日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32A294-16A4-4EBE-BAE1-F92EFB453A48}" type="datetime2">
              <a:rPr lang="zh-TW" altLang="en-US" smtClean="0"/>
              <a:pPr/>
              <a:t>2020年5月7日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2F135DD-489F-40F6-9DF5-0023BF78E97D}" type="datetime2">
              <a:rPr lang="zh-TW" altLang="en-US" smtClean="0"/>
              <a:pPr/>
              <a:t>2020年5月7日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>
              <a:defRPr sz="2000"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>
              <a:defRPr sz="2000"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16C209C4-ED81-4BB2-901D-6F9161800EE0}" type="datetime2">
              <a:rPr lang="zh-TW" altLang="en-US" smtClean="0"/>
              <a:pPr/>
              <a:t>2020年5月7日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5" name="內容預留位置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00FEF3-3DB6-4A7C-AB4D-ACE4B86A9E82}" type="datetime2">
              <a:rPr lang="zh-TW" altLang="en-US" smtClean="0"/>
              <a:pPr/>
              <a:t>2020年5月7日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5927D5-6AF4-4517-AA98-65218CDB69F3}" type="datetime2">
              <a:rPr lang="zh-TW" altLang="en-US" smtClean="0"/>
              <a:pPr/>
              <a:t>2020年5月7日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6FC618-F0E5-4989-AF68-72D3D428384C}" type="datetime2">
              <a:rPr lang="zh-TW" altLang="en-US" smtClean="0"/>
              <a:pPr/>
              <a:t>2020年5月7日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9A1821B-84B2-4BCF-9103-D9BA6B63AE5A}" type="datetime2">
              <a:rPr lang="zh-TW" altLang="en-US" smtClean="0"/>
              <a:pPr/>
              <a:t>2020年5月7日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29EDC9E-0ED5-49F5-AB3A-F546F39FF920}" type="datetime2">
              <a:rPr lang="zh-TW" altLang="en-US" smtClean="0"/>
              <a:pPr/>
              <a:t>2020年5月7日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zh-TW" altLang="en-US" sz="1800" dirty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  <a:cs typeface="+mn-cs"/>
            </a:endParaRPr>
          </a:p>
        </p:txBody>
      </p:sp>
      <p:sp>
        <p:nvSpPr>
          <p:cNvPr id="11" name="手繪多邊形​​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zh-TW" altLang="en-US" sz="1800" dirty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矩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grpSp>
          <p:nvGrpSpPr>
            <p:cNvPr id="27" name="群組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手繪多邊形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zh-TW" altLang="en-US" sz="1800" noProof="0" dirty="0">
                  <a:solidFill>
                    <a:schemeClr val="tx1"/>
                  </a:solidFill>
                  <a:latin typeface="細明體" panose="02020509000000000000" pitchFamily="49" charset="-120"/>
                  <a:ea typeface="細明體" panose="02020509000000000000" pitchFamily="49" charset="-120"/>
                  <a:cs typeface="+mn-cs"/>
                </a:endParaRPr>
              </a:p>
            </p:txBody>
          </p:sp>
          <p:sp>
            <p:nvSpPr>
              <p:cNvPr id="29" name="手繪多邊形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zh-TW" altLang="en-US" sz="1800" noProof="0" dirty="0">
                  <a:solidFill>
                    <a:schemeClr val="tx1"/>
                  </a:solidFill>
                  <a:latin typeface="細明體" panose="02020509000000000000" pitchFamily="49" charset="-120"/>
                  <a:ea typeface="細明體" panose="02020509000000000000" pitchFamily="49" charset="-120"/>
                  <a:cs typeface="+mn-cs"/>
                </a:endParaRPr>
              </a:p>
            </p:txBody>
          </p:sp>
          <p:grpSp>
            <p:nvGrpSpPr>
              <p:cNvPr id="31" name="群組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手繪多邊形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zh-TW" altLang="en-US" sz="1800" noProof="0" dirty="0">
                    <a:latin typeface="細明體" panose="02020509000000000000" pitchFamily="49" charset="-120"/>
                    <a:ea typeface="細明體" panose="02020509000000000000" pitchFamily="49" charset="-120"/>
                  </a:endParaRPr>
                </a:p>
              </p:txBody>
            </p:sp>
            <p:sp>
              <p:nvSpPr>
                <p:cNvPr id="33" name="手繪多邊形​​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zh-TW" altLang="en-US" sz="1800" noProof="0" dirty="0">
                    <a:latin typeface="細明體" panose="02020509000000000000" pitchFamily="49" charset="-120"/>
                    <a:ea typeface="細明體" panose="02020509000000000000" pitchFamily="49" charset="-120"/>
                  </a:endParaRPr>
                </a:p>
              </p:txBody>
            </p:sp>
          </p:grpSp>
        </p:grpSp>
      </p:grpSp>
      <p:sp>
        <p:nvSpPr>
          <p:cNvPr id="9" name="標題預留位置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  <a:endParaRPr kumimoji="0" lang="zh-TW" altLang="en-US" noProof="0" dirty="0"/>
          </a:p>
        </p:txBody>
      </p:sp>
      <p:sp>
        <p:nvSpPr>
          <p:cNvPr id="30" name="文字預留位置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zh-TW" altLang="en-US" noProof="0" dirty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dirty="0" smtClean="0"/>
              <a:t>第二層</a:t>
            </a:r>
          </a:p>
          <a:p>
            <a:pPr lvl="2" rtl="0" eaLnBrk="1" latinLnBrk="0" hangingPunct="1"/>
            <a:r>
              <a:rPr lang="zh-TW" altLang="en-US" noProof="0" dirty="0" smtClean="0"/>
              <a:t>第三層</a:t>
            </a:r>
          </a:p>
          <a:p>
            <a:pPr lvl="3" rtl="0" eaLnBrk="1" latinLnBrk="0" hangingPunct="1"/>
            <a:r>
              <a:rPr lang="zh-TW" altLang="en-US" noProof="0" dirty="0" smtClean="0"/>
              <a:t>第四層</a:t>
            </a:r>
          </a:p>
          <a:p>
            <a:pPr lvl="4" rtl="0" eaLnBrk="1" latinLnBrk="0" hangingPunct="1"/>
            <a:r>
              <a:rPr lang="zh-TW" altLang="en-US" noProof="0" dirty="0" smtClean="0"/>
              <a:t>第五層</a:t>
            </a:r>
            <a:endParaRPr lang="zh-TW" altLang="en-US" noProof="0" dirty="0"/>
          </a:p>
        </p:txBody>
      </p:sp>
      <p:sp>
        <p:nvSpPr>
          <p:cNvPr id="10" name="日期預留位置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0565B32-B448-4814-A34B-8E4078D6BFB9}" type="datetime2">
              <a:rPr lang="zh-TW" altLang="en-US" smtClean="0"/>
              <a:pPr/>
              <a:t>2020年5月7日</a:t>
            </a:fld>
            <a:endParaRPr lang="zh-TW" altLang="en-US" dirty="0"/>
          </a:p>
        </p:txBody>
      </p:sp>
      <p:sp>
        <p:nvSpPr>
          <p:cNvPr id="22" name="頁尾預留位置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  <p:sp>
        <p:nvSpPr>
          <p:cNvPr id="18" name="投影片編號預留位置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77949" y="2352501"/>
            <a:ext cx="10468864" cy="1828800"/>
          </a:xfrm>
        </p:spPr>
        <p:txBody>
          <a:bodyPr rtlCol="0">
            <a:normAutofit/>
          </a:bodyPr>
          <a:lstStyle/>
          <a:p>
            <a:r>
              <a:rPr lang="en-US" altLang="zh-TW" dirty="0" smtClean="0">
                <a:latin typeface="新細明體" panose="02020500000000000000" pitchFamily="18" charset="-120"/>
                <a:sym typeface="新細明體" panose="02020500000000000000" pitchFamily="18" charset="-120"/>
              </a:rPr>
              <a:t/>
            </a:r>
            <a:br>
              <a:rPr lang="en-US" altLang="zh-TW" dirty="0" smtClean="0">
                <a:latin typeface="新細明體" panose="02020500000000000000" pitchFamily="18" charset="-120"/>
                <a:sym typeface="新細明體" panose="02020500000000000000" pitchFamily="18" charset="-120"/>
              </a:rPr>
            </a:br>
            <a:r>
              <a:rPr lang="zh-TW" altLang="en-US" sz="4000" dirty="0" smtClean="0">
                <a:latin typeface="新細明體" panose="02020500000000000000" pitchFamily="18" charset="-120"/>
                <a:sym typeface="新細明體" panose="02020500000000000000" pitchFamily="18" charset="-120"/>
              </a:rPr>
              <a:t>循環</a:t>
            </a:r>
            <a:r>
              <a:rPr lang="zh-TW" altLang="en-US" sz="4000" dirty="0">
                <a:latin typeface="新細明體" panose="02020500000000000000" pitchFamily="18" charset="-120"/>
                <a:sym typeface="新細明體" panose="02020500000000000000" pitchFamily="18" charset="-120"/>
              </a:rPr>
              <a:t>神經</a:t>
            </a:r>
            <a:r>
              <a:rPr lang="zh-TW" altLang="en-US" sz="4000" dirty="0" smtClean="0">
                <a:latin typeface="新細明體" panose="02020500000000000000" pitchFamily="18" charset="-120"/>
                <a:sym typeface="新細明體" panose="02020500000000000000" pitchFamily="18" charset="-120"/>
              </a:rPr>
              <a:t>網路</a:t>
            </a:r>
            <a:r>
              <a:rPr lang="en-US" altLang="zh-TW" sz="4000" dirty="0" smtClean="0">
                <a:latin typeface="新細明體" panose="02020500000000000000" pitchFamily="18" charset="-120"/>
                <a:sym typeface="新細明體" panose="02020500000000000000" pitchFamily="18" charset="-120"/>
              </a:rPr>
              <a:t>(</a:t>
            </a:r>
            <a:r>
              <a:rPr lang="en-US" altLang="zh-TW" sz="4000" dirty="0">
                <a:latin typeface="新細明體" panose="02020500000000000000" pitchFamily="18" charset="-120"/>
                <a:sym typeface="新細明體" panose="02020500000000000000" pitchFamily="18" charset="-120"/>
              </a:rPr>
              <a:t>RNN, Recurrent Neural Networks)</a:t>
            </a:r>
            <a:endParaRPr lang="zh-TW" altLang="en-US" sz="4000" dirty="0">
              <a:latin typeface="新細明體" panose="02020500000000000000" pitchFamily="18" charset="-120"/>
              <a:sym typeface="新細明體" panose="02020500000000000000" pitchFamily="18" charset="-12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885767" y="4350753"/>
            <a:ext cx="10472928" cy="1752600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b="1" i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  <a:sym typeface="新細明體" panose="02020500000000000000" pitchFamily="18" charset="-120"/>
              </a:rPr>
              <a:t>偉大恩師</a:t>
            </a:r>
            <a:r>
              <a:rPr lang="en-US" altLang="zh-TW" b="1" i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  <a:sym typeface="新細明體" panose="02020500000000000000" pitchFamily="18" charset="-120"/>
              </a:rPr>
              <a:t>:</a:t>
            </a:r>
            <a:r>
              <a:rPr lang="zh-TW" altLang="en-US" b="1" i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  <a:sym typeface="新細明體" panose="02020500000000000000" pitchFamily="18" charset="-120"/>
              </a:rPr>
              <a:t>龍大大大</a:t>
            </a:r>
            <a:endParaRPr lang="en-US" altLang="zh-TW" b="1" i="1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  <a:sym typeface="新細明體" panose="02020500000000000000" pitchFamily="18" charset="-120"/>
            </a:endParaRPr>
          </a:p>
          <a:p>
            <a:pPr rtl="0"/>
            <a:r>
              <a:rPr lang="zh-TW" altLang="en-US" b="1" i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  <a:sym typeface="新細明體" panose="02020500000000000000" pitchFamily="18" charset="-120"/>
              </a:rPr>
              <a:t>報告人</a:t>
            </a:r>
            <a:r>
              <a:rPr lang="en-US" altLang="zh-TW" b="1" i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  <a:sym typeface="新細明體" panose="02020500000000000000" pitchFamily="18" charset="-120"/>
              </a:rPr>
              <a:t>:</a:t>
            </a:r>
            <a:r>
              <a:rPr lang="zh-TW" altLang="en-US" b="1" i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  <a:sym typeface="新細明體" panose="02020500000000000000" pitchFamily="18" charset="-120"/>
              </a:rPr>
              <a:t>馬崇文</a:t>
            </a:r>
            <a:endParaRPr lang="en-US" altLang="zh-TW" b="1" i="1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  <a:sym typeface="新細明體" panose="02020500000000000000" pitchFamily="18" charset="-120"/>
            </a:endParaRPr>
          </a:p>
          <a:p>
            <a:r>
              <a:rPr lang="zh-TW" altLang="en-US" b="1" i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  <a:sym typeface="新細明體" panose="02020500000000000000" pitchFamily="18" charset="-120"/>
              </a:rPr>
              <a:t>繳交</a:t>
            </a:r>
            <a:r>
              <a:rPr lang="zh-TW" altLang="en-US" b="1" i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  <a:sym typeface="新細明體" panose="02020500000000000000" pitchFamily="18" charset="-120"/>
              </a:rPr>
              <a:t>日期</a:t>
            </a:r>
            <a:r>
              <a:rPr lang="en-US" altLang="zh-TW" b="1" i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  <a:sym typeface="新細明體" panose="02020500000000000000" pitchFamily="18" charset="-120"/>
              </a:rPr>
              <a:t>:1090430</a:t>
            </a:r>
            <a:endParaRPr lang="zh-TW" altLang="en-US" b="1" i="1" dirty="0">
              <a:solidFill>
                <a:srgbClr val="002060"/>
              </a:solidFill>
              <a:latin typeface="標楷體" pitchFamily="65" charset="-120"/>
              <a:ea typeface="標楷體" pitchFamily="65" charset="-120"/>
              <a:sym typeface="新細明體" panose="02020500000000000000" pitchFamily="18" charset="-120"/>
            </a:endParaRP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439651" y="534784"/>
            <a:ext cx="5578764" cy="1318954"/>
          </a:xfrm>
          <a:prstGeom prst="rect">
            <a:avLst/>
          </a:prstGeom>
          <a:ln>
            <a:noFill/>
          </a:ln>
        </p:spPr>
        <p:txBody>
          <a:bodyPr vert="horz" lIns="0" tIns="0" rIns="18288" bIns="0" rtlCol="0" anchor="b">
            <a:normAutofit fontScale="62500" lnSpcReduction="2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l"/>
            <a:r>
              <a:rPr lang="zh-TW" altLang="en-US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  <a:sym typeface="新細明體" panose="02020500000000000000" pitchFamily="18" charset="-120"/>
              </a:rPr>
              <a:t>崑山科技大學資工所</a:t>
            </a:r>
            <a:endParaRPr lang="en-US" altLang="zh-TW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  <a:sym typeface="新細明體" panose="02020500000000000000" pitchFamily="18" charset="-120"/>
            </a:endParaRPr>
          </a:p>
          <a:p>
            <a:pPr algn="l"/>
            <a:r>
              <a:rPr lang="zh-TW" altLang="en-US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  <a:sym typeface="新細明體" panose="02020500000000000000" pitchFamily="18" charset="-120"/>
              </a:rPr>
              <a:t>深度</a:t>
            </a:r>
            <a:r>
              <a:rPr lang="zh-TW" altLang="en-US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  <a:sym typeface="新細明體" panose="02020500000000000000" pitchFamily="18" charset="-120"/>
              </a:rPr>
              <a:t>學習</a:t>
            </a:r>
            <a:r>
              <a:rPr lang="en-US" altLang="zh-TW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  <a:sym typeface="新細明體" panose="02020500000000000000" pitchFamily="18" charset="-120"/>
              </a:rPr>
              <a:t>Deep Learning</a:t>
            </a:r>
            <a:r>
              <a:rPr lang="zh-TW" altLang="en-US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  <a:sym typeface="新細明體" panose="02020500000000000000" pitchFamily="18" charset="-120"/>
              </a:rPr>
              <a:t>課程</a:t>
            </a:r>
            <a:endParaRPr lang="zh-TW" altLang="en-US" dirty="0">
              <a:solidFill>
                <a:srgbClr val="002060"/>
              </a:solidFill>
              <a:latin typeface="標楷體" pitchFamily="65" charset="-120"/>
              <a:ea typeface="標楷體" pitchFamily="65" charset="-120"/>
              <a:sym typeface="新細明體" panose="02020500000000000000" pitchFamily="18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188" y="4960362"/>
            <a:ext cx="3048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600" dirty="0">
                <a:solidFill>
                  <a:prstClr val="black"/>
                </a:solidFill>
                <a:latin typeface="新細明體" panose="02020500000000000000" pitchFamily="18" charset="-120"/>
                <a:ea typeface="細明體" panose="02020509000000000000" pitchFamily="49" charset="-120"/>
                <a:sym typeface="新細明體" panose="02020500000000000000" pitchFamily="18" charset="-120"/>
              </a:rPr>
              <a:t>Python</a:t>
            </a:r>
            <a:r>
              <a:rPr lang="zh-TW" altLang="en-US" sz="2600" dirty="0">
                <a:solidFill>
                  <a:prstClr val="black"/>
                </a:solidFill>
                <a:latin typeface="新細明體" panose="02020500000000000000" pitchFamily="18" charset="-120"/>
                <a:ea typeface="細明體" panose="02020509000000000000" pitchFamily="49" charset="-120"/>
                <a:sym typeface="新細明體" panose="02020500000000000000" pitchFamily="18" charset="-120"/>
              </a:rPr>
              <a:t>機器學習與深度學習特訓</a:t>
            </a:r>
            <a:r>
              <a:rPr lang="zh-TW" altLang="en-US" sz="2600" dirty="0" smtClean="0">
                <a:solidFill>
                  <a:prstClr val="black"/>
                </a:solidFill>
                <a:latin typeface="新細明體" panose="02020500000000000000" pitchFamily="18" charset="-120"/>
                <a:ea typeface="細明體" panose="02020509000000000000" pitchFamily="49" charset="-120"/>
                <a:sym typeface="新細明體" panose="02020500000000000000" pitchFamily="18" charset="-120"/>
              </a:rPr>
              <a:t>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i="1" dirty="0"/>
              <a:t>建立模型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590" y="274318"/>
            <a:ext cx="7194654" cy="631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499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i="1" dirty="0" smtClean="0"/>
              <a:t>訓練模型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916" y="289252"/>
            <a:ext cx="8211832" cy="6211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63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i="1" dirty="0" smtClean="0"/>
              <a:t>預測評估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287" y="212668"/>
            <a:ext cx="8230033" cy="6213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56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i="1" dirty="0" smtClean="0">
                <a:latin typeface="新細明體" panose="02020500000000000000" pitchFamily="18" charset="-120"/>
                <a:sym typeface="新細明體" panose="02020500000000000000" pitchFamily="18" charset="-120"/>
              </a:rPr>
              <a:t>RNNs</a:t>
            </a:r>
            <a:r>
              <a:rPr lang="zh-TW" altLang="en-US" i="1" dirty="0" smtClean="0">
                <a:latin typeface="新細明體" panose="02020500000000000000" pitchFamily="18" charset="-120"/>
                <a:sym typeface="新細明體" panose="02020500000000000000" pitchFamily="18" charset="-120"/>
              </a:rPr>
              <a:t>有關</a:t>
            </a:r>
            <a:r>
              <a:rPr lang="zh-TW" altLang="en-US" i="1" dirty="0">
                <a:latin typeface="新細明體" panose="02020500000000000000" pitchFamily="18" charset="-120"/>
                <a:sym typeface="新細明體" panose="02020500000000000000" pitchFamily="18" charset="-120"/>
              </a:rPr>
              <a:t>的學習</a:t>
            </a: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TW" dirty="0">
                <a:sym typeface="新細明體" panose="02020500000000000000" pitchFamily="18" charset="-120"/>
              </a:rPr>
              <a:t>1. RNNs</a:t>
            </a:r>
            <a:r>
              <a:rPr lang="zh-TW" altLang="en-US" dirty="0">
                <a:sym typeface="新細明體" panose="02020500000000000000" pitchFamily="18" charset="-120"/>
              </a:rPr>
              <a:t>的基本介紹以及一些常見的</a:t>
            </a:r>
            <a:r>
              <a:rPr lang="en-US" altLang="zh-TW" dirty="0">
                <a:sym typeface="新細明體" panose="02020500000000000000" pitchFamily="18" charset="-120"/>
              </a:rPr>
              <a:t>RNNs(</a:t>
            </a:r>
            <a:r>
              <a:rPr lang="zh-TW" altLang="en-US" dirty="0">
                <a:sym typeface="新細明體" panose="02020500000000000000" pitchFamily="18" charset="-120"/>
              </a:rPr>
              <a:t>本文內容</a:t>
            </a:r>
            <a:r>
              <a:rPr lang="en-US" altLang="zh-TW" dirty="0">
                <a:sym typeface="新細明體" panose="02020500000000000000" pitchFamily="18" charset="-120"/>
              </a:rPr>
              <a:t>)</a:t>
            </a:r>
            <a:r>
              <a:rPr lang="zh-TW" altLang="en-US" dirty="0">
                <a:sym typeface="新細明體" panose="02020500000000000000" pitchFamily="18" charset="-120"/>
              </a:rPr>
              <a:t>；</a:t>
            </a:r>
          </a:p>
          <a:p>
            <a:r>
              <a:rPr lang="en-US" altLang="zh-TW" dirty="0">
                <a:sym typeface="新細明體" panose="02020500000000000000" pitchFamily="18" charset="-120"/>
              </a:rPr>
              <a:t>2.</a:t>
            </a:r>
            <a:r>
              <a:rPr lang="zh-TW" altLang="en-US" dirty="0">
                <a:sym typeface="新細明體" panose="02020500000000000000" pitchFamily="18" charset="-120"/>
              </a:rPr>
              <a:t>詳細介紹</a:t>
            </a:r>
            <a:r>
              <a:rPr lang="en-US" altLang="zh-TW" dirty="0">
                <a:sym typeface="新細明體" panose="02020500000000000000" pitchFamily="18" charset="-120"/>
              </a:rPr>
              <a:t>RNNs</a:t>
            </a:r>
            <a:r>
              <a:rPr lang="zh-TW" altLang="en-US" dirty="0">
                <a:sym typeface="新細明體" panose="02020500000000000000" pitchFamily="18" charset="-120"/>
              </a:rPr>
              <a:t>中一些經常使用的訓練算法</a:t>
            </a:r>
          </a:p>
          <a:p>
            <a:r>
              <a:rPr lang="en-US" altLang="zh-TW" dirty="0">
                <a:sym typeface="新細明體" panose="02020500000000000000" pitchFamily="18" charset="-120"/>
              </a:rPr>
              <a:t>3.</a:t>
            </a:r>
            <a:r>
              <a:rPr lang="zh-TW" altLang="en-US" dirty="0">
                <a:sym typeface="新細明體" panose="02020500000000000000" pitchFamily="18" charset="-120"/>
              </a:rPr>
              <a:t>詳細介紹</a:t>
            </a:r>
            <a:r>
              <a:rPr lang="en-US" altLang="zh-TW" dirty="0">
                <a:sym typeface="新細明體" panose="02020500000000000000" pitchFamily="18" charset="-120"/>
              </a:rPr>
              <a:t>Long Short-Term Memory(LSTM</a:t>
            </a:r>
            <a:r>
              <a:rPr lang="zh-TW" altLang="en-US" dirty="0">
                <a:sym typeface="新細明體" panose="02020500000000000000" pitchFamily="18" charset="-120"/>
              </a:rPr>
              <a:t>，長短時記憶網絡</a:t>
            </a:r>
            <a:r>
              <a:rPr lang="en-US" altLang="zh-TW" dirty="0">
                <a:sym typeface="新細明體" panose="02020500000000000000" pitchFamily="18" charset="-120"/>
              </a:rPr>
              <a:t>)</a:t>
            </a:r>
            <a:r>
              <a:rPr lang="zh-TW" altLang="en-US" dirty="0">
                <a:sym typeface="新細明體" panose="02020500000000000000" pitchFamily="18" charset="-120"/>
              </a:rPr>
              <a:t>；</a:t>
            </a:r>
          </a:p>
          <a:p>
            <a:r>
              <a:rPr lang="en-US" altLang="zh-TW" dirty="0">
                <a:sym typeface="新細明體" panose="02020500000000000000" pitchFamily="18" charset="-120"/>
              </a:rPr>
              <a:t>4.</a:t>
            </a:r>
            <a:r>
              <a:rPr lang="zh-TW" altLang="en-US" dirty="0">
                <a:sym typeface="新細明體" panose="02020500000000000000" pitchFamily="18" charset="-120"/>
              </a:rPr>
              <a:t>詳細介紹</a:t>
            </a:r>
            <a:r>
              <a:rPr lang="en-US" altLang="zh-TW" dirty="0">
                <a:sym typeface="新細明體" panose="02020500000000000000" pitchFamily="18" charset="-120"/>
              </a:rPr>
              <a:t>Clockwork RNNs(CW-RNNs</a:t>
            </a:r>
            <a:r>
              <a:rPr lang="zh-TW" altLang="en-US" dirty="0">
                <a:sym typeface="新細明體" panose="02020500000000000000" pitchFamily="18" charset="-120"/>
              </a:rPr>
              <a:t>，時鐘頻率驅動循環神經網絡</a:t>
            </a:r>
            <a:r>
              <a:rPr lang="en-US" altLang="zh-TW" dirty="0">
                <a:sym typeface="新細明體" panose="02020500000000000000" pitchFamily="18" charset="-120"/>
              </a:rPr>
              <a:t>)</a:t>
            </a:r>
            <a:r>
              <a:rPr lang="zh-TW" altLang="en-US" dirty="0">
                <a:sym typeface="新細明體" panose="02020500000000000000" pitchFamily="18" charset="-120"/>
              </a:rPr>
              <a:t>；</a:t>
            </a:r>
          </a:p>
          <a:p>
            <a:r>
              <a:rPr lang="en-US" altLang="zh-TW" dirty="0">
                <a:sym typeface="新細明體" panose="02020500000000000000" pitchFamily="18" charset="-120"/>
              </a:rPr>
              <a:t>5.</a:t>
            </a:r>
            <a:r>
              <a:rPr lang="zh-TW" altLang="en-US" dirty="0">
                <a:sym typeface="新細明體" panose="02020500000000000000" pitchFamily="18" charset="-120"/>
              </a:rPr>
              <a:t>基於</a:t>
            </a:r>
            <a:r>
              <a:rPr lang="en-US" altLang="zh-TW" dirty="0">
                <a:sym typeface="新細明體" panose="02020500000000000000" pitchFamily="18" charset="-120"/>
              </a:rPr>
              <a:t>Python</a:t>
            </a:r>
            <a:r>
              <a:rPr lang="zh-TW" altLang="en-US" dirty="0">
                <a:sym typeface="新細明體" panose="02020500000000000000" pitchFamily="18" charset="-120"/>
              </a:rPr>
              <a:t>和</a:t>
            </a:r>
            <a:r>
              <a:rPr lang="en-US" altLang="zh-TW" dirty="0" err="1">
                <a:sym typeface="新細明體" panose="02020500000000000000" pitchFamily="18" charset="-120"/>
              </a:rPr>
              <a:t>Theano</a:t>
            </a:r>
            <a:r>
              <a:rPr lang="zh-TW" altLang="en-US" dirty="0">
                <a:sym typeface="新細明體" panose="02020500000000000000" pitchFamily="18" charset="-120"/>
              </a:rPr>
              <a:t>對</a:t>
            </a:r>
            <a:r>
              <a:rPr lang="en-US" altLang="zh-TW" dirty="0">
                <a:sym typeface="新細明體" panose="02020500000000000000" pitchFamily="18" charset="-120"/>
              </a:rPr>
              <a:t>RNNs</a:t>
            </a:r>
            <a:r>
              <a:rPr lang="zh-TW" altLang="en-US" dirty="0">
                <a:sym typeface="新細明體" panose="02020500000000000000" pitchFamily="18" charset="-120"/>
              </a:rPr>
              <a:t>進行實現，包括一些常見的</a:t>
            </a:r>
            <a:r>
              <a:rPr lang="en-US" altLang="zh-TW" dirty="0">
                <a:sym typeface="新細明體" panose="02020500000000000000" pitchFamily="18" charset="-120"/>
              </a:rPr>
              <a:t>RNNs</a:t>
            </a:r>
            <a:r>
              <a:rPr lang="zh-TW" altLang="en-US" dirty="0">
                <a:sym typeface="新細明體" panose="02020500000000000000" pitchFamily="18" charset="-120"/>
              </a:rPr>
              <a:t>模型。</a:t>
            </a:r>
          </a:p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i="1" dirty="0">
                <a:latin typeface="新細明體" panose="02020500000000000000" pitchFamily="18" charset="-120"/>
                <a:sym typeface="新細明體" panose="02020500000000000000" pitchFamily="18" charset="-120"/>
              </a:rPr>
              <a:t>循環神經網路</a:t>
            </a: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dirty="0">
                <a:sym typeface="新細明體" panose="02020500000000000000" pitchFamily="18" charset="-120"/>
              </a:rPr>
              <a:t>循環神經網路，稱之為</a:t>
            </a:r>
            <a:r>
              <a:rPr lang="en-US" altLang="zh-TW" dirty="0">
                <a:sym typeface="新細明體" panose="02020500000000000000" pitchFamily="18" charset="-120"/>
              </a:rPr>
              <a:t>Simple-RNN</a:t>
            </a:r>
            <a:r>
              <a:rPr lang="zh-TW" altLang="en-US" dirty="0">
                <a:sym typeface="新細明體" panose="02020500000000000000" pitchFamily="18" charset="-120"/>
              </a:rPr>
              <a:t>，它是</a:t>
            </a:r>
            <a:r>
              <a:rPr lang="en-US" altLang="zh-TW" dirty="0">
                <a:sym typeface="新細明體" panose="02020500000000000000" pitchFamily="18" charset="-120"/>
              </a:rPr>
              <a:t>LSTM</a:t>
            </a:r>
            <a:r>
              <a:rPr lang="zh-TW" altLang="en-US" dirty="0">
                <a:sym typeface="新細明體" panose="02020500000000000000" pitchFamily="18" charset="-120"/>
              </a:rPr>
              <a:t>的基礎。</a:t>
            </a:r>
            <a:r>
              <a:rPr lang="en-US" altLang="zh-TW" dirty="0">
                <a:sym typeface="新細明體" panose="02020500000000000000" pitchFamily="18" charset="-120"/>
              </a:rPr>
              <a:t>Simple-RNN</a:t>
            </a:r>
            <a:r>
              <a:rPr lang="zh-TW" altLang="en-US" dirty="0">
                <a:sym typeface="新細明體" panose="02020500000000000000" pitchFamily="18" charset="-120"/>
              </a:rPr>
              <a:t>與</a:t>
            </a:r>
            <a:r>
              <a:rPr lang="en-US" altLang="zh-TW" dirty="0">
                <a:sym typeface="新細明體" panose="02020500000000000000" pitchFamily="18" charset="-120"/>
              </a:rPr>
              <a:t>BP</a:t>
            </a:r>
            <a:r>
              <a:rPr lang="zh-TW" altLang="en-US" dirty="0">
                <a:sym typeface="新細明體" panose="02020500000000000000" pitchFamily="18" charset="-120"/>
              </a:rPr>
              <a:t>一樣都有前饋層與反饋層。但是</a:t>
            </a:r>
            <a:r>
              <a:rPr lang="en-US" altLang="zh-TW" dirty="0">
                <a:sym typeface="新細明體" panose="02020500000000000000" pitchFamily="18" charset="-120"/>
              </a:rPr>
              <a:t>Simple-RNN</a:t>
            </a:r>
            <a:r>
              <a:rPr lang="zh-TW" altLang="en-US" dirty="0">
                <a:sym typeface="新細明體" panose="02020500000000000000" pitchFamily="18" charset="-120"/>
              </a:rPr>
              <a:t>引入了基於時間</a:t>
            </a:r>
            <a:r>
              <a:rPr lang="en-US" altLang="zh-TW" dirty="0">
                <a:sym typeface="新細明體" panose="02020500000000000000" pitchFamily="18" charset="-120"/>
              </a:rPr>
              <a:t>(</a:t>
            </a:r>
            <a:r>
              <a:rPr lang="zh-TW" altLang="en-US" dirty="0">
                <a:sym typeface="新細明體" panose="02020500000000000000" pitchFamily="18" charset="-120"/>
              </a:rPr>
              <a:t>狀態</a:t>
            </a:r>
            <a:r>
              <a:rPr lang="en-US" altLang="zh-TW" dirty="0">
                <a:sym typeface="新細明體" panose="02020500000000000000" pitchFamily="18" charset="-120"/>
              </a:rPr>
              <a:t>)</a:t>
            </a:r>
            <a:r>
              <a:rPr lang="zh-TW" altLang="en-US" dirty="0">
                <a:sym typeface="新細明體" panose="02020500000000000000" pitchFamily="18" charset="-120"/>
              </a:rPr>
              <a:t>的循環機制。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076" y="3349658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i="1" dirty="0">
                <a:latin typeface="新細明體" panose="02020500000000000000" pitchFamily="18" charset="-120"/>
                <a:sym typeface="新細明體" panose="02020500000000000000" pitchFamily="18" charset="-120"/>
              </a:rPr>
              <a:t>序列數據</a:t>
            </a: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dirty="0">
                <a:sym typeface="新細明體" panose="02020500000000000000" pitchFamily="18" charset="-120"/>
              </a:rPr>
              <a:t>如果不知道球的位置，就沒有足夠的數據來預測球的位置</a:t>
            </a:r>
            <a:r>
              <a:rPr lang="en-US" altLang="zh-TW" dirty="0">
                <a:sym typeface="新細明體" panose="02020500000000000000" pitchFamily="18" charset="-120"/>
              </a:rPr>
              <a:t>?</a:t>
            </a:r>
            <a:r>
              <a:rPr lang="zh-TW" altLang="en-US" dirty="0">
                <a:sym typeface="新細明體" panose="02020500000000000000" pitchFamily="18" charset="-120"/>
              </a:rPr>
              <a:t>如果你連續記錄球的位置的許多快照，你將有足夠的信息來做出更好的預測。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874" y="3387463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i="1" dirty="0">
                <a:latin typeface="新細明體" panose="02020500000000000000" pitchFamily="18" charset="-120"/>
                <a:sym typeface="新細明體" panose="02020500000000000000" pitchFamily="18" charset="-120"/>
              </a:rPr>
              <a:t>遞歸神經</a:t>
            </a:r>
            <a:r>
              <a:rPr lang="zh-TW" altLang="en-US" i="1" dirty="0" smtClean="0">
                <a:latin typeface="新細明體" panose="02020500000000000000" pitchFamily="18" charset="-120"/>
                <a:sym typeface="新細明體" panose="02020500000000000000" pitchFamily="18" charset="-120"/>
              </a:rPr>
              <a:t>網</a:t>
            </a:r>
            <a:r>
              <a:rPr lang="zh-TW" altLang="en-US" i="1" dirty="0">
                <a:latin typeface="新細明體" panose="02020500000000000000" pitchFamily="18" charset="-120"/>
                <a:sym typeface="新細明體" panose="02020500000000000000" pitchFamily="18" charset="-120"/>
              </a:rPr>
              <a:t>路</a:t>
            </a: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en-US" altLang="zh-TW" dirty="0">
                <a:sym typeface="新細明體" panose="02020500000000000000" pitchFamily="18" charset="-120"/>
              </a:rPr>
              <a:t>RNN</a:t>
            </a:r>
            <a:r>
              <a:rPr lang="zh-TW" altLang="en-US" dirty="0">
                <a:sym typeface="新細明體" panose="02020500000000000000" pitchFamily="18" charset="-120"/>
              </a:rPr>
              <a:t>有順序記憶的這個抽象概念</a:t>
            </a:r>
            <a:r>
              <a:rPr lang="zh-TW" altLang="en-US" dirty="0" smtClean="0">
                <a:sym typeface="新細明體" panose="02020500000000000000" pitchFamily="18" charset="-120"/>
              </a:rPr>
              <a:t>，</a:t>
            </a:r>
            <a:r>
              <a:rPr lang="zh-TW" altLang="en-US" dirty="0">
                <a:sym typeface="新細明體" panose="02020500000000000000" pitchFamily="18" charset="-120"/>
              </a:rPr>
              <a:t>也稱為前饋神經網絡。它有輸入層，隱藏層和輸出層。</a:t>
            </a:r>
          </a:p>
          <a:p>
            <a:pPr marL="0" indent="0">
              <a:buNone/>
            </a:pPr>
            <a:endParaRPr lang="zh-TW" altLang="en-US" dirty="0">
              <a:sym typeface="新細明體" panose="02020500000000000000" pitchFamily="18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>
            <a:off x="3145381" y="849630"/>
            <a:ext cx="3209925" cy="6772275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5514975" y="2712273"/>
            <a:ext cx="1447800" cy="304698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輸出層</a:t>
            </a:r>
          </a:p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隱藏層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層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09600" y="737339"/>
            <a:ext cx="10972800" cy="1143000"/>
          </a:xfrm>
        </p:spPr>
        <p:txBody>
          <a:bodyPr rtlCol="0"/>
          <a:lstStyle/>
          <a:p>
            <a:r>
              <a:rPr lang="en-US" altLang="zh-TW" i="1" dirty="0">
                <a:latin typeface="新細明體" panose="02020500000000000000" pitchFamily="18" charset="-120"/>
                <a:sym typeface="新細明體" panose="02020500000000000000" pitchFamily="18" charset="-120"/>
              </a:rPr>
              <a:t>RNN</a:t>
            </a:r>
            <a:r>
              <a:rPr lang="zh-TW" altLang="en-US" i="1" dirty="0">
                <a:latin typeface="新細明體" panose="02020500000000000000" pitchFamily="18" charset="-120"/>
                <a:sym typeface="新細明體" panose="02020500000000000000" pitchFamily="18" charset="-120"/>
              </a:rPr>
              <a:t>按順序工作</a:t>
            </a: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dirty="0">
                <a:sym typeface="新細明體" panose="02020500000000000000" pitchFamily="18" charset="-120"/>
              </a:rPr>
              <a:t>現在用戶輸入</a:t>
            </a:r>
            <a:r>
              <a:rPr lang="en-US" altLang="zh-TW" dirty="0">
                <a:sym typeface="新細明體" panose="02020500000000000000" pitchFamily="18" charset="-120"/>
              </a:rPr>
              <a:t>... What time is it</a:t>
            </a:r>
            <a:r>
              <a:rPr lang="zh-TW" altLang="en-US" dirty="0">
                <a:sym typeface="新細明體" panose="02020500000000000000" pitchFamily="18" charset="-120"/>
              </a:rPr>
              <a:t>？。首先，我們將句子分解為單個單詞。</a:t>
            </a:r>
            <a:r>
              <a:rPr lang="en-US" altLang="zh-TW" dirty="0">
                <a:sym typeface="新細明體" panose="02020500000000000000" pitchFamily="18" charset="-120"/>
              </a:rPr>
              <a:t>RNN</a:t>
            </a:r>
            <a:r>
              <a:rPr lang="zh-TW" altLang="en-US" dirty="0">
                <a:sym typeface="新細明體" panose="02020500000000000000" pitchFamily="18" charset="-120"/>
              </a:rPr>
              <a:t>按順序工作，所以我們一次只能輸入一個字</a:t>
            </a:r>
            <a:r>
              <a:rPr lang="zh-TW" altLang="en-US" dirty="0" smtClean="0">
                <a:sym typeface="新細明體" panose="02020500000000000000" pitchFamily="18" charset="-120"/>
              </a:rPr>
              <a:t>。</a:t>
            </a:r>
            <a:endParaRPr lang="en-US" altLang="zh-TW" dirty="0" smtClean="0">
              <a:sym typeface="新細明體" panose="02020500000000000000" pitchFamily="18" charset="-120"/>
            </a:endParaRPr>
          </a:p>
          <a:p>
            <a:r>
              <a:rPr lang="zh-TW" altLang="en-US" dirty="0">
                <a:sym typeface="新細明體" panose="02020500000000000000" pitchFamily="18" charset="-120"/>
              </a:rPr>
              <a:t>第一步是將「</a:t>
            </a:r>
            <a:r>
              <a:rPr lang="en-US" altLang="zh-TW" dirty="0">
                <a:sym typeface="新細明體" panose="02020500000000000000" pitchFamily="18" charset="-120"/>
              </a:rPr>
              <a:t>What</a:t>
            </a:r>
            <a:r>
              <a:rPr lang="zh-TW" altLang="en-US" dirty="0">
                <a:sym typeface="新細明體" panose="02020500000000000000" pitchFamily="18" charset="-120"/>
              </a:rPr>
              <a:t>」輸入</a:t>
            </a:r>
            <a:r>
              <a:rPr lang="en-US" altLang="zh-TW" dirty="0">
                <a:sym typeface="新細明體" panose="02020500000000000000" pitchFamily="18" charset="-120"/>
              </a:rPr>
              <a:t>RNN</a:t>
            </a:r>
            <a:r>
              <a:rPr lang="zh-TW" altLang="en-US" dirty="0">
                <a:sym typeface="新細明體" panose="02020500000000000000" pitchFamily="18" charset="-120"/>
              </a:rPr>
              <a:t>。</a:t>
            </a:r>
            <a:r>
              <a:rPr lang="en-US" altLang="zh-TW" dirty="0">
                <a:sym typeface="新細明體" panose="02020500000000000000" pitchFamily="18" charset="-120"/>
              </a:rPr>
              <a:t>RNN</a:t>
            </a:r>
            <a:r>
              <a:rPr lang="zh-TW" altLang="en-US" dirty="0">
                <a:sym typeface="新細明體" panose="02020500000000000000" pitchFamily="18" charset="-120"/>
              </a:rPr>
              <a:t>編碼「</a:t>
            </a:r>
            <a:r>
              <a:rPr lang="en-US" altLang="zh-TW" dirty="0">
                <a:sym typeface="新細明體" panose="02020500000000000000" pitchFamily="18" charset="-120"/>
              </a:rPr>
              <a:t>what</a:t>
            </a:r>
            <a:r>
              <a:rPr lang="zh-TW" altLang="en-US" dirty="0">
                <a:sym typeface="新細明體" panose="02020500000000000000" pitchFamily="18" charset="-120"/>
              </a:rPr>
              <a:t>」並產生輸出。</a:t>
            </a:r>
          </a:p>
          <a:p>
            <a:pPr marL="0" indent="0">
              <a:buNone/>
            </a:pPr>
            <a:endParaRPr lang="zh-TW" altLang="en-US" dirty="0">
              <a:sym typeface="新細明體" panose="02020500000000000000" pitchFamily="18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70" y="3550960"/>
            <a:ext cx="4762500" cy="25717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35" y="3550960"/>
            <a:ext cx="47625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摘要</a:t>
            </a: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86" y="3522735"/>
            <a:ext cx="4762500" cy="2571750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3522735"/>
            <a:ext cx="4762500" cy="2571750"/>
          </a:xfrm>
          <a:prstGeom prst="rect">
            <a:avLst/>
          </a:prstGeom>
        </p:spPr>
      </p:pic>
      <p:sp>
        <p:nvSpPr>
          <p:cNvPr id="8" name="內容預留位置 1"/>
          <p:cNvSpPr txBox="1">
            <a:spLocks/>
          </p:cNvSpPr>
          <p:nvPr/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ym typeface="新細明體" panose="02020500000000000000" pitchFamily="18" charset="-120"/>
              </a:rPr>
              <a:t>對於下一步，我們提供單詞「</a:t>
            </a:r>
            <a:r>
              <a:rPr lang="en-US" altLang="zh-TW" dirty="0">
                <a:sym typeface="新細明體" panose="02020500000000000000" pitchFamily="18" charset="-120"/>
              </a:rPr>
              <a:t>time</a:t>
            </a:r>
            <a:r>
              <a:rPr lang="zh-TW" altLang="en-US" dirty="0">
                <a:sym typeface="新細明體" panose="02020500000000000000" pitchFamily="18" charset="-120"/>
              </a:rPr>
              <a:t>」和上一步中的隱藏狀態。</a:t>
            </a:r>
            <a:r>
              <a:rPr lang="en-US" altLang="zh-TW" dirty="0">
                <a:sym typeface="新細明體" panose="02020500000000000000" pitchFamily="18" charset="-120"/>
              </a:rPr>
              <a:t>RNN</a:t>
            </a:r>
            <a:r>
              <a:rPr lang="zh-TW" altLang="en-US" dirty="0">
                <a:sym typeface="新細明體" panose="02020500000000000000" pitchFamily="18" charset="-120"/>
              </a:rPr>
              <a:t>現在有關於「</a:t>
            </a:r>
            <a:r>
              <a:rPr lang="en-US" altLang="zh-TW" dirty="0">
                <a:sym typeface="新細明體" panose="02020500000000000000" pitchFamily="18" charset="-120"/>
              </a:rPr>
              <a:t>what</a:t>
            </a:r>
            <a:r>
              <a:rPr lang="zh-TW" altLang="en-US" dirty="0">
                <a:sym typeface="新細明體" panose="02020500000000000000" pitchFamily="18" charset="-120"/>
              </a:rPr>
              <a:t>」和「</a:t>
            </a:r>
            <a:r>
              <a:rPr lang="en-US" altLang="zh-TW" dirty="0">
                <a:sym typeface="新細明體" panose="02020500000000000000" pitchFamily="18" charset="-120"/>
              </a:rPr>
              <a:t>time</a:t>
            </a:r>
            <a:r>
              <a:rPr lang="zh-TW" altLang="en-US" dirty="0">
                <a:sym typeface="新細明體" panose="02020500000000000000" pitchFamily="18" charset="-120"/>
              </a:rPr>
              <a:t>」這兩個詞的信息。</a:t>
            </a:r>
          </a:p>
          <a:p>
            <a:pPr marL="0" indent="0">
              <a:buNone/>
            </a:pPr>
            <a:endParaRPr lang="zh-TW" altLang="en-US" dirty="0">
              <a:sym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i="1" dirty="0" smtClean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後續步驟</a:t>
            </a:r>
            <a:endParaRPr lang="zh-TW" altLang="en-US" i="1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dirty="0">
                <a:sym typeface="新細明體" panose="02020500000000000000" pitchFamily="18" charset="-120"/>
              </a:rPr>
              <a:t>我們重複這個過程，直到最後一步。您可以通過最後一步看到</a:t>
            </a:r>
            <a:r>
              <a:rPr lang="en-US" altLang="zh-TW" dirty="0">
                <a:sym typeface="新細明體" panose="02020500000000000000" pitchFamily="18" charset="-120"/>
              </a:rPr>
              <a:t>RNN</a:t>
            </a:r>
            <a:r>
              <a:rPr lang="zh-TW" altLang="en-US" dirty="0">
                <a:sym typeface="新細明體" panose="02020500000000000000" pitchFamily="18" charset="-120"/>
              </a:rPr>
              <a:t>編碼了前面步驟中所有單詞的</a:t>
            </a:r>
            <a:r>
              <a:rPr lang="zh-TW" altLang="en-US" dirty="0" smtClean="0">
                <a:sym typeface="新細明體" panose="02020500000000000000" pitchFamily="18" charset="-120"/>
              </a:rPr>
              <a:t>信息。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787" y="3293195"/>
            <a:ext cx="47625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i="1" dirty="0"/>
              <a:t>梯度消失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短期記憶是由臭名昭著的消失梯度問題引起的，這在其他神經網絡架構中也很普遍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短期</a:t>
            </a:r>
            <a:r>
              <a:rPr lang="zh-TW" altLang="en-US" dirty="0"/>
              <a:t>記憶和消失梯度是由於反向傳播的性質造成的</a:t>
            </a:r>
            <a:r>
              <a:rPr lang="en-US" altLang="zh-TW" dirty="0"/>
              <a:t>; </a:t>
            </a:r>
            <a:r>
              <a:rPr lang="zh-TW" altLang="en-US" dirty="0"/>
              <a:t>反向傳播是用於訓練和優化神經網絡的算法。為了便於理解，讓我們來看看反向傳播對深度前饋神經網絡的影響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86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腦力激盪簡報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_15870188_TF03460637.potx" id="{92B23FB3-097E-4224-B32B-2163A87D04FF}" vid="{E462AC03-3B71-4A9D-A494-FA1F0F6632F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腦力激盪商務簡報</Template>
  <TotalTime>328</TotalTime>
  <Words>449</Words>
  <Application>Microsoft Office PowerPoint</Application>
  <PresentationFormat>自訂</PresentationFormat>
  <Paragraphs>47</Paragraphs>
  <Slides>12</Slides>
  <Notes>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腦力激盪簡報</vt:lpstr>
      <vt:lpstr> 循環神經網路(RNN, Recurrent Neural Networks)</vt:lpstr>
      <vt:lpstr>RNNs有關的學習</vt:lpstr>
      <vt:lpstr>循環神經網路</vt:lpstr>
      <vt:lpstr>序列數據</vt:lpstr>
      <vt:lpstr>遞歸神經網路</vt:lpstr>
      <vt:lpstr>RNN按順序工作</vt:lpstr>
      <vt:lpstr>摘要</vt:lpstr>
      <vt:lpstr>後續步驟</vt:lpstr>
      <vt:lpstr>梯度消失</vt:lpstr>
      <vt:lpstr>建立模型</vt:lpstr>
      <vt:lpstr>訓練模型</vt:lpstr>
      <vt:lpstr>預測評估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循環神經網絡(RNN, Recurrent Neural Networks)</dc:title>
  <dc:creator>dunemark</dc:creator>
  <cp:lastModifiedBy>I5302</cp:lastModifiedBy>
  <cp:revision>13</cp:revision>
  <dcterms:created xsi:type="dcterms:W3CDTF">2020-05-01T10:44:21Z</dcterms:created>
  <dcterms:modified xsi:type="dcterms:W3CDTF">2020-05-07T09:14:21Z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