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70" r:id="rId5"/>
    <p:sldId id="273" r:id="rId6"/>
    <p:sldId id="271" r:id="rId7"/>
    <p:sldId id="274" r:id="rId8"/>
    <p:sldId id="275" r:id="rId9"/>
    <p:sldId id="258" r:id="rId10"/>
    <p:sldId id="268" r:id="rId11"/>
    <p:sldId id="272" r:id="rId12"/>
    <p:sldId id="269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-94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65439" y="2280595"/>
            <a:ext cx="635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Pandas</a:t>
            </a:r>
            <a:r>
              <a:rPr lang="zh-TW" altLang="en-US" sz="4000" dirty="0"/>
              <a:t>資料分析</a:t>
            </a:r>
            <a:r>
              <a:rPr lang="zh-TW" altLang="en-US" sz="4000" dirty="0" smtClean="0"/>
              <a:t>實戰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86830" y="3361552"/>
            <a:ext cx="430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報告人：張楡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指導恩師：龍大大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繳交日期</a:t>
            </a:r>
            <a:r>
              <a:rPr lang="zh-TW" altLang="en-US" sz="2400" dirty="0" smtClean="0"/>
              <a:t>：</a:t>
            </a:r>
            <a:r>
              <a:rPr lang="en-US" altLang="zh-TW" sz="2400" smtClean="0"/>
              <a:t>2020.05.07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47650" y="371475"/>
            <a:ext cx="462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崑山科技大學資工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zh-TW" altLang="en-US" sz="2400" b="1" dirty="0"/>
              <a:t>深度學習</a:t>
            </a:r>
            <a:r>
              <a:rPr lang="en-US" altLang="zh-TW" sz="2400" b="1" dirty="0" smtClean="0"/>
              <a:t>Deep Learning</a:t>
            </a:r>
            <a:r>
              <a:rPr lang="zh-TW" altLang="en-US" sz="2400" b="1" dirty="0" smtClean="0"/>
              <a:t>課程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4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0811" y="7153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</a:p>
        </p:txBody>
      </p:sp>
      <p:sp>
        <p:nvSpPr>
          <p:cNvPr id="5" name="矩形 4"/>
          <p:cNvSpPr/>
          <p:nvPr/>
        </p:nvSpPr>
        <p:spPr>
          <a:xfrm>
            <a:off x="5101201" y="1007704"/>
            <a:ext cx="8147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edium-content-serif-font"/>
              </a:rPr>
              <a:t>：</a:t>
            </a:r>
            <a:r>
              <a:rPr lang="zh-TW" altLang="en-US" sz="2400" dirty="0">
                <a:latin typeface="medium-content-serif-font"/>
              </a:rPr>
              <a:t>用來處理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時間序列</a:t>
            </a:r>
            <a:r>
              <a:rPr lang="zh-TW" altLang="en-US" sz="2400" dirty="0">
                <a:latin typeface="medium-content-serif-font"/>
              </a:rPr>
              <a:t>相關的資料</a:t>
            </a:r>
            <a:r>
              <a:rPr lang="en-US" altLang="zh-TW" sz="2400" dirty="0">
                <a:latin typeface="medium-content-serif-font"/>
              </a:rPr>
              <a:t>(</a:t>
            </a:r>
            <a:r>
              <a:rPr lang="zh-TW" altLang="en-US" sz="2400" dirty="0">
                <a:latin typeface="medium-content-serif-font"/>
              </a:rPr>
              <a:t>如感測器資料等</a:t>
            </a:r>
            <a:r>
              <a:rPr lang="en-US" altLang="zh-TW" sz="2400" dirty="0">
                <a:latin typeface="medium-content-serif-font"/>
              </a:rPr>
              <a:t>)</a:t>
            </a:r>
            <a:r>
              <a:rPr lang="zh-TW" altLang="en-US" sz="2400" dirty="0">
                <a:latin typeface="medium-content-serif-font"/>
              </a:rPr>
              <a:t>，主要為建立索引的一維陣列。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edium-content-serif-font"/>
              </a:rPr>
              <a:t>：</a:t>
            </a:r>
            <a:r>
              <a:rPr lang="zh-TW" altLang="en-US" sz="2400" dirty="0">
                <a:latin typeface="medium-content-serif-font"/>
              </a:rPr>
              <a:t>用來處理結構化</a:t>
            </a:r>
            <a:r>
              <a:rPr lang="en-US" altLang="zh-TW" sz="2400" dirty="0">
                <a:latin typeface="medium-content-serif-font"/>
              </a:rPr>
              <a:t>(Table like)</a:t>
            </a:r>
            <a:r>
              <a:rPr lang="zh-TW" altLang="en-US" sz="2400" dirty="0">
                <a:latin typeface="medium-content-serif-font"/>
              </a:rPr>
              <a:t>的資料，有列索引與欄標籤的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二維資料集</a:t>
            </a:r>
            <a:r>
              <a:rPr lang="zh-TW" altLang="en-US" sz="2400" dirty="0">
                <a:latin typeface="medium-content-serif-font"/>
              </a:rPr>
              <a:t>，例如關聯式資料庫、</a:t>
            </a:r>
            <a:r>
              <a:rPr lang="en-US" altLang="zh-TW" sz="2400" dirty="0">
                <a:latin typeface="medium-content-serif-font"/>
              </a:rPr>
              <a:t>CSV </a:t>
            </a:r>
            <a:r>
              <a:rPr lang="zh-TW" altLang="en-US" sz="2400" dirty="0">
                <a:latin typeface="medium-content-serif-font"/>
              </a:rPr>
              <a:t>等等。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edium-content-serif-font"/>
              </a:rPr>
              <a:t>：</a:t>
            </a:r>
            <a:r>
              <a:rPr lang="zh-TW" altLang="en-US" sz="2400" dirty="0">
                <a:latin typeface="medium-content-serif-font"/>
              </a:rPr>
              <a:t>用來處理有資料及索引、列索引與欄標籤的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三維資料集</a:t>
            </a:r>
            <a:r>
              <a:rPr lang="zh-TW" altLang="en-US" sz="2400" dirty="0">
                <a:latin typeface="medium-content-serif-font"/>
              </a:rPr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46220"/>
              </p:ext>
            </p:extLst>
          </p:nvPr>
        </p:nvGraphicFramePr>
        <p:xfrm>
          <a:off x="1231900" y="32247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225"/>
                <a:gridCol w="645477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dium-content-serif-font"/>
                        </a:rPr>
                        <a:t>Series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dium-content-serif-font"/>
                        </a:rPr>
                        <a:t>DataFrame</a:t>
                      </a:r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edium-content-serif-font"/>
                        </a:rPr>
                        <a:t>Panel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275" y="336550"/>
            <a:ext cx="6724650" cy="892175"/>
          </a:xfrm>
        </p:spPr>
        <p:txBody>
          <a:bodyPr/>
          <a:lstStyle/>
          <a:p>
            <a:r>
              <a:rPr lang="en-US" altLang="zh-TW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DataFrame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常用技術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(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函數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77970"/>
              </p:ext>
            </p:extLst>
          </p:nvPr>
        </p:nvGraphicFramePr>
        <p:xfrm>
          <a:off x="628650" y="1276350"/>
          <a:ext cx="10515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8972550"/>
              </a:tblGrid>
              <a:tr h="3333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資料整理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前處理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連接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重塑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Aggregation</a:t>
                      </a:r>
                    </a:p>
                    <a:p>
                      <a:r>
                        <a:rPr lang="en-US" altLang="zh-TW" dirty="0" smtClean="0"/>
                        <a:t>Operations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DataFrame.aggregate</a:t>
                      </a:r>
                      <a:r>
                        <a:rPr lang="en-US" altLang="zh-TW" dirty="0" smtClean="0"/>
                        <a:t>(self, </a:t>
                      </a:r>
                      <a:r>
                        <a:rPr lang="en-US" altLang="zh-TW" dirty="0" err="1" smtClean="0"/>
                        <a:t>func</a:t>
                      </a:r>
                      <a:r>
                        <a:rPr lang="en-US" altLang="zh-TW" dirty="0" smtClean="0"/>
                        <a:t>, axis=0, *</a:t>
                      </a:r>
                      <a:r>
                        <a:rPr lang="en-US" altLang="zh-TW" dirty="0" err="1" smtClean="0"/>
                        <a:t>args</a:t>
                      </a:r>
                      <a:r>
                        <a:rPr lang="en-US" altLang="zh-TW" dirty="0" smtClean="0"/>
                        <a:t>, **</a:t>
                      </a:r>
                      <a:r>
                        <a:rPr lang="en-US" altLang="zh-TW" dirty="0" err="1" smtClean="0"/>
                        <a:t>kwargs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aggregate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Group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GroupBy</a:t>
                      </a:r>
                      <a:r>
                        <a:rPr lang="en-US" altLang="zh-TW" dirty="0" smtClean="0"/>
                        <a:t>()</a:t>
                      </a:r>
                      <a:r>
                        <a:rPr lang="zh-TW" altLang="en-US" dirty="0" smtClean="0"/>
                        <a:t>分组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9099" y="5698004"/>
            <a:ext cx="1069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https://github.com/wangruinju/python-for-data-analysis/tree/master/pydata-book-2nd-edition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67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ndas_clipboar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16908"/>
            <a:ext cx="10515600" cy="4223480"/>
          </a:xfrm>
        </p:spPr>
      </p:pic>
      <p:sp>
        <p:nvSpPr>
          <p:cNvPr id="5" name="矩形 4"/>
          <p:cNvSpPr/>
          <p:nvPr/>
        </p:nvSpPr>
        <p:spPr>
          <a:xfrm>
            <a:off x="1117195" y="389109"/>
            <a:ext cx="5836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將剪貼簿內容轉換成 </a:t>
            </a:r>
            <a:r>
              <a:rPr lang="en-US" altLang="zh-TW" sz="3200" b="1" dirty="0" err="1" smtClean="0"/>
              <a:t>DataFrame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7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128" y="568410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建立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27250"/>
            <a:ext cx="7358816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28837"/>
            <a:ext cx="10040668" cy="3281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0798" y="551934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運算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3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11" y="416354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獲取數據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4" y="317500"/>
            <a:ext cx="5395149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7023"/>
          <a:stretch/>
        </p:blipFill>
        <p:spPr>
          <a:xfrm>
            <a:off x="820738" y="2067697"/>
            <a:ext cx="5903912" cy="35195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6900863" y="2590800"/>
            <a:ext cx="4643437" cy="2817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085" y="441325"/>
            <a:ext cx="582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/>
              <a:t>處理資料遺漏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6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131209"/>
            <a:ext cx="8350208" cy="5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5412"/>
            <a:ext cx="8601075" cy="4067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781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3" y="793057"/>
            <a:ext cx="8231145" cy="5988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083" y="284482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在</a:t>
            </a:r>
            <a:r>
              <a:rPr lang="en-US" altLang="zh-TW" sz="3200" b="1" dirty="0" smtClean="0"/>
              <a:t>google</a:t>
            </a:r>
            <a:r>
              <a:rPr lang="zh-TW" altLang="en-US" sz="3200" b="1" dirty="0" smtClean="0"/>
              <a:t> </a:t>
            </a:r>
            <a:r>
              <a:rPr lang="en-US" altLang="zh-TW" sz="3200" b="1" dirty="0" err="1" smtClean="0"/>
              <a:t>colab</a:t>
            </a:r>
            <a:r>
              <a:rPr lang="zh-TW" altLang="en-US" sz="3200" b="1" dirty="0" smtClean="0"/>
              <a:t>環境讀取</a:t>
            </a:r>
            <a:r>
              <a:rPr lang="en-US" altLang="zh-TW" sz="3200" b="1" dirty="0" smtClean="0"/>
              <a:t>.csv</a:t>
            </a:r>
            <a:r>
              <a:rPr lang="zh-TW" altLang="en-US" sz="3200" b="1" dirty="0"/>
              <a:t>檔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2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3298" y="411891"/>
            <a:ext cx="828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53298" y="1503404"/>
            <a:ext cx="8287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data science-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/>
              <a:t>資料</a:t>
            </a:r>
            <a:r>
              <a:rPr lang="zh-TW" altLang="en-US" sz="3200" b="1" dirty="0" smtClean="0"/>
              <a:t>科學分析技術</a:t>
            </a:r>
            <a:r>
              <a:rPr lang="en-US" altLang="zh-TW" sz="3200" b="1" dirty="0" smtClean="0"/>
              <a:t>----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</a:t>
            </a:r>
            <a:r>
              <a:rPr lang="zh-TW" altLang="en-US" sz="3200" b="1" dirty="0" smtClean="0"/>
              <a:t>技術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Case study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2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0845" y="235227"/>
            <a:ext cx="71800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 smtClean="0"/>
              <a:t>data science---</a:t>
            </a:r>
            <a:r>
              <a:rPr lang="zh-TW" altLang="en-US" sz="4400" b="1" dirty="0" smtClean="0"/>
              <a:t>資料科學</a:t>
            </a:r>
            <a:endParaRPr lang="en-US" altLang="zh-TW" sz="4400" b="1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257175" y="1562100"/>
            <a:ext cx="10329133" cy="4626858"/>
            <a:chOff x="757883" y="1548714"/>
            <a:chExt cx="9852454" cy="4336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r="17488"/>
            <a:stretch/>
          </p:blipFill>
          <p:spPr>
            <a:xfrm>
              <a:off x="757883" y="1548714"/>
              <a:ext cx="9242854" cy="4336817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020416" y="4406900"/>
              <a:ext cx="86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算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195153" y="2755900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科學方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906353" y="4378381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模型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340845" y="997286"/>
            <a:ext cx="425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https://en.wikipedia.org/wiki/Data_science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6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03" y="3141683"/>
            <a:ext cx="3523793" cy="171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Pandas|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78" y="1846283"/>
            <a:ext cx="8398046" cy="409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22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0" y="1004411"/>
            <a:ext cx="97345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df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DataFrame</a:t>
            </a:r>
            <a:r>
              <a:rPr lang="en-US" altLang="zh-TW" sz="3600" dirty="0"/>
              <a:t>({'key1' : ['a', 'a', 'b', 'b', 'a'],</a:t>
            </a:r>
          </a:p>
          <a:p>
            <a:r>
              <a:rPr lang="en-US" altLang="zh-TW" sz="3600" dirty="0"/>
              <a:t>                'key2' : ['one', 'two', 'one', 'two', 'one'],</a:t>
            </a:r>
          </a:p>
          <a:p>
            <a:r>
              <a:rPr lang="en-US" altLang="zh-TW" sz="3600" dirty="0"/>
              <a:t>                'data1' : </a:t>
            </a:r>
            <a:r>
              <a:rPr lang="en-US" altLang="zh-TW" sz="3600" dirty="0" err="1"/>
              <a:t>np.random.randn</a:t>
            </a:r>
            <a:r>
              <a:rPr lang="en-US" altLang="zh-TW" sz="3600" dirty="0"/>
              <a:t>(5),</a:t>
            </a:r>
          </a:p>
          <a:p>
            <a:r>
              <a:rPr lang="en-US" altLang="zh-TW" sz="3600" dirty="0"/>
              <a:t>                'data2' : </a:t>
            </a:r>
            <a:r>
              <a:rPr lang="en-US" altLang="zh-TW" sz="3600" dirty="0" err="1"/>
              <a:t>np.random.randn</a:t>
            </a:r>
            <a:r>
              <a:rPr lang="en-US" altLang="zh-TW" sz="3600" dirty="0"/>
              <a:t>(5)})</a:t>
            </a:r>
          </a:p>
          <a:p>
            <a:r>
              <a:rPr lang="en-US" altLang="zh-TW" sz="3600" dirty="0" err="1"/>
              <a:t>df</a:t>
            </a:r>
            <a:endParaRPr lang="zh-TW" alt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77" y="3376607"/>
            <a:ext cx="6199273" cy="302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7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125" y="204570"/>
            <a:ext cx="5162550" cy="996950"/>
          </a:xfrm>
        </p:spPr>
        <p:txBody>
          <a:bodyPr/>
          <a:lstStyle/>
          <a:p>
            <a:r>
              <a:rPr lang="en-US" altLang="zh-TW" dirty="0" err="1" smtClean="0"/>
              <a:t>DataFrame.groupby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126" y="15779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DataFrame.groupby</a:t>
            </a:r>
            <a:r>
              <a:rPr lang="en-US" altLang="zh-TW" dirty="0"/>
              <a:t>(self,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by=None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axis=0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level=None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as_index</a:t>
            </a:r>
            <a:r>
              <a:rPr lang="en-US" altLang="zh-TW" dirty="0"/>
              <a:t>: </a:t>
            </a:r>
            <a:r>
              <a:rPr lang="en-US" altLang="zh-TW" dirty="0" err="1"/>
              <a:t>bool</a:t>
            </a:r>
            <a:r>
              <a:rPr lang="en-US" altLang="zh-TW" dirty="0"/>
              <a:t> = True,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sort</a:t>
            </a:r>
            <a:r>
              <a:rPr lang="en-US" altLang="zh-TW" dirty="0"/>
              <a:t>: </a:t>
            </a:r>
            <a:r>
              <a:rPr lang="en-US" altLang="zh-TW" dirty="0" err="1"/>
              <a:t>bool</a:t>
            </a:r>
            <a:r>
              <a:rPr lang="en-US" altLang="zh-TW" dirty="0"/>
              <a:t> = True,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group_keys</a:t>
            </a:r>
            <a:r>
              <a:rPr lang="en-US" altLang="zh-TW" dirty="0"/>
              <a:t>: </a:t>
            </a:r>
            <a:r>
              <a:rPr lang="en-US" altLang="zh-TW" dirty="0" err="1"/>
              <a:t>bool</a:t>
            </a:r>
            <a:r>
              <a:rPr lang="en-US" altLang="zh-TW" dirty="0"/>
              <a:t> = True,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squeeze</a:t>
            </a:r>
            <a:r>
              <a:rPr lang="en-US" altLang="zh-TW" dirty="0"/>
              <a:t>: </a:t>
            </a:r>
            <a:r>
              <a:rPr lang="en-US" altLang="zh-TW" dirty="0" err="1"/>
              <a:t>bool</a:t>
            </a:r>
            <a:r>
              <a:rPr lang="en-US" altLang="zh-TW" dirty="0"/>
              <a:t> = False,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observed</a:t>
            </a:r>
            <a:r>
              <a:rPr lang="en-US" altLang="zh-TW" dirty="0"/>
              <a:t>: </a:t>
            </a:r>
            <a:r>
              <a:rPr lang="en-US" altLang="zh-TW" dirty="0" err="1"/>
              <a:t>bool</a:t>
            </a:r>
            <a:r>
              <a:rPr lang="en-US" altLang="zh-TW" dirty="0"/>
              <a:t> = False) → '</a:t>
            </a:r>
            <a:r>
              <a:rPr lang="en-US" altLang="zh-TW" dirty="0" err="1"/>
              <a:t>groupby_generic.DataFrameGroupBy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9126" y="1008699"/>
            <a:ext cx="903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https://pandas.pydata.org/pandas-docs/stable/reference/api/pandas.DataFrame.groupby.html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8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6345" y="666234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Pandas…..</a:t>
            </a:r>
          </a:p>
        </p:txBody>
      </p:sp>
      <p:sp>
        <p:nvSpPr>
          <p:cNvPr id="3" name="矩形 2"/>
          <p:cNvSpPr/>
          <p:nvPr/>
        </p:nvSpPr>
        <p:spPr>
          <a:xfrm>
            <a:off x="796345" y="2109738"/>
            <a:ext cx="10760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0" i="0" dirty="0" smtClean="0">
                <a:effectLst/>
                <a:latin typeface="medium-content-serif-font"/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N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</a:t>
            </a:r>
            <a:r>
              <a:rPr lang="zh-TW" altLang="en-US" sz="2400" b="0" i="0" dirty="0" smtClean="0">
                <a:effectLst/>
                <a:latin typeface="medium-content-serif-font"/>
              </a:rPr>
              <a:t>數值計算最重要的基礎包，大多數提供科學計算的包都是用</a:t>
            </a:r>
            <a:r>
              <a:rPr lang="en-US" altLang="zh-TW" sz="2400" dirty="0">
                <a:latin typeface="medium-content-serif-font"/>
              </a:rPr>
              <a:t>numPy</a:t>
            </a:r>
            <a:r>
              <a:rPr lang="zh-TW" altLang="en-US" sz="2400" dirty="0">
                <a:latin typeface="medium-content-serif-font"/>
              </a:rPr>
              <a:t>的陣列作為構建</a:t>
            </a:r>
            <a:r>
              <a:rPr lang="zh-TW" altLang="en-US" sz="2400" b="0" i="0" dirty="0" smtClean="0">
                <a:effectLst/>
                <a:latin typeface="medium-content-serif-font"/>
              </a:rPr>
              <a:t>基礎。專門用來處理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矩陣</a:t>
            </a:r>
            <a:r>
              <a:rPr lang="zh-TW" altLang="en-US" sz="2400" b="0" i="0" dirty="0" smtClean="0">
                <a:effectLst/>
                <a:latin typeface="medium-content-serif-font"/>
              </a:rPr>
              <a:t>，它的運算效率比列表更高效。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pandas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的資料分析工具，能夠快速的處理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結構化資料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的大量資料結構和函數。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scipy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的科學計算包，包括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統計、線性代數</a:t>
            </a:r>
            <a:r>
              <a:rPr lang="zh-TW" altLang="en-US" sz="2400" b="0" i="0" dirty="0" smtClean="0">
                <a:effectLst/>
                <a:latin typeface="medium-content-serif-font"/>
              </a:rPr>
              <a:t>等工具。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matplotlib</a:t>
            </a:r>
            <a:r>
              <a:rPr lang="en-US" altLang="zh-TW" sz="2400" b="0" i="0" dirty="0" smtClean="0">
                <a:effectLst/>
                <a:latin typeface="medium-content-serif-font"/>
              </a:rPr>
              <a:t> 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是最流行的用於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繪製資料圖表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 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 </a:t>
            </a:r>
            <a:r>
              <a:rPr lang="zh-TW" altLang="en-US" sz="2400" b="0" i="0" dirty="0" smtClean="0">
                <a:effectLst/>
                <a:latin typeface="medium-content-serif-font"/>
              </a:rPr>
              <a:t>庫。</a:t>
            </a:r>
            <a:endParaRPr lang="zh-TW" altLang="en-US" sz="24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44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443</Words>
  <Application>Microsoft Office PowerPoint</Application>
  <PresentationFormat>自訂</PresentationFormat>
  <Paragraphs>69</Paragraphs>
  <Slides>19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PowerPoint 簡報</vt:lpstr>
      <vt:lpstr>PowerPoint 簡報</vt:lpstr>
      <vt:lpstr>NUMPY</vt:lpstr>
      <vt:lpstr>Pandas</vt:lpstr>
      <vt:lpstr>Pandas| DataFrame</vt:lpstr>
      <vt:lpstr>PowerPoint 簡報</vt:lpstr>
      <vt:lpstr>DataFrame.groupby()</vt:lpstr>
      <vt:lpstr>PowerPoint 簡報</vt:lpstr>
      <vt:lpstr>PowerPoint 簡報</vt:lpstr>
      <vt:lpstr>DataFrame常用技術(函數)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cyrus</dc:creator>
  <cp:lastModifiedBy>I5302</cp:lastModifiedBy>
  <cp:revision>42</cp:revision>
  <dcterms:created xsi:type="dcterms:W3CDTF">2020-04-30T10:07:55Z</dcterms:created>
  <dcterms:modified xsi:type="dcterms:W3CDTF">2020-05-07T09:14:50Z</dcterms:modified>
</cp:coreProperties>
</file>