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75" r:id="rId3"/>
    <p:sldId id="284" r:id="rId4"/>
    <p:sldId id="281" r:id="rId5"/>
    <p:sldId id="264" r:id="rId6"/>
    <p:sldId id="282" r:id="rId7"/>
    <p:sldId id="268" r:id="rId8"/>
    <p:sldId id="285" r:id="rId9"/>
    <p:sldId id="286" r:id="rId10"/>
    <p:sldId id="263" r:id="rId11"/>
    <p:sldId id="262" r:id="rId12"/>
    <p:sldId id="287" r:id="rId13"/>
    <p:sldId id="269" r:id="rId14"/>
    <p:sldId id="260" r:id="rId15"/>
    <p:sldId id="270" r:id="rId16"/>
    <p:sldId id="271" r:id="rId17"/>
    <p:sldId id="272" r:id="rId18"/>
    <p:sldId id="289" r:id="rId19"/>
    <p:sldId id="274" r:id="rId20"/>
    <p:sldId id="273" r:id="rId21"/>
    <p:sldId id="276" r:id="rId22"/>
    <p:sldId id="290" r:id="rId23"/>
    <p:sldId id="29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31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3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750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329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972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080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741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016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01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01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04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58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24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76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97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58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6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093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.com.cn/cssref/selector_first-line.asp" TargetMode="External"/><Relationship Id="rId13" Type="http://schemas.openxmlformats.org/officeDocument/2006/relationships/hyperlink" Target="https://www.w3school.com.cn/cssref/selector_element_comma.asp" TargetMode="External"/><Relationship Id="rId3" Type="http://schemas.openxmlformats.org/officeDocument/2006/relationships/hyperlink" Target="https://www.w3school.com.cn/cssref/selector_visited.asp" TargetMode="External"/><Relationship Id="rId7" Type="http://schemas.openxmlformats.org/officeDocument/2006/relationships/hyperlink" Target="https://www.w3school.com.cn/cssref/selector_first-letter.asp" TargetMode="External"/><Relationship Id="rId12" Type="http://schemas.openxmlformats.org/officeDocument/2006/relationships/hyperlink" Target="https://www.w3school.com.cn/cssref/selector_element.asp" TargetMode="External"/><Relationship Id="rId2" Type="http://schemas.openxmlformats.org/officeDocument/2006/relationships/hyperlink" Target="https://www.w3school.com.cn/cssref/selector_link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.com.cn/cssref/selector_focus.asp" TargetMode="External"/><Relationship Id="rId11" Type="http://schemas.openxmlformats.org/officeDocument/2006/relationships/hyperlink" Target="https://www.w3school.com.cn/cssref/selector_all.asp" TargetMode="External"/><Relationship Id="rId5" Type="http://schemas.openxmlformats.org/officeDocument/2006/relationships/hyperlink" Target="https://www.w3school.com.cn/cssref/selector_hover.asp" TargetMode="External"/><Relationship Id="rId10" Type="http://schemas.openxmlformats.org/officeDocument/2006/relationships/hyperlink" Target="https://www.w3school.com.cn/cssref/selector_id.asp" TargetMode="External"/><Relationship Id="rId4" Type="http://schemas.openxmlformats.org/officeDocument/2006/relationships/hyperlink" Target="https://www.w3school.com.cn/cssref/selector_active.asp" TargetMode="External"/><Relationship Id="rId9" Type="http://schemas.openxmlformats.org/officeDocument/2006/relationships/hyperlink" Target="https://www.w3school.com.cn/cssref/selector_class.asp" TargetMode="External"/><Relationship Id="rId14" Type="http://schemas.openxmlformats.org/officeDocument/2006/relationships/hyperlink" Target="https://www.w3school.com.cn/cssref/selector_element_element.asp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.com.cn/cssref/selector_attribute_value_start.asp" TargetMode="External"/><Relationship Id="rId13" Type="http://schemas.openxmlformats.org/officeDocument/2006/relationships/hyperlink" Target="https://www.w3school.com.cn/cssref/selector_lang.asp" TargetMode="External"/><Relationship Id="rId3" Type="http://schemas.openxmlformats.org/officeDocument/2006/relationships/hyperlink" Target="https://www.w3school.com.cn/cssref/selector_element_gt.asp" TargetMode="External"/><Relationship Id="rId7" Type="http://schemas.openxmlformats.org/officeDocument/2006/relationships/hyperlink" Target="https://www.w3school.com.cn/cssref/selector_attribute_value_contain.asp" TargetMode="External"/><Relationship Id="rId12" Type="http://schemas.openxmlformats.org/officeDocument/2006/relationships/hyperlink" Target="https://www.w3school.com.cn/cssref/selector_after.asp" TargetMode="External"/><Relationship Id="rId2" Type="http://schemas.openxmlformats.org/officeDocument/2006/relationships/hyperlink" Target="https://www.w3school.com.cn/cssref/selector_a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.com.cn/cssref/selector_attribute_value.asp" TargetMode="External"/><Relationship Id="rId11" Type="http://schemas.openxmlformats.org/officeDocument/2006/relationships/hyperlink" Target="https://www.w3school.com.cn/cssref/selector_before.asp" TargetMode="External"/><Relationship Id="rId5" Type="http://schemas.openxmlformats.org/officeDocument/2006/relationships/hyperlink" Target="https://www.w3school.com.cn/cssref/selector_attribute.asp" TargetMode="External"/><Relationship Id="rId10" Type="http://schemas.openxmlformats.org/officeDocument/2006/relationships/hyperlink" Target="https://www.w3school.com.cn/cssref/selector_first-child.asp" TargetMode="External"/><Relationship Id="rId4" Type="http://schemas.openxmlformats.org/officeDocument/2006/relationships/hyperlink" Target="https://www.w3school.com.cn/cssref/selector_element_plus.asp" TargetMode="External"/><Relationship Id="rId9" Type="http://schemas.openxmlformats.org/officeDocument/2006/relationships/hyperlink" Target="https://www.w3school.com.cn/cssref/selector_focus.asp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.com.cn/cssref/selector_only-of-type.asp" TargetMode="External"/><Relationship Id="rId3" Type="http://schemas.openxmlformats.org/officeDocument/2006/relationships/hyperlink" Target="https://www.w3school.com.cn/cssref/selector_attr_begin.asp" TargetMode="External"/><Relationship Id="rId7" Type="http://schemas.openxmlformats.org/officeDocument/2006/relationships/hyperlink" Target="https://www.w3school.com.cn/cssref/selector_last-of-type.asp" TargetMode="External"/><Relationship Id="rId2" Type="http://schemas.openxmlformats.org/officeDocument/2006/relationships/hyperlink" Target="https://www.w3school.com.cn/cssref/selector_gen_sibling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.com.cn/cssref/selector_first-of-type.asp" TargetMode="External"/><Relationship Id="rId11" Type="http://schemas.openxmlformats.org/officeDocument/2006/relationships/hyperlink" Target="https://www.w3school.com.cn/cssref/selector_nth-last-child.asp" TargetMode="External"/><Relationship Id="rId5" Type="http://schemas.openxmlformats.org/officeDocument/2006/relationships/hyperlink" Target="https://www.w3school.com.cn/cssref/selector_attr_contain.asp" TargetMode="External"/><Relationship Id="rId10" Type="http://schemas.openxmlformats.org/officeDocument/2006/relationships/hyperlink" Target="https://www.w3school.com.cn/cssref/selector_nth-child.asp" TargetMode="External"/><Relationship Id="rId4" Type="http://schemas.openxmlformats.org/officeDocument/2006/relationships/hyperlink" Target="https://www.w3school.com.cn/cssref/selector_attr_end.asp" TargetMode="External"/><Relationship Id="rId9" Type="http://schemas.openxmlformats.org/officeDocument/2006/relationships/hyperlink" Target="https://www.w3school.com.cn/cssref/selector_only-child.asp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.com.cn/cssref/selector_enabled.asp" TargetMode="External"/><Relationship Id="rId3" Type="http://schemas.openxmlformats.org/officeDocument/2006/relationships/hyperlink" Target="https://www.w3school.com.cn/cssref/selector_nth-last-of-type.asp" TargetMode="External"/><Relationship Id="rId7" Type="http://schemas.openxmlformats.org/officeDocument/2006/relationships/hyperlink" Target="https://www.w3school.com.cn/cssref/selector_target.asp" TargetMode="External"/><Relationship Id="rId12" Type="http://schemas.openxmlformats.org/officeDocument/2006/relationships/hyperlink" Target="https://www.w3school.com.cn/cssref/selector_selection.asp" TargetMode="External"/><Relationship Id="rId2" Type="http://schemas.openxmlformats.org/officeDocument/2006/relationships/hyperlink" Target="https://www.w3school.com.cn/cssref/selector_nth-of-typ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.com.cn/cssref/selector_empty.asp" TargetMode="External"/><Relationship Id="rId11" Type="http://schemas.openxmlformats.org/officeDocument/2006/relationships/hyperlink" Target="https://www.w3school.com.cn/cssref/selector_not.asp" TargetMode="External"/><Relationship Id="rId5" Type="http://schemas.openxmlformats.org/officeDocument/2006/relationships/hyperlink" Target="https://www.w3school.com.cn/cssref/selector_root.asp" TargetMode="External"/><Relationship Id="rId10" Type="http://schemas.openxmlformats.org/officeDocument/2006/relationships/hyperlink" Target="https://www.w3school.com.cn/cssref/selector_checked.asp" TargetMode="External"/><Relationship Id="rId4" Type="http://schemas.openxmlformats.org/officeDocument/2006/relationships/hyperlink" Target="https://www.w3school.com.cn/cssref/selector_last-child.asp" TargetMode="External"/><Relationship Id="rId9" Type="http://schemas.openxmlformats.org/officeDocument/2006/relationships/hyperlink" Target="https://www.w3school.com.cn/cssref/selector_disabled.as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AA99392-89FF-474A-80E1-BC914B762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7329" y="2840584"/>
            <a:ext cx="6077339" cy="1000028"/>
          </a:xfrm>
        </p:spPr>
        <p:txBody>
          <a:bodyPr>
            <a:normAutofit/>
          </a:bodyPr>
          <a:lstStyle/>
          <a:p>
            <a:r>
              <a:rPr lang="en-US" altLang="zh-TW" dirty="0"/>
              <a:t>HTML</a:t>
            </a:r>
            <a:r>
              <a:rPr lang="zh-TW" altLang="en-US" dirty="0"/>
              <a:t>網頁爬蟲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CDC2E142-C893-4EFB-BDB9-A86DA83E5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8" y="4436539"/>
            <a:ext cx="9001462" cy="165576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指導恩師</a:t>
            </a:r>
            <a:r>
              <a:rPr lang="en-US" altLang="zh-TW" sz="2400" dirty="0"/>
              <a:t>:</a:t>
            </a:r>
            <a:r>
              <a:rPr lang="zh-TW" altLang="en-US" sz="2400"/>
              <a:t>曾龍老師</a:t>
            </a:r>
            <a:endParaRPr lang="en-US" altLang="zh-TW" sz="2400" dirty="0"/>
          </a:p>
          <a:p>
            <a:r>
              <a:rPr lang="zh-TW" altLang="en-US" sz="2400" dirty="0"/>
              <a:t>報告人</a:t>
            </a:r>
            <a:r>
              <a:rPr lang="en-US" altLang="zh-TW" sz="2400" dirty="0"/>
              <a:t>:</a:t>
            </a:r>
            <a:r>
              <a:rPr lang="zh-TW" altLang="en-US" sz="2400" dirty="0"/>
              <a:t>劉翰穎</a:t>
            </a:r>
          </a:p>
        </p:txBody>
      </p:sp>
    </p:spTree>
    <p:extLst>
      <p:ext uri="{BB962C8B-B14F-4D97-AF65-F5344CB8AC3E}">
        <p14:creationId xmlns:p14="http://schemas.microsoft.com/office/powerpoint/2010/main" val="159309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19CDCE7-0240-4ABF-B151-291228D8F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40453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Beautiful Soup</a:t>
            </a:r>
            <a:r>
              <a:rPr lang="zh-TW" altLang="en-US" dirty="0"/>
              <a:t>是一個</a:t>
            </a:r>
            <a:r>
              <a:rPr lang="en-US" altLang="zh-TW" dirty="0"/>
              <a:t>Python</a:t>
            </a:r>
            <a:r>
              <a:rPr lang="zh-TW" altLang="en-US" dirty="0"/>
              <a:t>包，功能包括</a:t>
            </a:r>
            <a:r>
              <a:rPr lang="zh-TW" altLang="en-US" dirty="0">
                <a:solidFill>
                  <a:srgbClr val="FF0000"/>
                </a:solidFill>
              </a:rPr>
              <a:t>解析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XML</a:t>
            </a:r>
            <a:r>
              <a:rPr lang="zh-TW" altLang="en-US" dirty="0"/>
              <a:t>文件、修復含有未閉合標籤等錯誤的文件（此種文件常被稱為</a:t>
            </a:r>
            <a:r>
              <a:rPr lang="en-US" altLang="zh-TW" dirty="0"/>
              <a:t>tag soup</a:t>
            </a:r>
            <a:r>
              <a:rPr lang="zh-TW" altLang="en-US" dirty="0"/>
              <a:t>）。這個擴充包為待解析的頁面建立一棵樹，以便</a:t>
            </a:r>
            <a:r>
              <a:rPr lang="zh-TW" altLang="en-US" dirty="0">
                <a:solidFill>
                  <a:srgbClr val="FF0000"/>
                </a:solidFill>
              </a:rPr>
              <a:t>提取</a:t>
            </a:r>
            <a:r>
              <a:rPr lang="zh-TW" altLang="en-US" dirty="0"/>
              <a:t>其中的資料，這在網路資料採集時非常有用。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DD50E5BD-7D2C-42A5-8476-9DCBC742DA4C}"/>
              </a:ext>
            </a:extLst>
          </p:cNvPr>
          <p:cNvSpPr/>
          <p:nvPr/>
        </p:nvSpPr>
        <p:spPr>
          <a:xfrm>
            <a:off x="854528" y="710789"/>
            <a:ext cx="3199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Beautiful Soup</a:t>
            </a:r>
            <a:endParaRPr lang="zh-TW" altLang="en-US" sz="3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9007FBCB-C990-4065-972B-C729F3ED8201}"/>
              </a:ext>
            </a:extLst>
          </p:cNvPr>
          <p:cNvSpPr/>
          <p:nvPr/>
        </p:nvSpPr>
        <p:spPr>
          <a:xfrm>
            <a:off x="854528" y="6201915"/>
            <a:ext cx="4982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https://zh.wikipedia.org/wiki/Beautiful_Soup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xmlns="" id="{FB6C3854-FFB8-4B11-AE00-9C676F4D3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564130"/>
              </p:ext>
            </p:extLst>
          </p:nvPr>
        </p:nvGraphicFramePr>
        <p:xfrm>
          <a:off x="4953000" y="601133"/>
          <a:ext cx="7111998" cy="1100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6">
                  <a:extLst>
                    <a:ext uri="{9D8B030D-6E8A-4147-A177-3AD203B41FA5}">
                      <a16:colId xmlns:a16="http://schemas.microsoft.com/office/drawing/2014/main" xmlns="" val="1186905736"/>
                    </a:ext>
                  </a:extLst>
                </a:gridCol>
                <a:gridCol w="2370666">
                  <a:extLst>
                    <a:ext uri="{9D8B030D-6E8A-4147-A177-3AD203B41FA5}">
                      <a16:colId xmlns:a16="http://schemas.microsoft.com/office/drawing/2014/main" xmlns="" val="3923346810"/>
                    </a:ext>
                  </a:extLst>
                </a:gridCol>
                <a:gridCol w="2370666">
                  <a:extLst>
                    <a:ext uri="{9D8B030D-6E8A-4147-A177-3AD203B41FA5}">
                      <a16:colId xmlns:a16="http://schemas.microsoft.com/office/drawing/2014/main" xmlns="" val="4276400456"/>
                    </a:ext>
                  </a:extLst>
                </a:gridCol>
              </a:tblGrid>
              <a:tr h="550334">
                <a:tc gridSpan="3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638251"/>
                  </a:ext>
                </a:extLst>
              </a:tr>
              <a:tr h="550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FIND()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Regular Expression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4656454"/>
                  </a:ext>
                </a:extLst>
              </a:tr>
            </a:tbl>
          </a:graphicData>
        </a:graphic>
      </p:graphicFrame>
      <p:pic>
        <p:nvPicPr>
          <p:cNvPr id="31" name="圖片 30">
            <a:extLst>
              <a:ext uri="{FF2B5EF4-FFF2-40B4-BE49-F238E27FC236}">
                <a16:creationId xmlns:a16="http://schemas.microsoft.com/office/drawing/2014/main" xmlns="" id="{9D8C6A61-A0DF-455D-8C37-CDF3C20D2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97" y="3300753"/>
            <a:ext cx="4465350" cy="294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8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BA138A9-2452-4C3E-A03A-207BA6F9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Find()</a:t>
            </a:r>
            <a:r>
              <a:rPr lang="zh-TW" altLang="en-US" dirty="0"/>
              <a:t>搜尋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D1F12E3-0938-45FA-8746-297057FB9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Find(</a:t>
            </a:r>
            <a:r>
              <a:rPr lang="en-US" altLang="zh-TW" dirty="0" err="1"/>
              <a:t>name,attribute,recursive,text</a:t>
            </a:r>
            <a:r>
              <a:rPr lang="en-US" altLang="zh-TW" dirty="0"/>
              <a:t>,**</a:t>
            </a:r>
            <a:r>
              <a:rPr lang="en-US" altLang="zh-TW" dirty="0" err="1"/>
              <a:t>kwkargs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err="1"/>
              <a:t>Find_all</a:t>
            </a:r>
            <a:r>
              <a:rPr lang="en-US" altLang="zh-TW" dirty="0"/>
              <a:t>(</a:t>
            </a:r>
            <a:r>
              <a:rPr lang="en-US" altLang="zh-TW" dirty="0" err="1"/>
              <a:t>name,attribute,recursive,text,limit</a:t>
            </a:r>
            <a:r>
              <a:rPr lang="en-US" altLang="zh-TW" dirty="0"/>
              <a:t>,**</a:t>
            </a:r>
            <a:r>
              <a:rPr lang="en-US" altLang="zh-TW" dirty="0" err="1"/>
              <a:t>kwkargs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4232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15DF651-8B3C-43DF-8578-7CD8875C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613272C-AE63-44C5-83E0-30478332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92E6F7D7-A588-47A1-8289-6D04920B0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41" y="609599"/>
            <a:ext cx="5862965" cy="356446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E529AF64-AB4F-4798-AA34-F0358A23B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41" y="4504265"/>
            <a:ext cx="5646909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4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C53CC74-61EE-41C1-A255-78ED690A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Selector</a:t>
            </a:r>
            <a:r>
              <a:rPr lang="zh-TW" altLang="en-US" dirty="0"/>
              <a:t>搜尋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42A4B7B-144A-4D8F-938A-52FB66F57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Select()</a:t>
            </a:r>
          </a:p>
          <a:p>
            <a:pPr marL="0" indent="0">
              <a:buNone/>
            </a:pPr>
            <a:r>
              <a:rPr lang="en-US" altLang="zh-TW" dirty="0" err="1"/>
              <a:t>Select_One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xmlns="" id="{0A14B6DC-89BF-417A-B472-8339B903E315}"/>
              </a:ext>
            </a:extLst>
          </p:cNvPr>
          <p:cNvSpPr txBox="1">
            <a:spLocks/>
          </p:cNvSpPr>
          <p:nvPr/>
        </p:nvSpPr>
        <p:spPr>
          <a:xfrm>
            <a:off x="98836" y="6018244"/>
            <a:ext cx="7692225" cy="839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CSS LEVEL</a:t>
            </a:r>
            <a:r>
              <a:rPr lang="zh-TW" altLang="en-US" dirty="0"/>
              <a:t>選擇器</a:t>
            </a:r>
            <a:endParaRPr lang="en-US" altLang="zh-TW" dirty="0"/>
          </a:p>
          <a:p>
            <a:r>
              <a:rPr lang="en-US" altLang="zh-TW" dirty="0"/>
              <a:t>https://www.w3school.com.cn/cssref/css_selectors.asp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0504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A4656E9-78F9-4CDE-80FD-9A117873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28159"/>
            <a:ext cx="10353761" cy="1326321"/>
          </a:xfrm>
        </p:spPr>
        <p:txBody>
          <a:bodyPr/>
          <a:lstStyle/>
          <a:p>
            <a:r>
              <a:rPr lang="en-US" altLang="zh-TW" dirty="0"/>
              <a:t>CSS Selector </a:t>
            </a:r>
            <a:r>
              <a:rPr lang="zh-TW" altLang="en-US" dirty="0"/>
              <a:t>搜尋 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CSS LEVEL 1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xmlns="" id="{8BE1CB50-E095-46E7-A48B-2535E16F28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09433"/>
              </p:ext>
            </p:extLst>
          </p:nvPr>
        </p:nvGraphicFramePr>
        <p:xfrm>
          <a:off x="214541" y="1344964"/>
          <a:ext cx="11762913" cy="5614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696">
                  <a:extLst>
                    <a:ext uri="{9D8B030D-6E8A-4147-A177-3AD203B41FA5}">
                      <a16:colId xmlns:a16="http://schemas.microsoft.com/office/drawing/2014/main" xmlns="" val="329791468"/>
                    </a:ext>
                  </a:extLst>
                </a:gridCol>
                <a:gridCol w="1908699">
                  <a:extLst>
                    <a:ext uri="{9D8B030D-6E8A-4147-A177-3AD203B41FA5}">
                      <a16:colId xmlns:a16="http://schemas.microsoft.com/office/drawing/2014/main" xmlns="" val="3300957064"/>
                    </a:ext>
                  </a:extLst>
                </a:gridCol>
                <a:gridCol w="7618518">
                  <a:extLst>
                    <a:ext uri="{9D8B030D-6E8A-4147-A177-3AD203B41FA5}">
                      <a16:colId xmlns:a16="http://schemas.microsoft.com/office/drawing/2014/main" xmlns="" val="3051161573"/>
                    </a:ext>
                  </a:extLst>
                </a:gridCol>
              </a:tblGrid>
              <a:tr h="3548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77359958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 tooltip="CSS :link 选择器"/>
                        </a:rPr>
                        <a:t>:link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a:link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選擇所有未被訪問的連結。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1560773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>
                          <a:hlinkClick r:id="rId3" tooltip="CSS :visited 选择器"/>
                        </a:rPr>
                        <a:t>:visited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a:visited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選擇所有已被訪問的連結。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49540131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>
                          <a:hlinkClick r:id="rId4" tooltip="CSS :active 选择器"/>
                        </a:rPr>
                        <a:t>:active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a:active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選擇活動連結。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02592664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>
                          <a:hlinkClick r:id="rId5" tooltip="CSS :hover 选择器"/>
                        </a:rPr>
                        <a:t>:hover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a:hover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選擇滑鼠指標位於其上的連結。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785027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>
                          <a:hlinkClick r:id="rId6" tooltip="CSS :focus 选择器"/>
                        </a:rPr>
                        <a:t>:focus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input:focus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選擇獲得焦點的 </a:t>
                      </a:r>
                      <a:r>
                        <a:rPr lang="en-US" altLang="zh-CN" smtClean="0"/>
                        <a:t>input 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82452393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>
                          <a:hlinkClick r:id="rId7" tooltip="CSS :first-letter 选择器"/>
                        </a:rPr>
                        <a:t>:first-letter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p:first-letter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選擇每個 </a:t>
                      </a:r>
                      <a:r>
                        <a:rPr lang="en-US" altLang="zh-CN" smtClean="0"/>
                        <a:t>&lt;</a:t>
                      </a:r>
                      <a:r>
                        <a:rPr lang="en-US" altLang="zh-CN" dirty="0"/>
                        <a:t>p&gt; </a:t>
                      </a:r>
                      <a:r>
                        <a:rPr lang="zh-CN" altLang="en-US" dirty="0"/>
                        <a:t>元素的首字母。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81650055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>
                          <a:hlinkClick r:id="rId8" tooltip="CSS :first-line 选择器"/>
                        </a:rPr>
                        <a:t>:first-line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p:first-line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選擇每個 </a:t>
                      </a:r>
                      <a:r>
                        <a:rPr lang="en-US" altLang="zh-CN" smtClean="0"/>
                        <a:t>&lt;</a:t>
                      </a:r>
                      <a:r>
                        <a:rPr lang="en-US" altLang="zh-CN" dirty="0"/>
                        <a:t>p&gt; </a:t>
                      </a:r>
                      <a:r>
                        <a:rPr lang="zh-CN" altLang="en-US" dirty="0"/>
                        <a:t>元素的首行。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1697191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 dirty="0">
                          <a:hlinkClick r:id="rId9" tooltip="CSS .class 选择器"/>
                        </a:rPr>
                        <a:t>.</a:t>
                      </a:r>
                      <a:r>
                        <a:rPr lang="en-US" i="1" dirty="0">
                          <a:hlinkClick r:id="rId9" tooltip="CSS .class 选择器"/>
                        </a:rPr>
                        <a:t>class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.intro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mtClean="0"/>
                        <a:t>選擇 </a:t>
                      </a:r>
                      <a:r>
                        <a:rPr lang="en-US" smtClean="0"/>
                        <a:t>class</a:t>
                      </a:r>
                      <a:r>
                        <a:rPr lang="en-US" dirty="0"/>
                        <a:t>="intro" </a:t>
                      </a:r>
                      <a:r>
                        <a:rPr lang="zh-TW" altLang="en-US" dirty="0"/>
                        <a:t>的所有元素。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3690317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>
                          <a:hlinkClick r:id="rId10" tooltip="CSS #id 选择器"/>
                        </a:rPr>
                        <a:t>#</a:t>
                      </a:r>
                      <a:r>
                        <a:rPr lang="en-US" i="1">
                          <a:hlinkClick r:id="rId10" tooltip="CSS #id 选择器"/>
                        </a:rPr>
                        <a:t>id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#firstname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mtClean="0"/>
                        <a:t>選擇 </a:t>
                      </a:r>
                      <a:r>
                        <a:rPr lang="en-US" smtClean="0"/>
                        <a:t>id</a:t>
                      </a:r>
                      <a:r>
                        <a:rPr lang="en-US" dirty="0"/>
                        <a:t>="</a:t>
                      </a:r>
                      <a:r>
                        <a:rPr lang="en-US" dirty="0" err="1"/>
                        <a:t>firstname</a:t>
                      </a:r>
                      <a:r>
                        <a:rPr lang="en-US" dirty="0"/>
                        <a:t>" </a:t>
                      </a:r>
                      <a:r>
                        <a:rPr lang="zh-TW" altLang="en-US" dirty="0"/>
                        <a:t>的所有元素。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65724328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zh-TW" altLang="en-US">
                          <a:hlinkClick r:id="rId11" tooltip="CSS * 选择器"/>
                        </a:rPr>
                        <a:t>*</a:t>
                      </a:r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選擇所有元素。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20758149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 i="1">
                          <a:hlinkClick r:id="rId12" tooltip="CSS element 选择器"/>
                        </a:rPr>
                        <a:t>element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選擇所有 </a:t>
                      </a:r>
                      <a:r>
                        <a:rPr lang="en-US" altLang="zh-CN" smtClean="0"/>
                        <a:t>&lt;</a:t>
                      </a:r>
                      <a:r>
                        <a:rPr lang="en-US" altLang="zh-CN" dirty="0"/>
                        <a:t>p&gt; 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57273129"/>
                  </a:ext>
                </a:extLst>
              </a:tr>
              <a:tr h="612557">
                <a:tc>
                  <a:txBody>
                    <a:bodyPr/>
                    <a:lstStyle/>
                    <a:p>
                      <a:r>
                        <a:rPr lang="en-US" i="1">
                          <a:hlinkClick r:id="rId13" tooltip="CSS element,element 选择器"/>
                        </a:rPr>
                        <a:t>element</a:t>
                      </a:r>
                      <a:r>
                        <a:rPr lang="en-US">
                          <a:hlinkClick r:id="rId13" tooltip="CSS element,element 选择器"/>
                        </a:rPr>
                        <a:t>,</a:t>
                      </a:r>
                      <a:r>
                        <a:rPr lang="en-US" i="1">
                          <a:hlinkClick r:id="rId13" tooltip="CSS element,element 选择器"/>
                        </a:rPr>
                        <a:t>element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div,p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選擇所有 </a:t>
                      </a:r>
                      <a:r>
                        <a:rPr lang="en-US" altLang="zh-CN" smtClean="0"/>
                        <a:t>&lt;</a:t>
                      </a:r>
                      <a:r>
                        <a:rPr lang="en-US" altLang="zh-CN" dirty="0"/>
                        <a:t>div&gt; </a:t>
                      </a:r>
                      <a:r>
                        <a:rPr lang="zh-CN" altLang="en-US" dirty="0"/>
                        <a:t>元素和所有 </a:t>
                      </a:r>
                      <a:r>
                        <a:rPr lang="en-US" altLang="zh-CN" dirty="0"/>
                        <a:t>&lt;p&gt; 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19200230"/>
                  </a:ext>
                </a:extLst>
              </a:tr>
              <a:tr h="612557">
                <a:tc>
                  <a:txBody>
                    <a:bodyPr/>
                    <a:lstStyle/>
                    <a:p>
                      <a:r>
                        <a:rPr lang="en-US" i="1">
                          <a:hlinkClick r:id="rId14" tooltip="CSS element element 选择器"/>
                        </a:rPr>
                        <a:t>element</a:t>
                      </a:r>
                      <a:r>
                        <a:rPr lang="en-US">
                          <a:hlinkClick r:id="rId14" tooltip="CSS element element 选择器"/>
                        </a:rPr>
                        <a:t> </a:t>
                      </a:r>
                      <a:r>
                        <a:rPr lang="en-US" i="1">
                          <a:hlinkClick r:id="rId14" tooltip="CSS element element 选择器"/>
                        </a:rPr>
                        <a:t>element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div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選擇 </a:t>
                      </a:r>
                      <a:r>
                        <a:rPr lang="en-US" altLang="zh-CN" dirty="0" smtClean="0"/>
                        <a:t>&lt;</a:t>
                      </a:r>
                      <a:r>
                        <a:rPr lang="en-US" altLang="zh-CN" dirty="0"/>
                        <a:t>div&gt; </a:t>
                      </a:r>
                      <a:r>
                        <a:rPr lang="zh-CN" altLang="en-US" dirty="0" smtClean="0"/>
                        <a:t>元素內部的所有 </a:t>
                      </a:r>
                      <a:r>
                        <a:rPr lang="en-US" altLang="zh-CN" dirty="0" smtClean="0"/>
                        <a:t>&lt;</a:t>
                      </a:r>
                      <a:r>
                        <a:rPr lang="en-US" altLang="zh-CN" dirty="0"/>
                        <a:t>p&gt; 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53512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3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B45E2F1-BE5F-4CDC-B29E-F613B804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327" y="0"/>
            <a:ext cx="10353761" cy="1326321"/>
          </a:xfrm>
        </p:spPr>
        <p:txBody>
          <a:bodyPr/>
          <a:lstStyle/>
          <a:p>
            <a:r>
              <a:rPr lang="en-US" altLang="zh-TW" dirty="0"/>
              <a:t>CSS Selector </a:t>
            </a:r>
            <a:r>
              <a:rPr lang="zh-TW" altLang="en-US" dirty="0"/>
              <a:t>搜尋 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CSS LEVEL 2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xmlns="" id="{D4222600-E757-4B5A-A40F-08CE48F36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400625"/>
              </p:ext>
            </p:extLst>
          </p:nvPr>
        </p:nvGraphicFramePr>
        <p:xfrm>
          <a:off x="85816" y="1482941"/>
          <a:ext cx="1202036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644">
                  <a:extLst>
                    <a:ext uri="{9D8B030D-6E8A-4147-A177-3AD203B41FA5}">
                      <a16:colId xmlns:a16="http://schemas.microsoft.com/office/drawing/2014/main" xmlns="" val="3562714343"/>
                    </a:ext>
                  </a:extLst>
                </a:gridCol>
                <a:gridCol w="2192785">
                  <a:extLst>
                    <a:ext uri="{9D8B030D-6E8A-4147-A177-3AD203B41FA5}">
                      <a16:colId xmlns:a16="http://schemas.microsoft.com/office/drawing/2014/main" xmlns="" val="1191270119"/>
                    </a:ext>
                  </a:extLst>
                </a:gridCol>
                <a:gridCol w="7551938">
                  <a:extLst>
                    <a:ext uri="{9D8B030D-6E8A-4147-A177-3AD203B41FA5}">
                      <a16:colId xmlns:a16="http://schemas.microsoft.com/office/drawing/2014/main" xmlns="" val="250210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2867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hlinkClick r:id="rId2" tooltip="CSS * 选择器"/>
                        </a:rPr>
                        <a:t>*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選擇所有元素。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72743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hlinkClick r:id="rId3" tooltip="CSS element&gt;element 选择器"/>
                        </a:rPr>
                        <a:t>element</a:t>
                      </a:r>
                      <a:r>
                        <a:rPr lang="en-US" dirty="0">
                          <a:hlinkClick r:id="rId3" tooltip="CSS element&gt;element 选择器"/>
                        </a:rPr>
                        <a:t>&gt;</a:t>
                      </a:r>
                      <a:r>
                        <a:rPr lang="en-US" i="1" dirty="0">
                          <a:hlinkClick r:id="rId3" tooltip="CSS element&gt;element 选择器"/>
                        </a:rPr>
                        <a:t>element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div&gt;p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選擇父元素為 </a:t>
                      </a:r>
                      <a:r>
                        <a:rPr lang="en-US" altLang="zh-CN" smtClean="0"/>
                        <a:t>&lt;</a:t>
                      </a:r>
                      <a:r>
                        <a:rPr lang="en-US" altLang="zh-CN" dirty="0"/>
                        <a:t>div&gt; </a:t>
                      </a:r>
                      <a:r>
                        <a:rPr lang="zh-CN" altLang="en-US" dirty="0"/>
                        <a:t>元素的所有 </a:t>
                      </a:r>
                      <a:r>
                        <a:rPr lang="en-US" altLang="zh-CN" dirty="0"/>
                        <a:t>&lt;p&gt; 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3819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>
                          <a:hlinkClick r:id="rId4" tooltip="CSS element+element 选择器"/>
                        </a:rPr>
                        <a:t>element</a:t>
                      </a:r>
                      <a:r>
                        <a:rPr lang="en-US">
                          <a:hlinkClick r:id="rId4" tooltip="CSS element+element 选择器"/>
                        </a:rPr>
                        <a:t>+</a:t>
                      </a:r>
                      <a:r>
                        <a:rPr lang="en-US" i="1">
                          <a:hlinkClick r:id="rId4" tooltip="CSS element+element 选择器"/>
                        </a:rPr>
                        <a:t>element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div+p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選擇緊接在 </a:t>
                      </a:r>
                      <a:r>
                        <a:rPr lang="en-US" altLang="zh-CN" smtClean="0"/>
                        <a:t>&lt;</a:t>
                      </a:r>
                      <a:r>
                        <a:rPr lang="en-US" altLang="zh-CN" dirty="0"/>
                        <a:t>div</a:t>
                      </a:r>
                      <a:r>
                        <a:rPr lang="en-US" altLang="zh-CN"/>
                        <a:t>&gt; </a:t>
                      </a:r>
                      <a:r>
                        <a:rPr lang="zh-CN" altLang="en-US" smtClean="0"/>
                        <a:t>元素之後的所有 </a:t>
                      </a:r>
                      <a:r>
                        <a:rPr lang="en-US" altLang="zh-CN" smtClean="0"/>
                        <a:t>&lt;</a:t>
                      </a:r>
                      <a:r>
                        <a:rPr lang="en-US" altLang="zh-CN" dirty="0"/>
                        <a:t>p&gt; 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046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5" tooltip="CSS [attribute] 选择器"/>
                        </a:rPr>
                        <a:t>[</a:t>
                      </a:r>
                      <a:r>
                        <a:rPr lang="en-US" i="1">
                          <a:hlinkClick r:id="rId5" tooltip="CSS [attribute] 选择器"/>
                        </a:rPr>
                        <a:t>attribute</a:t>
                      </a:r>
                      <a:r>
                        <a:rPr lang="en-US">
                          <a:hlinkClick r:id="rId5" tooltip="CSS [attribute] 选择器"/>
                        </a:rPr>
                        <a:t>]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[target]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選擇帶有 </a:t>
                      </a:r>
                      <a:r>
                        <a:rPr lang="en-US" altLang="zh-CN" smtClean="0"/>
                        <a:t>target </a:t>
                      </a:r>
                      <a:r>
                        <a:rPr lang="zh-CN" altLang="en-US" smtClean="0"/>
                        <a:t>屬性所有元素。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588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6" tooltip="CSS [attribute=value] 选择器"/>
                        </a:rPr>
                        <a:t>[</a:t>
                      </a:r>
                      <a:r>
                        <a:rPr lang="en-US" i="1">
                          <a:hlinkClick r:id="rId6" tooltip="CSS [attribute=value] 选择器"/>
                        </a:rPr>
                        <a:t>attribute</a:t>
                      </a:r>
                      <a:r>
                        <a:rPr lang="en-US">
                          <a:hlinkClick r:id="rId6" tooltip="CSS [attribute=value] 选择器"/>
                        </a:rPr>
                        <a:t>=</a:t>
                      </a:r>
                      <a:r>
                        <a:rPr lang="en-US" i="1">
                          <a:hlinkClick r:id="rId6" tooltip="CSS [attribute=value] 选择器"/>
                        </a:rPr>
                        <a:t>value</a:t>
                      </a:r>
                      <a:r>
                        <a:rPr lang="en-US">
                          <a:hlinkClick r:id="rId6" tooltip="CSS [attribute=value] 选择器"/>
                        </a:rPr>
                        <a:t>]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[target=_blank]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mtClean="0"/>
                        <a:t>選擇 </a:t>
                      </a:r>
                      <a:r>
                        <a:rPr lang="en-US" smtClean="0"/>
                        <a:t>target</a:t>
                      </a:r>
                      <a:r>
                        <a:rPr lang="en-US" dirty="0"/>
                        <a:t>="_blank" </a:t>
                      </a:r>
                      <a:r>
                        <a:rPr lang="zh-TW" altLang="en-US" dirty="0"/>
                        <a:t>的所有元素。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4310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7" tooltip="CSS [attribute~=value] 选择器"/>
                        </a:rPr>
                        <a:t>[</a:t>
                      </a:r>
                      <a:r>
                        <a:rPr lang="en-US" i="1">
                          <a:hlinkClick r:id="rId7" tooltip="CSS [attribute~=value] 选择器"/>
                        </a:rPr>
                        <a:t>attribute</a:t>
                      </a:r>
                      <a:r>
                        <a:rPr lang="en-US">
                          <a:hlinkClick r:id="rId7" tooltip="CSS [attribute~=value] 选择器"/>
                        </a:rPr>
                        <a:t>~=</a:t>
                      </a:r>
                      <a:r>
                        <a:rPr lang="en-US" i="1">
                          <a:hlinkClick r:id="rId7" tooltip="CSS [attribute~=value] 选择器"/>
                        </a:rPr>
                        <a:t>value</a:t>
                      </a:r>
                      <a:r>
                        <a:rPr lang="en-US">
                          <a:hlinkClick r:id="rId7" tooltip="CSS [attribute~=value] 选择器"/>
                        </a:rPr>
                        <a:t>]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[title~=flower]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mtClean="0"/>
                        <a:t>選擇 </a:t>
                      </a:r>
                      <a:r>
                        <a:rPr lang="en-US" smtClean="0"/>
                        <a:t>title </a:t>
                      </a:r>
                      <a:r>
                        <a:rPr lang="zh-TW" altLang="en-US" smtClean="0"/>
                        <a:t>屬性包含單詞 </a:t>
                      </a:r>
                      <a:r>
                        <a:rPr lang="en-US" altLang="zh-TW" smtClean="0"/>
                        <a:t>"</a:t>
                      </a:r>
                      <a:r>
                        <a:rPr lang="en-US" dirty="0"/>
                        <a:t>flower" </a:t>
                      </a:r>
                      <a:r>
                        <a:rPr lang="zh-TW" altLang="en-US" dirty="0"/>
                        <a:t>的所有元素。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0292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8" tooltip="CSS [attribute|=value] 选择器"/>
                        </a:rPr>
                        <a:t>[</a:t>
                      </a:r>
                      <a:r>
                        <a:rPr lang="en-US" i="1">
                          <a:hlinkClick r:id="rId8" tooltip="CSS [attribute|=value] 选择器"/>
                        </a:rPr>
                        <a:t>attribute</a:t>
                      </a:r>
                      <a:r>
                        <a:rPr lang="en-US">
                          <a:hlinkClick r:id="rId8" tooltip="CSS [attribute|=value] 选择器"/>
                        </a:rPr>
                        <a:t>|=</a:t>
                      </a:r>
                      <a:r>
                        <a:rPr lang="en-US" i="1">
                          <a:hlinkClick r:id="rId8" tooltip="CSS [attribute|=value] 选择器"/>
                        </a:rPr>
                        <a:t>value</a:t>
                      </a:r>
                      <a:r>
                        <a:rPr lang="en-US">
                          <a:hlinkClick r:id="rId8" tooltip="CSS [attribute|=value] 选择器"/>
                        </a:rPr>
                        <a:t>]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[lang|=en]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 </a:t>
                      </a:r>
                      <a:r>
                        <a:rPr lang="en-US" altLang="zh-CN" smtClean="0"/>
                        <a:t>lang </a:t>
                      </a:r>
                      <a:r>
                        <a:rPr lang="zh-CN" altLang="en-US" smtClean="0"/>
                        <a:t>屬性值以 </a:t>
                      </a:r>
                      <a:r>
                        <a:rPr lang="en-US" altLang="zh-CN" smtClean="0"/>
                        <a:t>"</a:t>
                      </a:r>
                      <a:r>
                        <a:rPr lang="en-US" altLang="zh-CN" dirty="0"/>
                        <a:t>en</a:t>
                      </a:r>
                      <a:r>
                        <a:rPr lang="en-US" altLang="zh-CN"/>
                        <a:t>" </a:t>
                      </a:r>
                      <a:r>
                        <a:rPr lang="zh-CN" altLang="en-US" smtClean="0"/>
                        <a:t>開頭的所有元素。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5197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9" tooltip="CSS :focus 选择器"/>
                        </a:rPr>
                        <a:t>:focus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input:focus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選擇獲得焦點的 </a:t>
                      </a:r>
                      <a:r>
                        <a:rPr lang="en-US" altLang="zh-CN" smtClean="0"/>
                        <a:t>input 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9638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10" tooltip="CSS :first-child 选择器"/>
                        </a:rPr>
                        <a:t>:first-child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p:first-child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選擇屬於父元素的第一個子元素的每個 </a:t>
                      </a:r>
                      <a:r>
                        <a:rPr lang="en-US" altLang="zh-CN" smtClean="0"/>
                        <a:t>&lt;</a:t>
                      </a:r>
                      <a:r>
                        <a:rPr lang="en-US" altLang="zh-CN" dirty="0"/>
                        <a:t>p&gt; 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8080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1" tooltip="CSS :before 选择器"/>
                        </a:rPr>
                        <a:t>:before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p:before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在每個 </a:t>
                      </a:r>
                      <a:r>
                        <a:rPr lang="en-US" altLang="zh-CN" smtClean="0"/>
                        <a:t>&lt;</a:t>
                      </a:r>
                      <a:r>
                        <a:rPr lang="en-US" altLang="zh-CN" dirty="0"/>
                        <a:t>p</a:t>
                      </a:r>
                      <a:r>
                        <a:rPr lang="en-US" altLang="zh-CN"/>
                        <a:t>&gt; </a:t>
                      </a:r>
                      <a:r>
                        <a:rPr lang="zh-CN" altLang="en-US" smtClean="0"/>
                        <a:t>元素的內容之前插入內容。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0623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2" tooltip="CSS :after 选择器"/>
                        </a:rPr>
                        <a:t>:after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p:after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在每個 </a:t>
                      </a:r>
                      <a:r>
                        <a:rPr lang="en-US" altLang="zh-CN" smtClean="0"/>
                        <a:t>&lt;</a:t>
                      </a:r>
                      <a:r>
                        <a:rPr lang="en-US" altLang="zh-CN" dirty="0"/>
                        <a:t>p</a:t>
                      </a:r>
                      <a:r>
                        <a:rPr lang="en-US" altLang="zh-CN"/>
                        <a:t>&gt; </a:t>
                      </a:r>
                      <a:r>
                        <a:rPr lang="zh-CN" altLang="en-US" smtClean="0"/>
                        <a:t>元素的內容之後插入內容。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04927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3" tooltip="CSS :lang(language) 选择器"/>
                        </a:rPr>
                        <a:t>:lang(</a:t>
                      </a:r>
                      <a:r>
                        <a:rPr lang="en-US" i="1">
                          <a:hlinkClick r:id="rId13" tooltip="CSS :lang(language) 选择器"/>
                        </a:rPr>
                        <a:t>language</a:t>
                      </a:r>
                      <a:r>
                        <a:rPr lang="en-US">
                          <a:hlinkClick r:id="rId13" tooltip="CSS :lang(language) 选择器"/>
                        </a:rPr>
                        <a:t>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p:lang(it)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選擇帶有以 </a:t>
                      </a:r>
                      <a:r>
                        <a:rPr lang="en-US" altLang="zh-CN" dirty="0" smtClean="0"/>
                        <a:t>"</a:t>
                      </a:r>
                      <a:r>
                        <a:rPr lang="en-US" altLang="zh-CN" dirty="0"/>
                        <a:t>it" </a:t>
                      </a:r>
                      <a:r>
                        <a:rPr lang="zh-CN" altLang="en-US" dirty="0" smtClean="0"/>
                        <a:t>開頭的 </a:t>
                      </a:r>
                      <a:r>
                        <a:rPr lang="en-US" altLang="zh-CN" dirty="0" err="1" smtClean="0"/>
                        <a:t>lang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屬性值的每個 </a:t>
                      </a:r>
                      <a:r>
                        <a:rPr lang="en-US" altLang="zh-CN" dirty="0" smtClean="0"/>
                        <a:t>&lt;</a:t>
                      </a:r>
                      <a:r>
                        <a:rPr lang="en-US" altLang="zh-CN" dirty="0"/>
                        <a:t>p&gt; 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13282690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45A8DF4-784F-4A68-A28D-C6B5A4AB3239}"/>
              </a:ext>
            </a:extLst>
          </p:cNvPr>
          <p:cNvSpPr/>
          <p:nvPr/>
        </p:nvSpPr>
        <p:spPr>
          <a:xfrm>
            <a:off x="1020327" y="6326201"/>
            <a:ext cx="5848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https://www.w3schools.com/cssref/css_selectors.asp</a:t>
            </a:r>
          </a:p>
        </p:txBody>
      </p:sp>
    </p:spTree>
    <p:extLst>
      <p:ext uri="{BB962C8B-B14F-4D97-AF65-F5344CB8AC3E}">
        <p14:creationId xmlns:p14="http://schemas.microsoft.com/office/powerpoint/2010/main" val="2022909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B45E2F1-BE5F-4CDC-B29E-F613B804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Selector </a:t>
            </a:r>
            <a:r>
              <a:rPr lang="zh-TW" altLang="en-US" dirty="0"/>
              <a:t>搜尋 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CSS LEVEL 3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xmlns="" id="{90E78DB1-93C0-44FB-B8F6-4DE692C02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329234"/>
              </p:ext>
            </p:extLst>
          </p:nvPr>
        </p:nvGraphicFramePr>
        <p:xfrm>
          <a:off x="120441" y="1935921"/>
          <a:ext cx="1194046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891">
                  <a:extLst>
                    <a:ext uri="{9D8B030D-6E8A-4147-A177-3AD203B41FA5}">
                      <a16:colId xmlns:a16="http://schemas.microsoft.com/office/drawing/2014/main" xmlns="" val="2371546515"/>
                    </a:ext>
                  </a:extLst>
                </a:gridCol>
                <a:gridCol w="2760955">
                  <a:extLst>
                    <a:ext uri="{9D8B030D-6E8A-4147-A177-3AD203B41FA5}">
                      <a16:colId xmlns:a16="http://schemas.microsoft.com/office/drawing/2014/main" xmlns="" val="2156703643"/>
                    </a:ext>
                  </a:extLst>
                </a:gridCol>
                <a:gridCol w="6631622">
                  <a:extLst>
                    <a:ext uri="{9D8B030D-6E8A-4147-A177-3AD203B41FA5}">
                      <a16:colId xmlns:a16="http://schemas.microsoft.com/office/drawing/2014/main" xmlns="" val="2783415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2106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hlinkClick r:id="rId2" tooltip="CSS element1~element2 选择器"/>
                        </a:rPr>
                        <a:t>element1</a:t>
                      </a:r>
                      <a:r>
                        <a:rPr lang="en-US" dirty="0">
                          <a:hlinkClick r:id="rId2" tooltip="CSS element1~element2 选择器"/>
                        </a:rPr>
                        <a:t>~</a:t>
                      </a:r>
                      <a:r>
                        <a:rPr lang="en-US" i="1" dirty="0">
                          <a:hlinkClick r:id="rId2" tooltip="CSS element1~element2 选择器"/>
                        </a:rPr>
                        <a:t>element2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p~ul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mtClean="0"/>
                        <a:t>選擇前面有 </a:t>
                      </a:r>
                      <a:r>
                        <a:rPr lang="en-US" altLang="zh-TW" smtClean="0"/>
                        <a:t>&lt;</a:t>
                      </a:r>
                      <a:r>
                        <a:rPr lang="en-US" dirty="0"/>
                        <a:t>p</a:t>
                      </a:r>
                      <a:r>
                        <a:rPr lang="en-US"/>
                        <a:t>&gt; </a:t>
                      </a:r>
                      <a:r>
                        <a:rPr lang="zh-TW" altLang="en-US" smtClean="0"/>
                        <a:t>元素的每個 </a:t>
                      </a:r>
                      <a:r>
                        <a:rPr lang="en-US" altLang="zh-TW" smtClean="0"/>
                        <a:t>&lt;</a:t>
                      </a:r>
                      <a:r>
                        <a:rPr lang="en-US" dirty="0"/>
                        <a:t>ul&gt; </a:t>
                      </a:r>
                      <a:r>
                        <a:rPr lang="zh-TW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1938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3" tooltip="CSS [attribute^=value] 选择器"/>
                        </a:rPr>
                        <a:t>[</a:t>
                      </a:r>
                      <a:r>
                        <a:rPr lang="en-US" i="1">
                          <a:hlinkClick r:id="rId3" tooltip="CSS [attribute^=value] 选择器"/>
                        </a:rPr>
                        <a:t>attribute</a:t>
                      </a:r>
                      <a:r>
                        <a:rPr lang="en-US">
                          <a:hlinkClick r:id="rId3" tooltip="CSS [attribute^=value] 选择器"/>
                        </a:rPr>
                        <a:t>^=</a:t>
                      </a:r>
                      <a:r>
                        <a:rPr lang="en-US" i="1">
                          <a:hlinkClick r:id="rId3" tooltip="CSS [attribute^=value] 选择器"/>
                        </a:rPr>
                        <a:t>value</a:t>
                      </a:r>
                      <a:r>
                        <a:rPr lang="en-US">
                          <a:hlinkClick r:id="rId3" tooltip="CSS [attribute^=value] 选择器"/>
                        </a:rPr>
                        <a:t>]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a[src^="https"]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選擇其 </a:t>
                      </a:r>
                      <a:r>
                        <a:rPr lang="en-US" altLang="zh-CN" smtClean="0"/>
                        <a:t>src </a:t>
                      </a:r>
                      <a:r>
                        <a:rPr lang="zh-CN" altLang="en-US" smtClean="0"/>
                        <a:t>屬性值以 </a:t>
                      </a:r>
                      <a:r>
                        <a:rPr lang="en-US" altLang="zh-CN" smtClean="0"/>
                        <a:t>"</a:t>
                      </a:r>
                      <a:r>
                        <a:rPr lang="en-US" altLang="zh-CN" dirty="0"/>
                        <a:t>https</a:t>
                      </a:r>
                      <a:r>
                        <a:rPr lang="en-US" altLang="zh-CN"/>
                        <a:t>" </a:t>
                      </a:r>
                      <a:r>
                        <a:rPr lang="zh-CN" altLang="en-US" smtClean="0"/>
                        <a:t>開頭的每個 </a:t>
                      </a:r>
                      <a:r>
                        <a:rPr lang="en-US" altLang="zh-CN" smtClean="0"/>
                        <a:t>&lt;</a:t>
                      </a:r>
                      <a:r>
                        <a:rPr lang="en-US" altLang="zh-CN" dirty="0"/>
                        <a:t>a&gt; 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2998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4" tooltip="CSS [attribute$=value] 选择器"/>
                        </a:rPr>
                        <a:t>[</a:t>
                      </a:r>
                      <a:r>
                        <a:rPr lang="en-US" i="1">
                          <a:hlinkClick r:id="rId4" tooltip="CSS [attribute$=value] 选择器"/>
                        </a:rPr>
                        <a:t>attribute</a:t>
                      </a:r>
                      <a:r>
                        <a:rPr lang="en-US">
                          <a:hlinkClick r:id="rId4" tooltip="CSS [attribute$=value] 选择器"/>
                        </a:rPr>
                        <a:t>$=</a:t>
                      </a:r>
                      <a:r>
                        <a:rPr lang="en-US" i="1">
                          <a:hlinkClick r:id="rId4" tooltip="CSS [attribute$=value] 选择器"/>
                        </a:rPr>
                        <a:t>value</a:t>
                      </a:r>
                      <a:r>
                        <a:rPr lang="en-US">
                          <a:hlinkClick r:id="rId4" tooltip="CSS [attribute$=value] 选择器"/>
                        </a:rPr>
                        <a:t>]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a[src$=".pdf"]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選擇其 </a:t>
                      </a:r>
                      <a:r>
                        <a:rPr lang="en-US" altLang="zh-CN" smtClean="0"/>
                        <a:t>src </a:t>
                      </a:r>
                      <a:r>
                        <a:rPr lang="zh-CN" altLang="en-US" smtClean="0"/>
                        <a:t>屬性以 </a:t>
                      </a:r>
                      <a:r>
                        <a:rPr lang="en-US" altLang="zh-CN" smtClean="0"/>
                        <a:t>".</a:t>
                      </a:r>
                      <a:r>
                        <a:rPr lang="en-US" altLang="zh-CN" dirty="0" err="1"/>
                        <a:t>pdf</a:t>
                      </a:r>
                      <a:r>
                        <a:rPr lang="en-US" altLang="zh-CN"/>
                        <a:t>" </a:t>
                      </a:r>
                      <a:r>
                        <a:rPr lang="zh-CN" altLang="en-US" smtClean="0"/>
                        <a:t>結尾的所有 </a:t>
                      </a:r>
                      <a:r>
                        <a:rPr lang="en-US" altLang="zh-CN" smtClean="0"/>
                        <a:t>&lt;</a:t>
                      </a:r>
                      <a:r>
                        <a:rPr lang="en-US" altLang="zh-CN" dirty="0"/>
                        <a:t>a&gt; 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9638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5" tooltip="CSS [attribute*=value] 选择器"/>
                        </a:rPr>
                        <a:t>[</a:t>
                      </a:r>
                      <a:r>
                        <a:rPr lang="en-US" i="1">
                          <a:hlinkClick r:id="rId5" tooltip="CSS [attribute*=value] 选择器"/>
                        </a:rPr>
                        <a:t>attribute</a:t>
                      </a:r>
                      <a:r>
                        <a:rPr lang="en-US">
                          <a:hlinkClick r:id="rId5" tooltip="CSS [attribute*=value] 选择器"/>
                        </a:rPr>
                        <a:t>*=</a:t>
                      </a:r>
                      <a:r>
                        <a:rPr lang="en-US" i="1">
                          <a:hlinkClick r:id="rId5" tooltip="CSS [attribute*=value] 选择器"/>
                        </a:rPr>
                        <a:t>value</a:t>
                      </a:r>
                      <a:r>
                        <a:rPr lang="en-US">
                          <a:hlinkClick r:id="rId5" tooltip="CSS [attribute*=value] 选择器"/>
                        </a:rPr>
                        <a:t>]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a[src*="abc"]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mtClean="0"/>
                        <a:t>選擇其 </a:t>
                      </a:r>
                      <a:r>
                        <a:rPr lang="en-US" smtClean="0"/>
                        <a:t>src </a:t>
                      </a:r>
                      <a:r>
                        <a:rPr lang="zh-TW" altLang="en-US" smtClean="0"/>
                        <a:t>屬性中包含 </a:t>
                      </a:r>
                      <a:r>
                        <a:rPr lang="en-US" altLang="zh-TW" smtClean="0"/>
                        <a:t>"</a:t>
                      </a:r>
                      <a:r>
                        <a:rPr lang="en-US" dirty="0" err="1"/>
                        <a:t>abc</a:t>
                      </a:r>
                      <a:r>
                        <a:rPr lang="en-US"/>
                        <a:t>" </a:t>
                      </a:r>
                      <a:r>
                        <a:rPr lang="zh-TW" altLang="en-US" smtClean="0"/>
                        <a:t>子串的每個 </a:t>
                      </a:r>
                      <a:r>
                        <a:rPr lang="en-US" altLang="zh-TW" smtClean="0"/>
                        <a:t>&lt;</a:t>
                      </a:r>
                      <a:r>
                        <a:rPr lang="en-US" dirty="0"/>
                        <a:t>a&gt; </a:t>
                      </a:r>
                      <a:r>
                        <a:rPr lang="zh-TW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193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6" tooltip="CSS :first-of-type 选择器"/>
                        </a:rPr>
                        <a:t>:first-of-type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p:first-of-type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選擇屬於其父元素的首個 </a:t>
                      </a:r>
                      <a:r>
                        <a:rPr lang="en-US" altLang="zh-CN" smtClean="0"/>
                        <a:t>&lt;</a:t>
                      </a:r>
                      <a:r>
                        <a:rPr lang="en-US" altLang="zh-CN" dirty="0"/>
                        <a:t>p</a:t>
                      </a:r>
                      <a:r>
                        <a:rPr lang="en-US" altLang="zh-CN"/>
                        <a:t>&gt; </a:t>
                      </a:r>
                      <a:r>
                        <a:rPr lang="zh-CN" altLang="en-US" smtClean="0"/>
                        <a:t>元素的每個 </a:t>
                      </a:r>
                      <a:r>
                        <a:rPr lang="en-US" altLang="zh-CN" smtClean="0"/>
                        <a:t>&lt;</a:t>
                      </a:r>
                      <a:r>
                        <a:rPr lang="en-US" altLang="zh-CN" dirty="0"/>
                        <a:t>p&gt; 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394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7" tooltip="CSS :last-of-type 选择器"/>
                        </a:rPr>
                        <a:t>:last-of-type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p:last-of-type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選擇屬於其父元素的最後 </a:t>
                      </a:r>
                      <a:r>
                        <a:rPr lang="en-US" altLang="zh-CN" smtClean="0"/>
                        <a:t>&lt;</a:t>
                      </a:r>
                      <a:r>
                        <a:rPr lang="en-US" altLang="zh-CN" dirty="0"/>
                        <a:t>p</a:t>
                      </a:r>
                      <a:r>
                        <a:rPr lang="en-US" altLang="zh-CN"/>
                        <a:t>&gt; </a:t>
                      </a:r>
                      <a:r>
                        <a:rPr lang="zh-CN" altLang="en-US" smtClean="0"/>
                        <a:t>元素的每個 </a:t>
                      </a:r>
                      <a:r>
                        <a:rPr lang="en-US" altLang="zh-CN" smtClean="0"/>
                        <a:t>&lt;</a:t>
                      </a:r>
                      <a:r>
                        <a:rPr lang="en-US" altLang="zh-CN" dirty="0"/>
                        <a:t>p&gt; 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0967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8" tooltip="CSS :only-of-type 选择器"/>
                        </a:rPr>
                        <a:t>:only-of-type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p:only-of-type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選擇屬於其父元素唯一的 </a:t>
                      </a:r>
                      <a:r>
                        <a:rPr lang="en-US" altLang="zh-CN" smtClean="0"/>
                        <a:t>&lt;</a:t>
                      </a:r>
                      <a:r>
                        <a:rPr lang="en-US" altLang="zh-CN" dirty="0"/>
                        <a:t>p</a:t>
                      </a:r>
                      <a:r>
                        <a:rPr lang="en-US" altLang="zh-CN"/>
                        <a:t>&gt; </a:t>
                      </a:r>
                      <a:r>
                        <a:rPr lang="zh-CN" altLang="en-US" smtClean="0"/>
                        <a:t>元素的每個 </a:t>
                      </a:r>
                      <a:r>
                        <a:rPr lang="en-US" altLang="zh-CN" smtClean="0"/>
                        <a:t>&lt;</a:t>
                      </a:r>
                      <a:r>
                        <a:rPr lang="en-US" altLang="zh-CN" dirty="0"/>
                        <a:t>p&gt; 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840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9" tooltip="CSS :only-child 选择器"/>
                        </a:rPr>
                        <a:t>:only-child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p:only-child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選擇屬於其父元素的唯一子元素的每個 </a:t>
                      </a:r>
                      <a:r>
                        <a:rPr lang="en-US" altLang="zh-CN" smtClean="0"/>
                        <a:t>&lt;</a:t>
                      </a:r>
                      <a:r>
                        <a:rPr lang="en-US" altLang="zh-CN" dirty="0"/>
                        <a:t>p&gt; 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1381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0" tooltip="CSS :nth-child(n) 选择器"/>
                        </a:rPr>
                        <a:t>:nth-child(</a:t>
                      </a:r>
                      <a:r>
                        <a:rPr lang="en-US" i="1">
                          <a:hlinkClick r:id="rId10" tooltip="CSS :nth-child(n) 选择器"/>
                        </a:rPr>
                        <a:t>n</a:t>
                      </a:r>
                      <a:r>
                        <a:rPr lang="en-US">
                          <a:hlinkClick r:id="rId10" tooltip="CSS :nth-child(n) 选择器"/>
                        </a:rPr>
                        <a:t>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p:nth-child(2)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選擇屬於其父元素的第二個子元素的每個 </a:t>
                      </a:r>
                      <a:r>
                        <a:rPr lang="en-US" altLang="zh-CN" smtClean="0"/>
                        <a:t>&lt;</a:t>
                      </a:r>
                      <a:r>
                        <a:rPr lang="en-US" altLang="zh-CN" dirty="0"/>
                        <a:t>p&gt; 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0289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1" tooltip="CSS :nth-last-child(n) 选择器"/>
                        </a:rPr>
                        <a:t>:nth-last-child(</a:t>
                      </a:r>
                      <a:r>
                        <a:rPr lang="en-US" i="1">
                          <a:hlinkClick r:id="rId11" tooltip="CSS :nth-last-child(n) 选择器"/>
                        </a:rPr>
                        <a:t>n</a:t>
                      </a:r>
                      <a:r>
                        <a:rPr lang="en-US">
                          <a:hlinkClick r:id="rId11" tooltip="CSS :nth-last-child(n) 选择器"/>
                        </a:rPr>
                        <a:t>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p:nth-last-child(2)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同上，從最後一個子元素開始計數。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81399097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5C6B426-3337-4AA7-B2F5-CC7993F52A76}"/>
              </a:ext>
            </a:extLst>
          </p:cNvPr>
          <p:cNvSpPr/>
          <p:nvPr/>
        </p:nvSpPr>
        <p:spPr>
          <a:xfrm>
            <a:off x="913795" y="6165334"/>
            <a:ext cx="5848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https://www.w3schools.com/cssref/css_selectors.asp</a:t>
            </a:r>
          </a:p>
        </p:txBody>
      </p:sp>
    </p:spTree>
    <p:extLst>
      <p:ext uri="{BB962C8B-B14F-4D97-AF65-F5344CB8AC3E}">
        <p14:creationId xmlns:p14="http://schemas.microsoft.com/office/powerpoint/2010/main" val="2204012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B45E2F1-BE5F-4CDC-B29E-F613B804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xmlns="" id="{DEDCB070-6F8D-4930-87CA-4D0DFBDE5C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499208"/>
              </p:ext>
            </p:extLst>
          </p:nvPr>
        </p:nvGraphicFramePr>
        <p:xfrm>
          <a:off x="120441" y="2086622"/>
          <a:ext cx="1194046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891">
                  <a:extLst>
                    <a:ext uri="{9D8B030D-6E8A-4147-A177-3AD203B41FA5}">
                      <a16:colId xmlns:a16="http://schemas.microsoft.com/office/drawing/2014/main" xmlns="" val="2625956715"/>
                    </a:ext>
                  </a:extLst>
                </a:gridCol>
                <a:gridCol w="2760955">
                  <a:extLst>
                    <a:ext uri="{9D8B030D-6E8A-4147-A177-3AD203B41FA5}">
                      <a16:colId xmlns:a16="http://schemas.microsoft.com/office/drawing/2014/main" xmlns="" val="145516622"/>
                    </a:ext>
                  </a:extLst>
                </a:gridCol>
                <a:gridCol w="6631622">
                  <a:extLst>
                    <a:ext uri="{9D8B030D-6E8A-4147-A177-3AD203B41FA5}">
                      <a16:colId xmlns:a16="http://schemas.microsoft.com/office/drawing/2014/main" xmlns="" val="1715652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 tooltip="CSS :nth-of-type(n) 选择器"/>
                        </a:rPr>
                        <a:t>:nth-of-type(</a:t>
                      </a:r>
                      <a:r>
                        <a:rPr lang="en-US" i="1" dirty="0">
                          <a:hlinkClick r:id="rId2" tooltip="CSS :nth-of-type(n) 选择器"/>
                        </a:rPr>
                        <a:t>n</a:t>
                      </a:r>
                      <a:r>
                        <a:rPr lang="en-US" dirty="0">
                          <a:hlinkClick r:id="rId2" tooltip="CSS :nth-of-type(n) 选择器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p:nth-of-type(2)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選擇屬於其父元素第二個 </a:t>
                      </a:r>
                      <a:r>
                        <a:rPr lang="en-US" altLang="zh-CN" smtClean="0"/>
                        <a:t>&lt;</a:t>
                      </a:r>
                      <a:r>
                        <a:rPr lang="en-US" altLang="zh-CN" dirty="0"/>
                        <a:t>p</a:t>
                      </a:r>
                      <a:r>
                        <a:rPr lang="en-US" altLang="zh-CN"/>
                        <a:t>&gt; </a:t>
                      </a:r>
                      <a:r>
                        <a:rPr lang="zh-CN" altLang="en-US" smtClean="0"/>
                        <a:t>元素的每個 </a:t>
                      </a:r>
                      <a:r>
                        <a:rPr lang="en-US" altLang="zh-CN" smtClean="0"/>
                        <a:t>&lt;</a:t>
                      </a:r>
                      <a:r>
                        <a:rPr lang="en-US" altLang="zh-CN" dirty="0"/>
                        <a:t>p&gt; 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7239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3" tooltip="CSS :nth-last-of-type(n) 选择器"/>
                        </a:rPr>
                        <a:t>:nth-last-of-type(</a:t>
                      </a:r>
                      <a:r>
                        <a:rPr lang="en-US" i="1">
                          <a:hlinkClick r:id="rId3" tooltip="CSS :nth-last-of-type(n) 选择器"/>
                        </a:rPr>
                        <a:t>n</a:t>
                      </a:r>
                      <a:r>
                        <a:rPr lang="en-US">
                          <a:hlinkClick r:id="rId3" tooltip="CSS :nth-last-of-type(n) 选择器"/>
                        </a:rPr>
                        <a:t>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p:nth-last-of-type(2)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同上，但是從最後一個子元素開始計數。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6700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4" tooltip="CSS :last-child 选择器"/>
                        </a:rPr>
                        <a:t>:last-child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p:last-child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選擇屬於其父元素最後一個子元素每個 </a:t>
                      </a:r>
                      <a:r>
                        <a:rPr lang="en-US" altLang="zh-CN" smtClean="0"/>
                        <a:t>&lt;</a:t>
                      </a:r>
                      <a:r>
                        <a:rPr lang="en-US" altLang="zh-CN" dirty="0"/>
                        <a:t>p&gt; 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5584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5" tooltip="CSS :root 选择器"/>
                        </a:rPr>
                        <a:t>:root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:root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選擇文檔的根項目。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5372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6" tooltip="CSS :empty 选择器"/>
                        </a:rPr>
                        <a:t>:empty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p:empty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選擇沒有子元素的每個 </a:t>
                      </a:r>
                      <a:r>
                        <a:rPr lang="en-US" altLang="zh-CN" smtClean="0"/>
                        <a:t>&lt;</a:t>
                      </a:r>
                      <a:r>
                        <a:rPr lang="en-US" altLang="zh-CN" dirty="0"/>
                        <a:t>p</a:t>
                      </a:r>
                      <a:r>
                        <a:rPr lang="en-US" altLang="zh-CN"/>
                        <a:t>&gt; </a:t>
                      </a:r>
                      <a:r>
                        <a:rPr lang="zh-CN" altLang="en-US" smtClean="0"/>
                        <a:t>元素（包括文本節點）。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239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7" tooltip="CSS :target 选择器"/>
                        </a:rPr>
                        <a:t>:target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#news:target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選擇當前活動的 </a:t>
                      </a:r>
                      <a:r>
                        <a:rPr lang="en-US" altLang="zh-CN" smtClean="0"/>
                        <a:t>#</a:t>
                      </a:r>
                      <a:r>
                        <a:rPr lang="en-US" altLang="zh-CN" dirty="0"/>
                        <a:t>news 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15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8" tooltip="CSS :enabled 选择器"/>
                        </a:rPr>
                        <a:t>:enabled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input:enabled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選擇每個啟用的 </a:t>
                      </a:r>
                      <a:r>
                        <a:rPr lang="en-US" altLang="zh-CN" smtClean="0"/>
                        <a:t>&lt;</a:t>
                      </a:r>
                      <a:r>
                        <a:rPr lang="en-US" altLang="zh-CN" dirty="0"/>
                        <a:t>input&gt; 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132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9" tooltip="CSS :disabled 选择器"/>
                        </a:rPr>
                        <a:t>:disabled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input:disabled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選擇每個禁用的 </a:t>
                      </a:r>
                      <a:r>
                        <a:rPr lang="en-US" altLang="zh-CN" smtClean="0"/>
                        <a:t>&lt;</a:t>
                      </a:r>
                      <a:r>
                        <a:rPr lang="en-US" altLang="zh-CN" dirty="0"/>
                        <a:t>input&gt; </a:t>
                      </a:r>
                      <a:r>
                        <a:rPr lang="zh-CN" altLang="en-US" dirty="0"/>
                        <a:t>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6880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0" tooltip="CSS :checked 选择器"/>
                        </a:rPr>
                        <a:t>:checked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input:checked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選擇每個被選中的 </a:t>
                      </a:r>
                      <a:r>
                        <a:rPr lang="en-US" altLang="zh-CN" smtClean="0"/>
                        <a:t>&lt;</a:t>
                      </a:r>
                      <a:r>
                        <a:rPr lang="en-US" altLang="zh-CN" dirty="0"/>
                        <a:t>input&gt; 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62066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1" tooltip="CSS :not(selector) 选择器"/>
                        </a:rPr>
                        <a:t>:not(</a:t>
                      </a:r>
                      <a:r>
                        <a:rPr lang="en-US" i="1">
                          <a:hlinkClick r:id="rId11" tooltip="CSS :not(selector) 选择器"/>
                        </a:rPr>
                        <a:t>selector</a:t>
                      </a:r>
                      <a:r>
                        <a:rPr lang="en-US">
                          <a:hlinkClick r:id="rId11" tooltip="CSS :not(selector) 选择器"/>
                        </a:rPr>
                        <a:t>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:not(p)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選擇非 </a:t>
                      </a:r>
                      <a:r>
                        <a:rPr lang="en-US" altLang="zh-CN" smtClean="0"/>
                        <a:t>&lt;</a:t>
                      </a:r>
                      <a:r>
                        <a:rPr lang="en-US" altLang="zh-CN" dirty="0"/>
                        <a:t>p</a:t>
                      </a:r>
                      <a:r>
                        <a:rPr lang="en-US" altLang="zh-CN"/>
                        <a:t>&gt; </a:t>
                      </a:r>
                      <a:r>
                        <a:rPr lang="zh-CN" altLang="en-US" smtClean="0"/>
                        <a:t>元素的每個元素。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8897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2" tooltip="CSS ::selection 选择器"/>
                        </a:rPr>
                        <a:t>::selection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::selection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選擇被使用者選取的元素部分。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98749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292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18648F0-4733-49D2-8067-167253D7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0F06BF2-84FD-4AD3-96E7-3D41BA159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8C225E67-190A-483A-867A-F8098DDD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93" y="414867"/>
            <a:ext cx="6720941" cy="243169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C881B980-858F-413F-9AE5-E79D0C457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93" y="3191934"/>
            <a:ext cx="6716256" cy="235373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4795D75E-D616-4586-9281-2B302C94C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779" y="3129918"/>
            <a:ext cx="4244708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60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B45E2F1-BE5F-4CDC-B29E-F613B804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requests regular expression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FB9B6D8-4C43-4FC0-9FA8-B1337FE28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字元集</a:t>
            </a:r>
            <a:endParaRPr lang="en-US" altLang="zh-TW" b="1" dirty="0"/>
          </a:p>
          <a:p>
            <a:r>
              <a:rPr lang="en-US" altLang="zh-TW" b="1" dirty="0"/>
              <a:t>Escape </a:t>
            </a:r>
            <a:r>
              <a:rPr lang="zh-TW" altLang="en-US" b="1" dirty="0"/>
              <a:t>逸出字串</a:t>
            </a:r>
            <a:endParaRPr lang="en-US" altLang="zh-TW" b="1" dirty="0"/>
          </a:p>
          <a:p>
            <a:r>
              <a:rPr lang="zh-TW" altLang="en-US" b="1" dirty="0"/>
              <a:t>比較字元</a:t>
            </a:r>
            <a:endParaRPr lang="en-US" altLang="zh-TW" b="1" dirty="0"/>
          </a:p>
          <a:p>
            <a:r>
              <a:rPr lang="zh-TW" altLang="en-US" b="1" dirty="0"/>
              <a:t>範本字串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6D03A12-7AED-4CBE-AD99-148E00143759}"/>
              </a:ext>
            </a:extLst>
          </p:cNvPr>
          <p:cNvSpPr/>
          <p:nvPr/>
        </p:nvSpPr>
        <p:spPr>
          <a:xfrm>
            <a:off x="837460" y="6248400"/>
            <a:ext cx="10430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https://www.datacamp.com/community/tutorials/python-regular-expression-tutorial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701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298C8DE-10C8-4293-A8CC-ACE38DF7F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53" y="462572"/>
            <a:ext cx="1953693" cy="842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Agenda</a:t>
            </a:r>
            <a:endParaRPr lang="zh-TW" altLang="en-US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4C1AD190-1644-4BB1-A224-8376DD13DE43}"/>
              </a:ext>
            </a:extLst>
          </p:cNvPr>
          <p:cNvSpPr txBox="1"/>
          <p:nvPr/>
        </p:nvSpPr>
        <p:spPr>
          <a:xfrm>
            <a:off x="2521258" y="1677880"/>
            <a:ext cx="75016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1.</a:t>
            </a:r>
            <a:r>
              <a:rPr lang="zh-TW" altLang="en-US" sz="3600" dirty="0"/>
              <a:t>獲取網頁內容</a:t>
            </a:r>
            <a:endParaRPr lang="en-US" altLang="zh-TW" sz="3600" dirty="0"/>
          </a:p>
          <a:p>
            <a:r>
              <a:rPr lang="en-US" altLang="zh-TW" sz="3600" dirty="0"/>
              <a:t>2.</a:t>
            </a:r>
            <a:r>
              <a:rPr lang="zh-TW" altLang="en-US" sz="3600" dirty="0"/>
              <a:t>解析網頁資料</a:t>
            </a:r>
            <a:endParaRPr lang="en-US" altLang="zh-TW" sz="3600" dirty="0"/>
          </a:p>
          <a:p>
            <a:r>
              <a:rPr lang="en-US" altLang="zh-TW" sz="3600" dirty="0"/>
              <a:t>3.</a:t>
            </a:r>
            <a:r>
              <a:rPr lang="zh-TW" altLang="en-US" sz="3600" dirty="0"/>
              <a:t>存儲網頁數據</a:t>
            </a:r>
            <a:endParaRPr lang="en-US" altLang="zh-TW" sz="3600" dirty="0"/>
          </a:p>
          <a:p>
            <a:r>
              <a:rPr lang="en-US" altLang="zh-TW" sz="3600" dirty="0"/>
              <a:t>4.</a:t>
            </a:r>
            <a:r>
              <a:rPr lang="zh-TW" altLang="en-US" sz="3600" dirty="0"/>
              <a:t>分析網頁數據</a:t>
            </a:r>
          </a:p>
        </p:txBody>
      </p:sp>
    </p:spTree>
    <p:extLst>
      <p:ext uri="{BB962C8B-B14F-4D97-AF65-F5344CB8AC3E}">
        <p14:creationId xmlns:p14="http://schemas.microsoft.com/office/powerpoint/2010/main" val="282328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B45E2F1-BE5F-4CDC-B29E-F613B804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FB9B6D8-4C43-4FC0-9FA8-B1337FE28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向下走訪</a:t>
            </a:r>
            <a:r>
              <a:rPr lang="en-US" altLang="zh-TW" dirty="0"/>
              <a:t>:&lt;div&gt;</a:t>
            </a:r>
            <a:r>
              <a:rPr lang="zh-TW" altLang="en-US" dirty="0"/>
              <a:t>→</a:t>
            </a:r>
            <a:r>
              <a:rPr lang="en-US" altLang="zh-TW" dirty="0"/>
              <a:t>&lt;div&gt;</a:t>
            </a:r>
            <a:r>
              <a:rPr lang="zh-TW" altLang="en-US" dirty="0"/>
              <a:t> → </a:t>
            </a:r>
            <a:r>
              <a:rPr lang="en-US" altLang="zh-TW" dirty="0"/>
              <a:t>&lt;p&gt;</a:t>
            </a:r>
            <a:r>
              <a:rPr lang="zh-TW" altLang="en-US" dirty="0"/>
              <a:t> → </a:t>
            </a:r>
            <a:r>
              <a:rPr lang="en-US" altLang="zh-TW" dirty="0"/>
              <a:t>&lt;a&gt;</a:t>
            </a:r>
          </a:p>
          <a:p>
            <a:pPr marL="0" indent="0">
              <a:buNone/>
            </a:pPr>
            <a:r>
              <a:rPr lang="zh-TW" altLang="en-US" dirty="0"/>
              <a:t>向上走訪</a:t>
            </a:r>
            <a:r>
              <a:rPr lang="en-US" altLang="zh-TW" dirty="0"/>
              <a:t>:&lt;li&gt;</a:t>
            </a:r>
            <a:r>
              <a:rPr lang="zh-TW" altLang="en-US" dirty="0"/>
              <a:t> →</a:t>
            </a:r>
            <a:r>
              <a:rPr lang="en-US" altLang="zh-TW" dirty="0"/>
              <a:t>&lt;ul&gt;</a:t>
            </a:r>
            <a:r>
              <a:rPr lang="zh-TW" altLang="en-US" dirty="0"/>
              <a:t> →</a:t>
            </a:r>
            <a:r>
              <a:rPr lang="en-US" altLang="zh-TW" dirty="0"/>
              <a:t>&lt;div&gt;</a:t>
            </a:r>
            <a:r>
              <a:rPr lang="zh-TW" altLang="en-US" dirty="0"/>
              <a:t> →</a:t>
            </a:r>
            <a:r>
              <a:rPr lang="en-US" altLang="zh-TW" dirty="0"/>
              <a:t>&lt;div&gt;</a:t>
            </a:r>
          </a:p>
          <a:p>
            <a:pPr marL="0" indent="0">
              <a:buNone/>
            </a:pPr>
            <a:r>
              <a:rPr lang="zh-TW" altLang="en-US" dirty="0"/>
              <a:t>兄弟走訪</a:t>
            </a:r>
            <a:r>
              <a:rPr lang="en-US" altLang="zh-TW" dirty="0"/>
              <a:t>:&lt;ul&gt;</a:t>
            </a:r>
            <a:r>
              <a:rPr lang="zh-TW" altLang="en-US" dirty="0"/>
              <a:t>的</a:t>
            </a:r>
            <a:r>
              <a:rPr lang="en-US" altLang="zh-TW" dirty="0"/>
              <a:t>&lt;li&gt;</a:t>
            </a:r>
            <a:r>
              <a:rPr lang="zh-TW" altLang="en-US" dirty="0"/>
              <a:t>標籤同層，</a:t>
            </a:r>
            <a:r>
              <a:rPr lang="en-US" altLang="zh-TW" dirty="0"/>
              <a:t>&lt;li&gt;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→ </a:t>
            </a:r>
            <a:r>
              <a:rPr lang="en-US" altLang="zh-TW" dirty="0"/>
              <a:t>&lt;li&gt; 1 or &lt;li&gt;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→ </a:t>
            </a:r>
            <a:r>
              <a:rPr lang="en-US" altLang="zh-TW" dirty="0"/>
              <a:t>&lt;li&gt; 3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08E97636-5C8D-41C0-8394-BF1B527DB4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89" t="28228" r="14647" b="16764"/>
          <a:stretch/>
        </p:blipFill>
        <p:spPr>
          <a:xfrm>
            <a:off x="5513030" y="3551068"/>
            <a:ext cx="6565631" cy="31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22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02EDB6D-8AC6-48B9-A33C-285747F0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Contents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Childen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descendants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8F2BFDA-5A1C-48E3-8FAB-AF1A435E8B3A}"/>
              </a:ext>
            </a:extLst>
          </p:cNvPr>
          <p:cNvSpPr/>
          <p:nvPr/>
        </p:nvSpPr>
        <p:spPr>
          <a:xfrm>
            <a:off x="913795" y="57733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向下走訪</a:t>
            </a:r>
          </a:p>
        </p:txBody>
      </p:sp>
    </p:spTree>
    <p:extLst>
      <p:ext uri="{BB962C8B-B14F-4D97-AF65-F5344CB8AC3E}">
        <p14:creationId xmlns:p14="http://schemas.microsoft.com/office/powerpoint/2010/main" val="730073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02EDB6D-8AC6-48B9-A33C-285747F0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Parent</a:t>
            </a:r>
          </a:p>
          <a:p>
            <a:pPr marL="0" indent="0">
              <a:buNone/>
            </a:pPr>
            <a:r>
              <a:rPr lang="en-US" altLang="zh-TW" dirty="0"/>
              <a:t>Parents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8F2BFDA-5A1C-48E3-8FAB-AF1A435E8B3A}"/>
              </a:ext>
            </a:extLst>
          </p:cNvPr>
          <p:cNvSpPr/>
          <p:nvPr/>
        </p:nvSpPr>
        <p:spPr>
          <a:xfrm>
            <a:off x="913795" y="57733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向上走訪</a:t>
            </a:r>
          </a:p>
        </p:txBody>
      </p:sp>
    </p:spTree>
    <p:extLst>
      <p:ext uri="{BB962C8B-B14F-4D97-AF65-F5344CB8AC3E}">
        <p14:creationId xmlns:p14="http://schemas.microsoft.com/office/powerpoint/2010/main" val="406056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02EDB6D-8AC6-48B9-A33C-285747F0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Next_sibling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Previous_ sibling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Next_elements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Previous_elements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8F2BFDA-5A1C-48E3-8FAB-AF1A435E8B3A}"/>
              </a:ext>
            </a:extLst>
          </p:cNvPr>
          <p:cNvSpPr/>
          <p:nvPr/>
        </p:nvSpPr>
        <p:spPr>
          <a:xfrm>
            <a:off x="913795" y="57733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左右兄弟走訪</a:t>
            </a:r>
          </a:p>
        </p:txBody>
      </p:sp>
    </p:spTree>
    <p:extLst>
      <p:ext uri="{BB962C8B-B14F-4D97-AF65-F5344CB8AC3E}">
        <p14:creationId xmlns:p14="http://schemas.microsoft.com/office/powerpoint/2010/main" val="91635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A34E929-B24A-43A1-8067-B3209AE82E5E}"/>
              </a:ext>
            </a:extLst>
          </p:cNvPr>
          <p:cNvSpPr/>
          <p:nvPr/>
        </p:nvSpPr>
        <p:spPr>
          <a:xfrm>
            <a:off x="0" y="0"/>
            <a:ext cx="12659557" cy="7102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9E20DC0-6851-48EB-A183-79694AC8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545521"/>
            <a:ext cx="10353761" cy="1326321"/>
          </a:xfrm>
        </p:spPr>
        <p:txBody>
          <a:bodyPr/>
          <a:lstStyle/>
          <a:p>
            <a:r>
              <a:rPr lang="zh-TW" altLang="en-US" sz="3200" dirty="0"/>
              <a:t>獲取網頁內容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743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xmlns="" id="{1253C3E8-F54F-4B0E-8E36-420F22C8F121}"/>
              </a:ext>
            </a:extLst>
          </p:cNvPr>
          <p:cNvGrpSpPr/>
          <p:nvPr/>
        </p:nvGrpSpPr>
        <p:grpSpPr>
          <a:xfrm>
            <a:off x="5965794" y="1537488"/>
            <a:ext cx="5814873" cy="1956456"/>
            <a:chOff x="4909351" y="328473"/>
            <a:chExt cx="6995604" cy="2220757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xmlns="" id="{A52707FD-FD28-47CD-BFDA-11B148B6572D}"/>
                </a:ext>
              </a:extLst>
            </p:cNvPr>
            <p:cNvGrpSpPr/>
            <p:nvPr/>
          </p:nvGrpSpPr>
          <p:grpSpPr>
            <a:xfrm>
              <a:off x="4909351" y="328473"/>
              <a:ext cx="6995604" cy="2192784"/>
              <a:chOff x="994299" y="1660123"/>
              <a:chExt cx="7183515" cy="1429306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9AF2238F-3BC2-4941-ACF6-B7F1CE25979B}"/>
                  </a:ext>
                </a:extLst>
              </p:cNvPr>
              <p:cNvSpPr/>
              <p:nvPr/>
            </p:nvSpPr>
            <p:spPr>
              <a:xfrm>
                <a:off x="994299" y="1660124"/>
                <a:ext cx="2308194" cy="14293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Client</a:t>
                </a:r>
                <a:endParaRPr lang="zh-TW" altLang="en-US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AB9F28E8-584B-4003-B2A2-41EE59807D31}"/>
                  </a:ext>
                </a:extLst>
              </p:cNvPr>
              <p:cNvSpPr/>
              <p:nvPr/>
            </p:nvSpPr>
            <p:spPr>
              <a:xfrm>
                <a:off x="5869620" y="1660123"/>
                <a:ext cx="2308194" cy="14293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Server</a:t>
                </a:r>
                <a:endParaRPr lang="zh-TW" altLang="en-US" dirty="0"/>
              </a:p>
            </p:txBody>
          </p:sp>
          <p:cxnSp>
            <p:nvCxnSpPr>
              <p:cNvPr id="7" name="直線單箭頭接點 6">
                <a:extLst>
                  <a:ext uri="{FF2B5EF4-FFF2-40B4-BE49-F238E27FC236}">
                    <a16:creationId xmlns:a16="http://schemas.microsoft.com/office/drawing/2014/main" xmlns="" id="{FFAA655C-9DF0-410F-823B-B989E48A3BB4}"/>
                  </a:ext>
                </a:extLst>
              </p:cNvPr>
              <p:cNvCxnSpPr/>
              <p:nvPr/>
            </p:nvCxnSpPr>
            <p:spPr>
              <a:xfrm>
                <a:off x="3302493" y="1917577"/>
                <a:ext cx="2567127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單箭頭接點 7">
                <a:extLst>
                  <a:ext uri="{FF2B5EF4-FFF2-40B4-BE49-F238E27FC236}">
                    <a16:creationId xmlns:a16="http://schemas.microsoft.com/office/drawing/2014/main" xmlns="" id="{56A6B468-0751-4BCE-80D5-4AE33D2E0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493" y="2823099"/>
                <a:ext cx="2567127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xmlns="" id="{3F1B9DFE-16DB-4BB3-B311-E5DE2593A487}"/>
                </a:ext>
              </a:extLst>
            </p:cNvPr>
            <p:cNvSpPr txBox="1"/>
            <p:nvPr/>
          </p:nvSpPr>
          <p:spPr>
            <a:xfrm>
              <a:off x="7581528" y="775726"/>
              <a:ext cx="1651246" cy="384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http request</a:t>
              </a:r>
              <a:endParaRPr lang="zh-TW" altLang="en-US" sz="1600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xmlns="" id="{F0CEAAA5-B307-4895-8572-A7D164F0AAA8}"/>
                </a:ext>
              </a:extLst>
            </p:cNvPr>
            <p:cNvSpPr txBox="1"/>
            <p:nvPr/>
          </p:nvSpPr>
          <p:spPr>
            <a:xfrm>
              <a:off x="7581528" y="2164940"/>
              <a:ext cx="1840181" cy="384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http response</a:t>
              </a:r>
              <a:endParaRPr lang="zh-TW" altLang="en-US" sz="1600" dirty="0"/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C0211B36-C931-43B1-A779-4A1028C17E87}"/>
              </a:ext>
            </a:extLst>
          </p:cNvPr>
          <p:cNvSpPr txBox="1"/>
          <p:nvPr/>
        </p:nvSpPr>
        <p:spPr>
          <a:xfrm>
            <a:off x="936918" y="3988195"/>
            <a:ext cx="8922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終端向伺服器發送建立連線封包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伺服器應允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終端向伺服器發送請求封包，要求指定檔案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伺服器回應終端訊息，傳送其指定檔案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02D45F3A-84F8-43A6-B35D-41A532412DB8}"/>
              </a:ext>
            </a:extLst>
          </p:cNvPr>
          <p:cNvSpPr/>
          <p:nvPr/>
        </p:nvSpPr>
        <p:spPr>
          <a:xfrm>
            <a:off x="375820" y="6138908"/>
            <a:ext cx="116267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https://medium.com/@gordonfang_85054/python-%E7%88%AC%E8%9F%B2%E7%AD%86%E8%A8%98-1-15fdec38393c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8272CEFD-4506-490F-AB28-32BD965563EB}"/>
              </a:ext>
            </a:extLst>
          </p:cNvPr>
          <p:cNvSpPr txBox="1"/>
          <p:nvPr/>
        </p:nvSpPr>
        <p:spPr>
          <a:xfrm>
            <a:off x="1047565" y="745724"/>
            <a:ext cx="344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HTTP</a:t>
            </a:r>
            <a:r>
              <a:rPr lang="zh-TW" altLang="en-US" sz="3200" dirty="0"/>
              <a:t>通訊協定</a:t>
            </a:r>
          </a:p>
        </p:txBody>
      </p:sp>
    </p:spTree>
    <p:extLst>
      <p:ext uri="{BB962C8B-B14F-4D97-AF65-F5344CB8AC3E}">
        <p14:creationId xmlns:p14="http://schemas.microsoft.com/office/powerpoint/2010/main" val="169324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299FE78-701D-41F0-AB97-EC3C7E93BC7F}"/>
              </a:ext>
            </a:extLst>
          </p:cNvPr>
          <p:cNvSpPr/>
          <p:nvPr/>
        </p:nvSpPr>
        <p:spPr>
          <a:xfrm>
            <a:off x="641824" y="4279906"/>
            <a:ext cx="4763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requests.get</a:t>
            </a:r>
            <a:r>
              <a:rPr lang="en-US" altLang="zh-TW" dirty="0"/>
              <a:t>(</a:t>
            </a:r>
            <a:r>
              <a:rPr lang="en-US" altLang="zh-TW" i="1" dirty="0" err="1"/>
              <a:t>url</a:t>
            </a:r>
            <a:r>
              <a:rPr lang="en-US" altLang="zh-TW" dirty="0"/>
              <a:t>, params={</a:t>
            </a:r>
            <a:r>
              <a:rPr lang="en-US" altLang="zh-TW" i="1" dirty="0"/>
              <a:t>key</a:t>
            </a:r>
            <a:r>
              <a:rPr lang="en-US" altLang="zh-TW" dirty="0"/>
              <a:t>: </a:t>
            </a:r>
            <a:r>
              <a:rPr lang="en-US" altLang="zh-TW" i="1" dirty="0"/>
              <a:t>value</a:t>
            </a:r>
            <a:r>
              <a:rPr lang="en-US" altLang="zh-TW" dirty="0"/>
              <a:t>}, </a:t>
            </a:r>
            <a:r>
              <a:rPr lang="en-US" altLang="zh-TW" i="1" dirty="0" err="1"/>
              <a:t>args</a:t>
            </a:r>
            <a:r>
              <a:rPr lang="en-US" altLang="zh-TW" dirty="0"/>
              <a:t>)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078ABC46-D2B3-44B4-BDEC-E5BBA77D44E1}"/>
              </a:ext>
            </a:extLst>
          </p:cNvPr>
          <p:cNvSpPr/>
          <p:nvPr/>
        </p:nvSpPr>
        <p:spPr>
          <a:xfrm>
            <a:off x="641824" y="3807641"/>
            <a:ext cx="343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HTTP</a:t>
            </a:r>
            <a:r>
              <a:rPr lang="zh-TW" altLang="en-US" b="1" dirty="0"/>
              <a:t>請求方法</a:t>
            </a:r>
            <a:r>
              <a:rPr lang="en-US" altLang="zh-TW" b="1" dirty="0"/>
              <a:t>GET()</a:t>
            </a:r>
            <a:r>
              <a:rPr lang="zh-TW" altLang="en-US" b="1" dirty="0"/>
              <a:t>    </a:t>
            </a:r>
            <a:r>
              <a:rPr lang="en-US" altLang="zh-TW" b="1" dirty="0"/>
              <a:t>POST()</a:t>
            </a:r>
            <a:endParaRPr lang="zh-TW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E9954AC9-8863-4601-AD52-C205F428115D}"/>
              </a:ext>
            </a:extLst>
          </p:cNvPr>
          <p:cNvSpPr/>
          <p:nvPr/>
        </p:nvSpPr>
        <p:spPr>
          <a:xfrm>
            <a:off x="641823" y="4855105"/>
            <a:ext cx="6433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requests.post</a:t>
            </a:r>
            <a:r>
              <a:rPr lang="en-US" altLang="zh-TW" dirty="0"/>
              <a:t>(</a:t>
            </a:r>
            <a:r>
              <a:rPr lang="en-US" altLang="zh-TW" i="1" dirty="0" err="1"/>
              <a:t>url</a:t>
            </a:r>
            <a:r>
              <a:rPr lang="en-US" altLang="zh-TW" dirty="0"/>
              <a:t>, data={</a:t>
            </a:r>
            <a:r>
              <a:rPr lang="en-US" altLang="zh-TW" i="1" dirty="0"/>
              <a:t>key</a:t>
            </a:r>
            <a:r>
              <a:rPr lang="en-US" altLang="zh-TW" dirty="0"/>
              <a:t>: </a:t>
            </a:r>
            <a:r>
              <a:rPr lang="en-US" altLang="zh-TW" i="1" dirty="0"/>
              <a:t>value</a:t>
            </a:r>
            <a:r>
              <a:rPr lang="en-US" altLang="zh-TW" dirty="0"/>
              <a:t>}, json={</a:t>
            </a:r>
            <a:r>
              <a:rPr lang="en-US" altLang="zh-TW" i="1" dirty="0"/>
              <a:t>key</a:t>
            </a:r>
            <a:r>
              <a:rPr lang="en-US" altLang="zh-TW" dirty="0"/>
              <a:t>: </a:t>
            </a:r>
            <a:r>
              <a:rPr lang="en-US" altLang="zh-TW" i="1" dirty="0"/>
              <a:t>value</a:t>
            </a:r>
            <a:r>
              <a:rPr lang="en-US" altLang="zh-TW" dirty="0"/>
              <a:t>}, </a:t>
            </a:r>
            <a:r>
              <a:rPr lang="en-US" altLang="zh-TW" i="1" dirty="0" err="1"/>
              <a:t>args</a:t>
            </a:r>
            <a:r>
              <a:rPr lang="en-US" altLang="zh-TW" dirty="0"/>
              <a:t>)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098735C-B57C-416C-9D73-54321EB9DEBE}"/>
              </a:ext>
            </a:extLst>
          </p:cNvPr>
          <p:cNvSpPr/>
          <p:nvPr/>
        </p:nvSpPr>
        <p:spPr>
          <a:xfrm>
            <a:off x="641824" y="6248400"/>
            <a:ext cx="5582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https://en.wikipedia.org/wiki/Requests_(software)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1CACC10E-1C63-4CB9-A716-42C746E35BE7}"/>
              </a:ext>
            </a:extLst>
          </p:cNvPr>
          <p:cNvSpPr txBox="1"/>
          <p:nvPr/>
        </p:nvSpPr>
        <p:spPr>
          <a:xfrm>
            <a:off x="641824" y="638579"/>
            <a:ext cx="2432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Request</a:t>
            </a:r>
            <a:endParaRPr lang="zh-TW" altLang="en-US" sz="4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4700D804-1D97-4992-BB77-751B9AF9A2FF}"/>
              </a:ext>
            </a:extLst>
          </p:cNvPr>
          <p:cNvSpPr/>
          <p:nvPr/>
        </p:nvSpPr>
        <p:spPr>
          <a:xfrm>
            <a:off x="641824" y="1565019"/>
            <a:ext cx="8715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Requests is a Python HTTP library, released under the Apache License 2.0.</a:t>
            </a:r>
            <a:endParaRPr lang="zh-TW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xmlns="" id="{3C01BCFA-08EB-4C70-AA79-C16485E50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5371"/>
              </p:ext>
            </p:extLst>
          </p:nvPr>
        </p:nvGraphicFramePr>
        <p:xfrm>
          <a:off x="3985088" y="807102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4587845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41091551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720101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urllib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urllib2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request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0629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51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E31B991-51B1-4276-AA56-B3F29AB5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7146041E-8529-47FA-A766-19E344174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0" y="1467449"/>
            <a:ext cx="5829805" cy="237764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F23C59F1-056B-4C97-A7A2-38AC4EF87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0" y="4005238"/>
            <a:ext cx="6154923" cy="265279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6F7E0D8E-C2C3-466D-8FD8-E11978225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724" y="1451796"/>
            <a:ext cx="5434612" cy="212879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0F121129-73FE-49A4-89FD-234EAEF33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724" y="4016534"/>
            <a:ext cx="8661979" cy="264149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72219D95-A2DC-4C4B-9FF4-AC498AEAFD3C}"/>
              </a:ext>
            </a:extLst>
          </p:cNvPr>
          <p:cNvSpPr/>
          <p:nvPr/>
        </p:nvSpPr>
        <p:spPr>
          <a:xfrm>
            <a:off x="10463420" y="2456259"/>
            <a:ext cx="1384916" cy="239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A22B7EED-F773-4E8D-BB58-E88C6D22D100}"/>
              </a:ext>
            </a:extLst>
          </p:cNvPr>
          <p:cNvSpPr txBox="1"/>
          <p:nvPr/>
        </p:nvSpPr>
        <p:spPr>
          <a:xfrm>
            <a:off x="365760" y="384048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/>
              <a:t>header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785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3261A934-093A-4DD2-9AE2-5CC7D71B6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078" y="249497"/>
            <a:ext cx="1234547" cy="185182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D6302D29-EB34-4CE2-A90C-DD99640CE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07" y="249497"/>
            <a:ext cx="5456393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0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FCB42EF-827E-4001-88BD-AF6EBED834BD}"/>
              </a:ext>
            </a:extLst>
          </p:cNvPr>
          <p:cNvSpPr/>
          <p:nvPr/>
        </p:nvSpPr>
        <p:spPr>
          <a:xfrm>
            <a:off x="0" y="0"/>
            <a:ext cx="12659557" cy="7102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444977E-AA5E-4287-8FEA-01BCF211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16200"/>
            <a:ext cx="10353761" cy="1326321"/>
          </a:xfrm>
        </p:spPr>
        <p:txBody>
          <a:bodyPr/>
          <a:lstStyle/>
          <a:p>
            <a:r>
              <a:rPr lang="zh-TW" altLang="en-US" dirty="0"/>
              <a:t>資料剖析</a:t>
            </a:r>
          </a:p>
        </p:txBody>
      </p:sp>
    </p:spTree>
    <p:extLst>
      <p:ext uri="{BB962C8B-B14F-4D97-AF65-F5344CB8AC3E}">
        <p14:creationId xmlns:p14="http://schemas.microsoft.com/office/powerpoint/2010/main" val="152344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CD609ED-1116-4469-9B3D-EAF13C9B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653" y="2146864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搜尋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  <a:r>
              <a:rPr lang="en-US" altLang="zh-TW" dirty="0"/>
              <a:t>:</a:t>
            </a:r>
            <a:r>
              <a:rPr lang="zh-TW" altLang="en-US" dirty="0"/>
              <a:t>找出特定</a:t>
            </a:r>
            <a:r>
              <a:rPr lang="en-US" altLang="zh-TW" dirty="0"/>
              <a:t>HTML</a:t>
            </a:r>
            <a:r>
              <a:rPr lang="zh-TW" altLang="en-US" dirty="0"/>
              <a:t>標籤或標籤集合，可以使用標籤名稱、屬性、</a:t>
            </a:r>
            <a:r>
              <a:rPr lang="en-US" altLang="zh-TW" dirty="0"/>
              <a:t>CSS</a:t>
            </a:r>
            <a:r>
              <a:rPr lang="zh-TW" altLang="en-US" dirty="0"/>
              <a:t>選擇器、正規運算式</a:t>
            </a:r>
            <a:r>
              <a:rPr lang="en-US" altLang="zh-TW" dirty="0"/>
              <a:t>(Regular Expression)</a:t>
            </a:r>
            <a:r>
              <a:rPr lang="zh-TW" altLang="en-US" dirty="0"/>
              <a:t>取出特定資料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走訪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  <a:r>
              <a:rPr lang="en-US" altLang="zh-TW" dirty="0"/>
              <a:t>:</a:t>
            </a:r>
            <a:r>
              <a:rPr lang="zh-TW" altLang="en-US" dirty="0"/>
              <a:t>找出特定元素後，如果再目標資料附近，需要從</a:t>
            </a:r>
            <a:r>
              <a:rPr lang="en-US" altLang="zh-TW" dirty="0"/>
              <a:t>HTML</a:t>
            </a:r>
            <a:r>
              <a:rPr lang="zh-TW" altLang="en-US" dirty="0"/>
              <a:t>網頁結構中，透過向上、向下、向左右兄弟走訪</a:t>
            </a:r>
            <a:r>
              <a:rPr lang="en-US" altLang="zh-TW" dirty="0"/>
              <a:t>HTML</a:t>
            </a:r>
            <a:r>
              <a:rPr lang="zh-TW" altLang="en-US" dirty="0"/>
              <a:t>元素來定位資料真正的位置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修改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  <a:r>
              <a:rPr lang="en-US" altLang="zh-TW" dirty="0"/>
              <a:t>:</a:t>
            </a:r>
            <a:r>
              <a:rPr lang="zh-TW" altLang="en-US" dirty="0"/>
              <a:t>修改</a:t>
            </a:r>
            <a:r>
              <a:rPr lang="en-US" altLang="zh-TW" dirty="0"/>
              <a:t>HTML</a:t>
            </a:r>
            <a:r>
              <a:rPr lang="zh-TW" altLang="en-US" dirty="0"/>
              <a:t>標籤、屬性來幫助我們順利完成網頁爬蟲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78813A03-3226-49AA-AB22-6B98303E1216}"/>
              </a:ext>
            </a:extLst>
          </p:cNvPr>
          <p:cNvSpPr/>
          <p:nvPr/>
        </p:nvSpPr>
        <p:spPr>
          <a:xfrm>
            <a:off x="656653" y="83133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/>
              <a:t>資料剖析</a:t>
            </a:r>
          </a:p>
        </p:txBody>
      </p:sp>
    </p:spTree>
    <p:extLst>
      <p:ext uri="{BB962C8B-B14F-4D97-AF65-F5344CB8AC3E}">
        <p14:creationId xmlns:p14="http://schemas.microsoft.com/office/powerpoint/2010/main" val="1928222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1462</TotalTime>
  <Words>1348</Words>
  <Application>Microsoft Office PowerPoint</Application>
  <PresentationFormat>自訂</PresentationFormat>
  <Paragraphs>218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Damask</vt:lpstr>
      <vt:lpstr>HTML網頁爬蟲</vt:lpstr>
      <vt:lpstr>PowerPoint 簡報</vt:lpstr>
      <vt:lpstr>獲取網頁內容</vt:lpstr>
      <vt:lpstr>PowerPoint 簡報</vt:lpstr>
      <vt:lpstr>PowerPoint 簡報</vt:lpstr>
      <vt:lpstr>PowerPoint 簡報</vt:lpstr>
      <vt:lpstr>PowerPoint 簡報</vt:lpstr>
      <vt:lpstr>資料剖析</vt:lpstr>
      <vt:lpstr>PowerPoint 簡報</vt:lpstr>
      <vt:lpstr>PowerPoint 簡報</vt:lpstr>
      <vt:lpstr>Find()搜尋HTML網頁</vt:lpstr>
      <vt:lpstr>PowerPoint 簡報</vt:lpstr>
      <vt:lpstr>CSS Selector搜尋HTML網頁</vt:lpstr>
      <vt:lpstr>CSS Selector 搜尋 HTML網頁 CSS LEVEL 1</vt:lpstr>
      <vt:lpstr>CSS Selector 搜尋 HTML網頁 CSS LEVEL 2</vt:lpstr>
      <vt:lpstr>CSS Selector 搜尋 HTML網頁 CSS LEVEL 3</vt:lpstr>
      <vt:lpstr>PowerPoint 簡報</vt:lpstr>
      <vt:lpstr>PowerPoint 簡報</vt:lpstr>
      <vt:lpstr>requests regular expression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HTML網頁爬蟲</dc:title>
  <dc:creator>LIU_HAN-YING</dc:creator>
  <cp:lastModifiedBy>I5302</cp:lastModifiedBy>
  <cp:revision>58</cp:revision>
  <dcterms:created xsi:type="dcterms:W3CDTF">2020-04-29T21:51:55Z</dcterms:created>
  <dcterms:modified xsi:type="dcterms:W3CDTF">2020-05-07T09:14:14Z</dcterms:modified>
</cp:coreProperties>
</file>