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60" r:id="rId5"/>
    <p:sldId id="266" r:id="rId6"/>
    <p:sldId id="265" r:id="rId7"/>
    <p:sldId id="279" r:id="rId8"/>
    <p:sldId id="280" r:id="rId9"/>
    <p:sldId id="281" r:id="rId10"/>
    <p:sldId id="282" r:id="rId11"/>
    <p:sldId id="261" r:id="rId12"/>
    <p:sldId id="267" r:id="rId13"/>
    <p:sldId id="268" r:id="rId14"/>
    <p:sldId id="269" r:id="rId15"/>
    <p:sldId id="275" r:id="rId16"/>
    <p:sldId id="276" r:id="rId17"/>
    <p:sldId id="278" r:id="rId18"/>
    <p:sldId id="277" r:id="rId19"/>
    <p:sldId id="270" r:id="rId20"/>
    <p:sldId id="271" r:id="rId21"/>
    <p:sldId id="272" r:id="rId22"/>
    <p:sldId id="273" r:id="rId23"/>
    <p:sldId id="274" r:id="rId24"/>
    <p:sldId id="262" r:id="rId25"/>
    <p:sldId id="263" r:id="rId2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261" autoAdjust="0"/>
  </p:normalViewPr>
  <p:slideViewPr>
    <p:cSldViewPr snapToGrid="0">
      <p:cViewPr>
        <p:scale>
          <a:sx n="100" d="100"/>
          <a:sy n="100" d="100"/>
        </p:scale>
        <p:origin x="-1944" y="72"/>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5AFA5-2900-4CB0-84B5-9CF00C848AC8}" type="datetimeFigureOut">
              <a:rPr lang="zh-TW" altLang="en-US" smtClean="0"/>
              <a:t>2020/4/30</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99E40-7B64-47AB-ABD2-511B38BE6D8E}" type="slidenum">
              <a:rPr lang="zh-TW" altLang="en-US" smtClean="0"/>
              <a:t>‹#›</a:t>
            </a:fld>
            <a:endParaRPr lang="zh-TW" altLang="en-US"/>
          </a:p>
        </p:txBody>
      </p:sp>
    </p:spTree>
    <p:extLst>
      <p:ext uri="{BB962C8B-B14F-4D97-AF65-F5344CB8AC3E}">
        <p14:creationId xmlns:p14="http://schemas.microsoft.com/office/powerpoint/2010/main" val="4009018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主要用途就也還是用來分類，等等後面會稍微提到，同樣為分類，多類與二元的些微差異</a:t>
            </a:r>
            <a:endParaRPr lang="en-US" altLang="zh-TW" dirty="0" smtClean="0"/>
          </a:p>
          <a:p>
            <a:r>
              <a:rPr lang="zh-TW" altLang="en-US" dirty="0" smtClean="0"/>
              <a:t>那多類顧名思義就是將更複雜的類別更進詳細分類像是一般二元會分為是、否歸為兩類</a:t>
            </a:r>
            <a:endParaRPr lang="en-US" altLang="zh-TW" dirty="0" smtClean="0"/>
          </a:p>
          <a:p>
            <a:r>
              <a:rPr lang="zh-TW" altLang="en-US" dirty="0" smtClean="0"/>
              <a:t>而多類就是會將兩種以上的類別進行多次的二元分類</a:t>
            </a:r>
            <a:endParaRPr lang="en-US" altLang="zh-TW" dirty="0" smtClean="0"/>
          </a:p>
          <a:p>
            <a:endParaRPr lang="en-US" altLang="zh-TW" dirty="0" smtClean="0"/>
          </a:p>
          <a:p>
            <a:r>
              <a:rPr lang="zh-TW" altLang="en-US" dirty="0" smtClean="0"/>
              <a:t>以動物為例，二元就會分類成，是狗嗎</a:t>
            </a:r>
            <a:r>
              <a:rPr lang="en-US" altLang="zh-TW" dirty="0" smtClean="0"/>
              <a:t>?</a:t>
            </a:r>
            <a:r>
              <a:rPr lang="zh-TW" altLang="en-US" dirty="0" smtClean="0"/>
              <a:t>那分類結果將會是 是狗嗎或不是狗</a:t>
            </a:r>
            <a:endParaRPr lang="en-US" altLang="zh-TW" dirty="0" smtClean="0"/>
          </a:p>
          <a:p>
            <a:r>
              <a:rPr lang="zh-TW" altLang="en-US" dirty="0" smtClean="0"/>
              <a:t>多類則是 是狗嗎</a:t>
            </a:r>
            <a:r>
              <a:rPr lang="en-US" altLang="zh-TW" dirty="0" smtClean="0"/>
              <a:t>?</a:t>
            </a:r>
            <a:r>
              <a:rPr lang="zh-TW" altLang="en-US" dirty="0" smtClean="0"/>
              <a:t> 不是狗就會進行下一次的分類 是貓嗎</a:t>
            </a:r>
            <a:r>
              <a:rPr lang="en-US" altLang="zh-TW" dirty="0" smtClean="0"/>
              <a:t>?</a:t>
            </a:r>
            <a:r>
              <a:rPr lang="zh-TW" altLang="en-US" dirty="0" smtClean="0"/>
              <a:t>或是下一種品種，最後再將最後結果統計出來</a:t>
            </a:r>
            <a:endParaRPr lang="zh-TW" altLang="en-US" dirty="0"/>
          </a:p>
        </p:txBody>
      </p:sp>
      <p:sp>
        <p:nvSpPr>
          <p:cNvPr id="4" name="投影片編號版面配置區 3"/>
          <p:cNvSpPr>
            <a:spLocks noGrp="1"/>
          </p:cNvSpPr>
          <p:nvPr>
            <p:ph type="sldNum" sz="quarter" idx="10"/>
          </p:nvPr>
        </p:nvSpPr>
        <p:spPr/>
        <p:txBody>
          <a:bodyPr/>
          <a:lstStyle/>
          <a:p>
            <a:fld id="{5A499E40-7B64-47AB-ABD2-511B38BE6D8E}" type="slidenum">
              <a:rPr lang="zh-TW" altLang="en-US" smtClean="0"/>
              <a:t>3</a:t>
            </a:fld>
            <a:endParaRPr lang="zh-TW" altLang="en-US"/>
          </a:p>
        </p:txBody>
      </p:sp>
    </p:spTree>
    <p:extLst>
      <p:ext uri="{BB962C8B-B14F-4D97-AF65-F5344CB8AC3E}">
        <p14:creationId xmlns:p14="http://schemas.microsoft.com/office/powerpoint/2010/main" val="177706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10660809-942A-4921-831D-7A8369614B57}" type="datetime1">
              <a:rPr lang="zh-TW" altLang="en-US" smtClean="0"/>
              <a:t>2020/4/30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4C995C6-37A1-4C29-BB4E-555EAA3E776C}" type="slidenum">
              <a:rPr lang="zh-TW" altLang="en-US" smtClean="0"/>
              <a:t>‹#›</a:t>
            </a:fld>
            <a:endParaRPr lang="zh-TW" altLang="en-US"/>
          </a:p>
        </p:txBody>
      </p:sp>
    </p:spTree>
    <p:extLst>
      <p:ext uri="{BB962C8B-B14F-4D97-AF65-F5344CB8AC3E}">
        <p14:creationId xmlns:p14="http://schemas.microsoft.com/office/powerpoint/2010/main" val="832370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E569CF1-C131-4C69-A89C-0793ED5D446E}" type="datetime1">
              <a:rPr lang="zh-TW" altLang="en-US" smtClean="0"/>
              <a:t>2020/4/30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4C995C6-37A1-4C29-BB4E-555EAA3E776C}" type="slidenum">
              <a:rPr lang="zh-TW" altLang="en-US" smtClean="0"/>
              <a:t>‹#›</a:t>
            </a:fld>
            <a:endParaRPr lang="zh-TW" altLang="en-US"/>
          </a:p>
        </p:txBody>
      </p:sp>
    </p:spTree>
    <p:extLst>
      <p:ext uri="{BB962C8B-B14F-4D97-AF65-F5344CB8AC3E}">
        <p14:creationId xmlns:p14="http://schemas.microsoft.com/office/powerpoint/2010/main" val="444667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FD4565F4-46D5-47A1-8E36-56DC3BEC3BF1}" type="datetime1">
              <a:rPr lang="zh-TW" altLang="en-US" smtClean="0"/>
              <a:t>2020/4/30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4C995C6-37A1-4C29-BB4E-555EAA3E776C}" type="slidenum">
              <a:rPr lang="zh-TW" altLang="en-US" smtClean="0"/>
              <a:t>‹#›</a:t>
            </a:fld>
            <a:endParaRPr lang="zh-TW" altLang="en-US"/>
          </a:p>
        </p:txBody>
      </p:sp>
    </p:spTree>
    <p:extLst>
      <p:ext uri="{BB962C8B-B14F-4D97-AF65-F5344CB8AC3E}">
        <p14:creationId xmlns:p14="http://schemas.microsoft.com/office/powerpoint/2010/main" val="3388342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5486D5B-FD94-45AF-9EDF-AF7E3A607F03}" type="datetime1">
              <a:rPr lang="zh-TW" altLang="en-US" smtClean="0"/>
              <a:t>2020/4/30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4C995C6-37A1-4C29-BB4E-555EAA3E776C}" type="slidenum">
              <a:rPr lang="zh-TW" altLang="en-US" smtClean="0"/>
              <a:t>‹#›</a:t>
            </a:fld>
            <a:endParaRPr lang="zh-TW" altLang="en-US"/>
          </a:p>
        </p:txBody>
      </p:sp>
    </p:spTree>
    <p:extLst>
      <p:ext uri="{BB962C8B-B14F-4D97-AF65-F5344CB8AC3E}">
        <p14:creationId xmlns:p14="http://schemas.microsoft.com/office/powerpoint/2010/main" val="2526282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A1A73A65-EECB-48BD-A8FB-E60E0F000F69}" type="datetime1">
              <a:rPr lang="zh-TW" altLang="en-US" smtClean="0"/>
              <a:t>2020/4/30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4C995C6-37A1-4C29-BB4E-555EAA3E776C}" type="slidenum">
              <a:rPr lang="zh-TW" altLang="en-US" smtClean="0"/>
              <a:t>‹#›</a:t>
            </a:fld>
            <a:endParaRPr lang="zh-TW" altLang="en-US"/>
          </a:p>
        </p:txBody>
      </p:sp>
    </p:spTree>
    <p:extLst>
      <p:ext uri="{BB962C8B-B14F-4D97-AF65-F5344CB8AC3E}">
        <p14:creationId xmlns:p14="http://schemas.microsoft.com/office/powerpoint/2010/main" val="2107333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9B6C2FA5-CE7B-4FDB-AC15-BF39613CAE2D}" type="datetime1">
              <a:rPr lang="zh-TW" altLang="en-US" smtClean="0"/>
              <a:t>2020/4/30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4C995C6-37A1-4C29-BB4E-555EAA3E776C}" type="slidenum">
              <a:rPr lang="zh-TW" altLang="en-US" smtClean="0"/>
              <a:t>‹#›</a:t>
            </a:fld>
            <a:endParaRPr lang="zh-TW" altLang="en-US"/>
          </a:p>
        </p:txBody>
      </p:sp>
    </p:spTree>
    <p:extLst>
      <p:ext uri="{BB962C8B-B14F-4D97-AF65-F5344CB8AC3E}">
        <p14:creationId xmlns:p14="http://schemas.microsoft.com/office/powerpoint/2010/main" val="2465327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285B3658-D1A3-4FCD-9B30-2FFCEA46A86E}" type="datetime1">
              <a:rPr lang="zh-TW" altLang="en-US" smtClean="0"/>
              <a:t>2020/4/30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4C995C6-37A1-4C29-BB4E-555EAA3E776C}" type="slidenum">
              <a:rPr lang="zh-TW" altLang="en-US" smtClean="0"/>
              <a:t>‹#›</a:t>
            </a:fld>
            <a:endParaRPr lang="zh-TW" altLang="en-US"/>
          </a:p>
        </p:txBody>
      </p:sp>
    </p:spTree>
    <p:extLst>
      <p:ext uri="{BB962C8B-B14F-4D97-AF65-F5344CB8AC3E}">
        <p14:creationId xmlns:p14="http://schemas.microsoft.com/office/powerpoint/2010/main" val="3879714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8831BE4D-346D-4DC7-BA79-193702A46407}" type="datetime1">
              <a:rPr lang="zh-TW" altLang="en-US" smtClean="0"/>
              <a:t>2020/4/30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4C995C6-37A1-4C29-BB4E-555EAA3E776C}" type="slidenum">
              <a:rPr lang="zh-TW" altLang="en-US" smtClean="0"/>
              <a:t>‹#›</a:t>
            </a:fld>
            <a:endParaRPr lang="zh-TW" altLang="en-US"/>
          </a:p>
        </p:txBody>
      </p:sp>
    </p:spTree>
    <p:extLst>
      <p:ext uri="{BB962C8B-B14F-4D97-AF65-F5344CB8AC3E}">
        <p14:creationId xmlns:p14="http://schemas.microsoft.com/office/powerpoint/2010/main" val="240149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73494-3C27-43E2-B0A7-B0C0C6D323EE}" type="datetime1">
              <a:rPr lang="zh-TW" altLang="en-US" smtClean="0"/>
              <a:t>2020/4/30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4C995C6-37A1-4C29-BB4E-555EAA3E776C}" type="slidenum">
              <a:rPr lang="zh-TW" altLang="en-US" smtClean="0"/>
              <a:t>‹#›</a:t>
            </a:fld>
            <a:endParaRPr lang="zh-TW" altLang="en-US"/>
          </a:p>
        </p:txBody>
      </p:sp>
    </p:spTree>
    <p:extLst>
      <p:ext uri="{BB962C8B-B14F-4D97-AF65-F5344CB8AC3E}">
        <p14:creationId xmlns:p14="http://schemas.microsoft.com/office/powerpoint/2010/main" val="2905435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8EDCF47-323D-4FC5-A14E-A642F170741A}" type="datetime1">
              <a:rPr lang="zh-TW" altLang="en-US" smtClean="0"/>
              <a:t>2020/4/30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4C995C6-37A1-4C29-BB4E-555EAA3E776C}" type="slidenum">
              <a:rPr lang="zh-TW" altLang="en-US" smtClean="0"/>
              <a:t>‹#›</a:t>
            </a:fld>
            <a:endParaRPr lang="zh-TW" altLang="en-US"/>
          </a:p>
        </p:txBody>
      </p:sp>
    </p:spTree>
    <p:extLst>
      <p:ext uri="{BB962C8B-B14F-4D97-AF65-F5344CB8AC3E}">
        <p14:creationId xmlns:p14="http://schemas.microsoft.com/office/powerpoint/2010/main" val="1969002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48B2454-C1AD-445F-BD92-DE8C99281940}" type="datetime1">
              <a:rPr lang="zh-TW" altLang="en-US" smtClean="0"/>
              <a:t>2020/4/30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4C995C6-37A1-4C29-BB4E-555EAA3E776C}" type="slidenum">
              <a:rPr lang="zh-TW" altLang="en-US" smtClean="0"/>
              <a:t>‹#›</a:t>
            </a:fld>
            <a:endParaRPr lang="zh-TW" altLang="en-US"/>
          </a:p>
        </p:txBody>
      </p:sp>
    </p:spTree>
    <p:extLst>
      <p:ext uri="{BB962C8B-B14F-4D97-AF65-F5344CB8AC3E}">
        <p14:creationId xmlns:p14="http://schemas.microsoft.com/office/powerpoint/2010/main" val="93055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A73FE1-B911-4098-AF4D-6ED2907C5265}" type="datetime1">
              <a:rPr lang="zh-TW" altLang="en-US" smtClean="0"/>
              <a:t>2020/4/30</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995C6-37A1-4C29-BB4E-555EAA3E776C}" type="slidenum">
              <a:rPr lang="zh-TW" altLang="en-US" smtClean="0"/>
              <a:t>‹#›</a:t>
            </a:fld>
            <a:endParaRPr lang="zh-TW" altLang="en-US"/>
          </a:p>
        </p:txBody>
      </p:sp>
    </p:spTree>
    <p:extLst>
      <p:ext uri="{BB962C8B-B14F-4D97-AF65-F5344CB8AC3E}">
        <p14:creationId xmlns:p14="http://schemas.microsoft.com/office/powerpoint/2010/main" val="32674208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www.books.com.tw/products/0010847790?sloc=main"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930281" y="2934897"/>
            <a:ext cx="5185161" cy="894950"/>
          </a:xfrm>
        </p:spPr>
        <p:txBody>
          <a:bodyPr>
            <a:normAutofit fontScale="90000"/>
          </a:bodyPr>
          <a:lstStyle/>
          <a:p>
            <a:pPr algn="l"/>
            <a:r>
              <a:rPr lang="zh-TW" altLang="en-US" b="1" dirty="0">
                <a:latin typeface="微軟正黑體" panose="020B0604030504040204" pitchFamily="34" charset="-120"/>
                <a:ea typeface="微軟正黑體" panose="020B0604030504040204" pitchFamily="34" charset="-120"/>
              </a:rPr>
              <a:t>多類別分類問題</a:t>
            </a:r>
            <a:endParaRPr lang="zh-TW" altLang="en-US" dirty="0">
              <a:latin typeface="微軟正黑體" panose="020B0604030504040204" pitchFamily="34" charset="-120"/>
              <a:ea typeface="微軟正黑體" panose="020B0604030504040204" pitchFamily="34" charset="-120"/>
            </a:endParaRPr>
          </a:p>
        </p:txBody>
      </p:sp>
      <p:sp>
        <p:nvSpPr>
          <p:cNvPr id="3" name="副標題 2"/>
          <p:cNvSpPr>
            <a:spLocks noGrp="1"/>
          </p:cNvSpPr>
          <p:nvPr>
            <p:ph type="subTitle" idx="1"/>
          </p:nvPr>
        </p:nvSpPr>
        <p:spPr>
          <a:xfrm>
            <a:off x="5338120" y="4900465"/>
            <a:ext cx="3805880" cy="1821011"/>
          </a:xfrm>
        </p:spPr>
        <p:txBody>
          <a:bodyPr>
            <a:normAutofit/>
          </a:bodyPr>
          <a:lstStyle/>
          <a:p>
            <a:pPr algn="l"/>
            <a:r>
              <a:rPr lang="zh-TW" altLang="en-US" sz="2800" b="1" dirty="0" smtClean="0">
                <a:latin typeface="微軟正黑體" panose="020B0604030504040204" pitchFamily="34" charset="-120"/>
                <a:ea typeface="微軟正黑體" panose="020B0604030504040204" pitchFamily="34" charset="-120"/>
              </a:rPr>
              <a:t>報告學生：薛博仁</a:t>
            </a:r>
            <a:endParaRPr lang="en-US" altLang="zh-TW" sz="2800" b="1" dirty="0" smtClean="0">
              <a:latin typeface="微軟正黑體" panose="020B0604030504040204" pitchFamily="34" charset="-120"/>
              <a:ea typeface="微軟正黑體" panose="020B0604030504040204" pitchFamily="34" charset="-120"/>
            </a:endParaRPr>
          </a:p>
          <a:p>
            <a:pPr algn="l"/>
            <a:r>
              <a:rPr lang="zh-TW" altLang="en-US" sz="2800" b="1" dirty="0" smtClean="0">
                <a:latin typeface="微軟正黑體" panose="020B0604030504040204" pitchFamily="34" charset="-120"/>
                <a:ea typeface="微軟正黑體" panose="020B0604030504040204" pitchFamily="34" charset="-120"/>
              </a:rPr>
              <a:t>學        號：</a:t>
            </a:r>
            <a:r>
              <a:rPr lang="en-US" altLang="zh-TW" sz="2800" b="1" dirty="0" smtClean="0">
                <a:latin typeface="微軟正黑體" panose="020B0604030504040204" pitchFamily="34" charset="-120"/>
                <a:ea typeface="微軟正黑體" panose="020B0604030504040204" pitchFamily="34" charset="-120"/>
              </a:rPr>
              <a:t>4050C042</a:t>
            </a:r>
          </a:p>
          <a:p>
            <a:pPr algn="l"/>
            <a:r>
              <a:rPr lang="zh-TW" altLang="en-US" sz="2800" b="1" dirty="0" smtClean="0">
                <a:latin typeface="微軟正黑體" panose="020B0604030504040204" pitchFamily="34" charset="-120"/>
                <a:ea typeface="微軟正黑體" panose="020B0604030504040204" pitchFamily="34" charset="-120"/>
              </a:rPr>
              <a:t>指導老師：</a:t>
            </a:r>
            <a:r>
              <a:rPr lang="zh-TW" altLang="en-US" sz="2800" b="1" dirty="0">
                <a:latin typeface="微軟正黑體" panose="020B0604030504040204" pitchFamily="34" charset="-120"/>
                <a:ea typeface="微軟正黑體" panose="020B0604030504040204" pitchFamily="34" charset="-120"/>
              </a:rPr>
              <a:t>龍</a:t>
            </a:r>
            <a:r>
              <a:rPr lang="zh-TW" altLang="en-US" sz="2800" b="1" dirty="0" smtClean="0">
                <a:latin typeface="微軟正黑體" panose="020B0604030504040204" pitchFamily="34" charset="-120"/>
                <a:ea typeface="微軟正黑體" panose="020B0604030504040204" pitchFamily="34" charset="-120"/>
              </a:rPr>
              <a:t>大大</a:t>
            </a:r>
            <a:endParaRPr lang="zh-TW" altLang="en-US" sz="2800" b="1" dirty="0">
              <a:latin typeface="微軟正黑體" panose="020B0604030504040204" pitchFamily="34" charset="-120"/>
              <a:ea typeface="微軟正黑體" panose="020B0604030504040204" pitchFamily="34" charset="-120"/>
            </a:endParaRPr>
          </a:p>
        </p:txBody>
      </p:sp>
      <p:sp>
        <p:nvSpPr>
          <p:cNvPr id="4" name="標題 1"/>
          <p:cNvSpPr txBox="1">
            <a:spLocks/>
          </p:cNvSpPr>
          <p:nvPr/>
        </p:nvSpPr>
        <p:spPr>
          <a:xfrm>
            <a:off x="540521" y="537221"/>
            <a:ext cx="5185161" cy="894950"/>
          </a:xfrm>
          <a:prstGeom prst="rect">
            <a:avLst/>
          </a:prstGeom>
        </p:spPr>
        <p:txBody>
          <a:bodyPr vert="horz" lIns="91440" tIns="45720" rIns="91440" bIns="45720" rtlCol="0" anchor="b">
            <a:normAutofit fontScale="3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TW" altLang="en-US" b="1" dirty="0" smtClean="0">
                <a:latin typeface="微軟正黑體" panose="020B0604030504040204" pitchFamily="34" charset="-120"/>
                <a:ea typeface="微軟正黑體" panose="020B0604030504040204" pitchFamily="34" charset="-120"/>
              </a:rPr>
              <a:t>崑山科技大學資工所</a:t>
            </a:r>
            <a:endParaRPr lang="en-US" altLang="zh-TW" b="1" dirty="0" smtClean="0">
              <a:latin typeface="微軟正黑體" panose="020B0604030504040204" pitchFamily="34" charset="-120"/>
              <a:ea typeface="微軟正黑體" panose="020B0604030504040204" pitchFamily="34" charset="-120"/>
            </a:endParaRPr>
          </a:p>
          <a:p>
            <a:pPr algn="l"/>
            <a:endParaRPr lang="en-US" altLang="zh-TW" b="1" dirty="0" smtClean="0">
              <a:latin typeface="微軟正黑體" panose="020B0604030504040204" pitchFamily="34" charset="-120"/>
              <a:ea typeface="微軟正黑體" panose="020B0604030504040204" pitchFamily="34" charset="-120"/>
            </a:endParaRPr>
          </a:p>
          <a:p>
            <a:pPr algn="l"/>
            <a:r>
              <a:rPr lang="en-US" altLang="zh-TW" b="1" dirty="0">
                <a:latin typeface="微軟正黑體" panose="020B0604030504040204" pitchFamily="34" charset="-120"/>
                <a:ea typeface="微軟正黑體" panose="020B0604030504040204" pitchFamily="34" charset="-120"/>
              </a:rPr>
              <a:t>	</a:t>
            </a:r>
            <a:r>
              <a:rPr lang="zh-TW" altLang="en-US" b="1" dirty="0" smtClean="0">
                <a:latin typeface="微軟正黑體" panose="020B0604030504040204" pitchFamily="34" charset="-120"/>
                <a:ea typeface="微軟正黑體" panose="020B0604030504040204" pitchFamily="34" charset="-120"/>
              </a:rPr>
              <a:t>深度學習</a:t>
            </a:r>
            <a:r>
              <a:rPr lang="en-US" altLang="zh-TW" b="1" dirty="0" smtClean="0">
                <a:latin typeface="微軟正黑體" panose="020B0604030504040204" pitchFamily="34" charset="-120"/>
                <a:ea typeface="微軟正黑體" panose="020B0604030504040204" pitchFamily="34" charset="-120"/>
              </a:rPr>
              <a:t>Deep</a:t>
            </a:r>
            <a:r>
              <a:rPr lang="zh-TW" altLang="en-US" b="1" dirty="0" smtClean="0">
                <a:latin typeface="微軟正黑體" panose="020B0604030504040204" pitchFamily="34" charset="-120"/>
                <a:ea typeface="微軟正黑體" panose="020B0604030504040204" pitchFamily="34" charset="-120"/>
              </a:rPr>
              <a:t> </a:t>
            </a:r>
            <a:r>
              <a:rPr lang="en-US" altLang="zh-TW" b="1" dirty="0" smtClean="0">
                <a:latin typeface="微軟正黑體" panose="020B0604030504040204" pitchFamily="34" charset="-120"/>
                <a:ea typeface="微軟正黑體" panose="020B0604030504040204" pitchFamily="34" charset="-120"/>
              </a:rPr>
              <a:t>Learning</a:t>
            </a:r>
            <a:r>
              <a:rPr lang="zh-TW" altLang="en-US" b="1" dirty="0" smtClean="0">
                <a:latin typeface="微軟正黑體" panose="020B0604030504040204" pitchFamily="34" charset="-120"/>
                <a:ea typeface="微軟正黑體" panose="020B0604030504040204" pitchFamily="34" charset="-120"/>
              </a:rPr>
              <a:t>課程</a:t>
            </a:r>
            <a:endParaRPr lang="zh-TW" altLang="en-US" dirty="0">
              <a:latin typeface="微軟正黑體" panose="020B0604030504040204" pitchFamily="34" charset="-120"/>
              <a:ea typeface="微軟正黑體" panose="020B0604030504040204" pitchFamily="34" charset="-120"/>
            </a:endParaRPr>
          </a:p>
        </p:txBody>
      </p:sp>
      <p:sp>
        <p:nvSpPr>
          <p:cNvPr id="5" name="投影片編號版面配置區 4"/>
          <p:cNvSpPr>
            <a:spLocks noGrp="1"/>
          </p:cNvSpPr>
          <p:nvPr>
            <p:ph type="sldNum" sz="quarter" idx="12"/>
          </p:nvPr>
        </p:nvSpPr>
        <p:spPr/>
        <p:txBody>
          <a:bodyPr/>
          <a:lstStyle/>
          <a:p>
            <a:fld id="{C4C995C6-37A1-4C29-BB4E-555EAA3E776C}" type="slidenum">
              <a:rPr lang="zh-TW" altLang="en-US" smtClean="0"/>
              <a:t>1</a:t>
            </a:fld>
            <a:endParaRPr lang="zh-TW" altLang="en-US" dirty="0"/>
          </a:p>
        </p:txBody>
      </p:sp>
    </p:spTree>
    <p:extLst>
      <p:ext uri="{BB962C8B-B14F-4D97-AF65-F5344CB8AC3E}">
        <p14:creationId xmlns:p14="http://schemas.microsoft.com/office/powerpoint/2010/main" val="4238396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指標</a:t>
            </a:r>
            <a:r>
              <a:rPr lang="en-US" altLang="zh-TW" dirty="0" smtClean="0"/>
              <a:t>:</a:t>
            </a:r>
            <a:r>
              <a:rPr lang="zh-TW" altLang="en-US" smtClean="0"/>
              <a:t>正確性</a:t>
            </a:r>
            <a:r>
              <a:rPr lang="en-US" altLang="zh-TW" smtClean="0"/>
              <a:t>accuracy</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4C995C6-37A1-4C29-BB4E-555EAA3E776C}" type="slidenum">
              <a:rPr lang="zh-TW" altLang="en-US" smtClean="0"/>
              <a:t>10</a:t>
            </a:fld>
            <a:endParaRPr lang="zh-TW" altLang="en-US"/>
          </a:p>
        </p:txBody>
      </p:sp>
    </p:spTree>
    <p:extLst>
      <p:ext uri="{BB962C8B-B14F-4D97-AF65-F5344CB8AC3E}">
        <p14:creationId xmlns:p14="http://schemas.microsoft.com/office/powerpoint/2010/main" val="1947319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5" y="460309"/>
            <a:ext cx="9090593"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三、</a:t>
            </a:r>
            <a:r>
              <a:rPr lang="zh-TW" altLang="en-US" sz="4800" b="1" dirty="0">
                <a:solidFill>
                  <a:srgbClr val="232323"/>
                </a:solidFill>
                <a:latin typeface="微軟正黑體" panose="020B0604030504040204" pitchFamily="34" charset="-120"/>
                <a:ea typeface="微軟正黑體" panose="020B0604030504040204" pitchFamily="34" charset="-120"/>
              </a:rPr>
              <a:t>實驗：</a:t>
            </a:r>
            <a:r>
              <a:rPr lang="en-US" altLang="zh-TW" sz="4800" b="1" dirty="0">
                <a:solidFill>
                  <a:srgbClr val="232323"/>
                </a:solidFill>
                <a:latin typeface="微軟正黑體" panose="020B0604030504040204" pitchFamily="34" charset="-120"/>
                <a:ea typeface="微軟正黑體" panose="020B0604030504040204" pitchFamily="34" charset="-120"/>
              </a:rPr>
              <a:t>CIFAR-10</a:t>
            </a:r>
            <a:r>
              <a:rPr lang="zh-TW" altLang="en-US" sz="4800" b="1" dirty="0">
                <a:solidFill>
                  <a:srgbClr val="232323"/>
                </a:solidFill>
                <a:latin typeface="微軟正黑體" panose="020B0604030504040204" pitchFamily="34" charset="-120"/>
                <a:ea typeface="微軟正黑體" panose="020B0604030504040204" pitchFamily="34" charset="-120"/>
              </a:rPr>
              <a:t>影像識別</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11</a:t>
            </a:fld>
            <a:endParaRPr lang="zh-TW" altLang="en-US"/>
          </a:p>
        </p:txBody>
      </p:sp>
      <p:sp>
        <p:nvSpPr>
          <p:cNvPr id="3" name="矩形 2"/>
          <p:cNvSpPr/>
          <p:nvPr/>
        </p:nvSpPr>
        <p:spPr>
          <a:xfrm>
            <a:off x="523425" y="1355259"/>
            <a:ext cx="4849404" cy="461665"/>
          </a:xfrm>
          <a:prstGeom prst="rect">
            <a:avLst/>
          </a:prstGeom>
        </p:spPr>
        <p:txBody>
          <a:bodyPr wrap="none">
            <a:spAutoFit/>
          </a:bodyPr>
          <a:lstStyle/>
          <a:p>
            <a:r>
              <a:rPr lang="zh-TW" altLang="en-US" sz="2400" b="1" dirty="0">
                <a:solidFill>
                  <a:srgbClr val="000000"/>
                </a:solidFill>
                <a:latin typeface="微軟正黑體" panose="020B0604030504040204" pitchFamily="34" charset="-120"/>
                <a:ea typeface="微軟正黑體" panose="020B0604030504040204" pitchFamily="34" charset="-120"/>
              </a:rPr>
              <a:t>訓練</a:t>
            </a:r>
            <a:r>
              <a:rPr lang="en-US" altLang="zh-TW" sz="2400" b="1" dirty="0">
                <a:solidFill>
                  <a:srgbClr val="000000"/>
                </a:solidFill>
                <a:latin typeface="微軟正黑體" panose="020B0604030504040204" pitchFamily="34" charset="-120"/>
                <a:ea typeface="微軟正黑體" panose="020B0604030504040204" pitchFamily="34" charset="-120"/>
              </a:rPr>
              <a:t>Model-1</a:t>
            </a:r>
            <a:r>
              <a:rPr lang="zh-TW" altLang="en-US" sz="2400" b="1" dirty="0">
                <a:solidFill>
                  <a:srgbClr val="000000"/>
                </a:solidFill>
                <a:latin typeface="微軟正黑體" panose="020B0604030504040204" pitchFamily="34" charset="-120"/>
                <a:ea typeface="微軟正黑體" panose="020B0604030504040204" pitchFamily="34" charset="-120"/>
              </a:rPr>
              <a:t>（全連接神經網路）</a:t>
            </a:r>
            <a:endParaRPr lang="zh-TW" altLang="en-US" sz="2400" b="1" i="0" dirty="0">
              <a:solidFill>
                <a:srgbClr val="000000"/>
              </a:solidFill>
              <a:effectLst/>
              <a:latin typeface="微軟正黑體" panose="020B0604030504040204" pitchFamily="34" charset="-120"/>
              <a:ea typeface="微軟正黑體" panose="020B0604030504040204" pitchFamily="34" charset="-120"/>
            </a:endParaRPr>
          </a:p>
        </p:txBody>
      </p:sp>
      <p:sp>
        <p:nvSpPr>
          <p:cNvPr id="5" name="矩形 4"/>
          <p:cNvSpPr/>
          <p:nvPr/>
        </p:nvSpPr>
        <p:spPr>
          <a:xfrm>
            <a:off x="1308255" y="2313761"/>
            <a:ext cx="6731000" cy="4225152"/>
          </a:xfrm>
          <a:prstGeom prst="rect">
            <a:avLst/>
          </a:prstGeom>
          <a:solidFill>
            <a:schemeClr val="accent1">
              <a:lumMod val="20000"/>
              <a:lumOff val="80000"/>
            </a:schemeClr>
          </a:solidFill>
        </p:spPr>
        <p:txBody>
          <a:bodyPr wrap="square">
            <a:spAutoFit/>
          </a:bodyPr>
          <a:lstStyle/>
          <a:p>
            <a:r>
              <a:rPr lang="en-US" altLang="zh-TW" dirty="0"/>
              <a:t>inputs = </a:t>
            </a:r>
            <a:r>
              <a:rPr lang="en-US" altLang="zh-TW" dirty="0" err="1"/>
              <a:t>keras.Input</a:t>
            </a:r>
            <a:r>
              <a:rPr lang="en-US" altLang="zh-TW" dirty="0"/>
              <a:t>(shape=(32, 32, 3))</a:t>
            </a:r>
          </a:p>
          <a:p>
            <a:r>
              <a:rPr lang="en-US" altLang="zh-TW" dirty="0"/>
              <a:t>x = </a:t>
            </a:r>
            <a:r>
              <a:rPr lang="en-US" altLang="zh-TW" dirty="0" err="1"/>
              <a:t>layers.Flatten</a:t>
            </a:r>
            <a:r>
              <a:rPr lang="en-US" altLang="zh-TW" dirty="0"/>
              <a:t>()(inputs)</a:t>
            </a:r>
          </a:p>
          <a:p>
            <a:r>
              <a:rPr lang="en-US" altLang="zh-TW" dirty="0"/>
              <a:t>x = </a:t>
            </a:r>
            <a:r>
              <a:rPr lang="en-US" altLang="zh-TW" dirty="0" err="1"/>
              <a:t>layers.Dense</a:t>
            </a:r>
            <a:r>
              <a:rPr lang="en-US" altLang="zh-TW" dirty="0"/>
              <a:t>(128, activation='</a:t>
            </a:r>
            <a:r>
              <a:rPr lang="en-US" altLang="zh-TW" dirty="0" err="1"/>
              <a:t>relu</a:t>
            </a:r>
            <a:r>
              <a:rPr lang="en-US" altLang="zh-TW" dirty="0"/>
              <a:t>')(x)</a:t>
            </a:r>
          </a:p>
          <a:p>
            <a:r>
              <a:rPr lang="en-US" altLang="zh-TW" dirty="0"/>
              <a:t>x = </a:t>
            </a:r>
            <a:r>
              <a:rPr lang="en-US" altLang="zh-TW" dirty="0" err="1"/>
              <a:t>layers.Dense</a:t>
            </a:r>
            <a:r>
              <a:rPr lang="en-US" altLang="zh-TW" dirty="0"/>
              <a:t>(256, activation='</a:t>
            </a:r>
            <a:r>
              <a:rPr lang="en-US" altLang="zh-TW" dirty="0" err="1"/>
              <a:t>relu</a:t>
            </a:r>
            <a:r>
              <a:rPr lang="en-US" altLang="zh-TW" dirty="0"/>
              <a:t>')(x)</a:t>
            </a:r>
          </a:p>
          <a:p>
            <a:r>
              <a:rPr lang="en-US" altLang="zh-TW" dirty="0"/>
              <a:t>x = </a:t>
            </a:r>
            <a:r>
              <a:rPr lang="en-US" altLang="zh-TW" dirty="0" err="1"/>
              <a:t>layers.Dense</a:t>
            </a:r>
            <a:r>
              <a:rPr lang="en-US" altLang="zh-TW" dirty="0"/>
              <a:t>(512, activation='</a:t>
            </a:r>
            <a:r>
              <a:rPr lang="en-US" altLang="zh-TW" dirty="0" err="1"/>
              <a:t>relu</a:t>
            </a:r>
            <a:r>
              <a:rPr lang="en-US" altLang="zh-TW" dirty="0"/>
              <a:t>')(x)</a:t>
            </a:r>
          </a:p>
          <a:p>
            <a:r>
              <a:rPr lang="en-US" altLang="zh-TW" dirty="0"/>
              <a:t>x = </a:t>
            </a:r>
            <a:r>
              <a:rPr lang="en-US" altLang="zh-TW" dirty="0" err="1"/>
              <a:t>layers.Dense</a:t>
            </a:r>
            <a:r>
              <a:rPr lang="en-US" altLang="zh-TW" dirty="0"/>
              <a:t>(512, activation='</a:t>
            </a:r>
            <a:r>
              <a:rPr lang="en-US" altLang="zh-TW" dirty="0" err="1"/>
              <a:t>relu</a:t>
            </a:r>
            <a:r>
              <a:rPr lang="en-US" altLang="zh-TW" dirty="0"/>
              <a:t>')(x)</a:t>
            </a:r>
          </a:p>
          <a:p>
            <a:r>
              <a:rPr lang="en-US" altLang="zh-TW" dirty="0"/>
              <a:t>x = </a:t>
            </a:r>
            <a:r>
              <a:rPr lang="en-US" altLang="zh-TW" dirty="0" err="1"/>
              <a:t>layers.Dropout</a:t>
            </a:r>
            <a:r>
              <a:rPr lang="en-US" altLang="zh-TW" dirty="0"/>
              <a:t>(0.2)(x)</a:t>
            </a:r>
          </a:p>
          <a:p>
            <a:r>
              <a:rPr lang="en-US" altLang="zh-TW" dirty="0"/>
              <a:t>x = </a:t>
            </a:r>
            <a:r>
              <a:rPr lang="en-US" altLang="zh-TW" dirty="0" err="1"/>
              <a:t>layers.Dense</a:t>
            </a:r>
            <a:r>
              <a:rPr lang="en-US" altLang="zh-TW" dirty="0"/>
              <a:t>(256, activation='</a:t>
            </a:r>
            <a:r>
              <a:rPr lang="en-US" altLang="zh-TW" dirty="0" err="1"/>
              <a:t>relu</a:t>
            </a:r>
            <a:r>
              <a:rPr lang="en-US" altLang="zh-TW" dirty="0"/>
              <a:t>')(x)</a:t>
            </a:r>
          </a:p>
          <a:p>
            <a:r>
              <a:rPr lang="en-US" altLang="zh-TW" dirty="0"/>
              <a:t>x = </a:t>
            </a:r>
            <a:r>
              <a:rPr lang="en-US" altLang="zh-TW" dirty="0" err="1"/>
              <a:t>layers.Dropout</a:t>
            </a:r>
            <a:r>
              <a:rPr lang="en-US" altLang="zh-TW" dirty="0"/>
              <a:t>(0.2)(x)</a:t>
            </a:r>
          </a:p>
          <a:p>
            <a:r>
              <a:rPr lang="en-US" altLang="zh-TW" dirty="0"/>
              <a:t>x = </a:t>
            </a:r>
            <a:r>
              <a:rPr lang="en-US" altLang="zh-TW" dirty="0" err="1"/>
              <a:t>layers.Dense</a:t>
            </a:r>
            <a:r>
              <a:rPr lang="en-US" altLang="zh-TW" dirty="0"/>
              <a:t>(64, activation='</a:t>
            </a:r>
            <a:r>
              <a:rPr lang="en-US" altLang="zh-TW" dirty="0" err="1"/>
              <a:t>relu</a:t>
            </a:r>
            <a:r>
              <a:rPr lang="en-US" altLang="zh-TW" dirty="0"/>
              <a:t>')(x)</a:t>
            </a:r>
          </a:p>
          <a:p>
            <a:r>
              <a:rPr lang="en-US" altLang="zh-TW" dirty="0"/>
              <a:t>x = </a:t>
            </a:r>
            <a:r>
              <a:rPr lang="en-US" altLang="zh-TW" dirty="0" err="1"/>
              <a:t>layers.Dropout</a:t>
            </a:r>
            <a:r>
              <a:rPr lang="en-US" altLang="zh-TW" dirty="0"/>
              <a:t>(0.2)(x)</a:t>
            </a:r>
          </a:p>
          <a:p>
            <a:r>
              <a:rPr lang="en-US" altLang="zh-TW" dirty="0"/>
              <a:t>outputs = </a:t>
            </a:r>
            <a:r>
              <a:rPr lang="en-US" altLang="zh-TW" dirty="0" err="1"/>
              <a:t>layers.Dense</a:t>
            </a:r>
            <a:r>
              <a:rPr lang="en-US" altLang="zh-TW" dirty="0"/>
              <a:t>(10, activation='</a:t>
            </a:r>
            <a:r>
              <a:rPr lang="en-US" altLang="zh-TW" dirty="0" err="1"/>
              <a:t>softmax</a:t>
            </a:r>
            <a:r>
              <a:rPr lang="en-US" altLang="zh-TW" dirty="0"/>
              <a:t>')(x) </a:t>
            </a:r>
          </a:p>
          <a:p>
            <a:r>
              <a:rPr lang="en-US" altLang="zh-TW" dirty="0"/>
              <a:t># </a:t>
            </a:r>
            <a:r>
              <a:rPr lang="zh-TW" altLang="en-US" dirty="0"/>
              <a:t>建立網路模型</a:t>
            </a:r>
            <a:r>
              <a:rPr lang="en-US" altLang="zh-TW" dirty="0"/>
              <a:t>(</a:t>
            </a:r>
            <a:r>
              <a:rPr lang="zh-TW" altLang="en-US" dirty="0"/>
              <a:t>將輸入到輸出所有經過的網路層連接起來</a:t>
            </a:r>
            <a:r>
              <a:rPr lang="en-US" altLang="zh-TW" dirty="0"/>
              <a:t>)</a:t>
            </a:r>
          </a:p>
          <a:p>
            <a:r>
              <a:rPr lang="en-US" altLang="zh-TW" dirty="0"/>
              <a:t>model_1 = </a:t>
            </a:r>
            <a:r>
              <a:rPr lang="en-US" altLang="zh-TW" dirty="0" err="1"/>
              <a:t>keras.Model</a:t>
            </a:r>
            <a:r>
              <a:rPr lang="en-US" altLang="zh-TW" dirty="0"/>
              <a:t>(inputs, outputs, name='model-1')</a:t>
            </a:r>
          </a:p>
          <a:p>
            <a:r>
              <a:rPr lang="en-US" altLang="zh-TW" dirty="0"/>
              <a:t>model_1.summary()  # </a:t>
            </a:r>
            <a:r>
              <a:rPr lang="zh-TW" altLang="en-US" dirty="0"/>
              <a:t>顯示網路架構</a:t>
            </a:r>
          </a:p>
        </p:txBody>
      </p:sp>
      <p:sp>
        <p:nvSpPr>
          <p:cNvPr id="7" name="矩形 6"/>
          <p:cNvSpPr/>
          <p:nvPr/>
        </p:nvSpPr>
        <p:spPr>
          <a:xfrm>
            <a:off x="840925" y="1880877"/>
            <a:ext cx="1569660" cy="369332"/>
          </a:xfrm>
          <a:prstGeom prst="rect">
            <a:avLst/>
          </a:prstGeom>
        </p:spPr>
        <p:txBody>
          <a:bodyPr wrap="none">
            <a:spAutoFit/>
          </a:bodyPr>
          <a:lstStyle/>
          <a:p>
            <a:r>
              <a:rPr lang="zh-TW" altLang="en-US" dirty="0">
                <a:solidFill>
                  <a:srgbClr val="000000"/>
                </a:solidFill>
                <a:latin typeface="微軟正黑體" panose="020B0604030504040204" pitchFamily="34" charset="-120"/>
                <a:ea typeface="微軟正黑體" panose="020B0604030504040204" pitchFamily="34" charset="-120"/>
              </a:rPr>
              <a:t>建立網路模型</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107002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5" y="460309"/>
            <a:ext cx="9090593"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三、</a:t>
            </a:r>
            <a:r>
              <a:rPr lang="zh-TW" altLang="en-US" sz="4800" b="1" dirty="0">
                <a:solidFill>
                  <a:srgbClr val="232323"/>
                </a:solidFill>
                <a:latin typeface="微軟正黑體" panose="020B0604030504040204" pitchFamily="34" charset="-120"/>
                <a:ea typeface="微軟正黑體" panose="020B0604030504040204" pitchFamily="34" charset="-120"/>
              </a:rPr>
              <a:t>實驗：</a:t>
            </a:r>
            <a:r>
              <a:rPr lang="en-US" altLang="zh-TW" sz="4800" b="1" dirty="0">
                <a:solidFill>
                  <a:srgbClr val="232323"/>
                </a:solidFill>
                <a:latin typeface="微軟正黑體" panose="020B0604030504040204" pitchFamily="34" charset="-120"/>
                <a:ea typeface="微軟正黑體" panose="020B0604030504040204" pitchFamily="34" charset="-120"/>
              </a:rPr>
              <a:t>CIFAR-10</a:t>
            </a:r>
            <a:r>
              <a:rPr lang="zh-TW" altLang="en-US" sz="4800" b="1" dirty="0">
                <a:solidFill>
                  <a:srgbClr val="232323"/>
                </a:solidFill>
                <a:latin typeface="微軟正黑體" panose="020B0604030504040204" pitchFamily="34" charset="-120"/>
                <a:ea typeface="微軟正黑體" panose="020B0604030504040204" pitchFamily="34" charset="-120"/>
              </a:rPr>
              <a:t>影像識別</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12</a:t>
            </a:fld>
            <a:endParaRPr lang="zh-TW" altLang="en-US"/>
          </a:p>
        </p:txBody>
      </p:sp>
      <p:sp>
        <p:nvSpPr>
          <p:cNvPr id="3" name="矩形 2"/>
          <p:cNvSpPr/>
          <p:nvPr/>
        </p:nvSpPr>
        <p:spPr>
          <a:xfrm>
            <a:off x="523425" y="1355259"/>
            <a:ext cx="4849404" cy="461665"/>
          </a:xfrm>
          <a:prstGeom prst="rect">
            <a:avLst/>
          </a:prstGeom>
        </p:spPr>
        <p:txBody>
          <a:bodyPr wrap="none">
            <a:spAutoFit/>
          </a:bodyPr>
          <a:lstStyle/>
          <a:p>
            <a:r>
              <a:rPr lang="zh-TW" altLang="en-US" sz="2400" b="1" dirty="0">
                <a:solidFill>
                  <a:srgbClr val="000000"/>
                </a:solidFill>
                <a:latin typeface="微軟正黑體" panose="020B0604030504040204" pitchFamily="34" charset="-120"/>
                <a:ea typeface="微軟正黑體" panose="020B0604030504040204" pitchFamily="34" charset="-120"/>
              </a:rPr>
              <a:t>訓練</a:t>
            </a:r>
            <a:r>
              <a:rPr lang="en-US" altLang="zh-TW" sz="2400" b="1" dirty="0">
                <a:solidFill>
                  <a:srgbClr val="000000"/>
                </a:solidFill>
                <a:latin typeface="微軟正黑體" panose="020B0604030504040204" pitchFamily="34" charset="-120"/>
                <a:ea typeface="微軟正黑體" panose="020B0604030504040204" pitchFamily="34" charset="-120"/>
              </a:rPr>
              <a:t>Model-1</a:t>
            </a:r>
            <a:r>
              <a:rPr lang="zh-TW" altLang="en-US" sz="2400" b="1" dirty="0">
                <a:solidFill>
                  <a:srgbClr val="000000"/>
                </a:solidFill>
                <a:latin typeface="微軟正黑體" panose="020B0604030504040204" pitchFamily="34" charset="-120"/>
                <a:ea typeface="微軟正黑體" panose="020B0604030504040204" pitchFamily="34" charset="-120"/>
              </a:rPr>
              <a:t>（全連接神經網路）</a:t>
            </a:r>
            <a:endParaRPr lang="zh-TW" altLang="en-US" sz="2400" b="1" i="0" dirty="0">
              <a:solidFill>
                <a:srgbClr val="000000"/>
              </a:solidFill>
              <a:effectLst/>
              <a:latin typeface="微軟正黑體" panose="020B0604030504040204" pitchFamily="34" charset="-120"/>
              <a:ea typeface="微軟正黑體" panose="020B0604030504040204" pitchFamily="34" charset="-120"/>
            </a:endParaRPr>
          </a:p>
        </p:txBody>
      </p:sp>
      <p:sp>
        <p:nvSpPr>
          <p:cNvPr id="5" name="矩形 4"/>
          <p:cNvSpPr/>
          <p:nvPr/>
        </p:nvSpPr>
        <p:spPr>
          <a:xfrm>
            <a:off x="1308255" y="2313761"/>
            <a:ext cx="6731000" cy="1200329"/>
          </a:xfrm>
          <a:prstGeom prst="rect">
            <a:avLst/>
          </a:prstGeom>
          <a:solidFill>
            <a:schemeClr val="accent1">
              <a:lumMod val="20000"/>
              <a:lumOff val="80000"/>
            </a:schemeClr>
          </a:solidFill>
        </p:spPr>
        <p:txBody>
          <a:bodyPr wrap="square">
            <a:spAutoFit/>
          </a:bodyPr>
          <a:lstStyle/>
          <a:p>
            <a:r>
              <a:rPr lang="en-US" altLang="zh-TW" dirty="0"/>
              <a:t>history_1 = model_1.fit(</a:t>
            </a:r>
            <a:r>
              <a:rPr lang="en-US" altLang="zh-TW" dirty="0" err="1"/>
              <a:t>train_data</a:t>
            </a:r>
            <a:r>
              <a:rPr lang="en-US" altLang="zh-TW" dirty="0"/>
              <a:t>,</a:t>
            </a:r>
          </a:p>
          <a:p>
            <a:r>
              <a:rPr lang="en-US" altLang="zh-TW" dirty="0"/>
              <a:t>                        epochs=100, </a:t>
            </a:r>
          </a:p>
          <a:p>
            <a:r>
              <a:rPr lang="en-US" altLang="zh-TW" dirty="0"/>
              <a:t>                        </a:t>
            </a:r>
            <a:r>
              <a:rPr lang="en-US" altLang="zh-TW" dirty="0" err="1"/>
              <a:t>validation_data</a:t>
            </a:r>
            <a:r>
              <a:rPr lang="en-US" altLang="zh-TW" dirty="0"/>
              <a:t>=</a:t>
            </a:r>
            <a:r>
              <a:rPr lang="en-US" altLang="zh-TW" dirty="0" err="1"/>
              <a:t>valid_data</a:t>
            </a:r>
            <a:r>
              <a:rPr lang="en-US" altLang="zh-TW" dirty="0"/>
              <a:t>,</a:t>
            </a:r>
          </a:p>
          <a:p>
            <a:r>
              <a:rPr lang="en-US" altLang="zh-TW" dirty="0"/>
              <a:t>                        callbacks=[</a:t>
            </a:r>
            <a:r>
              <a:rPr lang="en-US" altLang="zh-TW" dirty="0" err="1"/>
              <a:t>model_cbk</a:t>
            </a:r>
            <a:r>
              <a:rPr lang="en-US" altLang="zh-TW" dirty="0"/>
              <a:t>, </a:t>
            </a:r>
            <a:r>
              <a:rPr lang="en-US" altLang="zh-TW" dirty="0" err="1"/>
              <a:t>model_mckp</a:t>
            </a:r>
            <a:r>
              <a:rPr lang="en-US" altLang="zh-TW" dirty="0"/>
              <a:t>])</a:t>
            </a:r>
            <a:endParaRPr lang="zh-TW" altLang="en-US" dirty="0"/>
          </a:p>
        </p:txBody>
      </p:sp>
      <p:sp>
        <p:nvSpPr>
          <p:cNvPr id="7" name="矩形 6"/>
          <p:cNvSpPr/>
          <p:nvPr/>
        </p:nvSpPr>
        <p:spPr>
          <a:xfrm>
            <a:off x="840925" y="1880877"/>
            <a:ext cx="1569660" cy="369332"/>
          </a:xfrm>
          <a:prstGeom prst="rect">
            <a:avLst/>
          </a:prstGeom>
        </p:spPr>
        <p:txBody>
          <a:bodyPr wrap="none">
            <a:spAutoFit/>
          </a:bodyPr>
          <a:lstStyle/>
          <a:p>
            <a:r>
              <a:rPr lang="zh-TW" altLang="en-US" dirty="0">
                <a:solidFill>
                  <a:srgbClr val="000000"/>
                </a:solidFill>
                <a:latin typeface="微軟正黑體" panose="020B0604030504040204" pitchFamily="34" charset="-120"/>
                <a:ea typeface="微軟正黑體" panose="020B0604030504040204" pitchFamily="34" charset="-120"/>
              </a:rPr>
              <a:t>訓練網路模型</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40479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5" y="460309"/>
            <a:ext cx="9090593"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三、</a:t>
            </a:r>
            <a:r>
              <a:rPr lang="zh-TW" altLang="en-US" sz="4800" b="1" dirty="0">
                <a:solidFill>
                  <a:srgbClr val="232323"/>
                </a:solidFill>
                <a:latin typeface="微軟正黑體" panose="020B0604030504040204" pitchFamily="34" charset="-120"/>
                <a:ea typeface="微軟正黑體" panose="020B0604030504040204" pitchFamily="34" charset="-120"/>
              </a:rPr>
              <a:t>實驗：</a:t>
            </a:r>
            <a:r>
              <a:rPr lang="en-US" altLang="zh-TW" sz="4800" b="1" dirty="0">
                <a:solidFill>
                  <a:srgbClr val="232323"/>
                </a:solidFill>
                <a:latin typeface="微軟正黑體" panose="020B0604030504040204" pitchFamily="34" charset="-120"/>
                <a:ea typeface="微軟正黑體" panose="020B0604030504040204" pitchFamily="34" charset="-120"/>
              </a:rPr>
              <a:t>CIFAR-10</a:t>
            </a:r>
            <a:r>
              <a:rPr lang="zh-TW" altLang="en-US" sz="4800" b="1" dirty="0">
                <a:solidFill>
                  <a:srgbClr val="232323"/>
                </a:solidFill>
                <a:latin typeface="微軟正黑體" panose="020B0604030504040204" pitchFamily="34" charset="-120"/>
                <a:ea typeface="微軟正黑體" panose="020B0604030504040204" pitchFamily="34" charset="-120"/>
              </a:rPr>
              <a:t>影像識別</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13</a:t>
            </a:fld>
            <a:endParaRPr lang="zh-TW" altLang="en-US"/>
          </a:p>
        </p:txBody>
      </p:sp>
      <p:sp>
        <p:nvSpPr>
          <p:cNvPr id="3" name="矩形 2"/>
          <p:cNvSpPr/>
          <p:nvPr/>
        </p:nvSpPr>
        <p:spPr>
          <a:xfrm>
            <a:off x="523425" y="1355259"/>
            <a:ext cx="4541628" cy="461665"/>
          </a:xfrm>
          <a:prstGeom prst="rect">
            <a:avLst/>
          </a:prstGeom>
        </p:spPr>
        <p:txBody>
          <a:bodyPr wrap="none">
            <a:spAutoFit/>
          </a:bodyPr>
          <a:lstStyle/>
          <a:p>
            <a:r>
              <a:rPr lang="zh-TW" altLang="en-US" sz="2400" b="1" dirty="0">
                <a:solidFill>
                  <a:srgbClr val="000000"/>
                </a:solidFill>
                <a:latin typeface="微軟正黑體" panose="020B0604030504040204" pitchFamily="34" charset="-120"/>
                <a:ea typeface="微軟正黑體" panose="020B0604030504040204" pitchFamily="34" charset="-120"/>
              </a:rPr>
              <a:t>訓練</a:t>
            </a:r>
            <a:r>
              <a:rPr lang="en-US" altLang="zh-TW" sz="2400" b="1" dirty="0">
                <a:solidFill>
                  <a:srgbClr val="000000"/>
                </a:solidFill>
                <a:latin typeface="微軟正黑體" panose="020B0604030504040204" pitchFamily="34" charset="-120"/>
                <a:ea typeface="微軟正黑體" panose="020B0604030504040204" pitchFamily="34" charset="-120"/>
              </a:rPr>
              <a:t>Model-2</a:t>
            </a:r>
            <a:r>
              <a:rPr lang="zh-TW" altLang="en-US" sz="2400" b="1" dirty="0">
                <a:solidFill>
                  <a:srgbClr val="000000"/>
                </a:solidFill>
                <a:latin typeface="微軟正黑體" panose="020B0604030504040204" pitchFamily="34" charset="-120"/>
                <a:ea typeface="微軟正黑體" panose="020B0604030504040204" pitchFamily="34" charset="-120"/>
              </a:rPr>
              <a:t>（卷積神經網路）</a:t>
            </a:r>
            <a:endParaRPr lang="zh-TW" altLang="en-US" sz="2400" b="1" i="0" dirty="0">
              <a:solidFill>
                <a:srgbClr val="000000"/>
              </a:solidFill>
              <a:effectLst/>
              <a:latin typeface="微軟正黑體" panose="020B0604030504040204" pitchFamily="34" charset="-120"/>
              <a:ea typeface="微軟正黑體" panose="020B0604030504040204" pitchFamily="34" charset="-120"/>
            </a:endParaRPr>
          </a:p>
        </p:txBody>
      </p:sp>
      <p:sp>
        <p:nvSpPr>
          <p:cNvPr id="5" name="矩形 4"/>
          <p:cNvSpPr/>
          <p:nvPr/>
        </p:nvSpPr>
        <p:spPr>
          <a:xfrm>
            <a:off x="1308255" y="2313761"/>
            <a:ext cx="6731000" cy="3693319"/>
          </a:xfrm>
          <a:prstGeom prst="rect">
            <a:avLst/>
          </a:prstGeom>
          <a:solidFill>
            <a:schemeClr val="accent1">
              <a:lumMod val="20000"/>
              <a:lumOff val="80000"/>
            </a:schemeClr>
          </a:solidFill>
        </p:spPr>
        <p:txBody>
          <a:bodyPr wrap="square">
            <a:spAutoFit/>
          </a:bodyPr>
          <a:lstStyle/>
          <a:p>
            <a:r>
              <a:rPr lang="en-US" altLang="zh-TW" dirty="0"/>
              <a:t>x = layers.Conv2D(64, (3, 3), activation='</a:t>
            </a:r>
            <a:r>
              <a:rPr lang="en-US" altLang="zh-TW" dirty="0" err="1"/>
              <a:t>relu</a:t>
            </a:r>
            <a:r>
              <a:rPr lang="en-US" altLang="zh-TW" dirty="0"/>
              <a:t>')(inputs)</a:t>
            </a:r>
          </a:p>
          <a:p>
            <a:r>
              <a:rPr lang="en-US" altLang="zh-TW" dirty="0"/>
              <a:t>x = layers.MaxPool2D()(x)</a:t>
            </a:r>
          </a:p>
          <a:p>
            <a:r>
              <a:rPr lang="en-US" altLang="zh-TW" dirty="0"/>
              <a:t>x = layers.Conv2D(128, (3, 3), activation='</a:t>
            </a:r>
            <a:r>
              <a:rPr lang="en-US" altLang="zh-TW" dirty="0" err="1"/>
              <a:t>relu</a:t>
            </a:r>
            <a:r>
              <a:rPr lang="en-US" altLang="zh-TW" dirty="0"/>
              <a:t>')(x)</a:t>
            </a:r>
          </a:p>
          <a:p>
            <a:r>
              <a:rPr lang="en-US" altLang="zh-TW" dirty="0"/>
              <a:t>x = layers.Conv2D(256, (3, 3), activation='</a:t>
            </a:r>
            <a:r>
              <a:rPr lang="en-US" altLang="zh-TW" dirty="0" err="1"/>
              <a:t>relu</a:t>
            </a:r>
            <a:r>
              <a:rPr lang="en-US" altLang="zh-TW" dirty="0"/>
              <a:t>')(x)</a:t>
            </a:r>
          </a:p>
          <a:p>
            <a:r>
              <a:rPr lang="en-US" altLang="zh-TW" dirty="0"/>
              <a:t>x = layers.Conv2D(128, (3, 3), activation='</a:t>
            </a:r>
            <a:r>
              <a:rPr lang="en-US" altLang="zh-TW" dirty="0" err="1"/>
              <a:t>relu</a:t>
            </a:r>
            <a:r>
              <a:rPr lang="en-US" altLang="zh-TW" dirty="0"/>
              <a:t>')(x)</a:t>
            </a:r>
          </a:p>
          <a:p>
            <a:r>
              <a:rPr lang="en-US" altLang="zh-TW" dirty="0"/>
              <a:t>x = layers.Conv2D(64, (3, 3), activation='</a:t>
            </a:r>
            <a:r>
              <a:rPr lang="en-US" altLang="zh-TW" dirty="0" err="1"/>
              <a:t>relu</a:t>
            </a:r>
            <a:r>
              <a:rPr lang="en-US" altLang="zh-TW" dirty="0"/>
              <a:t>')(x)</a:t>
            </a:r>
          </a:p>
          <a:p>
            <a:r>
              <a:rPr lang="en-US" altLang="zh-TW" dirty="0"/>
              <a:t>x = </a:t>
            </a:r>
            <a:r>
              <a:rPr lang="en-US" altLang="zh-TW" dirty="0" err="1"/>
              <a:t>layers.Flatten</a:t>
            </a:r>
            <a:r>
              <a:rPr lang="en-US" altLang="zh-TW" dirty="0"/>
              <a:t>()(x)</a:t>
            </a:r>
          </a:p>
          <a:p>
            <a:r>
              <a:rPr lang="en-US" altLang="zh-TW" dirty="0"/>
              <a:t>x = </a:t>
            </a:r>
            <a:r>
              <a:rPr lang="en-US" altLang="zh-TW" dirty="0" err="1"/>
              <a:t>layers.Dense</a:t>
            </a:r>
            <a:r>
              <a:rPr lang="en-US" altLang="zh-TW" dirty="0"/>
              <a:t>(64, activation='</a:t>
            </a:r>
            <a:r>
              <a:rPr lang="en-US" altLang="zh-TW" dirty="0" err="1"/>
              <a:t>relu</a:t>
            </a:r>
            <a:r>
              <a:rPr lang="en-US" altLang="zh-TW" dirty="0"/>
              <a:t>')(x)</a:t>
            </a:r>
          </a:p>
          <a:p>
            <a:r>
              <a:rPr lang="en-US" altLang="zh-TW" dirty="0"/>
              <a:t>x = </a:t>
            </a:r>
            <a:r>
              <a:rPr lang="en-US" altLang="zh-TW" dirty="0" err="1"/>
              <a:t>layers.Dropout</a:t>
            </a:r>
            <a:r>
              <a:rPr lang="en-US" altLang="zh-TW" dirty="0"/>
              <a:t>(0.5)(x)</a:t>
            </a:r>
          </a:p>
          <a:p>
            <a:r>
              <a:rPr lang="en-US" altLang="zh-TW" dirty="0"/>
              <a:t>outputs = </a:t>
            </a:r>
            <a:r>
              <a:rPr lang="en-US" altLang="zh-TW" dirty="0" err="1"/>
              <a:t>layers.Dense</a:t>
            </a:r>
            <a:r>
              <a:rPr lang="en-US" altLang="zh-TW" dirty="0"/>
              <a:t>(10, activation='</a:t>
            </a:r>
            <a:r>
              <a:rPr lang="en-US" altLang="zh-TW" dirty="0" err="1"/>
              <a:t>softmax</a:t>
            </a:r>
            <a:r>
              <a:rPr lang="en-US" altLang="zh-TW" dirty="0"/>
              <a:t>')(x)</a:t>
            </a:r>
          </a:p>
          <a:p>
            <a:r>
              <a:rPr lang="en-US" altLang="zh-TW" dirty="0"/>
              <a:t># </a:t>
            </a:r>
            <a:r>
              <a:rPr lang="zh-TW" altLang="en-US" dirty="0"/>
              <a:t>建立網路模型</a:t>
            </a:r>
            <a:r>
              <a:rPr lang="en-US" altLang="zh-TW" dirty="0"/>
              <a:t>(</a:t>
            </a:r>
            <a:r>
              <a:rPr lang="zh-TW" altLang="en-US" dirty="0"/>
              <a:t>將輸入到輸出所有經過的網路層連接起來</a:t>
            </a:r>
            <a:r>
              <a:rPr lang="en-US" altLang="zh-TW" dirty="0"/>
              <a:t>)</a:t>
            </a:r>
          </a:p>
          <a:p>
            <a:r>
              <a:rPr lang="en-US" altLang="zh-TW" dirty="0"/>
              <a:t>model_2 = </a:t>
            </a:r>
            <a:r>
              <a:rPr lang="en-US" altLang="zh-TW" dirty="0" err="1"/>
              <a:t>keras.Model</a:t>
            </a:r>
            <a:r>
              <a:rPr lang="en-US" altLang="zh-TW" dirty="0"/>
              <a:t>(inputs, outputs, name='model-2')</a:t>
            </a:r>
          </a:p>
          <a:p>
            <a:r>
              <a:rPr lang="en-US" altLang="zh-TW" dirty="0"/>
              <a:t>model_2.summary()  # </a:t>
            </a:r>
            <a:r>
              <a:rPr lang="zh-TW" altLang="en-US" dirty="0"/>
              <a:t>顯示網路架構</a:t>
            </a:r>
          </a:p>
        </p:txBody>
      </p:sp>
      <p:sp>
        <p:nvSpPr>
          <p:cNvPr id="7" name="矩形 6"/>
          <p:cNvSpPr/>
          <p:nvPr/>
        </p:nvSpPr>
        <p:spPr>
          <a:xfrm>
            <a:off x="840925" y="1880877"/>
            <a:ext cx="1569660" cy="369332"/>
          </a:xfrm>
          <a:prstGeom prst="rect">
            <a:avLst/>
          </a:prstGeom>
        </p:spPr>
        <p:txBody>
          <a:bodyPr wrap="none">
            <a:spAutoFit/>
          </a:bodyPr>
          <a:lstStyle/>
          <a:p>
            <a:r>
              <a:rPr lang="zh-TW" altLang="en-US" dirty="0">
                <a:solidFill>
                  <a:srgbClr val="000000"/>
                </a:solidFill>
                <a:latin typeface="微軟正黑體" panose="020B0604030504040204" pitchFamily="34" charset="-120"/>
                <a:ea typeface="微軟正黑體" panose="020B0604030504040204" pitchFamily="34" charset="-120"/>
              </a:rPr>
              <a:t>建立</a:t>
            </a:r>
            <a:r>
              <a:rPr lang="zh-TW" altLang="en-US" dirty="0" smtClean="0">
                <a:solidFill>
                  <a:srgbClr val="000000"/>
                </a:solidFill>
                <a:latin typeface="微軟正黑體" panose="020B0604030504040204" pitchFamily="34" charset="-120"/>
                <a:ea typeface="微軟正黑體" panose="020B0604030504040204" pitchFamily="34" charset="-120"/>
              </a:rPr>
              <a:t>網路模型</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30232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5" y="460309"/>
            <a:ext cx="9090593"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三、</a:t>
            </a:r>
            <a:r>
              <a:rPr lang="zh-TW" altLang="en-US" sz="4800" b="1" dirty="0">
                <a:solidFill>
                  <a:srgbClr val="232323"/>
                </a:solidFill>
                <a:latin typeface="微軟正黑體" panose="020B0604030504040204" pitchFamily="34" charset="-120"/>
                <a:ea typeface="微軟正黑體" panose="020B0604030504040204" pitchFamily="34" charset="-120"/>
              </a:rPr>
              <a:t>實驗：</a:t>
            </a:r>
            <a:r>
              <a:rPr lang="en-US" altLang="zh-TW" sz="4800" b="1" dirty="0">
                <a:solidFill>
                  <a:srgbClr val="232323"/>
                </a:solidFill>
                <a:latin typeface="微軟正黑體" panose="020B0604030504040204" pitchFamily="34" charset="-120"/>
                <a:ea typeface="微軟正黑體" panose="020B0604030504040204" pitchFamily="34" charset="-120"/>
              </a:rPr>
              <a:t>CIFAR-10</a:t>
            </a:r>
            <a:r>
              <a:rPr lang="zh-TW" altLang="en-US" sz="4800" b="1" dirty="0">
                <a:solidFill>
                  <a:srgbClr val="232323"/>
                </a:solidFill>
                <a:latin typeface="微軟正黑體" panose="020B0604030504040204" pitchFamily="34" charset="-120"/>
                <a:ea typeface="微軟正黑體" panose="020B0604030504040204" pitchFamily="34" charset="-120"/>
              </a:rPr>
              <a:t>影像識別</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14</a:t>
            </a:fld>
            <a:endParaRPr lang="zh-TW" altLang="en-US"/>
          </a:p>
        </p:txBody>
      </p:sp>
      <p:sp>
        <p:nvSpPr>
          <p:cNvPr id="3" name="矩形 2"/>
          <p:cNvSpPr/>
          <p:nvPr/>
        </p:nvSpPr>
        <p:spPr>
          <a:xfrm>
            <a:off x="523425" y="1355259"/>
            <a:ext cx="4541628" cy="461665"/>
          </a:xfrm>
          <a:prstGeom prst="rect">
            <a:avLst/>
          </a:prstGeom>
        </p:spPr>
        <p:txBody>
          <a:bodyPr wrap="none">
            <a:spAutoFit/>
          </a:bodyPr>
          <a:lstStyle/>
          <a:p>
            <a:r>
              <a:rPr lang="zh-TW" altLang="en-US" sz="2400" b="1" dirty="0">
                <a:solidFill>
                  <a:srgbClr val="000000"/>
                </a:solidFill>
                <a:latin typeface="微軟正黑體" panose="020B0604030504040204" pitchFamily="34" charset="-120"/>
                <a:ea typeface="微軟正黑體" panose="020B0604030504040204" pitchFamily="34" charset="-120"/>
              </a:rPr>
              <a:t>訓練</a:t>
            </a:r>
            <a:r>
              <a:rPr lang="en-US" altLang="zh-TW" sz="2400" b="1" dirty="0">
                <a:solidFill>
                  <a:srgbClr val="000000"/>
                </a:solidFill>
                <a:latin typeface="微軟正黑體" panose="020B0604030504040204" pitchFamily="34" charset="-120"/>
                <a:ea typeface="微軟正黑體" panose="020B0604030504040204" pitchFamily="34" charset="-120"/>
              </a:rPr>
              <a:t>Model-2</a:t>
            </a:r>
            <a:r>
              <a:rPr lang="zh-TW" altLang="en-US" sz="2400" b="1" dirty="0">
                <a:solidFill>
                  <a:srgbClr val="000000"/>
                </a:solidFill>
                <a:latin typeface="微軟正黑體" panose="020B0604030504040204" pitchFamily="34" charset="-120"/>
                <a:ea typeface="微軟正黑體" panose="020B0604030504040204" pitchFamily="34" charset="-120"/>
              </a:rPr>
              <a:t>（卷積神經網路）</a:t>
            </a:r>
          </a:p>
        </p:txBody>
      </p:sp>
      <p:sp>
        <p:nvSpPr>
          <p:cNvPr id="5" name="矩形 4"/>
          <p:cNvSpPr/>
          <p:nvPr/>
        </p:nvSpPr>
        <p:spPr>
          <a:xfrm>
            <a:off x="1308255" y="2313761"/>
            <a:ext cx="6731000" cy="1200329"/>
          </a:xfrm>
          <a:prstGeom prst="rect">
            <a:avLst/>
          </a:prstGeom>
          <a:solidFill>
            <a:schemeClr val="accent1">
              <a:lumMod val="20000"/>
              <a:lumOff val="80000"/>
            </a:schemeClr>
          </a:solidFill>
        </p:spPr>
        <p:txBody>
          <a:bodyPr wrap="square">
            <a:spAutoFit/>
          </a:bodyPr>
          <a:lstStyle/>
          <a:p>
            <a:r>
              <a:rPr lang="en-US" altLang="zh-TW" dirty="0"/>
              <a:t>history_2 = model_2.fit(</a:t>
            </a:r>
            <a:r>
              <a:rPr lang="en-US" altLang="zh-TW" dirty="0" err="1"/>
              <a:t>train_data</a:t>
            </a:r>
            <a:r>
              <a:rPr lang="en-US" altLang="zh-TW" dirty="0"/>
              <a:t>,</a:t>
            </a:r>
          </a:p>
          <a:p>
            <a:r>
              <a:rPr lang="en-US" altLang="zh-TW" dirty="0"/>
              <a:t>                        epochs=100, </a:t>
            </a:r>
          </a:p>
          <a:p>
            <a:r>
              <a:rPr lang="en-US" altLang="zh-TW" dirty="0"/>
              <a:t>                        </a:t>
            </a:r>
            <a:r>
              <a:rPr lang="en-US" altLang="zh-TW" dirty="0" err="1"/>
              <a:t>validation_data</a:t>
            </a:r>
            <a:r>
              <a:rPr lang="en-US" altLang="zh-TW" dirty="0"/>
              <a:t>=</a:t>
            </a:r>
            <a:r>
              <a:rPr lang="en-US" altLang="zh-TW" dirty="0" err="1"/>
              <a:t>valid_data</a:t>
            </a:r>
            <a:r>
              <a:rPr lang="en-US" altLang="zh-TW" dirty="0"/>
              <a:t>,</a:t>
            </a:r>
          </a:p>
          <a:p>
            <a:r>
              <a:rPr lang="en-US" altLang="zh-TW" dirty="0"/>
              <a:t>                        callbacks=[</a:t>
            </a:r>
            <a:r>
              <a:rPr lang="en-US" altLang="zh-TW" dirty="0" err="1"/>
              <a:t>model_cbk</a:t>
            </a:r>
            <a:r>
              <a:rPr lang="en-US" altLang="zh-TW" dirty="0"/>
              <a:t>, </a:t>
            </a:r>
            <a:r>
              <a:rPr lang="en-US" altLang="zh-TW" dirty="0" err="1"/>
              <a:t>model_mckp</a:t>
            </a:r>
            <a:r>
              <a:rPr lang="en-US" altLang="zh-TW" dirty="0"/>
              <a:t>])</a:t>
            </a:r>
            <a:endParaRPr lang="zh-TW" altLang="en-US" dirty="0"/>
          </a:p>
        </p:txBody>
      </p:sp>
      <p:sp>
        <p:nvSpPr>
          <p:cNvPr id="7" name="矩形 6"/>
          <p:cNvSpPr/>
          <p:nvPr/>
        </p:nvSpPr>
        <p:spPr>
          <a:xfrm>
            <a:off x="840925" y="1880877"/>
            <a:ext cx="1569660" cy="369332"/>
          </a:xfrm>
          <a:prstGeom prst="rect">
            <a:avLst/>
          </a:prstGeom>
        </p:spPr>
        <p:txBody>
          <a:bodyPr wrap="none">
            <a:spAutoFit/>
          </a:bodyPr>
          <a:lstStyle/>
          <a:p>
            <a:r>
              <a:rPr lang="zh-TW" altLang="en-US" dirty="0">
                <a:solidFill>
                  <a:srgbClr val="000000"/>
                </a:solidFill>
                <a:latin typeface="微軟正黑體" panose="020B0604030504040204" pitchFamily="34" charset="-120"/>
                <a:ea typeface="微軟正黑體" panose="020B0604030504040204" pitchFamily="34" charset="-120"/>
              </a:rPr>
              <a:t>訓練網路模型</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82418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5" y="460309"/>
            <a:ext cx="9090593"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三、</a:t>
            </a:r>
            <a:r>
              <a:rPr lang="zh-TW" altLang="en-US" sz="4800" b="1" dirty="0">
                <a:solidFill>
                  <a:srgbClr val="232323"/>
                </a:solidFill>
                <a:latin typeface="微軟正黑體" panose="020B0604030504040204" pitchFamily="34" charset="-120"/>
                <a:ea typeface="微軟正黑體" panose="020B0604030504040204" pitchFamily="34" charset="-120"/>
              </a:rPr>
              <a:t>實驗：</a:t>
            </a:r>
            <a:r>
              <a:rPr lang="en-US" altLang="zh-TW" sz="4800" b="1" dirty="0">
                <a:solidFill>
                  <a:srgbClr val="232323"/>
                </a:solidFill>
                <a:latin typeface="微軟正黑體" panose="020B0604030504040204" pitchFamily="34" charset="-120"/>
                <a:ea typeface="微軟正黑體" panose="020B0604030504040204" pitchFamily="34" charset="-120"/>
              </a:rPr>
              <a:t>CIFAR-10</a:t>
            </a:r>
            <a:r>
              <a:rPr lang="zh-TW" altLang="en-US" sz="4800" b="1" dirty="0">
                <a:solidFill>
                  <a:srgbClr val="232323"/>
                </a:solidFill>
                <a:latin typeface="微軟正黑體" panose="020B0604030504040204" pitchFamily="34" charset="-120"/>
                <a:ea typeface="微軟正黑體" panose="020B0604030504040204" pitchFamily="34" charset="-120"/>
              </a:rPr>
              <a:t>影像識別</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15</a:t>
            </a:fld>
            <a:endParaRPr lang="zh-TW" altLang="en-US"/>
          </a:p>
        </p:txBody>
      </p:sp>
      <p:sp>
        <p:nvSpPr>
          <p:cNvPr id="3" name="矩形 2"/>
          <p:cNvSpPr/>
          <p:nvPr/>
        </p:nvSpPr>
        <p:spPr>
          <a:xfrm>
            <a:off x="523425" y="1355259"/>
            <a:ext cx="3926075" cy="461665"/>
          </a:xfrm>
          <a:prstGeom prst="rect">
            <a:avLst/>
          </a:prstGeom>
        </p:spPr>
        <p:txBody>
          <a:bodyPr wrap="none">
            <a:spAutoFit/>
          </a:bodyPr>
          <a:lstStyle/>
          <a:p>
            <a:r>
              <a:rPr lang="zh-TW" altLang="en-US" sz="2400" b="1" dirty="0" smtClean="0">
                <a:solidFill>
                  <a:srgbClr val="000000"/>
                </a:solidFill>
                <a:latin typeface="微軟正黑體" panose="020B0604030504040204" pitchFamily="34" charset="-120"/>
                <a:ea typeface="微軟正黑體" panose="020B0604030504040204" pitchFamily="34" charset="-120"/>
              </a:rPr>
              <a:t>訓練</a:t>
            </a:r>
            <a:r>
              <a:rPr lang="en-US" altLang="zh-TW" sz="2400" b="1" dirty="0" smtClean="0">
                <a:solidFill>
                  <a:srgbClr val="000000"/>
                </a:solidFill>
                <a:latin typeface="微軟正黑體" panose="020B0604030504040204" pitchFamily="34" charset="-120"/>
                <a:ea typeface="微軟正黑體" panose="020B0604030504040204" pitchFamily="34" charset="-120"/>
              </a:rPr>
              <a:t>Model-2</a:t>
            </a:r>
            <a:r>
              <a:rPr lang="zh-TW" altLang="en-US" sz="2400" b="1" dirty="0">
                <a:solidFill>
                  <a:srgbClr val="000000"/>
                </a:solidFill>
                <a:latin typeface="微軟正黑體" panose="020B0604030504040204" pitchFamily="34" charset="-120"/>
                <a:ea typeface="微軟正黑體" panose="020B0604030504040204" pitchFamily="34" charset="-120"/>
              </a:rPr>
              <a:t>（</a:t>
            </a:r>
            <a:r>
              <a:rPr lang="zh-TW" altLang="en-US" sz="2400" b="1" dirty="0" smtClean="0">
                <a:solidFill>
                  <a:srgbClr val="000000"/>
                </a:solidFill>
                <a:latin typeface="微軟正黑體" panose="020B0604030504040204" pitchFamily="34" charset="-120"/>
                <a:ea typeface="微軟正黑體" panose="020B0604030504040204" pitchFamily="34" charset="-120"/>
              </a:rPr>
              <a:t>影像擴</a:t>
            </a:r>
            <a:r>
              <a:rPr lang="zh-TW" altLang="en-US" sz="2400" b="1" dirty="0">
                <a:solidFill>
                  <a:srgbClr val="000000"/>
                </a:solidFill>
                <a:latin typeface="微軟正黑體" panose="020B0604030504040204" pitchFamily="34" charset="-120"/>
                <a:ea typeface="微軟正黑體" panose="020B0604030504040204" pitchFamily="34" charset="-120"/>
              </a:rPr>
              <a:t>增</a:t>
            </a:r>
            <a:r>
              <a:rPr lang="zh-TW" altLang="en-US" sz="2400" b="1" dirty="0" smtClean="0">
                <a:solidFill>
                  <a:srgbClr val="000000"/>
                </a:solidFill>
                <a:latin typeface="微軟正黑體" panose="020B0604030504040204" pitchFamily="34" charset="-120"/>
                <a:ea typeface="微軟正黑體" panose="020B0604030504040204" pitchFamily="34" charset="-120"/>
              </a:rPr>
              <a:t>）</a:t>
            </a:r>
            <a:endParaRPr lang="zh-TW" altLang="en-US" sz="2400" b="1" dirty="0">
              <a:solidFill>
                <a:srgbClr val="000000"/>
              </a:solidFill>
              <a:latin typeface="微軟正黑體" panose="020B0604030504040204" pitchFamily="34" charset="-120"/>
              <a:ea typeface="微軟正黑體" panose="020B0604030504040204" pitchFamily="34" charset="-120"/>
            </a:endParaRPr>
          </a:p>
        </p:txBody>
      </p:sp>
      <p:sp>
        <p:nvSpPr>
          <p:cNvPr id="5" name="矩形 4"/>
          <p:cNvSpPr/>
          <p:nvPr/>
        </p:nvSpPr>
        <p:spPr>
          <a:xfrm>
            <a:off x="1308255" y="2313761"/>
            <a:ext cx="6731000" cy="1200329"/>
          </a:xfrm>
          <a:prstGeom prst="rect">
            <a:avLst/>
          </a:prstGeom>
          <a:solidFill>
            <a:schemeClr val="accent1">
              <a:lumMod val="20000"/>
              <a:lumOff val="80000"/>
            </a:schemeClr>
          </a:solidFill>
        </p:spPr>
        <p:txBody>
          <a:bodyPr wrap="square">
            <a:spAutoFit/>
          </a:bodyPr>
          <a:lstStyle/>
          <a:p>
            <a:r>
              <a:rPr lang="en-US" altLang="zh-TW" dirty="0"/>
              <a:t>x = 3</a:t>
            </a:r>
          </a:p>
          <a:p>
            <a:r>
              <a:rPr lang="en-US" altLang="zh-TW" dirty="0"/>
              <a:t>y = 7</a:t>
            </a:r>
          </a:p>
          <a:p>
            <a:r>
              <a:rPr lang="en-US" altLang="zh-TW" dirty="0" err="1"/>
              <a:t>image_test</a:t>
            </a:r>
            <a:r>
              <a:rPr lang="en-US" altLang="zh-TW" dirty="0"/>
              <a:t> = output[y*32:(y+1)*32, x*32:(x+1)*32, :]</a:t>
            </a:r>
          </a:p>
          <a:p>
            <a:r>
              <a:rPr lang="en-US" altLang="zh-TW" dirty="0" err="1"/>
              <a:t>plt.imshow</a:t>
            </a:r>
            <a:r>
              <a:rPr lang="en-US" altLang="zh-TW" dirty="0"/>
              <a:t>(</a:t>
            </a:r>
            <a:r>
              <a:rPr lang="en-US" altLang="zh-TW" dirty="0" err="1"/>
              <a:t>image_test</a:t>
            </a:r>
            <a:r>
              <a:rPr lang="en-US" altLang="zh-TW" dirty="0"/>
              <a:t>)</a:t>
            </a:r>
            <a:endParaRPr lang="zh-TW" altLang="en-US" dirty="0"/>
          </a:p>
        </p:txBody>
      </p:sp>
      <p:sp>
        <p:nvSpPr>
          <p:cNvPr id="7" name="矩形 6"/>
          <p:cNvSpPr/>
          <p:nvPr/>
        </p:nvSpPr>
        <p:spPr>
          <a:xfrm>
            <a:off x="840925" y="1880877"/>
            <a:ext cx="1338828" cy="369332"/>
          </a:xfrm>
          <a:prstGeom prst="rect">
            <a:avLst/>
          </a:prstGeom>
        </p:spPr>
        <p:txBody>
          <a:bodyPr wrap="none">
            <a:spAutoFit/>
          </a:bodyPr>
          <a:lstStyle/>
          <a:p>
            <a:r>
              <a:rPr lang="zh-TW" altLang="en-US" dirty="0" smtClean="0">
                <a:solidFill>
                  <a:srgbClr val="000000"/>
                </a:solidFill>
                <a:latin typeface="微軟正黑體" panose="020B0604030504040204" pitchFamily="34" charset="-120"/>
                <a:ea typeface="微軟正黑體" panose="020B0604030504040204" pitchFamily="34" charset="-120"/>
              </a:rPr>
              <a:t>取一張測試</a:t>
            </a:r>
            <a:endParaRPr lang="zh-TW" altLang="en-US" dirty="0">
              <a:latin typeface="微軟正黑體" panose="020B0604030504040204" pitchFamily="34" charset="-120"/>
              <a:ea typeface="微軟正黑體" panose="020B0604030504040204" pitchFamily="34" charset="-120"/>
            </a:endParaRPr>
          </a:p>
        </p:txBody>
      </p:sp>
      <p:pic>
        <p:nvPicPr>
          <p:cNvPr id="4" name="圖片 3"/>
          <p:cNvPicPr>
            <a:picLocks noChangeAspect="1"/>
          </p:cNvPicPr>
          <p:nvPr/>
        </p:nvPicPr>
        <p:blipFill>
          <a:blip r:embed="rId2"/>
          <a:stretch>
            <a:fillRect/>
          </a:stretch>
        </p:blipFill>
        <p:spPr>
          <a:xfrm>
            <a:off x="1308255" y="3677920"/>
            <a:ext cx="2524125" cy="2514600"/>
          </a:xfrm>
          <a:prstGeom prst="rect">
            <a:avLst/>
          </a:prstGeom>
        </p:spPr>
      </p:pic>
    </p:spTree>
    <p:extLst>
      <p:ext uri="{BB962C8B-B14F-4D97-AF65-F5344CB8AC3E}">
        <p14:creationId xmlns:p14="http://schemas.microsoft.com/office/powerpoint/2010/main" val="9540760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5" y="460309"/>
            <a:ext cx="9090593"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三、</a:t>
            </a:r>
            <a:r>
              <a:rPr lang="zh-TW" altLang="en-US" sz="4800" b="1" dirty="0">
                <a:solidFill>
                  <a:srgbClr val="232323"/>
                </a:solidFill>
                <a:latin typeface="微軟正黑體" panose="020B0604030504040204" pitchFamily="34" charset="-120"/>
                <a:ea typeface="微軟正黑體" panose="020B0604030504040204" pitchFamily="34" charset="-120"/>
              </a:rPr>
              <a:t>實驗：</a:t>
            </a:r>
            <a:r>
              <a:rPr lang="en-US" altLang="zh-TW" sz="4800" b="1" dirty="0">
                <a:solidFill>
                  <a:srgbClr val="232323"/>
                </a:solidFill>
                <a:latin typeface="微軟正黑體" panose="020B0604030504040204" pitchFamily="34" charset="-120"/>
                <a:ea typeface="微軟正黑體" panose="020B0604030504040204" pitchFamily="34" charset="-120"/>
              </a:rPr>
              <a:t>CIFAR-10</a:t>
            </a:r>
            <a:r>
              <a:rPr lang="zh-TW" altLang="en-US" sz="4800" b="1" dirty="0">
                <a:solidFill>
                  <a:srgbClr val="232323"/>
                </a:solidFill>
                <a:latin typeface="微軟正黑體" panose="020B0604030504040204" pitchFamily="34" charset="-120"/>
                <a:ea typeface="微軟正黑體" panose="020B0604030504040204" pitchFamily="34" charset="-120"/>
              </a:rPr>
              <a:t>影像識別</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16</a:t>
            </a:fld>
            <a:endParaRPr lang="zh-TW" altLang="en-US"/>
          </a:p>
        </p:txBody>
      </p:sp>
      <p:sp>
        <p:nvSpPr>
          <p:cNvPr id="3" name="矩形 2"/>
          <p:cNvSpPr/>
          <p:nvPr/>
        </p:nvSpPr>
        <p:spPr>
          <a:xfrm>
            <a:off x="523425" y="1355259"/>
            <a:ext cx="3926075" cy="461665"/>
          </a:xfrm>
          <a:prstGeom prst="rect">
            <a:avLst/>
          </a:prstGeom>
        </p:spPr>
        <p:txBody>
          <a:bodyPr wrap="none">
            <a:spAutoFit/>
          </a:bodyPr>
          <a:lstStyle/>
          <a:p>
            <a:r>
              <a:rPr lang="zh-TW" altLang="en-US" sz="2400" b="1" dirty="0" smtClean="0">
                <a:solidFill>
                  <a:srgbClr val="000000"/>
                </a:solidFill>
                <a:latin typeface="微軟正黑體" panose="020B0604030504040204" pitchFamily="34" charset="-120"/>
                <a:ea typeface="微軟正黑體" panose="020B0604030504040204" pitchFamily="34" charset="-120"/>
              </a:rPr>
              <a:t>訓練</a:t>
            </a:r>
            <a:r>
              <a:rPr lang="en-US" altLang="zh-TW" sz="2400" b="1" dirty="0" smtClean="0">
                <a:solidFill>
                  <a:srgbClr val="000000"/>
                </a:solidFill>
                <a:latin typeface="微軟正黑體" panose="020B0604030504040204" pitchFamily="34" charset="-120"/>
                <a:ea typeface="微軟正黑體" panose="020B0604030504040204" pitchFamily="34" charset="-120"/>
              </a:rPr>
              <a:t>Model-2</a:t>
            </a:r>
            <a:r>
              <a:rPr lang="zh-TW" altLang="en-US" sz="2400" b="1" dirty="0">
                <a:solidFill>
                  <a:srgbClr val="000000"/>
                </a:solidFill>
                <a:latin typeface="微軟正黑體" panose="020B0604030504040204" pitchFamily="34" charset="-120"/>
                <a:ea typeface="微軟正黑體" panose="020B0604030504040204" pitchFamily="34" charset="-120"/>
              </a:rPr>
              <a:t>（影像擴增）</a:t>
            </a:r>
          </a:p>
        </p:txBody>
      </p:sp>
      <p:sp>
        <p:nvSpPr>
          <p:cNvPr id="5" name="矩形 4"/>
          <p:cNvSpPr/>
          <p:nvPr/>
        </p:nvSpPr>
        <p:spPr>
          <a:xfrm>
            <a:off x="1308255" y="2313761"/>
            <a:ext cx="6731000" cy="2862322"/>
          </a:xfrm>
          <a:prstGeom prst="rect">
            <a:avLst/>
          </a:prstGeom>
          <a:solidFill>
            <a:schemeClr val="accent1">
              <a:lumMod val="20000"/>
              <a:lumOff val="80000"/>
            </a:schemeClr>
          </a:solidFill>
        </p:spPr>
        <p:txBody>
          <a:bodyPr wrap="square">
            <a:spAutoFit/>
          </a:bodyPr>
          <a:lstStyle/>
          <a:p>
            <a:r>
              <a:rPr lang="en-US" altLang="zh-TW" dirty="0" err="1" smtClean="0"/>
              <a:t>def</a:t>
            </a:r>
            <a:r>
              <a:rPr lang="en-US" altLang="zh-TW" dirty="0" smtClean="0"/>
              <a:t> </a:t>
            </a:r>
            <a:r>
              <a:rPr lang="en-US" altLang="zh-TW" dirty="0"/>
              <a:t>flip(x):</a:t>
            </a:r>
          </a:p>
          <a:p>
            <a:r>
              <a:rPr lang="en-US" altLang="zh-TW" dirty="0"/>
              <a:t>    """</a:t>
            </a:r>
          </a:p>
          <a:p>
            <a:r>
              <a:rPr lang="en-US" altLang="zh-TW" dirty="0"/>
              <a:t>    flip image(</a:t>
            </a:r>
            <a:r>
              <a:rPr lang="zh-TW" altLang="en-US" dirty="0"/>
              <a:t>翻轉影像</a:t>
            </a:r>
            <a:r>
              <a:rPr lang="en-US" altLang="zh-TW" dirty="0"/>
              <a:t>)</a:t>
            </a:r>
          </a:p>
          <a:p>
            <a:r>
              <a:rPr lang="en-US" altLang="zh-TW" dirty="0"/>
              <a:t>    """</a:t>
            </a:r>
          </a:p>
          <a:p>
            <a:r>
              <a:rPr lang="en-US" altLang="zh-TW" dirty="0"/>
              <a:t>    x = </a:t>
            </a:r>
            <a:r>
              <a:rPr lang="en-US" altLang="zh-TW" dirty="0" err="1"/>
              <a:t>tf.image.random_flip_left_right</a:t>
            </a:r>
            <a:r>
              <a:rPr lang="en-US" altLang="zh-TW" dirty="0"/>
              <a:t>(x)  # </a:t>
            </a:r>
            <a:r>
              <a:rPr lang="zh-TW" altLang="en-US" dirty="0"/>
              <a:t>隨機左右翻轉影像</a:t>
            </a:r>
          </a:p>
          <a:p>
            <a:r>
              <a:rPr lang="zh-TW" altLang="en-US" dirty="0"/>
              <a:t>    </a:t>
            </a:r>
            <a:r>
              <a:rPr lang="en-US" altLang="zh-TW" dirty="0"/>
              <a:t>return x</a:t>
            </a:r>
          </a:p>
          <a:p>
            <a:endParaRPr lang="en-US" altLang="zh-TW" dirty="0"/>
          </a:p>
          <a:p>
            <a:r>
              <a:rPr lang="en-US" altLang="zh-TW" dirty="0"/>
              <a:t>image_2 = flip(</a:t>
            </a:r>
            <a:r>
              <a:rPr lang="en-US" altLang="zh-TW" dirty="0" err="1"/>
              <a:t>image_test</a:t>
            </a:r>
            <a:r>
              <a:rPr lang="en-US" altLang="zh-TW" dirty="0"/>
              <a:t>)</a:t>
            </a:r>
          </a:p>
          <a:p>
            <a:r>
              <a:rPr lang="en-US" altLang="zh-TW" dirty="0"/>
              <a:t>image = </a:t>
            </a:r>
            <a:r>
              <a:rPr lang="en-US" altLang="zh-TW" dirty="0" err="1"/>
              <a:t>np.hstack</a:t>
            </a:r>
            <a:r>
              <a:rPr lang="en-US" altLang="zh-TW" dirty="0"/>
              <a:t>((</a:t>
            </a:r>
            <a:r>
              <a:rPr lang="en-US" altLang="zh-TW" dirty="0" err="1"/>
              <a:t>image_test</a:t>
            </a:r>
            <a:r>
              <a:rPr lang="en-US" altLang="zh-TW" dirty="0"/>
              <a:t>, image_2))</a:t>
            </a:r>
          </a:p>
          <a:p>
            <a:r>
              <a:rPr lang="en-US" altLang="zh-TW" dirty="0" err="1"/>
              <a:t>plt.imshow</a:t>
            </a:r>
            <a:r>
              <a:rPr lang="en-US" altLang="zh-TW" dirty="0"/>
              <a:t>(image)</a:t>
            </a:r>
            <a:endParaRPr lang="zh-TW" altLang="en-US" dirty="0"/>
          </a:p>
        </p:txBody>
      </p:sp>
      <p:sp>
        <p:nvSpPr>
          <p:cNvPr id="7" name="矩形 6"/>
          <p:cNvSpPr/>
          <p:nvPr/>
        </p:nvSpPr>
        <p:spPr>
          <a:xfrm>
            <a:off x="840925" y="1880877"/>
            <a:ext cx="1338828" cy="369332"/>
          </a:xfrm>
          <a:prstGeom prst="rect">
            <a:avLst/>
          </a:prstGeom>
        </p:spPr>
        <p:txBody>
          <a:bodyPr wrap="none">
            <a:spAutoFit/>
          </a:bodyPr>
          <a:lstStyle/>
          <a:p>
            <a:r>
              <a:rPr lang="zh-TW" altLang="en-US" dirty="0">
                <a:solidFill>
                  <a:srgbClr val="000000"/>
                </a:solidFill>
                <a:latin typeface="微軟正黑體" panose="020B0604030504040204" pitchFamily="34" charset="-120"/>
                <a:ea typeface="微軟正黑體" panose="020B0604030504040204" pitchFamily="34" charset="-120"/>
              </a:rPr>
              <a:t>水平翻轉</a:t>
            </a:r>
            <a:r>
              <a:rPr lang="zh-TW" altLang="en-US" dirty="0" smtClean="0">
                <a:solidFill>
                  <a:srgbClr val="000000"/>
                </a:solidFill>
                <a:latin typeface="微軟正黑體" panose="020B0604030504040204" pitchFamily="34" charset="-120"/>
                <a:ea typeface="微軟正黑體" panose="020B0604030504040204" pitchFamily="34" charset="-120"/>
              </a:rPr>
              <a:t>：</a:t>
            </a:r>
            <a:endParaRPr lang="zh-TW" altLang="en-US" dirty="0">
              <a:solidFill>
                <a:srgbClr val="000000"/>
              </a:solidFill>
              <a:latin typeface="微軟正黑體" panose="020B0604030504040204" pitchFamily="34" charset="-120"/>
              <a:ea typeface="微軟正黑體" panose="020B0604030504040204" pitchFamily="34" charset="-120"/>
            </a:endParaRPr>
          </a:p>
        </p:txBody>
      </p:sp>
      <p:pic>
        <p:nvPicPr>
          <p:cNvPr id="8" name="圖片 7"/>
          <p:cNvPicPr>
            <a:picLocks noChangeAspect="1"/>
          </p:cNvPicPr>
          <p:nvPr/>
        </p:nvPicPr>
        <p:blipFill>
          <a:blip r:embed="rId2"/>
          <a:stretch>
            <a:fillRect/>
          </a:stretch>
        </p:blipFill>
        <p:spPr>
          <a:xfrm>
            <a:off x="5448299" y="4320443"/>
            <a:ext cx="3195471" cy="1711280"/>
          </a:xfrm>
          <a:prstGeom prst="rect">
            <a:avLst/>
          </a:prstGeom>
        </p:spPr>
      </p:pic>
    </p:spTree>
    <p:extLst>
      <p:ext uri="{BB962C8B-B14F-4D97-AF65-F5344CB8AC3E}">
        <p14:creationId xmlns:p14="http://schemas.microsoft.com/office/powerpoint/2010/main" val="35943752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5" y="460309"/>
            <a:ext cx="9090593"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三、</a:t>
            </a:r>
            <a:r>
              <a:rPr lang="zh-TW" altLang="en-US" sz="4800" b="1" dirty="0">
                <a:solidFill>
                  <a:srgbClr val="232323"/>
                </a:solidFill>
                <a:latin typeface="微軟正黑體" panose="020B0604030504040204" pitchFamily="34" charset="-120"/>
                <a:ea typeface="微軟正黑體" panose="020B0604030504040204" pitchFamily="34" charset="-120"/>
              </a:rPr>
              <a:t>實驗：</a:t>
            </a:r>
            <a:r>
              <a:rPr lang="en-US" altLang="zh-TW" sz="4800" b="1" dirty="0">
                <a:solidFill>
                  <a:srgbClr val="232323"/>
                </a:solidFill>
                <a:latin typeface="微軟正黑體" panose="020B0604030504040204" pitchFamily="34" charset="-120"/>
                <a:ea typeface="微軟正黑體" panose="020B0604030504040204" pitchFamily="34" charset="-120"/>
              </a:rPr>
              <a:t>CIFAR-10</a:t>
            </a:r>
            <a:r>
              <a:rPr lang="zh-TW" altLang="en-US" sz="4800" b="1" dirty="0">
                <a:solidFill>
                  <a:srgbClr val="232323"/>
                </a:solidFill>
                <a:latin typeface="微軟正黑體" panose="020B0604030504040204" pitchFamily="34" charset="-120"/>
                <a:ea typeface="微軟正黑體" panose="020B0604030504040204" pitchFamily="34" charset="-120"/>
              </a:rPr>
              <a:t>影像識別</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17</a:t>
            </a:fld>
            <a:endParaRPr lang="zh-TW" altLang="en-US"/>
          </a:p>
        </p:txBody>
      </p:sp>
      <p:sp>
        <p:nvSpPr>
          <p:cNvPr id="3" name="矩形 2"/>
          <p:cNvSpPr/>
          <p:nvPr/>
        </p:nvSpPr>
        <p:spPr>
          <a:xfrm>
            <a:off x="523425" y="1355259"/>
            <a:ext cx="3926075" cy="461665"/>
          </a:xfrm>
          <a:prstGeom prst="rect">
            <a:avLst/>
          </a:prstGeom>
        </p:spPr>
        <p:txBody>
          <a:bodyPr wrap="none">
            <a:spAutoFit/>
          </a:bodyPr>
          <a:lstStyle/>
          <a:p>
            <a:r>
              <a:rPr lang="zh-TW" altLang="en-US" sz="2400" b="1" dirty="0" smtClean="0">
                <a:solidFill>
                  <a:srgbClr val="000000"/>
                </a:solidFill>
                <a:latin typeface="微軟正黑體" panose="020B0604030504040204" pitchFamily="34" charset="-120"/>
                <a:ea typeface="微軟正黑體" panose="020B0604030504040204" pitchFamily="34" charset="-120"/>
              </a:rPr>
              <a:t>訓練</a:t>
            </a:r>
            <a:r>
              <a:rPr lang="en-US" altLang="zh-TW" sz="2400" b="1" dirty="0" smtClean="0">
                <a:solidFill>
                  <a:srgbClr val="000000"/>
                </a:solidFill>
                <a:latin typeface="微軟正黑體" panose="020B0604030504040204" pitchFamily="34" charset="-120"/>
                <a:ea typeface="微軟正黑體" panose="020B0604030504040204" pitchFamily="34" charset="-120"/>
              </a:rPr>
              <a:t>Model-2</a:t>
            </a:r>
            <a:r>
              <a:rPr lang="zh-TW" altLang="en-US" sz="2400" b="1" dirty="0">
                <a:solidFill>
                  <a:srgbClr val="000000"/>
                </a:solidFill>
                <a:latin typeface="微軟正黑體" panose="020B0604030504040204" pitchFamily="34" charset="-120"/>
                <a:ea typeface="微軟正黑體" panose="020B0604030504040204" pitchFamily="34" charset="-120"/>
              </a:rPr>
              <a:t>（影像擴增）</a:t>
            </a:r>
          </a:p>
        </p:txBody>
      </p:sp>
      <p:sp>
        <p:nvSpPr>
          <p:cNvPr id="5" name="矩形 4"/>
          <p:cNvSpPr/>
          <p:nvPr/>
        </p:nvSpPr>
        <p:spPr>
          <a:xfrm>
            <a:off x="1308255" y="2313761"/>
            <a:ext cx="6731000" cy="3693319"/>
          </a:xfrm>
          <a:prstGeom prst="rect">
            <a:avLst/>
          </a:prstGeom>
          <a:solidFill>
            <a:schemeClr val="accent1">
              <a:lumMod val="20000"/>
              <a:lumOff val="80000"/>
            </a:schemeClr>
          </a:solidFill>
        </p:spPr>
        <p:txBody>
          <a:bodyPr wrap="square">
            <a:spAutoFit/>
          </a:bodyPr>
          <a:lstStyle/>
          <a:p>
            <a:r>
              <a:rPr lang="en-US" altLang="zh-TW"/>
              <a:t>def rotate(x):</a:t>
            </a:r>
          </a:p>
          <a:p>
            <a:r>
              <a:rPr lang="en-US" altLang="zh-TW"/>
              <a:t>    """</a:t>
            </a:r>
          </a:p>
          <a:p>
            <a:r>
              <a:rPr lang="en-US" altLang="zh-TW"/>
              <a:t>    Rotation image(</a:t>
            </a:r>
            <a:r>
              <a:rPr lang="zh-TW" altLang="en-US"/>
              <a:t>影像旋轉</a:t>
            </a:r>
            <a:r>
              <a:rPr lang="en-US" altLang="zh-TW"/>
              <a:t>)</a:t>
            </a:r>
          </a:p>
          <a:p>
            <a:r>
              <a:rPr lang="en-US" altLang="zh-TW"/>
              <a:t>    """</a:t>
            </a:r>
          </a:p>
          <a:p>
            <a:r>
              <a:rPr lang="en-US" altLang="zh-TW"/>
              <a:t>    # </a:t>
            </a:r>
            <a:r>
              <a:rPr lang="zh-TW" altLang="en-US"/>
              <a:t>隨機選轉</a:t>
            </a:r>
            <a:r>
              <a:rPr lang="en-US" altLang="zh-TW"/>
              <a:t>n</a:t>
            </a:r>
            <a:r>
              <a:rPr lang="zh-TW" altLang="en-US"/>
              <a:t>次</a:t>
            </a:r>
            <a:r>
              <a:rPr lang="en-US" altLang="zh-TW"/>
              <a:t>(</a:t>
            </a:r>
            <a:r>
              <a:rPr lang="zh-TW" altLang="en-US"/>
              <a:t>通過</a:t>
            </a:r>
            <a:r>
              <a:rPr lang="en-US" altLang="zh-TW"/>
              <a:t>minval</a:t>
            </a:r>
            <a:r>
              <a:rPr lang="zh-TW" altLang="en-US"/>
              <a:t>和</a:t>
            </a:r>
            <a:r>
              <a:rPr lang="en-US" altLang="zh-TW"/>
              <a:t>maxval</a:t>
            </a:r>
            <a:r>
              <a:rPr lang="zh-TW" altLang="en-US"/>
              <a:t>設定</a:t>
            </a:r>
            <a:r>
              <a:rPr lang="en-US" altLang="zh-TW"/>
              <a:t>n</a:t>
            </a:r>
            <a:r>
              <a:rPr lang="zh-TW" altLang="en-US"/>
              <a:t>的範圍</a:t>
            </a:r>
            <a:r>
              <a:rPr lang="en-US" altLang="zh-TW"/>
              <a:t>)</a:t>
            </a:r>
            <a:r>
              <a:rPr lang="zh-TW" altLang="en-US"/>
              <a:t>，每次選轉</a:t>
            </a:r>
            <a:r>
              <a:rPr lang="en-US" altLang="zh-TW"/>
              <a:t>90</a:t>
            </a:r>
            <a:r>
              <a:rPr lang="zh-TW" altLang="en-US"/>
              <a:t>度</a:t>
            </a:r>
          </a:p>
          <a:p>
            <a:r>
              <a:rPr lang="zh-TW" altLang="en-US"/>
              <a:t>    </a:t>
            </a:r>
            <a:r>
              <a:rPr lang="en-US" altLang="zh-TW"/>
              <a:t>x = tf.image.rot90(x, tf.random.uniform(shape=[], minval=1, maxval=4, dtype=tf.int32))</a:t>
            </a:r>
          </a:p>
          <a:p>
            <a:r>
              <a:rPr lang="en-US" altLang="zh-TW"/>
              <a:t>    return x</a:t>
            </a:r>
          </a:p>
          <a:p>
            <a:endParaRPr lang="en-US" altLang="zh-TW"/>
          </a:p>
          <a:p>
            <a:r>
              <a:rPr lang="en-US" altLang="zh-TW"/>
              <a:t>image_2 = rotate(image_test)</a:t>
            </a:r>
          </a:p>
          <a:p>
            <a:r>
              <a:rPr lang="en-US" altLang="zh-TW"/>
              <a:t>image = np.hstack((image_test, image_2))</a:t>
            </a:r>
          </a:p>
          <a:p>
            <a:r>
              <a:rPr lang="en-US" altLang="zh-TW"/>
              <a:t>plt.imshow(image)</a:t>
            </a:r>
            <a:endParaRPr lang="zh-TW" altLang="en-US" dirty="0"/>
          </a:p>
        </p:txBody>
      </p:sp>
      <p:sp>
        <p:nvSpPr>
          <p:cNvPr id="7" name="矩形 6"/>
          <p:cNvSpPr/>
          <p:nvPr/>
        </p:nvSpPr>
        <p:spPr>
          <a:xfrm>
            <a:off x="840925" y="1880877"/>
            <a:ext cx="1338828" cy="369332"/>
          </a:xfrm>
          <a:prstGeom prst="rect">
            <a:avLst/>
          </a:prstGeom>
        </p:spPr>
        <p:txBody>
          <a:bodyPr wrap="none">
            <a:spAutoFit/>
          </a:bodyPr>
          <a:lstStyle/>
          <a:p>
            <a:r>
              <a:rPr lang="zh-TW" altLang="en-US" dirty="0">
                <a:solidFill>
                  <a:srgbClr val="000000"/>
                </a:solidFill>
                <a:latin typeface="微軟正黑體" panose="020B0604030504040204" pitchFamily="34" charset="-120"/>
                <a:ea typeface="微軟正黑體" panose="020B0604030504040204" pitchFamily="34" charset="-120"/>
              </a:rPr>
              <a:t>影像旋轉：</a:t>
            </a:r>
          </a:p>
        </p:txBody>
      </p:sp>
      <p:pic>
        <p:nvPicPr>
          <p:cNvPr id="9" name="圖片 8"/>
          <p:cNvPicPr>
            <a:picLocks noChangeAspect="1"/>
          </p:cNvPicPr>
          <p:nvPr/>
        </p:nvPicPr>
        <p:blipFill>
          <a:blip r:embed="rId2"/>
          <a:stretch>
            <a:fillRect/>
          </a:stretch>
        </p:blipFill>
        <p:spPr>
          <a:xfrm>
            <a:off x="5448299" y="4321176"/>
            <a:ext cx="3533260" cy="1894429"/>
          </a:xfrm>
          <a:prstGeom prst="rect">
            <a:avLst/>
          </a:prstGeom>
        </p:spPr>
      </p:pic>
    </p:spTree>
    <p:extLst>
      <p:ext uri="{BB962C8B-B14F-4D97-AF65-F5344CB8AC3E}">
        <p14:creationId xmlns:p14="http://schemas.microsoft.com/office/powerpoint/2010/main" val="40909025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5" y="460309"/>
            <a:ext cx="9090593"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三、</a:t>
            </a:r>
            <a:r>
              <a:rPr lang="zh-TW" altLang="en-US" sz="4800" b="1" dirty="0">
                <a:solidFill>
                  <a:srgbClr val="232323"/>
                </a:solidFill>
                <a:latin typeface="微軟正黑體" panose="020B0604030504040204" pitchFamily="34" charset="-120"/>
                <a:ea typeface="微軟正黑體" panose="020B0604030504040204" pitchFamily="34" charset="-120"/>
              </a:rPr>
              <a:t>實驗：</a:t>
            </a:r>
            <a:r>
              <a:rPr lang="en-US" altLang="zh-TW" sz="4800" b="1" dirty="0">
                <a:solidFill>
                  <a:srgbClr val="232323"/>
                </a:solidFill>
                <a:latin typeface="微軟正黑體" panose="020B0604030504040204" pitchFamily="34" charset="-120"/>
                <a:ea typeface="微軟正黑體" panose="020B0604030504040204" pitchFamily="34" charset="-120"/>
              </a:rPr>
              <a:t>CIFAR-10</a:t>
            </a:r>
            <a:r>
              <a:rPr lang="zh-TW" altLang="en-US" sz="4800" b="1" dirty="0">
                <a:solidFill>
                  <a:srgbClr val="232323"/>
                </a:solidFill>
                <a:latin typeface="微軟正黑體" panose="020B0604030504040204" pitchFamily="34" charset="-120"/>
                <a:ea typeface="微軟正黑體" panose="020B0604030504040204" pitchFamily="34" charset="-120"/>
              </a:rPr>
              <a:t>影像識別</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18</a:t>
            </a:fld>
            <a:endParaRPr lang="zh-TW" altLang="en-US"/>
          </a:p>
        </p:txBody>
      </p:sp>
      <p:sp>
        <p:nvSpPr>
          <p:cNvPr id="3" name="矩形 2"/>
          <p:cNvSpPr/>
          <p:nvPr/>
        </p:nvSpPr>
        <p:spPr>
          <a:xfrm>
            <a:off x="523425" y="1355259"/>
            <a:ext cx="3926075" cy="461665"/>
          </a:xfrm>
          <a:prstGeom prst="rect">
            <a:avLst/>
          </a:prstGeom>
        </p:spPr>
        <p:txBody>
          <a:bodyPr wrap="none">
            <a:spAutoFit/>
          </a:bodyPr>
          <a:lstStyle/>
          <a:p>
            <a:r>
              <a:rPr lang="zh-TW" altLang="en-US" sz="2400" b="1" dirty="0" smtClean="0">
                <a:solidFill>
                  <a:srgbClr val="000000"/>
                </a:solidFill>
                <a:latin typeface="微軟正黑體" panose="020B0604030504040204" pitchFamily="34" charset="-120"/>
                <a:ea typeface="微軟正黑體" panose="020B0604030504040204" pitchFamily="34" charset="-120"/>
              </a:rPr>
              <a:t>訓練</a:t>
            </a:r>
            <a:r>
              <a:rPr lang="en-US" altLang="zh-TW" sz="2400" b="1" dirty="0" smtClean="0">
                <a:solidFill>
                  <a:srgbClr val="000000"/>
                </a:solidFill>
                <a:latin typeface="微軟正黑體" panose="020B0604030504040204" pitchFamily="34" charset="-120"/>
                <a:ea typeface="微軟正黑體" panose="020B0604030504040204" pitchFamily="34" charset="-120"/>
              </a:rPr>
              <a:t>Model-2</a:t>
            </a:r>
            <a:r>
              <a:rPr lang="zh-TW" altLang="en-US" sz="2400" b="1" dirty="0">
                <a:solidFill>
                  <a:srgbClr val="000000"/>
                </a:solidFill>
                <a:latin typeface="微軟正黑體" panose="020B0604030504040204" pitchFamily="34" charset="-120"/>
                <a:ea typeface="微軟正黑體" panose="020B0604030504040204" pitchFamily="34" charset="-120"/>
              </a:rPr>
              <a:t>（影像擴增）</a:t>
            </a:r>
          </a:p>
        </p:txBody>
      </p:sp>
      <p:sp>
        <p:nvSpPr>
          <p:cNvPr id="5" name="矩形 4"/>
          <p:cNvSpPr/>
          <p:nvPr/>
        </p:nvSpPr>
        <p:spPr>
          <a:xfrm>
            <a:off x="1308255" y="2313761"/>
            <a:ext cx="6731000" cy="3970318"/>
          </a:xfrm>
          <a:prstGeom prst="rect">
            <a:avLst/>
          </a:prstGeom>
          <a:solidFill>
            <a:schemeClr val="accent1">
              <a:lumMod val="20000"/>
              <a:lumOff val="80000"/>
            </a:schemeClr>
          </a:solidFill>
        </p:spPr>
        <p:txBody>
          <a:bodyPr wrap="square">
            <a:spAutoFit/>
          </a:bodyPr>
          <a:lstStyle/>
          <a:p>
            <a:r>
              <a:rPr lang="en-US" altLang="zh-TW"/>
              <a:t>def color(x):</a:t>
            </a:r>
          </a:p>
          <a:p>
            <a:r>
              <a:rPr lang="en-US" altLang="zh-TW"/>
              <a:t>    """</a:t>
            </a:r>
          </a:p>
          <a:p>
            <a:r>
              <a:rPr lang="en-US" altLang="zh-TW"/>
              <a:t>     Color change(</a:t>
            </a:r>
            <a:r>
              <a:rPr lang="zh-TW" altLang="en-US"/>
              <a:t>改變顏色</a:t>
            </a:r>
            <a:r>
              <a:rPr lang="en-US" altLang="zh-TW"/>
              <a:t>)</a:t>
            </a:r>
          </a:p>
          <a:p>
            <a:r>
              <a:rPr lang="en-US" altLang="zh-TW"/>
              <a:t>    """</a:t>
            </a:r>
          </a:p>
          <a:p>
            <a:r>
              <a:rPr lang="en-US" altLang="zh-TW"/>
              <a:t>    x = tf.image.random_hue(x, 0.08)  # </a:t>
            </a:r>
            <a:r>
              <a:rPr lang="zh-TW" altLang="en-US"/>
              <a:t>隨機調整影像色調</a:t>
            </a:r>
          </a:p>
          <a:p>
            <a:r>
              <a:rPr lang="zh-TW" altLang="en-US"/>
              <a:t>    </a:t>
            </a:r>
            <a:r>
              <a:rPr lang="en-US" altLang="zh-TW"/>
              <a:t>x = tf.image.random_saturation(x, 0.6, 1.6)  # </a:t>
            </a:r>
            <a:r>
              <a:rPr lang="zh-TW" altLang="en-US"/>
              <a:t>隨機調整影像飽和度</a:t>
            </a:r>
          </a:p>
          <a:p>
            <a:r>
              <a:rPr lang="zh-TW" altLang="en-US"/>
              <a:t>    </a:t>
            </a:r>
            <a:r>
              <a:rPr lang="en-US" altLang="zh-TW"/>
              <a:t>x = tf.image.random_brightness(x, 0.05)  # </a:t>
            </a:r>
            <a:r>
              <a:rPr lang="zh-TW" altLang="en-US"/>
              <a:t>隨機調整影像亮度</a:t>
            </a:r>
          </a:p>
          <a:p>
            <a:r>
              <a:rPr lang="zh-TW" altLang="en-US"/>
              <a:t>    </a:t>
            </a:r>
            <a:r>
              <a:rPr lang="en-US" altLang="zh-TW"/>
              <a:t>x = tf.image.random_contrast(x, 0.7, 1.3)  # </a:t>
            </a:r>
            <a:r>
              <a:rPr lang="zh-TW" altLang="en-US"/>
              <a:t>隨機調整影像對比度</a:t>
            </a:r>
          </a:p>
          <a:p>
            <a:r>
              <a:rPr lang="zh-TW" altLang="en-US"/>
              <a:t>    </a:t>
            </a:r>
            <a:r>
              <a:rPr lang="en-US" altLang="zh-TW"/>
              <a:t>return x</a:t>
            </a:r>
          </a:p>
          <a:p>
            <a:endParaRPr lang="en-US" altLang="zh-TW"/>
          </a:p>
          <a:p>
            <a:endParaRPr lang="en-US" altLang="zh-TW"/>
          </a:p>
          <a:p>
            <a:r>
              <a:rPr lang="en-US" altLang="zh-TW"/>
              <a:t>image_2 = color(image_test)</a:t>
            </a:r>
          </a:p>
          <a:p>
            <a:r>
              <a:rPr lang="en-US" altLang="zh-TW"/>
              <a:t>image = np.hstack((image_test, image_2))</a:t>
            </a:r>
          </a:p>
          <a:p>
            <a:r>
              <a:rPr lang="en-US" altLang="zh-TW"/>
              <a:t>plt.imshow(image)</a:t>
            </a:r>
            <a:endParaRPr lang="zh-TW" altLang="en-US" dirty="0"/>
          </a:p>
        </p:txBody>
      </p:sp>
      <p:sp>
        <p:nvSpPr>
          <p:cNvPr id="7" name="矩形 6"/>
          <p:cNvSpPr/>
          <p:nvPr/>
        </p:nvSpPr>
        <p:spPr>
          <a:xfrm>
            <a:off x="840925" y="1880877"/>
            <a:ext cx="1338828" cy="369332"/>
          </a:xfrm>
          <a:prstGeom prst="rect">
            <a:avLst/>
          </a:prstGeom>
        </p:spPr>
        <p:txBody>
          <a:bodyPr wrap="none">
            <a:spAutoFit/>
          </a:bodyPr>
          <a:lstStyle/>
          <a:p>
            <a:r>
              <a:rPr lang="zh-TW" altLang="en-US" dirty="0">
                <a:solidFill>
                  <a:srgbClr val="000000"/>
                </a:solidFill>
                <a:latin typeface="微軟正黑體" panose="020B0604030504040204" pitchFamily="34" charset="-120"/>
                <a:ea typeface="微軟正黑體" panose="020B0604030504040204" pitchFamily="34" charset="-120"/>
              </a:rPr>
              <a:t>顏色轉換：</a:t>
            </a:r>
          </a:p>
        </p:txBody>
      </p:sp>
      <p:pic>
        <p:nvPicPr>
          <p:cNvPr id="4" name="圖片 3"/>
          <p:cNvPicPr>
            <a:picLocks noChangeAspect="1"/>
          </p:cNvPicPr>
          <p:nvPr/>
        </p:nvPicPr>
        <p:blipFill>
          <a:blip r:embed="rId2"/>
          <a:stretch>
            <a:fillRect/>
          </a:stretch>
        </p:blipFill>
        <p:spPr>
          <a:xfrm>
            <a:off x="5372100" y="4576763"/>
            <a:ext cx="3143250" cy="1722100"/>
          </a:xfrm>
          <a:prstGeom prst="rect">
            <a:avLst/>
          </a:prstGeom>
        </p:spPr>
      </p:pic>
    </p:spTree>
    <p:extLst>
      <p:ext uri="{BB962C8B-B14F-4D97-AF65-F5344CB8AC3E}">
        <p14:creationId xmlns:p14="http://schemas.microsoft.com/office/powerpoint/2010/main" val="24064506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5" y="460309"/>
            <a:ext cx="9090593"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三、</a:t>
            </a:r>
            <a:r>
              <a:rPr lang="zh-TW" altLang="en-US" sz="4800" b="1" dirty="0">
                <a:solidFill>
                  <a:srgbClr val="232323"/>
                </a:solidFill>
                <a:latin typeface="微軟正黑體" panose="020B0604030504040204" pitchFamily="34" charset="-120"/>
                <a:ea typeface="微軟正黑體" panose="020B0604030504040204" pitchFamily="34" charset="-120"/>
              </a:rPr>
              <a:t>實驗：</a:t>
            </a:r>
            <a:r>
              <a:rPr lang="en-US" altLang="zh-TW" sz="4800" b="1" dirty="0">
                <a:solidFill>
                  <a:srgbClr val="232323"/>
                </a:solidFill>
                <a:latin typeface="微軟正黑體" panose="020B0604030504040204" pitchFamily="34" charset="-120"/>
                <a:ea typeface="微軟正黑體" panose="020B0604030504040204" pitchFamily="34" charset="-120"/>
              </a:rPr>
              <a:t>CIFAR-10</a:t>
            </a:r>
            <a:r>
              <a:rPr lang="zh-TW" altLang="en-US" sz="4800" b="1" dirty="0">
                <a:solidFill>
                  <a:srgbClr val="232323"/>
                </a:solidFill>
                <a:latin typeface="微軟正黑體" panose="020B0604030504040204" pitchFamily="34" charset="-120"/>
                <a:ea typeface="微軟正黑體" panose="020B0604030504040204" pitchFamily="34" charset="-120"/>
              </a:rPr>
              <a:t>影像識別</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19</a:t>
            </a:fld>
            <a:endParaRPr lang="zh-TW" altLang="en-US"/>
          </a:p>
        </p:txBody>
      </p:sp>
      <p:sp>
        <p:nvSpPr>
          <p:cNvPr id="3" name="矩形 2"/>
          <p:cNvSpPr/>
          <p:nvPr/>
        </p:nvSpPr>
        <p:spPr>
          <a:xfrm>
            <a:off x="523425" y="1355259"/>
            <a:ext cx="7311617" cy="461665"/>
          </a:xfrm>
          <a:prstGeom prst="rect">
            <a:avLst/>
          </a:prstGeom>
        </p:spPr>
        <p:txBody>
          <a:bodyPr wrap="none">
            <a:spAutoFit/>
          </a:bodyPr>
          <a:lstStyle/>
          <a:p>
            <a:r>
              <a:rPr lang="zh-TW" altLang="en-US" sz="2400" b="1" dirty="0">
                <a:solidFill>
                  <a:srgbClr val="000000"/>
                </a:solidFill>
                <a:latin typeface="微軟正黑體" panose="020B0604030504040204" pitchFamily="34" charset="-120"/>
                <a:ea typeface="微軟正黑體" panose="020B0604030504040204" pitchFamily="34" charset="-120"/>
              </a:rPr>
              <a:t>訓練</a:t>
            </a:r>
            <a:r>
              <a:rPr lang="en-US" altLang="zh-TW" sz="2400" b="1" dirty="0">
                <a:solidFill>
                  <a:srgbClr val="000000"/>
                </a:solidFill>
                <a:latin typeface="微軟正黑體" panose="020B0604030504040204" pitchFamily="34" charset="-120"/>
                <a:ea typeface="微軟正黑體" panose="020B0604030504040204" pitchFamily="34" charset="-120"/>
              </a:rPr>
              <a:t>Model-3</a:t>
            </a:r>
            <a:r>
              <a:rPr lang="zh-TW" altLang="en-US" sz="2400" b="1" dirty="0">
                <a:solidFill>
                  <a:srgbClr val="000000"/>
                </a:solidFill>
                <a:latin typeface="微軟正黑體" panose="020B0604030504040204" pitchFamily="34" charset="-120"/>
                <a:ea typeface="微軟正黑體" panose="020B0604030504040204" pitchFamily="34" charset="-120"/>
              </a:rPr>
              <a:t>（使用影增強方法訓練卷積神經網路）</a:t>
            </a:r>
            <a:endParaRPr lang="zh-TW" altLang="en-US" sz="2400" b="1" i="0" dirty="0">
              <a:solidFill>
                <a:srgbClr val="000000"/>
              </a:solidFill>
              <a:effectLst/>
              <a:latin typeface="微軟正黑體" panose="020B0604030504040204" pitchFamily="34" charset="-120"/>
              <a:ea typeface="微軟正黑體" panose="020B0604030504040204" pitchFamily="34" charset="-120"/>
            </a:endParaRPr>
          </a:p>
        </p:txBody>
      </p:sp>
      <p:sp>
        <p:nvSpPr>
          <p:cNvPr id="5" name="矩形 4"/>
          <p:cNvSpPr/>
          <p:nvPr/>
        </p:nvSpPr>
        <p:spPr>
          <a:xfrm>
            <a:off x="1308255" y="2313761"/>
            <a:ext cx="6731000" cy="3970318"/>
          </a:xfrm>
          <a:prstGeom prst="rect">
            <a:avLst/>
          </a:prstGeom>
          <a:solidFill>
            <a:schemeClr val="accent1">
              <a:lumMod val="20000"/>
              <a:lumOff val="80000"/>
            </a:schemeClr>
          </a:solidFill>
        </p:spPr>
        <p:txBody>
          <a:bodyPr wrap="square">
            <a:spAutoFit/>
          </a:bodyPr>
          <a:lstStyle/>
          <a:p>
            <a:r>
              <a:rPr lang="en-US" altLang="zh-TW" dirty="0" smtClean="0"/>
              <a:t>inputs </a:t>
            </a:r>
            <a:r>
              <a:rPr lang="en-US" altLang="zh-TW" dirty="0"/>
              <a:t>= </a:t>
            </a:r>
            <a:r>
              <a:rPr lang="en-US" altLang="zh-TW" dirty="0" err="1"/>
              <a:t>keras.Input</a:t>
            </a:r>
            <a:r>
              <a:rPr lang="en-US" altLang="zh-TW" dirty="0"/>
              <a:t>(shape=(32, 32, 3))</a:t>
            </a:r>
          </a:p>
          <a:p>
            <a:r>
              <a:rPr lang="en-US" altLang="zh-TW" dirty="0"/>
              <a:t>x = layers.Conv2D(64, (3, 3), activation='</a:t>
            </a:r>
            <a:r>
              <a:rPr lang="en-US" altLang="zh-TW" dirty="0" err="1"/>
              <a:t>relu</a:t>
            </a:r>
            <a:r>
              <a:rPr lang="en-US" altLang="zh-TW" dirty="0"/>
              <a:t>')(inputs)</a:t>
            </a:r>
          </a:p>
          <a:p>
            <a:r>
              <a:rPr lang="en-US" altLang="zh-TW" dirty="0"/>
              <a:t>x = layers.MaxPool2D()(x)</a:t>
            </a:r>
          </a:p>
          <a:p>
            <a:r>
              <a:rPr lang="en-US" altLang="zh-TW" dirty="0"/>
              <a:t>x = layers.Conv2D(128, (3, 3), activation='</a:t>
            </a:r>
            <a:r>
              <a:rPr lang="en-US" altLang="zh-TW" dirty="0" err="1"/>
              <a:t>relu</a:t>
            </a:r>
            <a:r>
              <a:rPr lang="en-US" altLang="zh-TW" dirty="0"/>
              <a:t>')(x)</a:t>
            </a:r>
          </a:p>
          <a:p>
            <a:r>
              <a:rPr lang="en-US" altLang="zh-TW" dirty="0"/>
              <a:t>x = layers.Conv2D(256, (3, 3), activation='</a:t>
            </a:r>
            <a:r>
              <a:rPr lang="en-US" altLang="zh-TW" dirty="0" err="1"/>
              <a:t>relu</a:t>
            </a:r>
            <a:r>
              <a:rPr lang="en-US" altLang="zh-TW" dirty="0"/>
              <a:t>')(x)</a:t>
            </a:r>
          </a:p>
          <a:p>
            <a:r>
              <a:rPr lang="en-US" altLang="zh-TW" dirty="0"/>
              <a:t>x = layers.Conv2D(128, (3, 3), activation='</a:t>
            </a:r>
            <a:r>
              <a:rPr lang="en-US" altLang="zh-TW" dirty="0" err="1"/>
              <a:t>relu</a:t>
            </a:r>
            <a:r>
              <a:rPr lang="en-US" altLang="zh-TW" dirty="0"/>
              <a:t>')(x)</a:t>
            </a:r>
          </a:p>
          <a:p>
            <a:r>
              <a:rPr lang="en-US" altLang="zh-TW" dirty="0"/>
              <a:t>x = layers.Conv2D(64, (3, 3), activation='</a:t>
            </a:r>
            <a:r>
              <a:rPr lang="en-US" altLang="zh-TW" dirty="0" err="1"/>
              <a:t>relu</a:t>
            </a:r>
            <a:r>
              <a:rPr lang="en-US" altLang="zh-TW" dirty="0"/>
              <a:t>')(x)</a:t>
            </a:r>
          </a:p>
          <a:p>
            <a:r>
              <a:rPr lang="en-US" altLang="zh-TW" dirty="0"/>
              <a:t>x = </a:t>
            </a:r>
            <a:r>
              <a:rPr lang="en-US" altLang="zh-TW" dirty="0" err="1"/>
              <a:t>layers.Flatten</a:t>
            </a:r>
            <a:r>
              <a:rPr lang="en-US" altLang="zh-TW" dirty="0"/>
              <a:t>()(x)</a:t>
            </a:r>
          </a:p>
          <a:p>
            <a:r>
              <a:rPr lang="en-US" altLang="zh-TW" dirty="0"/>
              <a:t>x = </a:t>
            </a:r>
            <a:r>
              <a:rPr lang="en-US" altLang="zh-TW" dirty="0" err="1"/>
              <a:t>layers.Dense</a:t>
            </a:r>
            <a:r>
              <a:rPr lang="en-US" altLang="zh-TW" dirty="0"/>
              <a:t>(64, activation='</a:t>
            </a:r>
            <a:r>
              <a:rPr lang="en-US" altLang="zh-TW" dirty="0" err="1"/>
              <a:t>relu</a:t>
            </a:r>
            <a:r>
              <a:rPr lang="en-US" altLang="zh-TW" dirty="0"/>
              <a:t>')(x)</a:t>
            </a:r>
          </a:p>
          <a:p>
            <a:r>
              <a:rPr lang="en-US" altLang="zh-TW" dirty="0"/>
              <a:t>x = </a:t>
            </a:r>
            <a:r>
              <a:rPr lang="en-US" altLang="zh-TW" dirty="0" err="1"/>
              <a:t>layers.Dropout</a:t>
            </a:r>
            <a:r>
              <a:rPr lang="en-US" altLang="zh-TW" dirty="0"/>
              <a:t>(0.5)(x)</a:t>
            </a:r>
          </a:p>
          <a:p>
            <a:r>
              <a:rPr lang="en-US" altLang="zh-TW" dirty="0"/>
              <a:t>outputs = </a:t>
            </a:r>
            <a:r>
              <a:rPr lang="en-US" altLang="zh-TW" dirty="0" err="1"/>
              <a:t>layers.Dense</a:t>
            </a:r>
            <a:r>
              <a:rPr lang="en-US" altLang="zh-TW" dirty="0"/>
              <a:t>(10, activation='</a:t>
            </a:r>
            <a:r>
              <a:rPr lang="en-US" altLang="zh-TW" dirty="0" err="1"/>
              <a:t>softmax</a:t>
            </a:r>
            <a:r>
              <a:rPr lang="en-US" altLang="zh-TW" dirty="0"/>
              <a:t>')(x)</a:t>
            </a:r>
          </a:p>
          <a:p>
            <a:r>
              <a:rPr lang="en-US" altLang="zh-TW" dirty="0"/>
              <a:t># </a:t>
            </a:r>
            <a:r>
              <a:rPr lang="zh-TW" altLang="en-US" dirty="0"/>
              <a:t>建立網路模型</a:t>
            </a:r>
            <a:r>
              <a:rPr lang="en-US" altLang="zh-TW" dirty="0"/>
              <a:t>(</a:t>
            </a:r>
            <a:r>
              <a:rPr lang="zh-TW" altLang="en-US" dirty="0"/>
              <a:t>將輸入到輸出所有經過的網路層連接起來</a:t>
            </a:r>
            <a:r>
              <a:rPr lang="en-US" altLang="zh-TW" dirty="0"/>
              <a:t>)</a:t>
            </a:r>
          </a:p>
          <a:p>
            <a:r>
              <a:rPr lang="en-US" altLang="zh-TW" dirty="0"/>
              <a:t>model_3 = </a:t>
            </a:r>
            <a:r>
              <a:rPr lang="en-US" altLang="zh-TW" dirty="0" err="1"/>
              <a:t>keras.Model</a:t>
            </a:r>
            <a:r>
              <a:rPr lang="en-US" altLang="zh-TW" dirty="0"/>
              <a:t>(inputs, outputs, name='model-3')</a:t>
            </a:r>
          </a:p>
          <a:p>
            <a:r>
              <a:rPr lang="en-US" altLang="zh-TW" dirty="0"/>
              <a:t>model_3.summary()  # </a:t>
            </a:r>
            <a:r>
              <a:rPr lang="zh-TW" altLang="en-US" dirty="0"/>
              <a:t>顯示網路架構</a:t>
            </a:r>
          </a:p>
        </p:txBody>
      </p:sp>
      <p:sp>
        <p:nvSpPr>
          <p:cNvPr id="7" name="矩形 6"/>
          <p:cNvSpPr/>
          <p:nvPr/>
        </p:nvSpPr>
        <p:spPr>
          <a:xfrm>
            <a:off x="840925" y="1880877"/>
            <a:ext cx="1569660" cy="369332"/>
          </a:xfrm>
          <a:prstGeom prst="rect">
            <a:avLst/>
          </a:prstGeom>
        </p:spPr>
        <p:txBody>
          <a:bodyPr wrap="none">
            <a:spAutoFit/>
          </a:bodyPr>
          <a:lstStyle/>
          <a:p>
            <a:r>
              <a:rPr lang="zh-TW" altLang="en-US" dirty="0">
                <a:solidFill>
                  <a:srgbClr val="000000"/>
                </a:solidFill>
                <a:latin typeface="微軟正黑體" panose="020B0604030504040204" pitchFamily="34" charset="-120"/>
                <a:ea typeface="微軟正黑體" panose="020B0604030504040204" pitchFamily="34" charset="-120"/>
              </a:rPr>
              <a:t>建立</a:t>
            </a:r>
            <a:r>
              <a:rPr lang="zh-TW" altLang="en-US" dirty="0" smtClean="0">
                <a:solidFill>
                  <a:srgbClr val="000000"/>
                </a:solidFill>
                <a:latin typeface="微軟正黑體" panose="020B0604030504040204" pitchFamily="34" charset="-120"/>
                <a:ea typeface="微軟正黑體" panose="020B0604030504040204" pitchFamily="34" charset="-120"/>
              </a:rPr>
              <a:t>網路模型</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21634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523428" y="460309"/>
            <a:ext cx="1382283" cy="89495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TW" altLang="en-US" sz="4800" b="1" dirty="0" smtClean="0">
                <a:latin typeface="微軟正黑體" panose="020B0604030504040204" pitchFamily="34" charset="-120"/>
                <a:ea typeface="微軟正黑體" panose="020B0604030504040204" pitchFamily="34" charset="-120"/>
              </a:rPr>
              <a:t>大</a:t>
            </a:r>
            <a:r>
              <a:rPr lang="zh-TW" altLang="en-US" sz="4800" b="1" dirty="0">
                <a:latin typeface="微軟正黑體" panose="020B0604030504040204" pitchFamily="34" charset="-120"/>
                <a:ea typeface="微軟正黑體" panose="020B0604030504040204" pitchFamily="34" charset="-120"/>
              </a:rPr>
              <a:t>綱</a:t>
            </a:r>
            <a:endParaRPr lang="zh-TW" altLang="en-US" sz="4800" dirty="0">
              <a:latin typeface="微軟正黑體" panose="020B0604030504040204" pitchFamily="34" charset="-120"/>
              <a:ea typeface="微軟正黑體" panose="020B0604030504040204" pitchFamily="34" charset="-120"/>
            </a:endParaRPr>
          </a:p>
        </p:txBody>
      </p:sp>
      <p:sp>
        <p:nvSpPr>
          <p:cNvPr id="7" name="矩形 6"/>
          <p:cNvSpPr/>
          <p:nvPr/>
        </p:nvSpPr>
        <p:spPr>
          <a:xfrm>
            <a:off x="2739995" y="1957165"/>
            <a:ext cx="4361560" cy="2308324"/>
          </a:xfrm>
          <a:prstGeom prst="rect">
            <a:avLst/>
          </a:prstGeom>
        </p:spPr>
        <p:txBody>
          <a:bodyPr wrap="square">
            <a:spAutoFit/>
          </a:bodyPr>
          <a:lstStyle/>
          <a:p>
            <a:pPr marL="457200" indent="-457200">
              <a:lnSpc>
                <a:spcPct val="150000"/>
              </a:lnSpc>
              <a:buFont typeface="+mj-lt"/>
              <a:buAutoNum type="arabicPeriod"/>
            </a:pPr>
            <a:r>
              <a:rPr lang="zh-TW" altLang="en-US" sz="2400" b="1" i="0" dirty="0" smtClean="0">
                <a:solidFill>
                  <a:srgbClr val="232323"/>
                </a:solidFill>
                <a:effectLst/>
                <a:latin typeface="微軟正黑體" panose="020B0604030504040204" pitchFamily="34" charset="-120"/>
                <a:ea typeface="微軟正黑體" panose="020B0604030504040204" pitchFamily="34" charset="-120"/>
              </a:rPr>
              <a:t>前言</a:t>
            </a:r>
            <a:endParaRPr lang="en-US" altLang="zh-TW" sz="2400" b="1" i="0" dirty="0" smtClean="0">
              <a:solidFill>
                <a:srgbClr val="232323"/>
              </a:solidFill>
              <a:effectLst/>
              <a:latin typeface="微軟正黑體" panose="020B0604030504040204" pitchFamily="34" charset="-120"/>
              <a:ea typeface="微軟正黑體" panose="020B0604030504040204" pitchFamily="34" charset="-120"/>
            </a:endParaRPr>
          </a:p>
          <a:p>
            <a:pPr marL="457200" indent="-457200">
              <a:lnSpc>
                <a:spcPct val="150000"/>
              </a:lnSpc>
              <a:buFont typeface="+mj-lt"/>
              <a:buAutoNum type="arabicPeriod"/>
            </a:pPr>
            <a:r>
              <a:rPr lang="zh-TW" altLang="en-US" sz="2400" b="1" i="0" dirty="0" smtClean="0">
                <a:solidFill>
                  <a:srgbClr val="232323"/>
                </a:solidFill>
                <a:effectLst/>
                <a:latin typeface="微軟正黑體" panose="020B0604030504040204" pitchFamily="34" charset="-120"/>
                <a:ea typeface="微軟正黑體" panose="020B0604030504040204" pitchFamily="34" charset="-120"/>
              </a:rPr>
              <a:t>多類別分類問題</a:t>
            </a:r>
            <a:endParaRPr lang="en-US" altLang="zh-TW" sz="2400" b="1" i="0" dirty="0" smtClean="0">
              <a:solidFill>
                <a:srgbClr val="232323"/>
              </a:solidFill>
              <a:effectLst/>
              <a:latin typeface="微軟正黑體" panose="020B0604030504040204" pitchFamily="34" charset="-120"/>
              <a:ea typeface="微軟正黑體" panose="020B0604030504040204" pitchFamily="34" charset="-120"/>
            </a:endParaRPr>
          </a:p>
          <a:p>
            <a:pPr marL="457200" indent="-457200">
              <a:lnSpc>
                <a:spcPct val="150000"/>
              </a:lnSpc>
              <a:buFont typeface="+mj-lt"/>
              <a:buAutoNum type="arabicPeriod"/>
            </a:pPr>
            <a:r>
              <a:rPr lang="zh-TW" altLang="en-US" sz="2400" b="1" i="0" dirty="0" smtClean="0">
                <a:solidFill>
                  <a:srgbClr val="232323"/>
                </a:solidFill>
                <a:effectLst/>
                <a:latin typeface="微軟正黑體" panose="020B0604030504040204" pitchFamily="34" charset="-120"/>
                <a:ea typeface="微軟正黑體" panose="020B0604030504040204" pitchFamily="34" charset="-120"/>
              </a:rPr>
              <a:t>實驗：</a:t>
            </a:r>
            <a:r>
              <a:rPr lang="en-US" altLang="zh-TW" sz="2400" b="1" i="0" dirty="0" smtClean="0">
                <a:solidFill>
                  <a:srgbClr val="232323"/>
                </a:solidFill>
                <a:effectLst/>
                <a:latin typeface="微軟正黑體" panose="020B0604030504040204" pitchFamily="34" charset="-120"/>
                <a:ea typeface="微軟正黑體" panose="020B0604030504040204" pitchFamily="34" charset="-120"/>
              </a:rPr>
              <a:t>CIFAR-10</a:t>
            </a:r>
            <a:r>
              <a:rPr lang="zh-TW" altLang="en-US" sz="2400" b="1" i="0" dirty="0" smtClean="0">
                <a:solidFill>
                  <a:srgbClr val="232323"/>
                </a:solidFill>
                <a:effectLst/>
                <a:latin typeface="微軟正黑體" panose="020B0604030504040204" pitchFamily="34" charset="-120"/>
                <a:ea typeface="微軟正黑體" panose="020B0604030504040204" pitchFamily="34" charset="-120"/>
              </a:rPr>
              <a:t>影像識別</a:t>
            </a:r>
            <a:endParaRPr lang="en-US" altLang="zh-TW" sz="2400" b="1" i="0" dirty="0" smtClean="0">
              <a:solidFill>
                <a:srgbClr val="232323"/>
              </a:solidFill>
              <a:effectLst/>
              <a:latin typeface="微軟正黑體" panose="020B0604030504040204" pitchFamily="34" charset="-120"/>
              <a:ea typeface="微軟正黑體" panose="020B0604030504040204" pitchFamily="34" charset="-120"/>
            </a:endParaRPr>
          </a:p>
          <a:p>
            <a:pPr marL="457200" indent="-457200">
              <a:lnSpc>
                <a:spcPct val="150000"/>
              </a:lnSpc>
              <a:buFont typeface="+mj-lt"/>
              <a:buAutoNum type="arabicPeriod"/>
            </a:pPr>
            <a:r>
              <a:rPr lang="zh-TW" altLang="en-US" sz="2400" b="1" i="0" dirty="0" smtClean="0">
                <a:solidFill>
                  <a:srgbClr val="232323"/>
                </a:solidFill>
                <a:effectLst/>
                <a:latin typeface="微軟正黑體" panose="020B0604030504040204" pitchFamily="34" charset="-120"/>
                <a:ea typeface="微軟正黑體" panose="020B0604030504040204" pitchFamily="34" charset="-120"/>
              </a:rPr>
              <a:t>參考文獻</a:t>
            </a:r>
            <a:endParaRPr lang="zh-TW" altLang="en-US" sz="2400" b="1" dirty="0">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2</a:t>
            </a:fld>
            <a:endParaRPr lang="zh-TW" altLang="en-US"/>
          </a:p>
        </p:txBody>
      </p:sp>
    </p:spTree>
    <p:extLst>
      <p:ext uri="{BB962C8B-B14F-4D97-AF65-F5344CB8AC3E}">
        <p14:creationId xmlns:p14="http://schemas.microsoft.com/office/powerpoint/2010/main" val="31190245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5" y="460309"/>
            <a:ext cx="9090593"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三、</a:t>
            </a:r>
            <a:r>
              <a:rPr lang="zh-TW" altLang="en-US" sz="4800" b="1" dirty="0">
                <a:solidFill>
                  <a:srgbClr val="232323"/>
                </a:solidFill>
                <a:latin typeface="微軟正黑體" panose="020B0604030504040204" pitchFamily="34" charset="-120"/>
                <a:ea typeface="微軟正黑體" panose="020B0604030504040204" pitchFamily="34" charset="-120"/>
              </a:rPr>
              <a:t>實驗：</a:t>
            </a:r>
            <a:r>
              <a:rPr lang="en-US" altLang="zh-TW" sz="4800" b="1" dirty="0">
                <a:solidFill>
                  <a:srgbClr val="232323"/>
                </a:solidFill>
                <a:latin typeface="微軟正黑體" panose="020B0604030504040204" pitchFamily="34" charset="-120"/>
                <a:ea typeface="微軟正黑體" panose="020B0604030504040204" pitchFamily="34" charset="-120"/>
              </a:rPr>
              <a:t>CIFAR-10</a:t>
            </a:r>
            <a:r>
              <a:rPr lang="zh-TW" altLang="en-US" sz="4800" b="1" dirty="0">
                <a:solidFill>
                  <a:srgbClr val="232323"/>
                </a:solidFill>
                <a:latin typeface="微軟正黑體" panose="020B0604030504040204" pitchFamily="34" charset="-120"/>
                <a:ea typeface="微軟正黑體" panose="020B0604030504040204" pitchFamily="34" charset="-120"/>
              </a:rPr>
              <a:t>影像識別</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20</a:t>
            </a:fld>
            <a:endParaRPr lang="zh-TW" altLang="en-US"/>
          </a:p>
        </p:txBody>
      </p:sp>
      <p:sp>
        <p:nvSpPr>
          <p:cNvPr id="3" name="矩形 2"/>
          <p:cNvSpPr/>
          <p:nvPr/>
        </p:nvSpPr>
        <p:spPr>
          <a:xfrm>
            <a:off x="523425" y="1355259"/>
            <a:ext cx="7311617" cy="461665"/>
          </a:xfrm>
          <a:prstGeom prst="rect">
            <a:avLst/>
          </a:prstGeom>
        </p:spPr>
        <p:txBody>
          <a:bodyPr wrap="none">
            <a:spAutoFit/>
          </a:bodyPr>
          <a:lstStyle/>
          <a:p>
            <a:r>
              <a:rPr lang="zh-TW" altLang="en-US" sz="2400" b="1" dirty="0">
                <a:solidFill>
                  <a:srgbClr val="000000"/>
                </a:solidFill>
                <a:latin typeface="微軟正黑體" panose="020B0604030504040204" pitchFamily="34" charset="-120"/>
                <a:ea typeface="微軟正黑體" panose="020B0604030504040204" pitchFamily="34" charset="-120"/>
              </a:rPr>
              <a:t>訓練</a:t>
            </a:r>
            <a:r>
              <a:rPr lang="en-US" altLang="zh-TW" sz="2400" b="1" dirty="0">
                <a:solidFill>
                  <a:srgbClr val="000000"/>
                </a:solidFill>
                <a:latin typeface="微軟正黑體" panose="020B0604030504040204" pitchFamily="34" charset="-120"/>
                <a:ea typeface="微軟正黑體" panose="020B0604030504040204" pitchFamily="34" charset="-120"/>
              </a:rPr>
              <a:t>Model-3</a:t>
            </a:r>
            <a:r>
              <a:rPr lang="zh-TW" altLang="en-US" sz="2400" b="1" dirty="0">
                <a:solidFill>
                  <a:srgbClr val="000000"/>
                </a:solidFill>
                <a:latin typeface="微軟正黑體" panose="020B0604030504040204" pitchFamily="34" charset="-120"/>
                <a:ea typeface="微軟正黑體" panose="020B0604030504040204" pitchFamily="34" charset="-120"/>
              </a:rPr>
              <a:t>（使用影增強方法訓練卷積神經網路）</a:t>
            </a:r>
          </a:p>
        </p:txBody>
      </p:sp>
      <p:sp>
        <p:nvSpPr>
          <p:cNvPr id="5" name="矩形 4"/>
          <p:cNvSpPr/>
          <p:nvPr/>
        </p:nvSpPr>
        <p:spPr>
          <a:xfrm>
            <a:off x="1308255" y="2313761"/>
            <a:ext cx="6731000" cy="1200329"/>
          </a:xfrm>
          <a:prstGeom prst="rect">
            <a:avLst/>
          </a:prstGeom>
          <a:solidFill>
            <a:schemeClr val="accent1">
              <a:lumMod val="20000"/>
              <a:lumOff val="80000"/>
            </a:schemeClr>
          </a:solidFill>
        </p:spPr>
        <p:txBody>
          <a:bodyPr wrap="square">
            <a:spAutoFit/>
          </a:bodyPr>
          <a:lstStyle/>
          <a:p>
            <a:r>
              <a:rPr lang="en-US" altLang="zh-TW" dirty="0" smtClean="0"/>
              <a:t>history_3 </a:t>
            </a:r>
            <a:r>
              <a:rPr lang="en-US" altLang="zh-TW" dirty="0"/>
              <a:t>= model_3.fit(</a:t>
            </a:r>
            <a:r>
              <a:rPr lang="en-US" altLang="zh-TW" dirty="0" err="1"/>
              <a:t>train_data</a:t>
            </a:r>
            <a:r>
              <a:rPr lang="en-US" altLang="zh-TW" dirty="0"/>
              <a:t>,</a:t>
            </a:r>
          </a:p>
          <a:p>
            <a:r>
              <a:rPr lang="en-US" altLang="zh-TW" dirty="0"/>
              <a:t>                        epochs=100, </a:t>
            </a:r>
          </a:p>
          <a:p>
            <a:r>
              <a:rPr lang="en-US" altLang="zh-TW" dirty="0"/>
              <a:t>                        </a:t>
            </a:r>
            <a:r>
              <a:rPr lang="en-US" altLang="zh-TW" dirty="0" err="1"/>
              <a:t>validation_data</a:t>
            </a:r>
            <a:r>
              <a:rPr lang="en-US" altLang="zh-TW" dirty="0"/>
              <a:t>=</a:t>
            </a:r>
            <a:r>
              <a:rPr lang="en-US" altLang="zh-TW" dirty="0" err="1"/>
              <a:t>valid_data</a:t>
            </a:r>
            <a:r>
              <a:rPr lang="en-US" altLang="zh-TW" dirty="0"/>
              <a:t>,</a:t>
            </a:r>
          </a:p>
          <a:p>
            <a:r>
              <a:rPr lang="en-US" altLang="zh-TW" dirty="0"/>
              <a:t>                        callbacks=[</a:t>
            </a:r>
            <a:r>
              <a:rPr lang="en-US" altLang="zh-TW" dirty="0" err="1"/>
              <a:t>model_cbk</a:t>
            </a:r>
            <a:r>
              <a:rPr lang="en-US" altLang="zh-TW" dirty="0"/>
              <a:t>, </a:t>
            </a:r>
            <a:r>
              <a:rPr lang="en-US" altLang="zh-TW" dirty="0" err="1"/>
              <a:t>model_mckp</a:t>
            </a:r>
            <a:r>
              <a:rPr lang="en-US" altLang="zh-TW" dirty="0"/>
              <a:t>])</a:t>
            </a:r>
            <a:endParaRPr lang="zh-TW" altLang="en-US" dirty="0"/>
          </a:p>
        </p:txBody>
      </p:sp>
      <p:sp>
        <p:nvSpPr>
          <p:cNvPr id="7" name="矩形 6"/>
          <p:cNvSpPr/>
          <p:nvPr/>
        </p:nvSpPr>
        <p:spPr>
          <a:xfrm>
            <a:off x="840925" y="1880877"/>
            <a:ext cx="1569660" cy="369332"/>
          </a:xfrm>
          <a:prstGeom prst="rect">
            <a:avLst/>
          </a:prstGeom>
        </p:spPr>
        <p:txBody>
          <a:bodyPr wrap="none">
            <a:spAutoFit/>
          </a:bodyPr>
          <a:lstStyle/>
          <a:p>
            <a:r>
              <a:rPr lang="zh-TW" altLang="en-US" dirty="0">
                <a:solidFill>
                  <a:srgbClr val="000000"/>
                </a:solidFill>
                <a:latin typeface="微軟正黑體" panose="020B0604030504040204" pitchFamily="34" charset="-120"/>
                <a:ea typeface="微軟正黑體" panose="020B0604030504040204" pitchFamily="34" charset="-120"/>
              </a:rPr>
              <a:t>訓練網路模型</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012974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5" y="460309"/>
            <a:ext cx="9090593"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三、</a:t>
            </a:r>
            <a:r>
              <a:rPr lang="zh-TW" altLang="en-US" sz="4800" b="1" dirty="0">
                <a:solidFill>
                  <a:srgbClr val="232323"/>
                </a:solidFill>
                <a:latin typeface="微軟正黑體" panose="020B0604030504040204" pitchFamily="34" charset="-120"/>
                <a:ea typeface="微軟正黑體" panose="020B0604030504040204" pitchFamily="34" charset="-120"/>
              </a:rPr>
              <a:t>實驗：</a:t>
            </a:r>
            <a:r>
              <a:rPr lang="en-US" altLang="zh-TW" sz="4800" b="1" dirty="0">
                <a:solidFill>
                  <a:srgbClr val="232323"/>
                </a:solidFill>
                <a:latin typeface="微軟正黑體" panose="020B0604030504040204" pitchFamily="34" charset="-120"/>
                <a:ea typeface="微軟正黑體" panose="020B0604030504040204" pitchFamily="34" charset="-120"/>
              </a:rPr>
              <a:t>CIFAR-10</a:t>
            </a:r>
            <a:r>
              <a:rPr lang="zh-TW" altLang="en-US" sz="4800" b="1" dirty="0">
                <a:solidFill>
                  <a:srgbClr val="232323"/>
                </a:solidFill>
                <a:latin typeface="微軟正黑體" panose="020B0604030504040204" pitchFamily="34" charset="-120"/>
                <a:ea typeface="微軟正黑體" panose="020B0604030504040204" pitchFamily="34" charset="-120"/>
              </a:rPr>
              <a:t>影像識別</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21</a:t>
            </a:fld>
            <a:endParaRPr lang="zh-TW" altLang="en-US"/>
          </a:p>
        </p:txBody>
      </p:sp>
      <p:sp>
        <p:nvSpPr>
          <p:cNvPr id="3" name="矩形 2"/>
          <p:cNvSpPr/>
          <p:nvPr/>
        </p:nvSpPr>
        <p:spPr>
          <a:xfrm>
            <a:off x="523425" y="1355259"/>
            <a:ext cx="3570208" cy="461665"/>
          </a:xfrm>
          <a:prstGeom prst="rect">
            <a:avLst/>
          </a:prstGeom>
        </p:spPr>
        <p:txBody>
          <a:bodyPr wrap="none">
            <a:spAutoFit/>
          </a:bodyPr>
          <a:lstStyle/>
          <a:p>
            <a:r>
              <a:rPr lang="zh-TW" altLang="en-US" sz="2400" b="1" dirty="0">
                <a:solidFill>
                  <a:srgbClr val="000000"/>
                </a:solidFill>
                <a:latin typeface="微軟正黑體" panose="020B0604030504040204" pitchFamily="34" charset="-120"/>
                <a:ea typeface="微軟正黑體" panose="020B0604030504040204" pitchFamily="34" charset="-120"/>
              </a:rPr>
              <a:t>比較三種網路的訓練結果</a:t>
            </a:r>
          </a:p>
        </p:txBody>
      </p:sp>
      <p:sp>
        <p:nvSpPr>
          <p:cNvPr id="5" name="矩形 4"/>
          <p:cNvSpPr/>
          <p:nvPr/>
        </p:nvSpPr>
        <p:spPr>
          <a:xfrm>
            <a:off x="1308255" y="2313761"/>
            <a:ext cx="6731000" cy="1754326"/>
          </a:xfrm>
          <a:prstGeom prst="rect">
            <a:avLst/>
          </a:prstGeom>
          <a:solidFill>
            <a:schemeClr val="accent1">
              <a:lumMod val="20000"/>
              <a:lumOff val="80000"/>
            </a:schemeClr>
          </a:solidFill>
        </p:spPr>
        <p:txBody>
          <a:bodyPr wrap="square">
            <a:spAutoFit/>
          </a:bodyPr>
          <a:lstStyle/>
          <a:p>
            <a:r>
              <a:rPr lang="en-US" altLang="zh-TW" dirty="0"/>
              <a:t>model_1.load_weights('lab4-logs/models/Best-model-1.hdf5')</a:t>
            </a:r>
          </a:p>
          <a:p>
            <a:r>
              <a:rPr lang="en-US" altLang="zh-TW" dirty="0"/>
              <a:t>model_2.load_weights('lab4-logs/models/Best-model-2.hdf5')</a:t>
            </a:r>
          </a:p>
          <a:p>
            <a:r>
              <a:rPr lang="en-US" altLang="zh-TW" dirty="0"/>
              <a:t>model_3.load_weights('lab4-logs/models/Best-model-3.hdf5')</a:t>
            </a:r>
          </a:p>
          <a:p>
            <a:r>
              <a:rPr lang="en-US" altLang="zh-TW" dirty="0"/>
              <a:t>loss_1, acc_1 = model_1.evaluate(</a:t>
            </a:r>
            <a:r>
              <a:rPr lang="en-US" altLang="zh-TW" dirty="0" err="1"/>
              <a:t>test_data</a:t>
            </a:r>
            <a:r>
              <a:rPr lang="en-US" altLang="zh-TW" dirty="0"/>
              <a:t>)</a:t>
            </a:r>
          </a:p>
          <a:p>
            <a:r>
              <a:rPr lang="en-US" altLang="zh-TW" dirty="0"/>
              <a:t>loss_2, acc_2 = model_2.evaluate(</a:t>
            </a:r>
            <a:r>
              <a:rPr lang="en-US" altLang="zh-TW" dirty="0" err="1"/>
              <a:t>test_data</a:t>
            </a:r>
            <a:r>
              <a:rPr lang="en-US" altLang="zh-TW" dirty="0"/>
              <a:t>)</a:t>
            </a:r>
          </a:p>
          <a:p>
            <a:r>
              <a:rPr lang="en-US" altLang="zh-TW" dirty="0"/>
              <a:t>loss_3, acc_3 = model_3.evaluate(</a:t>
            </a:r>
            <a:r>
              <a:rPr lang="en-US" altLang="zh-TW" dirty="0" err="1"/>
              <a:t>test_data</a:t>
            </a:r>
            <a:r>
              <a:rPr lang="en-US" altLang="zh-TW" dirty="0"/>
              <a:t>)</a:t>
            </a:r>
            <a:endParaRPr lang="zh-TW" altLang="en-US" dirty="0"/>
          </a:p>
        </p:txBody>
      </p:sp>
      <p:sp>
        <p:nvSpPr>
          <p:cNvPr id="7" name="矩形 6"/>
          <p:cNvSpPr/>
          <p:nvPr/>
        </p:nvSpPr>
        <p:spPr>
          <a:xfrm>
            <a:off x="840925" y="1880877"/>
            <a:ext cx="2723823" cy="369332"/>
          </a:xfrm>
          <a:prstGeom prst="rect">
            <a:avLst/>
          </a:prstGeom>
        </p:spPr>
        <p:txBody>
          <a:bodyPr wrap="none">
            <a:spAutoFit/>
          </a:bodyPr>
          <a:lstStyle/>
          <a:p>
            <a:r>
              <a:rPr lang="zh-TW" altLang="en-US" dirty="0">
                <a:solidFill>
                  <a:srgbClr val="000000"/>
                </a:solidFill>
                <a:latin typeface="微軟正黑體" panose="020B0604030504040204" pitchFamily="34" charset="-120"/>
                <a:ea typeface="微軟正黑體" panose="020B0604030504040204" pitchFamily="34" charset="-120"/>
              </a:rPr>
              <a:t>讀取各自最佳的網路權重</a:t>
            </a:r>
            <a:endParaRPr lang="zh-TW" altLang="en-US" dirty="0">
              <a:latin typeface="微軟正黑體" panose="020B0604030504040204" pitchFamily="34" charset="-120"/>
              <a:ea typeface="微軟正黑體" panose="020B0604030504040204" pitchFamily="34" charset="-120"/>
            </a:endParaRPr>
          </a:p>
        </p:txBody>
      </p:sp>
      <p:sp>
        <p:nvSpPr>
          <p:cNvPr id="8" name="矩形 7"/>
          <p:cNvSpPr/>
          <p:nvPr/>
        </p:nvSpPr>
        <p:spPr>
          <a:xfrm>
            <a:off x="1308254" y="4353807"/>
            <a:ext cx="6997545" cy="369332"/>
          </a:xfrm>
          <a:prstGeom prst="rect">
            <a:avLst/>
          </a:prstGeom>
          <a:solidFill>
            <a:schemeClr val="accent2">
              <a:lumMod val="20000"/>
              <a:lumOff val="80000"/>
            </a:schemeClr>
          </a:solidFill>
        </p:spPr>
        <p:txBody>
          <a:bodyPr wrap="square">
            <a:spAutoFit/>
          </a:bodyPr>
          <a:lstStyle/>
          <a:p>
            <a:r>
              <a:rPr lang="en-US" altLang="zh-TW" dirty="0"/>
              <a:t>157/Unknown - 1s 9ms/step - loss: 0.6311 - </a:t>
            </a:r>
            <a:r>
              <a:rPr lang="en-US" altLang="zh-TW" dirty="0" err="1"/>
              <a:t>categorical_accuracy</a:t>
            </a:r>
            <a:r>
              <a:rPr lang="en-US" altLang="zh-TW" dirty="0"/>
              <a:t>: 0.7980</a:t>
            </a:r>
            <a:endParaRPr lang="zh-TW" altLang="en-US" dirty="0"/>
          </a:p>
        </p:txBody>
      </p:sp>
    </p:spTree>
    <p:extLst>
      <p:ext uri="{BB962C8B-B14F-4D97-AF65-F5344CB8AC3E}">
        <p14:creationId xmlns:p14="http://schemas.microsoft.com/office/powerpoint/2010/main" val="14653846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5" y="460309"/>
            <a:ext cx="9090593"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三、</a:t>
            </a:r>
            <a:r>
              <a:rPr lang="zh-TW" altLang="en-US" sz="4800" b="1" dirty="0">
                <a:solidFill>
                  <a:srgbClr val="232323"/>
                </a:solidFill>
                <a:latin typeface="微軟正黑體" panose="020B0604030504040204" pitchFamily="34" charset="-120"/>
                <a:ea typeface="微軟正黑體" panose="020B0604030504040204" pitchFamily="34" charset="-120"/>
              </a:rPr>
              <a:t>實驗：</a:t>
            </a:r>
            <a:r>
              <a:rPr lang="en-US" altLang="zh-TW" sz="4800" b="1" dirty="0">
                <a:solidFill>
                  <a:srgbClr val="232323"/>
                </a:solidFill>
                <a:latin typeface="微軟正黑體" panose="020B0604030504040204" pitchFamily="34" charset="-120"/>
                <a:ea typeface="微軟正黑體" panose="020B0604030504040204" pitchFamily="34" charset="-120"/>
              </a:rPr>
              <a:t>CIFAR-10</a:t>
            </a:r>
            <a:r>
              <a:rPr lang="zh-TW" altLang="en-US" sz="4800" b="1" dirty="0">
                <a:solidFill>
                  <a:srgbClr val="232323"/>
                </a:solidFill>
                <a:latin typeface="微軟正黑體" panose="020B0604030504040204" pitchFamily="34" charset="-120"/>
                <a:ea typeface="微軟正黑體" panose="020B0604030504040204" pitchFamily="34" charset="-120"/>
              </a:rPr>
              <a:t>影像識別</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22</a:t>
            </a:fld>
            <a:endParaRPr lang="zh-TW" altLang="en-US"/>
          </a:p>
        </p:txBody>
      </p:sp>
      <p:sp>
        <p:nvSpPr>
          <p:cNvPr id="3" name="矩形 2"/>
          <p:cNvSpPr/>
          <p:nvPr/>
        </p:nvSpPr>
        <p:spPr>
          <a:xfrm>
            <a:off x="523425" y="1355259"/>
            <a:ext cx="3570208" cy="461665"/>
          </a:xfrm>
          <a:prstGeom prst="rect">
            <a:avLst/>
          </a:prstGeom>
        </p:spPr>
        <p:txBody>
          <a:bodyPr wrap="none">
            <a:spAutoFit/>
          </a:bodyPr>
          <a:lstStyle/>
          <a:p>
            <a:r>
              <a:rPr lang="zh-TW" altLang="en-US" sz="2400" b="1" dirty="0">
                <a:solidFill>
                  <a:srgbClr val="000000"/>
                </a:solidFill>
                <a:latin typeface="微軟正黑體" panose="020B0604030504040204" pitchFamily="34" charset="-120"/>
                <a:ea typeface="微軟正黑體" panose="020B0604030504040204" pitchFamily="34" charset="-120"/>
              </a:rPr>
              <a:t>比較三種網路的訓練結果</a:t>
            </a:r>
          </a:p>
        </p:txBody>
      </p:sp>
      <p:sp>
        <p:nvSpPr>
          <p:cNvPr id="5" name="矩形 4"/>
          <p:cNvSpPr/>
          <p:nvPr/>
        </p:nvSpPr>
        <p:spPr>
          <a:xfrm>
            <a:off x="1308255" y="2313761"/>
            <a:ext cx="6731000" cy="923330"/>
          </a:xfrm>
          <a:prstGeom prst="rect">
            <a:avLst/>
          </a:prstGeom>
          <a:solidFill>
            <a:schemeClr val="accent1">
              <a:lumMod val="20000"/>
              <a:lumOff val="80000"/>
            </a:schemeClr>
          </a:solidFill>
        </p:spPr>
        <p:txBody>
          <a:bodyPr wrap="square">
            <a:spAutoFit/>
          </a:bodyPr>
          <a:lstStyle/>
          <a:p>
            <a:r>
              <a:rPr lang="en-US" altLang="zh-TW" dirty="0" smtClean="0"/>
              <a:t>loss_1</a:t>
            </a:r>
            <a:r>
              <a:rPr lang="en-US" altLang="zh-TW" dirty="0"/>
              <a:t>, acc_1 = model_1.evaluate(</a:t>
            </a:r>
            <a:r>
              <a:rPr lang="en-US" altLang="zh-TW" dirty="0" err="1"/>
              <a:t>test_data</a:t>
            </a:r>
            <a:r>
              <a:rPr lang="en-US" altLang="zh-TW" dirty="0"/>
              <a:t>)</a:t>
            </a:r>
          </a:p>
          <a:p>
            <a:r>
              <a:rPr lang="en-US" altLang="zh-TW" dirty="0"/>
              <a:t>loss_2, acc_2 = model_2.evaluate(</a:t>
            </a:r>
            <a:r>
              <a:rPr lang="en-US" altLang="zh-TW" dirty="0" err="1"/>
              <a:t>test_data</a:t>
            </a:r>
            <a:r>
              <a:rPr lang="en-US" altLang="zh-TW" dirty="0"/>
              <a:t>)</a:t>
            </a:r>
          </a:p>
          <a:p>
            <a:r>
              <a:rPr lang="en-US" altLang="zh-TW" dirty="0"/>
              <a:t>loss_3, acc_3 = model_3.evaluate(</a:t>
            </a:r>
            <a:r>
              <a:rPr lang="en-US" altLang="zh-TW" dirty="0" err="1"/>
              <a:t>test_data</a:t>
            </a:r>
            <a:r>
              <a:rPr lang="en-US" altLang="zh-TW" dirty="0"/>
              <a:t>)</a:t>
            </a:r>
            <a:endParaRPr lang="zh-TW" altLang="en-US" dirty="0"/>
          </a:p>
        </p:txBody>
      </p:sp>
      <p:sp>
        <p:nvSpPr>
          <p:cNvPr id="7" name="矩形 6"/>
          <p:cNvSpPr/>
          <p:nvPr/>
        </p:nvSpPr>
        <p:spPr>
          <a:xfrm>
            <a:off x="840925" y="1880877"/>
            <a:ext cx="2492990" cy="369332"/>
          </a:xfrm>
          <a:prstGeom prst="rect">
            <a:avLst/>
          </a:prstGeom>
        </p:spPr>
        <p:txBody>
          <a:bodyPr wrap="none">
            <a:spAutoFit/>
          </a:bodyPr>
          <a:lstStyle/>
          <a:p>
            <a:r>
              <a:rPr lang="zh-TW" altLang="en-US" dirty="0" smtClean="0">
                <a:solidFill>
                  <a:srgbClr val="000000"/>
                </a:solidFill>
                <a:latin typeface="微軟正黑體" panose="020B0604030504040204" pitchFamily="34" charset="-120"/>
                <a:ea typeface="微軟正黑體" panose="020B0604030504040204" pitchFamily="34" charset="-120"/>
              </a:rPr>
              <a:t>驗證</a:t>
            </a:r>
            <a:r>
              <a:rPr lang="zh-TW" altLang="en-US" dirty="0">
                <a:solidFill>
                  <a:srgbClr val="000000"/>
                </a:solidFill>
                <a:latin typeface="微軟正黑體" panose="020B0604030504040204" pitchFamily="34" charset="-120"/>
                <a:ea typeface="微軟正黑體" panose="020B0604030504040204" pitchFamily="34" charset="-120"/>
              </a:rPr>
              <a:t>在測試集數據上：</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994058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5" y="460309"/>
            <a:ext cx="9090593"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三、</a:t>
            </a:r>
            <a:r>
              <a:rPr lang="zh-TW" altLang="en-US" sz="4800" b="1" dirty="0">
                <a:solidFill>
                  <a:srgbClr val="232323"/>
                </a:solidFill>
                <a:latin typeface="微軟正黑體" panose="020B0604030504040204" pitchFamily="34" charset="-120"/>
                <a:ea typeface="微軟正黑體" panose="020B0604030504040204" pitchFamily="34" charset="-120"/>
              </a:rPr>
              <a:t>實驗：</a:t>
            </a:r>
            <a:r>
              <a:rPr lang="en-US" altLang="zh-TW" sz="4800" b="1" dirty="0">
                <a:solidFill>
                  <a:srgbClr val="232323"/>
                </a:solidFill>
                <a:latin typeface="微軟正黑體" panose="020B0604030504040204" pitchFamily="34" charset="-120"/>
                <a:ea typeface="微軟正黑體" panose="020B0604030504040204" pitchFamily="34" charset="-120"/>
              </a:rPr>
              <a:t>CIFAR-10</a:t>
            </a:r>
            <a:r>
              <a:rPr lang="zh-TW" altLang="en-US" sz="4800" b="1" dirty="0">
                <a:solidFill>
                  <a:srgbClr val="232323"/>
                </a:solidFill>
                <a:latin typeface="微軟正黑體" panose="020B0604030504040204" pitchFamily="34" charset="-120"/>
                <a:ea typeface="微軟正黑體" panose="020B0604030504040204" pitchFamily="34" charset="-120"/>
              </a:rPr>
              <a:t>影像識別</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23</a:t>
            </a:fld>
            <a:endParaRPr lang="zh-TW" altLang="en-US"/>
          </a:p>
        </p:txBody>
      </p:sp>
      <p:sp>
        <p:nvSpPr>
          <p:cNvPr id="3" name="矩形 2"/>
          <p:cNvSpPr/>
          <p:nvPr/>
        </p:nvSpPr>
        <p:spPr>
          <a:xfrm>
            <a:off x="523425" y="1355259"/>
            <a:ext cx="3570208" cy="461665"/>
          </a:xfrm>
          <a:prstGeom prst="rect">
            <a:avLst/>
          </a:prstGeom>
        </p:spPr>
        <p:txBody>
          <a:bodyPr wrap="none">
            <a:spAutoFit/>
          </a:bodyPr>
          <a:lstStyle/>
          <a:p>
            <a:r>
              <a:rPr lang="zh-TW" altLang="en-US" sz="2400" b="1" dirty="0">
                <a:solidFill>
                  <a:srgbClr val="000000"/>
                </a:solidFill>
                <a:latin typeface="微軟正黑體" panose="020B0604030504040204" pitchFamily="34" charset="-120"/>
                <a:ea typeface="微軟正黑體" panose="020B0604030504040204" pitchFamily="34" charset="-120"/>
              </a:rPr>
              <a:t>比較三種網路的訓練結果</a:t>
            </a:r>
          </a:p>
        </p:txBody>
      </p:sp>
      <p:sp>
        <p:nvSpPr>
          <p:cNvPr id="5" name="矩形 4"/>
          <p:cNvSpPr/>
          <p:nvPr/>
        </p:nvSpPr>
        <p:spPr>
          <a:xfrm>
            <a:off x="1308255" y="2313761"/>
            <a:ext cx="6731000" cy="2031325"/>
          </a:xfrm>
          <a:prstGeom prst="rect">
            <a:avLst/>
          </a:prstGeom>
          <a:solidFill>
            <a:schemeClr val="accent1">
              <a:lumMod val="20000"/>
              <a:lumOff val="80000"/>
            </a:schemeClr>
          </a:solidFill>
        </p:spPr>
        <p:txBody>
          <a:bodyPr wrap="square">
            <a:spAutoFit/>
          </a:bodyPr>
          <a:lstStyle/>
          <a:p>
            <a:r>
              <a:rPr lang="en-US" altLang="zh-TW" dirty="0" err="1"/>
              <a:t>acc</a:t>
            </a:r>
            <a:r>
              <a:rPr lang="en-US" altLang="zh-TW" dirty="0"/>
              <a:t> = [acc_1, acc_2, acc_3]</a:t>
            </a:r>
          </a:p>
          <a:p>
            <a:endParaRPr lang="en-US" altLang="zh-TW" dirty="0"/>
          </a:p>
          <a:p>
            <a:r>
              <a:rPr lang="en-US" altLang="zh-TW" dirty="0" err="1"/>
              <a:t>dict</a:t>
            </a:r>
            <a:r>
              <a:rPr lang="en-US" altLang="zh-TW" dirty="0"/>
              <a:t> = {"Loss": loss,  </a:t>
            </a:r>
          </a:p>
          <a:p>
            <a:r>
              <a:rPr lang="en-US" altLang="zh-TW" dirty="0"/>
              <a:t>        "Accuracy": </a:t>
            </a:r>
            <a:r>
              <a:rPr lang="en-US" altLang="zh-TW" dirty="0" err="1"/>
              <a:t>acc</a:t>
            </a:r>
            <a:r>
              <a:rPr lang="en-US" altLang="zh-TW" dirty="0"/>
              <a:t>}</a:t>
            </a:r>
          </a:p>
          <a:p>
            <a:endParaRPr lang="en-US" altLang="zh-TW" dirty="0"/>
          </a:p>
          <a:p>
            <a:r>
              <a:rPr lang="en-US" altLang="zh-TW" dirty="0" err="1"/>
              <a:t>df</a:t>
            </a:r>
            <a:r>
              <a:rPr lang="en-US" altLang="zh-TW" dirty="0"/>
              <a:t> = </a:t>
            </a:r>
            <a:r>
              <a:rPr lang="en-US" altLang="zh-TW" dirty="0" err="1"/>
              <a:t>pd.DataFrame</a:t>
            </a:r>
            <a:r>
              <a:rPr lang="en-US" altLang="zh-TW" dirty="0"/>
              <a:t>(</a:t>
            </a:r>
            <a:r>
              <a:rPr lang="en-US" altLang="zh-TW" dirty="0" err="1"/>
              <a:t>dict</a:t>
            </a:r>
            <a:r>
              <a:rPr lang="en-US" altLang="zh-TW" dirty="0"/>
              <a:t>)</a:t>
            </a:r>
          </a:p>
          <a:p>
            <a:r>
              <a:rPr lang="en-US" altLang="zh-TW" dirty="0" err="1"/>
              <a:t>df</a:t>
            </a:r>
            <a:endParaRPr lang="zh-TW" altLang="en-US" dirty="0"/>
          </a:p>
        </p:txBody>
      </p:sp>
      <p:sp>
        <p:nvSpPr>
          <p:cNvPr id="7" name="矩形 6"/>
          <p:cNvSpPr/>
          <p:nvPr/>
        </p:nvSpPr>
        <p:spPr>
          <a:xfrm>
            <a:off x="840924" y="1880877"/>
            <a:ext cx="4226375" cy="369332"/>
          </a:xfrm>
          <a:prstGeom prst="rect">
            <a:avLst/>
          </a:prstGeom>
        </p:spPr>
        <p:txBody>
          <a:bodyPr wrap="square">
            <a:spAutoFit/>
          </a:bodyPr>
          <a:lstStyle/>
          <a:p>
            <a:r>
              <a:rPr lang="zh-TW" altLang="en-US" dirty="0">
                <a:solidFill>
                  <a:srgbClr val="000000"/>
                </a:solidFill>
                <a:latin typeface="微軟正黑體" panose="020B0604030504040204" pitchFamily="34" charset="-120"/>
                <a:ea typeface="微軟正黑體" panose="020B0604030504040204" pitchFamily="34" charset="-120"/>
              </a:rPr>
              <a:t>顯示預測的損失值與準確度結果</a:t>
            </a:r>
            <a:r>
              <a:rPr lang="zh-TW" altLang="en-US" dirty="0" smtClean="0">
                <a:solidFill>
                  <a:srgbClr val="000000"/>
                </a:solidFill>
                <a:latin typeface="微軟正黑體" panose="020B0604030504040204" pitchFamily="34" charset="-120"/>
                <a:ea typeface="微軟正黑體" panose="020B0604030504040204" pitchFamily="34" charset="-120"/>
              </a:rPr>
              <a:t>：</a:t>
            </a:r>
            <a:endParaRPr lang="zh-TW" altLang="en-US" dirty="0">
              <a:solidFill>
                <a:srgbClr val="000000"/>
              </a:solidFill>
              <a:latin typeface="微軟正黑體" panose="020B0604030504040204" pitchFamily="34" charset="-120"/>
              <a:ea typeface="微軟正黑體" panose="020B0604030504040204" pitchFamily="34" charset="-120"/>
            </a:endParaRPr>
          </a:p>
        </p:txBody>
      </p:sp>
      <p:pic>
        <p:nvPicPr>
          <p:cNvPr id="4" name="圖片 3"/>
          <p:cNvPicPr>
            <a:picLocks noChangeAspect="1"/>
          </p:cNvPicPr>
          <p:nvPr/>
        </p:nvPicPr>
        <p:blipFill>
          <a:blip r:embed="rId2"/>
          <a:stretch>
            <a:fillRect/>
          </a:stretch>
        </p:blipFill>
        <p:spPr>
          <a:xfrm>
            <a:off x="1308255" y="4578350"/>
            <a:ext cx="2477524" cy="1873250"/>
          </a:xfrm>
          <a:prstGeom prst="rect">
            <a:avLst/>
          </a:prstGeom>
        </p:spPr>
      </p:pic>
    </p:spTree>
    <p:extLst>
      <p:ext uri="{BB962C8B-B14F-4D97-AF65-F5344CB8AC3E}">
        <p14:creationId xmlns:p14="http://schemas.microsoft.com/office/powerpoint/2010/main" val="39935513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6" y="460309"/>
            <a:ext cx="4074212"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a:solidFill>
                  <a:srgbClr val="232323"/>
                </a:solidFill>
                <a:latin typeface="微軟正黑體" panose="020B0604030504040204" pitchFamily="34" charset="-120"/>
                <a:ea typeface="微軟正黑體" panose="020B0604030504040204" pitchFamily="34" charset="-120"/>
              </a:rPr>
              <a:t>四</a:t>
            </a:r>
            <a:r>
              <a:rPr lang="zh-TW" altLang="en-US" sz="4700" b="1" dirty="0" smtClean="0">
                <a:solidFill>
                  <a:srgbClr val="232323"/>
                </a:solidFill>
                <a:latin typeface="微軟正黑體" panose="020B0604030504040204" pitchFamily="34" charset="-120"/>
                <a:ea typeface="微軟正黑體" panose="020B0604030504040204" pitchFamily="34" charset="-120"/>
              </a:rPr>
              <a:t>、</a:t>
            </a:r>
            <a:r>
              <a:rPr lang="zh-TW" altLang="en-US" sz="4800" b="1" dirty="0">
                <a:solidFill>
                  <a:srgbClr val="232323"/>
                </a:solidFill>
                <a:latin typeface="微軟正黑體" panose="020B0604030504040204" pitchFamily="34" charset="-120"/>
                <a:ea typeface="微軟正黑體" panose="020B0604030504040204" pitchFamily="34" charset="-120"/>
              </a:rPr>
              <a:t>參考文獻</a:t>
            </a:r>
            <a:endParaRPr lang="zh-TW" altLang="en-US" sz="4800" b="1" dirty="0">
              <a:latin typeface="微軟正黑體" panose="020B0604030504040204" pitchFamily="34" charset="-120"/>
              <a:ea typeface="微軟正黑體" panose="020B0604030504040204" pitchFamily="34" charset="-120"/>
            </a:endParaRPr>
          </a:p>
        </p:txBody>
      </p:sp>
      <p:sp>
        <p:nvSpPr>
          <p:cNvPr id="8" name="矩形 7"/>
          <p:cNvSpPr/>
          <p:nvPr/>
        </p:nvSpPr>
        <p:spPr>
          <a:xfrm>
            <a:off x="673100" y="1675154"/>
            <a:ext cx="7581900" cy="1200329"/>
          </a:xfrm>
          <a:prstGeom prst="rect">
            <a:avLst/>
          </a:prstGeom>
        </p:spPr>
        <p:txBody>
          <a:bodyPr wrap="square">
            <a:spAutoFit/>
          </a:bodyPr>
          <a:lstStyle/>
          <a:p>
            <a:pPr marL="457200" indent="-457200">
              <a:lnSpc>
                <a:spcPct val="150000"/>
              </a:lnSpc>
              <a:buFont typeface="+mj-lt"/>
              <a:buAutoNum type="arabicPeriod"/>
            </a:pPr>
            <a:r>
              <a:rPr lang="en-US" altLang="zh-TW" sz="2400" dirty="0">
                <a:hlinkClick r:id="rId2"/>
              </a:rPr>
              <a:t>https://www.books.com.tw/products/0010847790?sloc=main</a:t>
            </a:r>
            <a:endParaRPr lang="zh-TW" altLang="en-US" sz="2400" b="1" dirty="0">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24</a:t>
            </a:fld>
            <a:endParaRPr lang="zh-TW" altLang="en-US"/>
          </a:p>
        </p:txBody>
      </p:sp>
    </p:spTree>
    <p:extLst>
      <p:ext uri="{BB962C8B-B14F-4D97-AF65-F5344CB8AC3E}">
        <p14:creationId xmlns:p14="http://schemas.microsoft.com/office/powerpoint/2010/main" val="23590607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3343538" y="2912952"/>
            <a:ext cx="2578698"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謝謝聆聽</a:t>
            </a:r>
            <a:endParaRPr lang="zh-TW" altLang="en-US" sz="4800" b="1" dirty="0">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25</a:t>
            </a:fld>
            <a:endParaRPr lang="zh-TW" altLang="en-US"/>
          </a:p>
        </p:txBody>
      </p:sp>
    </p:spTree>
    <p:extLst>
      <p:ext uri="{BB962C8B-B14F-4D97-AF65-F5344CB8AC3E}">
        <p14:creationId xmlns:p14="http://schemas.microsoft.com/office/powerpoint/2010/main" val="262256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6" y="332122"/>
            <a:ext cx="2647062"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TW" altLang="en-US" sz="4700" b="1" dirty="0" smtClean="0">
                <a:latin typeface="微軟正黑體" panose="020B0604030504040204" pitchFamily="34" charset="-120"/>
                <a:ea typeface="微軟正黑體" panose="020B0604030504040204" pitchFamily="34" charset="-120"/>
              </a:rPr>
              <a:t>一、前言</a:t>
            </a:r>
            <a:endParaRPr lang="zh-TW" altLang="en-US" sz="4700" b="1" dirty="0">
              <a:latin typeface="微軟正黑體" panose="020B0604030504040204" pitchFamily="34" charset="-120"/>
              <a:ea typeface="微軟正黑體" panose="020B0604030504040204" pitchFamily="34" charset="-120"/>
            </a:endParaRPr>
          </a:p>
        </p:txBody>
      </p:sp>
      <p:sp>
        <p:nvSpPr>
          <p:cNvPr id="8" name="矩形 7"/>
          <p:cNvSpPr/>
          <p:nvPr/>
        </p:nvSpPr>
        <p:spPr>
          <a:xfrm>
            <a:off x="9599743" y="2192031"/>
            <a:ext cx="7660236" cy="2723823"/>
          </a:xfrm>
          <a:prstGeom prst="rect">
            <a:avLst/>
          </a:prstGeom>
        </p:spPr>
        <p:txBody>
          <a:bodyPr wrap="square">
            <a:spAutoFit/>
          </a:bodyPr>
          <a:lstStyle/>
          <a:p>
            <a:pPr>
              <a:lnSpc>
                <a:spcPct val="150000"/>
              </a:lnSpc>
            </a:pPr>
            <a:r>
              <a:rPr lang="en-US" altLang="zh-TW" sz="2400" b="1" dirty="0" smtClean="0">
                <a:solidFill>
                  <a:srgbClr val="232323"/>
                </a:solidFill>
                <a:latin typeface="微軟正黑體" panose="020B0604030504040204" pitchFamily="34" charset="-120"/>
                <a:ea typeface="微軟正黑體" panose="020B0604030504040204" pitchFamily="34" charset="-120"/>
              </a:rPr>
              <a:t>1.</a:t>
            </a:r>
            <a:r>
              <a:rPr lang="zh-TW" altLang="en-US" sz="2400" b="1" dirty="0" smtClean="0">
                <a:solidFill>
                  <a:srgbClr val="232323"/>
                </a:solidFill>
                <a:latin typeface="微軟正黑體" panose="020B0604030504040204" pitchFamily="34" charset="-120"/>
                <a:ea typeface="微軟正黑體" panose="020B0604030504040204" pitchFamily="34" charset="-120"/>
              </a:rPr>
              <a:t> 用途：</a:t>
            </a:r>
            <a:endParaRPr lang="en-US" altLang="zh-TW" sz="2400" b="1" dirty="0">
              <a:solidFill>
                <a:srgbClr val="232323"/>
              </a:solidFill>
              <a:latin typeface="微軟正黑體" panose="020B0604030504040204" pitchFamily="34" charset="-120"/>
              <a:ea typeface="微軟正黑體" panose="020B0604030504040204" pitchFamily="34" charset="-120"/>
            </a:endParaRPr>
          </a:p>
          <a:p>
            <a:pPr>
              <a:lnSpc>
                <a:spcPct val="150000"/>
              </a:lnSpc>
            </a:pPr>
            <a:r>
              <a:rPr lang="en-US" altLang="zh-TW" sz="2400" b="1" dirty="0" smtClean="0">
                <a:solidFill>
                  <a:srgbClr val="232323"/>
                </a:solidFill>
                <a:latin typeface="微軟正黑體" panose="020B0604030504040204" pitchFamily="34" charset="-120"/>
                <a:ea typeface="微軟正黑體" panose="020B0604030504040204" pitchFamily="34" charset="-120"/>
              </a:rPr>
              <a:t>2.</a:t>
            </a:r>
            <a:r>
              <a:rPr lang="zh-TW" altLang="en-US" sz="2400" b="1" dirty="0" smtClean="0">
                <a:solidFill>
                  <a:srgbClr val="232323"/>
                </a:solidFill>
                <a:latin typeface="微軟正黑體" panose="020B0604030504040204" pitchFamily="34" charset="-120"/>
                <a:ea typeface="微軟正黑體" panose="020B0604030504040204" pitchFamily="34" charset="-120"/>
              </a:rPr>
              <a:t> 監督式</a:t>
            </a:r>
            <a:r>
              <a:rPr lang="zh-TW" altLang="en-US" sz="2400" b="1" dirty="0">
                <a:solidFill>
                  <a:srgbClr val="232323"/>
                </a:solidFill>
                <a:latin typeface="微軟正黑體" panose="020B0604030504040204" pitchFamily="34" charset="-120"/>
                <a:ea typeface="微軟正黑體" panose="020B0604030504040204" pitchFamily="34" charset="-120"/>
              </a:rPr>
              <a:t>學習：</a:t>
            </a:r>
            <a:r>
              <a:rPr lang="zh-TW" altLang="en-US" b="1" dirty="0">
                <a:solidFill>
                  <a:srgbClr val="232323"/>
                </a:solidFill>
                <a:latin typeface="微軟正黑體" panose="020B0604030504040204" pitchFamily="34" charset="-120"/>
                <a:ea typeface="微軟正黑體" panose="020B0604030504040204" pitchFamily="34" charset="-120"/>
              </a:rPr>
              <a:t>觀察完一些事先</a:t>
            </a:r>
            <a:r>
              <a:rPr lang="zh-TW" altLang="en-US" b="1" dirty="0">
                <a:solidFill>
                  <a:srgbClr val="FF0000"/>
                </a:solidFill>
                <a:latin typeface="微軟正黑體" panose="020B0604030504040204" pitchFamily="34" charset="-120"/>
                <a:ea typeface="微軟正黑體" panose="020B0604030504040204" pitchFamily="34" charset="-120"/>
              </a:rPr>
              <a:t>標記</a:t>
            </a:r>
            <a:r>
              <a:rPr lang="zh-TW" altLang="en-US" b="1" dirty="0">
                <a:solidFill>
                  <a:srgbClr val="232323"/>
                </a:solidFill>
                <a:latin typeface="微軟正黑體" panose="020B0604030504040204" pitchFamily="34" charset="-120"/>
                <a:ea typeface="微軟正黑體" panose="020B0604030504040204" pitchFamily="34" charset="-120"/>
              </a:rPr>
              <a:t>過的訓練範例後，去預測這個函數對任何可能出現的輸入的輸出。</a:t>
            </a:r>
            <a:endParaRPr lang="en-US" altLang="zh-TW" b="1" dirty="0" smtClean="0">
              <a:solidFill>
                <a:srgbClr val="232323"/>
              </a:solidFill>
              <a:latin typeface="微軟正黑體" panose="020B0604030504040204" pitchFamily="34" charset="-120"/>
              <a:ea typeface="微軟正黑體" panose="020B0604030504040204" pitchFamily="34" charset="-120"/>
            </a:endParaRPr>
          </a:p>
          <a:p>
            <a:pPr>
              <a:lnSpc>
                <a:spcPct val="150000"/>
              </a:lnSpc>
            </a:pPr>
            <a:r>
              <a:rPr lang="en-US" altLang="zh-TW" sz="2400" b="1" dirty="0" smtClean="0">
                <a:solidFill>
                  <a:srgbClr val="232323"/>
                </a:solidFill>
                <a:latin typeface="微軟正黑體" panose="020B0604030504040204" pitchFamily="34" charset="-120"/>
                <a:ea typeface="微軟正黑體" panose="020B0604030504040204" pitchFamily="34" charset="-120"/>
              </a:rPr>
              <a:t>3.</a:t>
            </a:r>
            <a:r>
              <a:rPr lang="zh-TW" altLang="en-US" sz="2400" b="1" dirty="0" smtClean="0">
                <a:solidFill>
                  <a:srgbClr val="232323"/>
                </a:solidFill>
                <a:latin typeface="微軟正黑體" panose="020B0604030504040204" pitchFamily="34" charset="-120"/>
                <a:ea typeface="微軟正黑體" panose="020B0604030504040204" pitchFamily="34" charset="-120"/>
              </a:rPr>
              <a:t> 預測類別目標變數</a:t>
            </a:r>
            <a:r>
              <a:rPr lang="en-US" altLang="zh-TW" b="1" dirty="0">
                <a:solidFill>
                  <a:srgbClr val="232323"/>
                </a:solidFill>
                <a:latin typeface="微軟正黑體" panose="020B0604030504040204" pitchFamily="34" charset="-120"/>
                <a:ea typeface="微軟正黑體" panose="020B0604030504040204" pitchFamily="34" charset="-120"/>
              </a:rPr>
              <a:t>(</a:t>
            </a:r>
            <a:r>
              <a:rPr lang="zh-TW" altLang="en-US" b="1" dirty="0">
                <a:solidFill>
                  <a:srgbClr val="232323"/>
                </a:solidFill>
                <a:latin typeface="微軟正黑體" panose="020B0604030504040204" pitchFamily="34" charset="-120"/>
                <a:ea typeface="微軟正黑體" panose="020B0604030504040204" pitchFamily="34" charset="-120"/>
              </a:rPr>
              <a:t>回歸微預測連續型目標變數</a:t>
            </a:r>
            <a:r>
              <a:rPr lang="en-US" altLang="zh-TW" b="1" dirty="0">
                <a:solidFill>
                  <a:srgbClr val="232323"/>
                </a:solidFill>
                <a:latin typeface="微軟正黑體" panose="020B0604030504040204" pitchFamily="34" charset="-120"/>
                <a:ea typeface="微軟正黑體" panose="020B0604030504040204" pitchFamily="34" charset="-120"/>
              </a:rPr>
              <a:t>)	</a:t>
            </a:r>
            <a:endParaRPr lang="en-US" altLang="zh-TW" b="1" dirty="0" smtClean="0">
              <a:solidFill>
                <a:srgbClr val="232323"/>
              </a:solidFill>
              <a:latin typeface="微軟正黑體" panose="020B0604030504040204" pitchFamily="34" charset="-120"/>
              <a:ea typeface="微軟正黑體" panose="020B0604030504040204" pitchFamily="34" charset="-120"/>
            </a:endParaRPr>
          </a:p>
          <a:p>
            <a:pPr>
              <a:lnSpc>
                <a:spcPct val="150000"/>
              </a:lnSpc>
            </a:pPr>
            <a:endParaRPr lang="en-US" altLang="zh-TW" sz="2400" b="1" dirty="0" smtClean="0">
              <a:solidFill>
                <a:srgbClr val="232323"/>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fld id="{C4C995C6-37A1-4C29-BB4E-555EAA3E776C}" type="slidenum">
              <a:rPr lang="zh-TW" altLang="en-US" smtClean="0"/>
              <a:t>3</a:t>
            </a:fld>
            <a:endParaRPr lang="zh-TW" altLang="en-US"/>
          </a:p>
        </p:txBody>
      </p:sp>
      <p:pic>
        <p:nvPicPr>
          <p:cNvPr id="3" name="圖片 2"/>
          <p:cNvPicPr>
            <a:picLocks noChangeAspect="1"/>
          </p:cNvPicPr>
          <p:nvPr/>
        </p:nvPicPr>
        <p:blipFill>
          <a:blip r:embed="rId3"/>
          <a:stretch>
            <a:fillRect/>
          </a:stretch>
        </p:blipFill>
        <p:spPr>
          <a:xfrm>
            <a:off x="1846957" y="1433512"/>
            <a:ext cx="5200650" cy="3914775"/>
          </a:xfrm>
          <a:prstGeom prst="rect">
            <a:avLst/>
          </a:prstGeom>
        </p:spPr>
      </p:pic>
    </p:spTree>
    <p:extLst>
      <p:ext uri="{BB962C8B-B14F-4D97-AF65-F5344CB8AC3E}">
        <p14:creationId xmlns:p14="http://schemas.microsoft.com/office/powerpoint/2010/main" val="2313548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6" y="460309"/>
            <a:ext cx="5697912"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二、</a:t>
            </a:r>
            <a:r>
              <a:rPr lang="zh-TW" altLang="en-US" sz="4800" b="1" dirty="0">
                <a:solidFill>
                  <a:srgbClr val="232323"/>
                </a:solidFill>
                <a:latin typeface="微軟正黑體" panose="020B0604030504040204" pitchFamily="34" charset="-120"/>
                <a:ea typeface="微軟正黑體" panose="020B0604030504040204" pitchFamily="34" charset="-120"/>
              </a:rPr>
              <a:t>多類別分類</a:t>
            </a:r>
            <a:r>
              <a:rPr lang="zh-TW" altLang="en-US" sz="4800" b="1" dirty="0" smtClean="0">
                <a:solidFill>
                  <a:srgbClr val="232323"/>
                </a:solidFill>
                <a:latin typeface="微軟正黑體" panose="020B0604030504040204" pitchFamily="34" charset="-120"/>
                <a:ea typeface="微軟正黑體" panose="020B0604030504040204" pitchFamily="34" charset="-120"/>
              </a:rPr>
              <a:t>問題</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8" name="矩形 7"/>
          <p:cNvSpPr/>
          <p:nvPr/>
        </p:nvSpPr>
        <p:spPr>
          <a:xfrm>
            <a:off x="1150478" y="1675154"/>
            <a:ext cx="4361560" cy="578492"/>
          </a:xfrm>
          <a:prstGeom prst="rect">
            <a:avLst/>
          </a:prstGeom>
        </p:spPr>
        <p:txBody>
          <a:bodyPr wrap="square">
            <a:spAutoFit/>
          </a:bodyPr>
          <a:lstStyle/>
          <a:p>
            <a:pPr>
              <a:lnSpc>
                <a:spcPct val="150000"/>
              </a:lnSpc>
            </a:pPr>
            <a:r>
              <a:rPr lang="zh-TW" altLang="en-US" sz="2400" b="1" dirty="0" smtClean="0">
                <a:latin typeface="微軟正黑體" panose="020B0604030504040204" pitchFamily="34" charset="-120"/>
                <a:ea typeface="微軟正黑體" panose="020B0604030504040204" pitchFamily="34" charset="-120"/>
              </a:rPr>
              <a:t>訓練方法：</a:t>
            </a:r>
            <a:endParaRPr lang="zh-TW" altLang="en-US" sz="2400" b="1"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2"/>
          <a:stretch>
            <a:fillRect/>
          </a:stretch>
        </p:blipFill>
        <p:spPr>
          <a:xfrm>
            <a:off x="2913831" y="1753079"/>
            <a:ext cx="4533570" cy="4507762"/>
          </a:xfrm>
          <a:prstGeom prst="rect">
            <a:avLst/>
          </a:prstGeom>
        </p:spPr>
      </p:pic>
      <p:sp>
        <p:nvSpPr>
          <p:cNvPr id="3" name="投影片編號版面配置區 2"/>
          <p:cNvSpPr>
            <a:spLocks noGrp="1"/>
          </p:cNvSpPr>
          <p:nvPr>
            <p:ph type="sldNum" sz="quarter" idx="12"/>
          </p:nvPr>
        </p:nvSpPr>
        <p:spPr/>
        <p:txBody>
          <a:bodyPr/>
          <a:lstStyle/>
          <a:p>
            <a:fld id="{C4C995C6-37A1-4C29-BB4E-555EAA3E776C}" type="slidenum">
              <a:rPr lang="zh-TW" altLang="en-US" smtClean="0"/>
              <a:t>4</a:t>
            </a:fld>
            <a:endParaRPr lang="zh-TW" altLang="en-US"/>
          </a:p>
        </p:txBody>
      </p:sp>
    </p:spTree>
    <p:extLst>
      <p:ext uri="{BB962C8B-B14F-4D97-AF65-F5344CB8AC3E}">
        <p14:creationId xmlns:p14="http://schemas.microsoft.com/office/powerpoint/2010/main" val="1965906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6" y="460309"/>
            <a:ext cx="5697912"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二、</a:t>
            </a:r>
            <a:r>
              <a:rPr lang="zh-TW" altLang="en-US" sz="4800" b="1" dirty="0">
                <a:solidFill>
                  <a:srgbClr val="232323"/>
                </a:solidFill>
                <a:latin typeface="微軟正黑體" panose="020B0604030504040204" pitchFamily="34" charset="-120"/>
                <a:ea typeface="微軟正黑體" panose="020B0604030504040204" pitchFamily="34" charset="-120"/>
              </a:rPr>
              <a:t>多類別分類</a:t>
            </a:r>
            <a:r>
              <a:rPr lang="zh-TW" altLang="en-US" sz="4800" b="1" dirty="0" smtClean="0">
                <a:solidFill>
                  <a:srgbClr val="232323"/>
                </a:solidFill>
                <a:latin typeface="微軟正黑體" panose="020B0604030504040204" pitchFamily="34" charset="-120"/>
                <a:ea typeface="微軟正黑體" panose="020B0604030504040204" pitchFamily="34" charset="-120"/>
              </a:rPr>
              <a:t>問題</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8" name="矩形 7"/>
          <p:cNvSpPr/>
          <p:nvPr/>
        </p:nvSpPr>
        <p:spPr>
          <a:xfrm>
            <a:off x="1150478" y="1675154"/>
            <a:ext cx="4361560" cy="578492"/>
          </a:xfrm>
          <a:prstGeom prst="rect">
            <a:avLst/>
          </a:prstGeom>
        </p:spPr>
        <p:txBody>
          <a:bodyPr wrap="square">
            <a:spAutoFit/>
          </a:bodyPr>
          <a:lstStyle/>
          <a:p>
            <a:pPr>
              <a:lnSpc>
                <a:spcPct val="150000"/>
              </a:lnSpc>
            </a:pPr>
            <a:r>
              <a:rPr lang="zh-TW" altLang="en-US" sz="2400" b="1" dirty="0" smtClean="0">
                <a:latin typeface="微軟正黑體" panose="020B0604030504040204" pitchFamily="34" charset="-120"/>
                <a:ea typeface="微軟正黑體" panose="020B0604030504040204" pitchFamily="34" charset="-120"/>
              </a:rPr>
              <a:t>訓練方法：</a:t>
            </a:r>
            <a:endParaRPr lang="zh-TW" altLang="en-US" sz="2400" b="1" dirty="0">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2"/>
          <a:stretch>
            <a:fillRect/>
          </a:stretch>
        </p:blipFill>
        <p:spPr>
          <a:xfrm>
            <a:off x="247461" y="2433620"/>
            <a:ext cx="2796822" cy="2598855"/>
          </a:xfrm>
          <a:prstGeom prst="rect">
            <a:avLst/>
          </a:prstGeom>
        </p:spPr>
      </p:pic>
      <p:pic>
        <p:nvPicPr>
          <p:cNvPr id="4" name="圖片 3"/>
          <p:cNvPicPr>
            <a:picLocks noChangeAspect="1"/>
          </p:cNvPicPr>
          <p:nvPr/>
        </p:nvPicPr>
        <p:blipFill>
          <a:blip r:embed="rId3"/>
          <a:stretch>
            <a:fillRect/>
          </a:stretch>
        </p:blipFill>
        <p:spPr>
          <a:xfrm>
            <a:off x="3157891" y="2433620"/>
            <a:ext cx="2486243" cy="2790911"/>
          </a:xfrm>
          <a:prstGeom prst="rect">
            <a:avLst/>
          </a:prstGeom>
        </p:spPr>
      </p:pic>
      <p:pic>
        <p:nvPicPr>
          <p:cNvPr id="5" name="圖片 4"/>
          <p:cNvPicPr>
            <a:picLocks noChangeAspect="1"/>
          </p:cNvPicPr>
          <p:nvPr/>
        </p:nvPicPr>
        <p:blipFill>
          <a:blip r:embed="rId4"/>
          <a:stretch>
            <a:fillRect/>
          </a:stretch>
        </p:blipFill>
        <p:spPr>
          <a:xfrm>
            <a:off x="5774243" y="2433621"/>
            <a:ext cx="3173814" cy="2737050"/>
          </a:xfrm>
          <a:prstGeom prst="rect">
            <a:avLst/>
          </a:prstGeom>
        </p:spPr>
      </p:pic>
      <p:sp>
        <p:nvSpPr>
          <p:cNvPr id="2" name="投影片編號版面配置區 1"/>
          <p:cNvSpPr>
            <a:spLocks noGrp="1"/>
          </p:cNvSpPr>
          <p:nvPr>
            <p:ph type="sldNum" sz="quarter" idx="12"/>
          </p:nvPr>
        </p:nvSpPr>
        <p:spPr/>
        <p:txBody>
          <a:bodyPr/>
          <a:lstStyle/>
          <a:p>
            <a:fld id="{C4C995C6-37A1-4C29-BB4E-555EAA3E776C}" type="slidenum">
              <a:rPr lang="zh-TW" altLang="en-US" smtClean="0"/>
              <a:t>5</a:t>
            </a:fld>
            <a:endParaRPr lang="zh-TW" altLang="en-US"/>
          </a:p>
        </p:txBody>
      </p:sp>
    </p:spTree>
    <p:extLst>
      <p:ext uri="{BB962C8B-B14F-4D97-AF65-F5344CB8AC3E}">
        <p14:creationId xmlns:p14="http://schemas.microsoft.com/office/powerpoint/2010/main" val="275157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23426" y="460309"/>
            <a:ext cx="5697912" cy="8949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zh-TW" altLang="en-US" sz="4700" b="1" dirty="0" smtClean="0">
                <a:solidFill>
                  <a:srgbClr val="232323"/>
                </a:solidFill>
                <a:latin typeface="微軟正黑體" panose="020B0604030504040204" pitchFamily="34" charset="-120"/>
                <a:ea typeface="微軟正黑體" panose="020B0604030504040204" pitchFamily="34" charset="-120"/>
              </a:rPr>
              <a:t>二、</a:t>
            </a:r>
            <a:r>
              <a:rPr lang="zh-TW" altLang="en-US" sz="4800" b="1" dirty="0">
                <a:solidFill>
                  <a:srgbClr val="232323"/>
                </a:solidFill>
                <a:latin typeface="微軟正黑體" panose="020B0604030504040204" pitchFamily="34" charset="-120"/>
                <a:ea typeface="微軟正黑體" panose="020B0604030504040204" pitchFamily="34" charset="-120"/>
              </a:rPr>
              <a:t>多類別分類</a:t>
            </a:r>
            <a:r>
              <a:rPr lang="zh-TW" altLang="en-US" sz="4800" b="1" dirty="0" smtClean="0">
                <a:solidFill>
                  <a:srgbClr val="232323"/>
                </a:solidFill>
                <a:latin typeface="微軟正黑體" panose="020B0604030504040204" pitchFamily="34" charset="-120"/>
                <a:ea typeface="微軟正黑體" panose="020B0604030504040204" pitchFamily="34" charset="-120"/>
              </a:rPr>
              <a:t>問題</a:t>
            </a:r>
            <a:endParaRPr lang="en-US" altLang="zh-TW" sz="4800" b="1" dirty="0">
              <a:solidFill>
                <a:srgbClr val="232323"/>
              </a:solidFill>
              <a:latin typeface="微軟正黑體" panose="020B0604030504040204" pitchFamily="34" charset="-120"/>
              <a:ea typeface="微軟正黑體" panose="020B0604030504040204" pitchFamily="34" charset="-120"/>
            </a:endParaRPr>
          </a:p>
        </p:txBody>
      </p:sp>
      <p:sp>
        <p:nvSpPr>
          <p:cNvPr id="8" name="矩形 7"/>
          <p:cNvSpPr/>
          <p:nvPr/>
        </p:nvSpPr>
        <p:spPr>
          <a:xfrm>
            <a:off x="1150478" y="1675154"/>
            <a:ext cx="4361560" cy="578492"/>
          </a:xfrm>
          <a:prstGeom prst="rect">
            <a:avLst/>
          </a:prstGeom>
        </p:spPr>
        <p:txBody>
          <a:bodyPr wrap="square">
            <a:spAutoFit/>
          </a:bodyPr>
          <a:lstStyle/>
          <a:p>
            <a:pPr>
              <a:lnSpc>
                <a:spcPct val="150000"/>
              </a:lnSpc>
            </a:pPr>
            <a:r>
              <a:rPr lang="zh-TW" altLang="en-US" sz="2400" b="1" dirty="0" smtClean="0">
                <a:latin typeface="微軟正黑體" panose="020B0604030504040204" pitchFamily="34" charset="-120"/>
                <a:ea typeface="微軟正黑體" panose="020B0604030504040204" pitchFamily="34" charset="-120"/>
              </a:rPr>
              <a:t>訓練</a:t>
            </a:r>
            <a:r>
              <a:rPr lang="zh-TW" altLang="en-US" sz="2400" b="1" dirty="0">
                <a:latin typeface="微軟正黑體" panose="020B0604030504040204" pitchFamily="34" charset="-120"/>
                <a:ea typeface="微軟正黑體" panose="020B0604030504040204" pitchFamily="34" charset="-120"/>
              </a:rPr>
              <a:t>結果</a:t>
            </a:r>
            <a:r>
              <a:rPr lang="zh-TW" altLang="en-US" sz="2400" b="1" dirty="0" smtClean="0">
                <a:latin typeface="微軟正黑體" panose="020B0604030504040204" pitchFamily="34" charset="-120"/>
                <a:ea typeface="微軟正黑體" panose="020B0604030504040204" pitchFamily="34" charset="-120"/>
              </a:rPr>
              <a:t>：</a:t>
            </a:r>
            <a:endParaRPr lang="zh-TW" altLang="en-US" sz="2400" b="1" dirty="0">
              <a:latin typeface="微軟正黑體" panose="020B0604030504040204" pitchFamily="34" charset="-120"/>
              <a:ea typeface="微軟正黑體" panose="020B0604030504040204" pitchFamily="34" charset="-120"/>
            </a:endParaRPr>
          </a:p>
        </p:txBody>
      </p:sp>
      <p:pic>
        <p:nvPicPr>
          <p:cNvPr id="7" name="圖片 6"/>
          <p:cNvPicPr>
            <a:picLocks noChangeAspect="1"/>
          </p:cNvPicPr>
          <p:nvPr/>
        </p:nvPicPr>
        <p:blipFill>
          <a:blip r:embed="rId2"/>
          <a:stretch>
            <a:fillRect/>
          </a:stretch>
        </p:blipFill>
        <p:spPr>
          <a:xfrm>
            <a:off x="160226" y="2337622"/>
            <a:ext cx="2841277" cy="2822207"/>
          </a:xfrm>
          <a:prstGeom prst="rect">
            <a:avLst/>
          </a:prstGeom>
        </p:spPr>
      </p:pic>
      <p:pic>
        <p:nvPicPr>
          <p:cNvPr id="9" name="圖片 8"/>
          <p:cNvPicPr>
            <a:picLocks noChangeAspect="1"/>
          </p:cNvPicPr>
          <p:nvPr/>
        </p:nvPicPr>
        <p:blipFill>
          <a:blip r:embed="rId3"/>
          <a:stretch>
            <a:fillRect/>
          </a:stretch>
        </p:blipFill>
        <p:spPr>
          <a:xfrm>
            <a:off x="3123758" y="2337622"/>
            <a:ext cx="2894652" cy="2884987"/>
          </a:xfrm>
          <a:prstGeom prst="rect">
            <a:avLst/>
          </a:prstGeom>
        </p:spPr>
      </p:pic>
      <p:pic>
        <p:nvPicPr>
          <p:cNvPr id="10" name="圖片 9"/>
          <p:cNvPicPr>
            <a:picLocks noChangeAspect="1"/>
          </p:cNvPicPr>
          <p:nvPr/>
        </p:nvPicPr>
        <p:blipFill>
          <a:blip r:embed="rId4"/>
          <a:stretch>
            <a:fillRect/>
          </a:stretch>
        </p:blipFill>
        <p:spPr>
          <a:xfrm>
            <a:off x="6140665" y="2337622"/>
            <a:ext cx="2857346" cy="3006380"/>
          </a:xfrm>
          <a:prstGeom prst="rect">
            <a:avLst/>
          </a:prstGeom>
        </p:spPr>
      </p:pic>
      <p:sp>
        <p:nvSpPr>
          <p:cNvPr id="2" name="投影片編號版面配置區 1"/>
          <p:cNvSpPr>
            <a:spLocks noGrp="1"/>
          </p:cNvSpPr>
          <p:nvPr>
            <p:ph type="sldNum" sz="quarter" idx="12"/>
          </p:nvPr>
        </p:nvSpPr>
        <p:spPr/>
        <p:txBody>
          <a:bodyPr/>
          <a:lstStyle/>
          <a:p>
            <a:fld id="{C4C995C6-37A1-4C29-BB4E-555EAA3E776C}" type="slidenum">
              <a:rPr lang="zh-TW" altLang="en-US" smtClean="0"/>
              <a:t>6</a:t>
            </a:fld>
            <a:endParaRPr lang="zh-TW" altLang="en-US"/>
          </a:p>
        </p:txBody>
      </p:sp>
    </p:spTree>
    <p:extLst>
      <p:ext uri="{BB962C8B-B14F-4D97-AF65-F5344CB8AC3E}">
        <p14:creationId xmlns:p14="http://schemas.microsoft.com/office/powerpoint/2010/main" val="340823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55914" y="311727"/>
            <a:ext cx="4649932" cy="868363"/>
          </a:xfrm>
        </p:spPr>
        <p:txBody>
          <a:bodyPr/>
          <a:lstStyle/>
          <a:p>
            <a:r>
              <a:rPr lang="en-US" altLang="zh-TW" b="1" dirty="0" smtClean="0">
                <a:solidFill>
                  <a:srgbClr val="232323"/>
                </a:solidFill>
                <a:latin typeface="微軟正黑體" panose="020B0604030504040204" pitchFamily="34" charset="-120"/>
                <a:ea typeface="微軟正黑體" panose="020B0604030504040204" pitchFamily="34" charset="-120"/>
              </a:rPr>
              <a:t>CIFAR-</a:t>
            </a:r>
            <a:r>
              <a:rPr lang="en-US" altLang="zh-TW" b="1" dirty="0" smtClean="0">
                <a:solidFill>
                  <a:srgbClr val="FF0000"/>
                </a:solidFill>
                <a:latin typeface="微軟正黑體" panose="020B0604030504040204" pitchFamily="34" charset="-120"/>
                <a:ea typeface="微軟正黑體" panose="020B0604030504040204" pitchFamily="34" charset="-120"/>
              </a:rPr>
              <a:t>10</a:t>
            </a:r>
            <a:r>
              <a:rPr lang="zh-TW" altLang="en-US" b="1" dirty="0" smtClean="0">
                <a:solidFill>
                  <a:srgbClr val="232323"/>
                </a:solidFill>
                <a:latin typeface="微軟正黑體" panose="020B0604030504040204" pitchFamily="34" charset="-120"/>
                <a:ea typeface="微軟正黑體" panose="020B0604030504040204" pitchFamily="34" charset="-120"/>
              </a:rPr>
              <a:t>資料集</a:t>
            </a:r>
            <a:endParaRPr lang="zh-TW" altLang="en-US" dirty="0"/>
          </a:p>
        </p:txBody>
      </p:sp>
      <p:sp>
        <p:nvSpPr>
          <p:cNvPr id="4" name="投影片編號版面配置區 3"/>
          <p:cNvSpPr>
            <a:spLocks noGrp="1"/>
          </p:cNvSpPr>
          <p:nvPr>
            <p:ph type="sldNum" sz="quarter" idx="12"/>
          </p:nvPr>
        </p:nvSpPr>
        <p:spPr/>
        <p:txBody>
          <a:bodyPr/>
          <a:lstStyle/>
          <a:p>
            <a:fld id="{C4C995C6-37A1-4C29-BB4E-555EAA3E776C}" type="slidenum">
              <a:rPr lang="zh-TW" altLang="en-US" smtClean="0"/>
              <a:t>7</a:t>
            </a:fld>
            <a:endParaRPr lang="zh-TW"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981" y="1219199"/>
            <a:ext cx="6176445" cy="47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0459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C4C995C6-37A1-4C29-BB4E-555EAA3E776C}" type="slidenum">
              <a:rPr lang="zh-TW" altLang="en-US" smtClean="0"/>
              <a:t>8</a:t>
            </a:fld>
            <a:endParaRPr lang="zh-TW" altLang="en-US"/>
          </a:p>
        </p:txBody>
      </p:sp>
      <p:sp>
        <p:nvSpPr>
          <p:cNvPr id="4" name="矩形 3"/>
          <p:cNvSpPr/>
          <p:nvPr/>
        </p:nvSpPr>
        <p:spPr>
          <a:xfrm>
            <a:off x="581892" y="983086"/>
            <a:ext cx="8229600" cy="4647426"/>
          </a:xfrm>
          <a:prstGeom prst="rect">
            <a:avLst/>
          </a:prstGeom>
        </p:spPr>
        <p:txBody>
          <a:bodyPr wrap="square">
            <a:spAutoFit/>
          </a:bodyPr>
          <a:lstStyle/>
          <a:p>
            <a:r>
              <a:rPr lang="en-US" altLang="zh-TW" sz="1600" dirty="0"/>
              <a:t>Cifar-10 </a:t>
            </a:r>
            <a:r>
              <a:rPr lang="zh-TW" altLang="en-US" sz="1600" dirty="0"/>
              <a:t>的所有圖片被分為 </a:t>
            </a:r>
            <a:r>
              <a:rPr lang="en-US" altLang="zh-TW" sz="1600" dirty="0"/>
              <a:t>10 </a:t>
            </a:r>
            <a:r>
              <a:rPr lang="zh-TW" altLang="en-US" sz="1600" dirty="0"/>
              <a:t>個類別 </a:t>
            </a:r>
            <a:r>
              <a:rPr lang="en-US" altLang="zh-TW" sz="1600" dirty="0"/>
              <a:t>(</a:t>
            </a:r>
            <a:r>
              <a:rPr lang="zh-TW" altLang="en-US" sz="1600" dirty="0"/>
              <a:t>以 </a:t>
            </a:r>
            <a:r>
              <a:rPr lang="en-US" altLang="zh-TW" sz="1600" dirty="0"/>
              <a:t>0~9 </a:t>
            </a:r>
            <a:r>
              <a:rPr lang="zh-TW" altLang="en-US" sz="1600" dirty="0"/>
              <a:t>數字作為 </a:t>
            </a:r>
            <a:r>
              <a:rPr lang="en-US" altLang="zh-TW" sz="1600" dirty="0"/>
              <a:t>Label </a:t>
            </a:r>
            <a:r>
              <a:rPr lang="zh-TW" altLang="en-US" sz="1600" dirty="0"/>
              <a:t>之編碼</a:t>
            </a:r>
            <a:r>
              <a:rPr lang="en-US" altLang="zh-TW" sz="1600" dirty="0"/>
              <a:t>) :</a:t>
            </a:r>
          </a:p>
          <a:p>
            <a:r>
              <a:rPr lang="en-US" altLang="zh-TW" sz="2800" dirty="0"/>
              <a:t>0 : </a:t>
            </a:r>
            <a:r>
              <a:rPr lang="en-US" altLang="zh-TW" sz="2800" dirty="0" err="1"/>
              <a:t>airplain</a:t>
            </a:r>
            <a:r>
              <a:rPr lang="en-US" altLang="zh-TW" sz="2800" dirty="0"/>
              <a:t> (</a:t>
            </a:r>
            <a:r>
              <a:rPr lang="zh-TW" altLang="en-US" sz="2800" dirty="0"/>
              <a:t>飛機</a:t>
            </a:r>
            <a:r>
              <a:rPr lang="en-US" altLang="zh-TW" sz="2800" dirty="0"/>
              <a:t>)</a:t>
            </a:r>
          </a:p>
          <a:p>
            <a:r>
              <a:rPr lang="en-US" altLang="zh-TW" sz="2800" dirty="0"/>
              <a:t>1 : automobile (</a:t>
            </a:r>
            <a:r>
              <a:rPr lang="zh-TW" altLang="en-US" sz="2800" dirty="0"/>
              <a:t>汽車</a:t>
            </a:r>
            <a:r>
              <a:rPr lang="en-US" altLang="zh-TW" sz="2800" dirty="0"/>
              <a:t>)</a:t>
            </a:r>
          </a:p>
          <a:p>
            <a:r>
              <a:rPr lang="en-US" altLang="zh-TW" sz="2800" dirty="0"/>
              <a:t>2 : bird (</a:t>
            </a:r>
            <a:r>
              <a:rPr lang="zh-TW" altLang="en-US" sz="2800" dirty="0"/>
              <a:t>鳥</a:t>
            </a:r>
            <a:r>
              <a:rPr lang="en-US" altLang="zh-TW" sz="2800" dirty="0"/>
              <a:t>)</a:t>
            </a:r>
          </a:p>
          <a:p>
            <a:r>
              <a:rPr lang="en-US" altLang="zh-TW" sz="2800" dirty="0"/>
              <a:t>3 : cat (</a:t>
            </a:r>
            <a:r>
              <a:rPr lang="zh-TW" altLang="en-US" sz="2800" dirty="0"/>
              <a:t>貓</a:t>
            </a:r>
            <a:r>
              <a:rPr lang="en-US" altLang="zh-TW" sz="2800" dirty="0"/>
              <a:t>)</a:t>
            </a:r>
          </a:p>
          <a:p>
            <a:r>
              <a:rPr lang="en-US" altLang="zh-TW" sz="2800" dirty="0"/>
              <a:t>4 : deer (</a:t>
            </a:r>
            <a:r>
              <a:rPr lang="zh-TW" altLang="en-US" sz="2800" dirty="0"/>
              <a:t>鹿</a:t>
            </a:r>
            <a:r>
              <a:rPr lang="en-US" altLang="zh-TW" sz="2800" dirty="0"/>
              <a:t>)</a:t>
            </a:r>
          </a:p>
          <a:p>
            <a:r>
              <a:rPr lang="en-US" altLang="zh-TW" sz="2800" dirty="0"/>
              <a:t>5 : dog (</a:t>
            </a:r>
            <a:r>
              <a:rPr lang="zh-TW" altLang="en-US" sz="2800" dirty="0"/>
              <a:t>狗</a:t>
            </a:r>
            <a:r>
              <a:rPr lang="en-US" altLang="zh-TW" sz="2800" dirty="0"/>
              <a:t>)</a:t>
            </a:r>
          </a:p>
          <a:p>
            <a:r>
              <a:rPr lang="en-US" altLang="zh-TW" sz="2800" dirty="0"/>
              <a:t>6 : frog (</a:t>
            </a:r>
            <a:r>
              <a:rPr lang="zh-TW" altLang="en-US" sz="2800" dirty="0"/>
              <a:t>青蛙</a:t>
            </a:r>
            <a:r>
              <a:rPr lang="en-US" altLang="zh-TW" sz="2800" dirty="0"/>
              <a:t>)</a:t>
            </a:r>
          </a:p>
          <a:p>
            <a:r>
              <a:rPr lang="en-US" altLang="zh-TW" sz="2800" dirty="0"/>
              <a:t>7 : horse (</a:t>
            </a:r>
            <a:r>
              <a:rPr lang="zh-TW" altLang="en-US" sz="2800" dirty="0"/>
              <a:t>馬</a:t>
            </a:r>
            <a:r>
              <a:rPr lang="en-US" altLang="zh-TW" sz="2800" dirty="0"/>
              <a:t>)</a:t>
            </a:r>
          </a:p>
          <a:p>
            <a:r>
              <a:rPr lang="en-US" altLang="zh-TW" sz="2800" dirty="0"/>
              <a:t>8 : ship (</a:t>
            </a:r>
            <a:r>
              <a:rPr lang="zh-TW" altLang="en-US" sz="2800" dirty="0"/>
              <a:t>船</a:t>
            </a:r>
            <a:r>
              <a:rPr lang="en-US" altLang="zh-TW" sz="2800" dirty="0"/>
              <a:t>)</a:t>
            </a:r>
          </a:p>
          <a:p>
            <a:r>
              <a:rPr lang="en-US" altLang="zh-TW" sz="2800" dirty="0"/>
              <a:t>9 : truck (</a:t>
            </a:r>
            <a:r>
              <a:rPr lang="zh-TW" altLang="en-US" sz="2800" dirty="0"/>
              <a:t>卡車</a:t>
            </a:r>
            <a:r>
              <a:rPr lang="en-US" altLang="zh-TW" sz="2800" dirty="0"/>
              <a:t>)</a:t>
            </a:r>
            <a:endParaRPr lang="zh-TW" altLang="en-US" sz="2800" dirty="0"/>
          </a:p>
        </p:txBody>
      </p:sp>
    </p:spTree>
    <p:extLst>
      <p:ext uri="{BB962C8B-B14F-4D97-AF65-F5344CB8AC3E}">
        <p14:creationId xmlns:p14="http://schemas.microsoft.com/office/powerpoint/2010/main" val="3036086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測試各類模型的差異性</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4C995C6-37A1-4C29-BB4E-555EAA3E776C}" type="slidenum">
              <a:rPr lang="zh-TW" altLang="en-US" smtClean="0"/>
              <a:t>9</a:t>
            </a:fld>
            <a:endParaRPr lang="zh-TW" altLang="en-US"/>
          </a:p>
        </p:txBody>
      </p:sp>
      <p:sp>
        <p:nvSpPr>
          <p:cNvPr id="5" name="圓角矩形 4"/>
          <p:cNvSpPr/>
          <p:nvPr/>
        </p:nvSpPr>
        <p:spPr>
          <a:xfrm>
            <a:off x="457200" y="2962275"/>
            <a:ext cx="2476500" cy="178117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dirty="0" smtClean="0"/>
              <a:t>Model 1</a:t>
            </a:r>
          </a:p>
          <a:p>
            <a:pPr algn="ctr"/>
            <a:r>
              <a:rPr lang="zh-TW" altLang="en-US" sz="2800" dirty="0"/>
              <a:t>全</a:t>
            </a:r>
            <a:r>
              <a:rPr lang="zh-TW" altLang="en-US" sz="2800" dirty="0" smtClean="0"/>
              <a:t>連接</a:t>
            </a:r>
            <a:endParaRPr lang="en-US" altLang="zh-TW" sz="2800" dirty="0" smtClean="0"/>
          </a:p>
          <a:p>
            <a:pPr algn="ctr"/>
            <a:r>
              <a:rPr lang="zh-TW" altLang="en-US" sz="2800" dirty="0" smtClean="0"/>
              <a:t>神經網路</a:t>
            </a:r>
            <a:endParaRPr lang="zh-TW" altLang="en-US" sz="2800" dirty="0"/>
          </a:p>
        </p:txBody>
      </p:sp>
      <p:sp>
        <p:nvSpPr>
          <p:cNvPr id="8" name="圓角矩形 7"/>
          <p:cNvSpPr/>
          <p:nvPr/>
        </p:nvSpPr>
        <p:spPr>
          <a:xfrm>
            <a:off x="3324225" y="2971800"/>
            <a:ext cx="2476500" cy="178117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dirty="0" smtClean="0"/>
              <a:t>Model 2</a:t>
            </a:r>
          </a:p>
          <a:p>
            <a:pPr algn="ctr"/>
            <a:r>
              <a:rPr lang="en-US" altLang="zh-TW" sz="2800" dirty="0" smtClean="0"/>
              <a:t>CNN</a:t>
            </a:r>
            <a:r>
              <a:rPr lang="zh-TW" altLang="en-US" sz="2800" dirty="0" smtClean="0"/>
              <a:t>卷</a:t>
            </a:r>
            <a:r>
              <a:rPr lang="zh-TW" altLang="en-US" sz="2800" dirty="0"/>
              <a:t>積</a:t>
            </a:r>
            <a:endParaRPr lang="en-US" altLang="zh-TW" sz="2800" dirty="0" smtClean="0"/>
          </a:p>
          <a:p>
            <a:pPr algn="ctr"/>
            <a:r>
              <a:rPr lang="zh-TW" altLang="en-US" sz="2800" dirty="0" smtClean="0"/>
              <a:t>神經網路</a:t>
            </a:r>
            <a:endParaRPr lang="zh-TW" altLang="en-US" sz="2800" dirty="0"/>
          </a:p>
        </p:txBody>
      </p:sp>
      <p:sp>
        <p:nvSpPr>
          <p:cNvPr id="9" name="圓角矩形 8"/>
          <p:cNvSpPr/>
          <p:nvPr/>
        </p:nvSpPr>
        <p:spPr>
          <a:xfrm>
            <a:off x="6162675" y="2971800"/>
            <a:ext cx="2476500" cy="237172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dirty="0" smtClean="0"/>
              <a:t>Model 3</a:t>
            </a:r>
          </a:p>
          <a:p>
            <a:pPr algn="ctr"/>
            <a:r>
              <a:rPr lang="en-US" altLang="zh-TW" dirty="0" smtClean="0"/>
              <a:t>Data argumentation</a:t>
            </a:r>
          </a:p>
          <a:p>
            <a:pPr algn="ctr"/>
            <a:r>
              <a:rPr lang="zh-TW" altLang="en-US" dirty="0"/>
              <a:t>資料擴</a:t>
            </a:r>
            <a:r>
              <a:rPr lang="zh-TW" altLang="en-US" dirty="0" smtClean="0"/>
              <a:t>增</a:t>
            </a:r>
            <a:r>
              <a:rPr lang="en-US" altLang="zh-TW" dirty="0" smtClean="0"/>
              <a:t>+</a:t>
            </a:r>
          </a:p>
          <a:p>
            <a:pPr algn="ctr"/>
            <a:r>
              <a:rPr lang="en-US" altLang="zh-TW" sz="2800" dirty="0" smtClean="0"/>
              <a:t>CNN</a:t>
            </a:r>
            <a:r>
              <a:rPr lang="zh-TW" altLang="en-US" sz="2800" dirty="0" smtClean="0"/>
              <a:t>卷</a:t>
            </a:r>
            <a:r>
              <a:rPr lang="zh-TW" altLang="en-US" sz="2800" dirty="0"/>
              <a:t>積</a:t>
            </a:r>
            <a:endParaRPr lang="en-US" altLang="zh-TW" sz="2800" dirty="0" smtClean="0"/>
          </a:p>
          <a:p>
            <a:pPr algn="ctr"/>
            <a:r>
              <a:rPr lang="zh-TW" altLang="en-US" sz="2800" dirty="0" smtClean="0"/>
              <a:t>神經網路</a:t>
            </a:r>
            <a:endParaRPr lang="zh-TW" altLang="en-US" sz="2800" dirty="0"/>
          </a:p>
        </p:txBody>
      </p:sp>
    </p:spTree>
    <p:extLst>
      <p:ext uri="{BB962C8B-B14F-4D97-AF65-F5344CB8AC3E}">
        <p14:creationId xmlns:p14="http://schemas.microsoft.com/office/powerpoint/2010/main" val="3272341043"/>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1979</TotalTime>
  <Words>1429</Words>
  <Application>Microsoft Office PowerPoint</Application>
  <PresentationFormat>如螢幕大小 (4:3)</PresentationFormat>
  <Paragraphs>231</Paragraphs>
  <Slides>25</Slides>
  <Notes>1</Notes>
  <HiddenSlides>0</HiddenSlides>
  <MMClips>0</MMClips>
  <ScaleCrop>false</ScaleCrop>
  <HeadingPairs>
    <vt:vector size="4" baseType="variant">
      <vt:variant>
        <vt:lpstr>佈景主題</vt:lpstr>
      </vt:variant>
      <vt:variant>
        <vt:i4>1</vt:i4>
      </vt:variant>
      <vt:variant>
        <vt:lpstr>投影片標題</vt:lpstr>
      </vt:variant>
      <vt:variant>
        <vt:i4>25</vt:i4>
      </vt:variant>
    </vt:vector>
  </HeadingPairs>
  <TitlesOfParts>
    <vt:vector size="26" baseType="lpstr">
      <vt:lpstr>Office 佈景主題</vt:lpstr>
      <vt:lpstr>多類別分類問題</vt:lpstr>
      <vt:lpstr>PowerPoint 簡報</vt:lpstr>
      <vt:lpstr>PowerPoint 簡報</vt:lpstr>
      <vt:lpstr>PowerPoint 簡報</vt:lpstr>
      <vt:lpstr>PowerPoint 簡報</vt:lpstr>
      <vt:lpstr>PowerPoint 簡報</vt:lpstr>
      <vt:lpstr>CIFAR-10資料集</vt:lpstr>
      <vt:lpstr>PowerPoint 簡報</vt:lpstr>
      <vt:lpstr>測試各類模型的差異性</vt:lpstr>
      <vt:lpstr>指標:正確性accuracy</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多類別分類問題</dc:title>
  <dc:creator>薛 博仁</dc:creator>
  <cp:lastModifiedBy>I5302</cp:lastModifiedBy>
  <cp:revision>26</cp:revision>
  <dcterms:created xsi:type="dcterms:W3CDTF">2020-04-16T08:29:00Z</dcterms:created>
  <dcterms:modified xsi:type="dcterms:W3CDTF">2020-04-30T07:26:12Z</dcterms:modified>
</cp:coreProperties>
</file>