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58" r:id="rId5"/>
    <p:sldId id="267" r:id="rId6"/>
    <p:sldId id="268" r:id="rId7"/>
    <p:sldId id="259" r:id="rId8"/>
    <p:sldId id="269" r:id="rId9"/>
    <p:sldId id="262" r:id="rId10"/>
    <p:sldId id="270" r:id="rId11"/>
    <p:sldId id="263" r:id="rId12"/>
    <p:sldId id="266" r:id="rId13"/>
    <p:sldId id="265" r:id="rId14"/>
    <p:sldId id="264" r:id="rId15"/>
    <p:sldId id="26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146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166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8BAC4-77AF-455C-81F0-4D285D4DD833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34584-E774-4510-8C7A-8268327AB7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506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F267-2FFE-4D02-965D-5969A9F1AF1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506D-1239-4E07-A745-FCDBCC864C3D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C2B6-FAB4-4271-A1CB-D57EB7363CD8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74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13F5-AF82-4244-8112-421C11DA435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8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B98AA5-6BAD-42C6-9E7D-5EFE0FE2B1F3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CC1D-40FB-4407-95E6-84DDFF13D375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7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F158-48A2-4349-9DE2-7F31A09D61DA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1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3A5E4E-6BE3-47DE-81B0-21BF4D929C29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2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128B-2E25-493F-A50E-B974EAEEB896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7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9ED8-9F8A-446A-AE06-A263ECAC0D91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22FF-988C-40C4-BE9C-19C36D1CA66E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2C6DFB-A933-48F5-9D60-66C954B180E3}" type="datetime1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4C180D5-E50A-4C43-A1FF-64CB31FE9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5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/>
              <a:t>神經</a:t>
            </a:r>
            <a:r>
              <a:rPr lang="zh-TW" altLang="en-US" b="1" smtClean="0"/>
              <a:t>網路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88670" y="4468032"/>
            <a:ext cx="3204355" cy="1396438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指導恩師</a:t>
            </a:r>
            <a:r>
              <a:rPr lang="zh-TW" altLang="en-US" dirty="0"/>
              <a:t>：</a:t>
            </a:r>
            <a:r>
              <a:rPr lang="zh-TW" altLang="en-US" dirty="0" smtClean="0"/>
              <a:t>龍大大</a:t>
            </a:r>
            <a:endParaRPr lang="en-US" altLang="zh-TW" dirty="0" smtClean="0"/>
          </a:p>
          <a:p>
            <a:r>
              <a:rPr lang="zh-TW" altLang="en-US" dirty="0" smtClean="0"/>
              <a:t>報告人：程鈺凱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4/30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9B417DC3-5006-489B-99BA-C4B0AC92D46D}"/>
              </a:ext>
            </a:extLst>
          </p:cNvPr>
          <p:cNvSpPr txBox="1"/>
          <p:nvPr/>
        </p:nvSpPr>
        <p:spPr>
          <a:xfrm>
            <a:off x="788670" y="27873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崑山科技大學資訊工程所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75B1AA31-7EA8-4B6B-BE23-760056D9B55E}"/>
              </a:ext>
            </a:extLst>
          </p:cNvPr>
          <p:cNvSpPr txBox="1"/>
          <p:nvPr/>
        </p:nvSpPr>
        <p:spPr>
          <a:xfrm>
            <a:off x="788670" y="678393"/>
            <a:ext cx="320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深度學習</a:t>
            </a:r>
            <a:r>
              <a:rPr lang="en-US" altLang="zh-TW" b="1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Deep Learning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課程</a:t>
            </a:r>
          </a:p>
        </p:txBody>
      </p:sp>
    </p:spTree>
    <p:extLst>
      <p:ext uri="{BB962C8B-B14F-4D97-AF65-F5344CB8AC3E}">
        <p14:creationId xmlns:p14="http://schemas.microsoft.com/office/powerpoint/2010/main" val="35934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tf.keras.applications.InceptionV3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96042" y="2078309"/>
            <a:ext cx="6539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tf.keras.applications.InceptionV3(</a:t>
            </a:r>
          </a:p>
          <a:p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include_top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weights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dirty="0" err="1" smtClean="0"/>
              <a:t>input_tensor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dirty="0" err="1" smtClean="0"/>
              <a:t>input_shape</a:t>
            </a:r>
            <a:r>
              <a:rPr lang="en-US" altLang="zh-TW" sz="2800" dirty="0" smtClean="0"/>
              <a:t>=None</a:t>
            </a:r>
            <a:r>
              <a:rPr lang="en-US" altLang="zh-TW" sz="2800" dirty="0"/>
              <a:t>,</a:t>
            </a:r>
          </a:p>
          <a:p>
            <a:r>
              <a:rPr lang="en-US" altLang="zh-TW" sz="2800" dirty="0" smtClean="0"/>
              <a:t>pooling=None</a:t>
            </a:r>
            <a:r>
              <a:rPr lang="en-US" altLang="zh-TW" sz="2800" dirty="0"/>
              <a:t>, </a:t>
            </a:r>
            <a:endParaRPr lang="en-US" altLang="zh-TW" sz="2800" dirty="0" smtClean="0"/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classes=1000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classifier_activation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softmax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430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model_tb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tf.keras.callbacks.TensorBoard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log_dir</a:t>
            </a:r>
            <a:r>
              <a:rPr lang="en-US" altLang="zh-TW" dirty="0" smtClean="0"/>
              <a:t>='lab8-logs-inceptionv3-keras')</a:t>
            </a:r>
          </a:p>
          <a:p>
            <a:pPr marL="0" indent="0">
              <a:buNone/>
            </a:pPr>
            <a:r>
              <a:rPr lang="en-US" altLang="zh-TW" dirty="0" err="1" smtClean="0"/>
              <a:t>model_tb.set_model</a:t>
            </a:r>
            <a:r>
              <a:rPr lang="en-US" altLang="zh-TW" dirty="0" smtClean="0"/>
              <a:t>(model)</a:t>
            </a:r>
          </a:p>
          <a:p>
            <a:pPr marL="0" indent="0">
              <a:buNone/>
            </a:pPr>
            <a:r>
              <a:rPr lang="en-US" altLang="zh-TW" dirty="0"/>
              <a:t>! ls -l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將</a:t>
            </a:r>
            <a:r>
              <a:rPr lang="zh-TW" altLang="en-US" sz="4000" b="1" dirty="0" smtClean="0"/>
              <a:t>網路模型存</a:t>
            </a:r>
            <a:r>
              <a:rPr lang="zh-TW" altLang="en-US" sz="4000" b="1" dirty="0"/>
              <a:t>到</a:t>
            </a:r>
            <a:r>
              <a:rPr lang="en-US" altLang="zh-TW" sz="4000" b="1" dirty="0" err="1" smtClean="0"/>
              <a:t>TensorBoard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80091"/>
            <a:ext cx="5819775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1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/>
              <a:t>preprocess_input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from</a:t>
            </a:r>
            <a:r>
              <a:rPr lang="en-US" altLang="zh-TW" dirty="0"/>
              <a:t> tensorflow.keras.applications.inception_v3 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 </a:t>
            </a:r>
            <a:r>
              <a:rPr lang="en-US" altLang="zh-TW" dirty="0" err="1" smtClean="0"/>
              <a:t>decode_predictions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/>
              <a:t> </a:t>
            </a:r>
            <a:r>
              <a:rPr lang="en-US" altLang="zh-TW" dirty="0" err="1">
                <a:solidFill>
                  <a:srgbClr val="FFC000"/>
                </a:solidFill>
              </a:rPr>
              <a:t>read_img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img_path</a:t>
            </a:r>
            <a:r>
              <a:rPr lang="en-US" altLang="zh-TW" dirty="0"/>
              <a:t>, </a:t>
            </a:r>
            <a:r>
              <a:rPr lang="en-US" altLang="zh-TW" dirty="0">
                <a:solidFill>
                  <a:srgbClr val="0070C0"/>
                </a:solidFill>
              </a:rPr>
              <a:t>resize</a:t>
            </a:r>
            <a:r>
              <a:rPr lang="en-US" altLang="zh-TW" dirty="0"/>
              <a:t>=(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00B050"/>
                </a:solidFill>
              </a:rPr>
              <a:t>299</a:t>
            </a:r>
            <a:r>
              <a:rPr lang="en-US" altLang="zh-TW" dirty="0"/>
              <a:t>)):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img_string</a:t>
            </a:r>
            <a:r>
              <a:rPr lang="en-US" altLang="zh-TW" dirty="0"/>
              <a:t> = 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    </a:t>
            </a:r>
            <a:r>
              <a:rPr lang="en-US" altLang="zh-TW" dirty="0" err="1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img_string</a:t>
            </a:r>
            <a:r>
              <a:rPr lang="en-US" altLang="zh-TW" dirty="0"/>
              <a:t>) 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resize) 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img_decode</a:t>
            </a:r>
            <a:r>
              <a:rPr lang="en-US" altLang="zh-TW" dirty="0"/>
              <a:t> = </a:t>
            </a:r>
            <a:r>
              <a:rPr lang="en-US" altLang="zh-TW" dirty="0" err="1"/>
              <a:t>tf.expand_dims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 axis=0)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altLang="zh-TW" dirty="0"/>
              <a:t> </a:t>
            </a:r>
            <a:r>
              <a:rPr lang="en-US" altLang="zh-TW" dirty="0" err="1"/>
              <a:t>img_decode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資料前處理和輸出</a:t>
            </a:r>
            <a:r>
              <a:rPr lang="zh-TW" altLang="en-US" b="1" dirty="0" smtClean="0"/>
              <a:t>解碼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! </a:t>
            </a:r>
            <a:r>
              <a:rPr lang="en-US" altLang="zh-TW" sz="1600" dirty="0" err="1"/>
              <a:t>wget</a:t>
            </a:r>
            <a:r>
              <a:rPr lang="en-US" altLang="zh-TW" sz="1600" dirty="0"/>
              <a:t> </a:t>
            </a:r>
            <a:r>
              <a:rPr lang="en-US" altLang="zh-TW" sz="1600" dirty="0">
                <a:solidFill>
                  <a:srgbClr val="FFC000"/>
                </a:solidFill>
              </a:rPr>
              <a:t>'https://upload.wikimedia.org/</a:t>
            </a:r>
            <a:r>
              <a:rPr lang="en-US" altLang="zh-TW" sz="1600" dirty="0" err="1">
                <a:solidFill>
                  <a:srgbClr val="FFC000"/>
                </a:solidFill>
              </a:rPr>
              <a:t>wikipedia</a:t>
            </a:r>
            <a:r>
              <a:rPr lang="en-US" altLang="zh-TW" sz="1600" dirty="0">
                <a:solidFill>
                  <a:srgbClr val="FFC000"/>
                </a:solidFill>
              </a:rPr>
              <a:t>/commons/3/37/African_Bush_Elephant.jpg'</a:t>
            </a:r>
            <a:r>
              <a:rPr lang="en-US" altLang="zh-TW" sz="1600" dirty="0"/>
              <a:t> -O elephant.jpg</a:t>
            </a:r>
          </a:p>
          <a:p>
            <a:pPr marL="0" indent="0">
              <a:buNone/>
            </a:pPr>
            <a:r>
              <a:rPr lang="en-US" altLang="zh-TW" sz="1600" dirty="0" err="1"/>
              <a:t>img_path</a:t>
            </a:r>
            <a:r>
              <a:rPr lang="en-US" altLang="zh-TW" sz="1600" dirty="0"/>
              <a:t> = './elephant.jpg'</a:t>
            </a:r>
          </a:p>
          <a:p>
            <a:pPr marL="0" indent="0">
              <a:buNone/>
            </a:pPr>
            <a:r>
              <a:rPr lang="en-US" altLang="zh-TW" sz="1600" dirty="0" err="1"/>
              <a:t>img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read_img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img_path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 err="1" smtClean="0"/>
              <a:t>plt.imshow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tf.cast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img</a:t>
            </a:r>
            <a:r>
              <a:rPr lang="en-US" altLang="zh-TW" sz="1600" dirty="0"/>
              <a:t>, tf.uint8)[0</a:t>
            </a:r>
            <a:r>
              <a:rPr lang="en-US" altLang="zh-TW" sz="1600" dirty="0" smtClean="0"/>
              <a:t>])</a:t>
            </a:r>
            <a:endParaRPr lang="en-US" altLang="zh-TW" sz="1600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抓一張圖片測試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68" y="3808277"/>
            <a:ext cx="4727331" cy="27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6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preprocess_input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preds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model.predict</a:t>
            </a:r>
            <a:r>
              <a:rPr lang="en-US" altLang="zh-TW" dirty="0"/>
              <a:t>(</a:t>
            </a:r>
            <a:r>
              <a:rPr lang="en-US" altLang="zh-TW" dirty="0" err="1"/>
              <a:t>img</a:t>
            </a:r>
            <a:r>
              <a:rPr lang="en-US" altLang="zh-TW" dirty="0"/>
              <a:t>) 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print("Predicted:", </a:t>
            </a:r>
            <a:r>
              <a:rPr lang="en-US" altLang="zh-TW" dirty="0" err="1"/>
              <a:t>decode_predictions</a:t>
            </a:r>
            <a:r>
              <a:rPr lang="en-US" altLang="zh-TW" dirty="0"/>
              <a:t>(</a:t>
            </a:r>
            <a:r>
              <a:rPr lang="en-US" altLang="zh-TW" dirty="0" err="1"/>
              <a:t>preds</a:t>
            </a:r>
            <a:r>
              <a:rPr lang="en-US" altLang="zh-TW" dirty="0"/>
              <a:t>, top=3)[0])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2" y="4018085"/>
            <a:ext cx="8180876" cy="68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7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4868" y="2559616"/>
            <a:ext cx="8528538" cy="160934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Thank you for your Listening</a:t>
            </a:r>
            <a:endParaRPr lang="zh-TW" altLang="en-US" sz="4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9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歷史</a:t>
            </a:r>
            <a:endParaRPr lang="en-US" altLang="zh-TW" b="1" dirty="0" smtClean="0"/>
          </a:p>
          <a:p>
            <a:r>
              <a:rPr lang="zh-TW" altLang="en-US" b="1" dirty="0"/>
              <a:t>卷積神經網路</a:t>
            </a:r>
            <a:r>
              <a:rPr lang="zh-TW" altLang="en-US" b="1" dirty="0" smtClean="0"/>
              <a:t>架構</a:t>
            </a:r>
            <a:endParaRPr lang="en-US" altLang="zh-TW" dirty="0" smtClean="0"/>
          </a:p>
          <a:p>
            <a:pPr lvl="1"/>
            <a:r>
              <a:rPr lang="zh-TW" altLang="en-US" b="1" dirty="0"/>
              <a:t>卷</a:t>
            </a:r>
            <a:r>
              <a:rPr lang="zh-TW" altLang="en-US" b="1" dirty="0" smtClean="0"/>
              <a:t>積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池化</a:t>
            </a:r>
            <a:endParaRPr lang="en-US" altLang="zh-TW" b="1" dirty="0" smtClean="0"/>
          </a:p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en-US" altLang="zh-TW" b="1" dirty="0" smtClean="0"/>
          </a:p>
          <a:p>
            <a:pPr lvl="1"/>
            <a:r>
              <a:rPr lang="zh-TW" altLang="en-US" b="1" dirty="0"/>
              <a:t>卷積神經網路架構</a:t>
            </a:r>
            <a:r>
              <a:rPr lang="en-US" altLang="zh-TW" b="1" dirty="0"/>
              <a:t>-</a:t>
            </a:r>
            <a:r>
              <a:rPr lang="en-US" altLang="zh-TW" dirty="0" smtClean="0"/>
              <a:t>Inception</a:t>
            </a:r>
            <a:endParaRPr lang="zh-TW" altLang="en-US" b="1" dirty="0" smtClean="0"/>
          </a:p>
          <a:p>
            <a:pPr lvl="1"/>
            <a:r>
              <a:rPr lang="zh-TW" altLang="en-US" b="1" dirty="0" smtClean="0"/>
              <a:t>建立模型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將網路模型存到</a:t>
            </a:r>
            <a:r>
              <a:rPr lang="en-US" altLang="zh-TW" b="1" dirty="0" err="1" smtClean="0"/>
              <a:t>TensorBoard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資料前處理和輸出解碼</a:t>
            </a:r>
            <a:endParaRPr lang="en-US" altLang="zh-TW" b="1" dirty="0" smtClean="0"/>
          </a:p>
          <a:p>
            <a:pPr lvl="1"/>
            <a:r>
              <a:rPr lang="zh-TW" altLang="en-US" b="1" dirty="0"/>
              <a:t>抓一張圖片</a:t>
            </a:r>
            <a:r>
              <a:rPr lang="zh-TW" altLang="en-US" b="1" dirty="0" smtClean="0"/>
              <a:t>測試</a:t>
            </a:r>
            <a:endParaRPr lang="en-US" altLang="zh-TW" b="1" dirty="0" smtClean="0"/>
          </a:p>
          <a:p>
            <a:pPr lvl="1"/>
            <a:r>
              <a:rPr lang="zh-TW" altLang="en-US" b="1" dirty="0"/>
              <a:t>預測輸出結果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3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卷積神經</a:t>
            </a:r>
            <a:r>
              <a:rPr lang="zh-TW" altLang="en-US" b="1" dirty="0" smtClean="0"/>
              <a:t>網路歷史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2387" y="3371498"/>
            <a:ext cx="7493156" cy="13170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/>
              <a:t>AlexNet</a:t>
            </a:r>
            <a:r>
              <a:rPr lang="en-US" altLang="zh-TW" dirty="0"/>
              <a:t> - 2012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16.4%</a:t>
            </a:r>
            <a:r>
              <a:rPr lang="zh-TW" altLang="en-US" dirty="0"/>
              <a:t>，使用額外資料可達</a:t>
            </a:r>
            <a:r>
              <a:rPr lang="en-US" altLang="zh-TW" dirty="0"/>
              <a:t>15.3%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層神經網路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VGGNet</a:t>
            </a:r>
            <a:r>
              <a:rPr lang="en-US" altLang="zh-TW" dirty="0"/>
              <a:t> - 2014 </a:t>
            </a:r>
            <a:r>
              <a:rPr lang="zh-TW" altLang="en-US" dirty="0"/>
              <a:t>年亞軍 </a:t>
            </a:r>
            <a:r>
              <a:rPr lang="en-US" altLang="zh-TW" dirty="0"/>
              <a:t>( top-5 </a:t>
            </a:r>
            <a:r>
              <a:rPr lang="zh-TW" altLang="en-US" dirty="0"/>
              <a:t>錯誤率</a:t>
            </a:r>
            <a:r>
              <a:rPr lang="en-US" altLang="zh-TW" dirty="0">
                <a:solidFill>
                  <a:srgbClr val="FF0000"/>
                </a:solidFill>
              </a:rPr>
              <a:t>7.3%</a:t>
            </a:r>
            <a:r>
              <a:rPr lang="zh-TW" altLang="en-US" dirty="0"/>
              <a:t>，</a:t>
            </a:r>
            <a:r>
              <a:rPr lang="en-US" altLang="zh-TW" dirty="0"/>
              <a:t>19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/>
              <a:t>Google Inception Net - 2014 </a:t>
            </a:r>
            <a:r>
              <a:rPr lang="zh-TW" altLang="en-US" dirty="0"/>
              <a:t>年冠軍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6.7%</a:t>
            </a:r>
            <a:r>
              <a:rPr lang="zh-TW" altLang="en-US" dirty="0"/>
              <a:t>，</a:t>
            </a:r>
            <a:r>
              <a:rPr lang="en-US" altLang="zh-TW" dirty="0"/>
              <a:t>22</a:t>
            </a:r>
            <a:r>
              <a:rPr lang="zh-TW" altLang="en-US" dirty="0"/>
              <a:t>層神經網路 </a:t>
            </a:r>
            <a:r>
              <a:rPr lang="en-US" altLang="zh-TW" dirty="0"/>
              <a:t>) </a:t>
            </a:r>
          </a:p>
          <a:p>
            <a:r>
              <a:rPr lang="en-US" altLang="zh-TW" dirty="0" err="1"/>
              <a:t>ResNet</a:t>
            </a:r>
            <a:r>
              <a:rPr lang="en-US" altLang="zh-TW" dirty="0"/>
              <a:t> - 2015 </a:t>
            </a:r>
            <a:r>
              <a:rPr lang="zh-TW" altLang="en-US" dirty="0"/>
              <a:t>年的冠軍 </a:t>
            </a:r>
            <a:r>
              <a:rPr lang="en-US" altLang="zh-TW" dirty="0"/>
              <a:t>( top-5 </a:t>
            </a:r>
            <a:r>
              <a:rPr lang="zh-TW" altLang="en-US" dirty="0"/>
              <a:t>錯誤率 </a:t>
            </a:r>
            <a:r>
              <a:rPr lang="en-US" altLang="zh-TW" dirty="0">
                <a:solidFill>
                  <a:srgbClr val="FF0000"/>
                </a:solidFill>
              </a:rPr>
              <a:t>3.57%</a:t>
            </a:r>
            <a:r>
              <a:rPr lang="en-US" altLang="zh-TW" dirty="0"/>
              <a:t> </a:t>
            </a:r>
            <a:r>
              <a:rPr lang="zh-TW" altLang="en-US" dirty="0"/>
              <a:t>，</a:t>
            </a:r>
            <a:r>
              <a:rPr lang="en-US" altLang="zh-TW" dirty="0"/>
              <a:t>152 </a:t>
            </a:r>
            <a:r>
              <a:rPr lang="zh-TW" altLang="en-US" dirty="0"/>
              <a:t>層神經網路 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1028" name="Picture 4" descr="https://1.bp.blogspot.com/-uNRbpZ8nk00/XTsqTlKlLYI/AAAAAAAATAs/bRyOqti1x1ESKXhm8RXmXlvB7kXzurzuwCLcBGAs/s640/%25E5%259C%2596%25E7%2589%258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6" y="2578147"/>
            <a:ext cx="4572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789359" y="4688498"/>
            <a:ext cx="4363271" cy="7605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500" b="1" i="1" dirty="0"/>
              <a:t>Top-5 </a:t>
            </a:r>
            <a:r>
              <a:rPr lang="zh-TW" altLang="en-US" sz="1500" b="1" i="1" dirty="0"/>
              <a:t>錯誤率越低越好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5026000"/>
            <a:ext cx="7772400" cy="114619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卷積</a:t>
            </a:r>
            <a:r>
              <a:rPr lang="en-US" altLang="zh-TW" dirty="0" smtClean="0">
                <a:solidFill>
                  <a:srgbClr val="FF0000"/>
                </a:solidFill>
              </a:rPr>
              <a:t>(Convolution)</a:t>
            </a:r>
            <a:r>
              <a:rPr lang="zh-TW" altLang="en-US" dirty="0" smtClean="0"/>
              <a:t>跟</a:t>
            </a:r>
            <a:r>
              <a:rPr lang="zh-TW" altLang="en-US" dirty="0" smtClean="0">
                <a:solidFill>
                  <a:srgbClr val="FF0000"/>
                </a:solidFill>
              </a:rPr>
              <a:t>池化</a:t>
            </a:r>
            <a:r>
              <a:rPr lang="en-US" altLang="zh-TW" dirty="0" smtClean="0">
                <a:solidFill>
                  <a:srgbClr val="FF0000"/>
                </a:solidFill>
              </a:rPr>
              <a:t>(Subsampling)</a:t>
            </a:r>
            <a:r>
              <a:rPr lang="zh-TW" altLang="en-US" dirty="0" smtClean="0"/>
              <a:t>在</a:t>
            </a:r>
            <a:r>
              <a:rPr lang="zh-TW" altLang="en-US" dirty="0"/>
              <a:t>對圖片做特徵擷取的</a:t>
            </a:r>
            <a:r>
              <a:rPr lang="zh-TW" altLang="en-US" dirty="0" smtClean="0"/>
              <a:t>動作，最後再做分類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80" name="Picture 8" descr="https://miro.medium.com/max/1042/1*Wb5a_EQyGRCC080gzof6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1" y="2121407"/>
            <a:ext cx="7787015" cy="28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卷積</a:t>
            </a:r>
            <a:r>
              <a:rPr lang="en-US" altLang="zh-TW" b="1" dirty="0" smtClean="0"/>
              <a:t>(</a:t>
            </a:r>
            <a:r>
              <a:rPr lang="en-US" altLang="zh-TW" dirty="0"/>
              <a:t>convolution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2" descr="https://miro.medium.com/max/526/1*ZCjPUFrB6eHPRi4eyP6aa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2318004"/>
            <a:ext cx="50101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采樣</a:t>
            </a:r>
            <a:r>
              <a:rPr lang="en-US" altLang="zh-TW" b="1" dirty="0"/>
              <a:t>/</a:t>
            </a:r>
            <a:r>
              <a:rPr lang="zh-TW" altLang="en-US" b="1" dirty="0"/>
              <a:t>池化</a:t>
            </a:r>
            <a:r>
              <a:rPr lang="zh-TW" altLang="en-US" b="1" dirty="0" smtClean="0"/>
              <a:t>層</a:t>
            </a:r>
            <a:r>
              <a:rPr lang="en-US" altLang="zh-TW" b="1" dirty="0" smtClean="0"/>
              <a:t>(</a:t>
            </a:r>
            <a:r>
              <a:rPr lang="en-US" altLang="zh-TW" dirty="0"/>
              <a:t>pooling</a:t>
            </a:r>
            <a:r>
              <a:rPr lang="en-US" altLang="zh-TW" b="1" dirty="0" smtClean="0"/>
              <a:t>)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122" name="Picture 2" descr="http://brohrer.github.io/images/cn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3976"/>
            <a:ext cx="7766522" cy="38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實驗：實作</a:t>
            </a:r>
            <a:r>
              <a:rPr lang="en-US" altLang="zh-TW" b="1" dirty="0"/>
              <a:t>Inception V3</a:t>
            </a:r>
            <a:r>
              <a:rPr lang="zh-TW" altLang="en-US" b="1" dirty="0"/>
              <a:t>網路架構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卷積神經網路架構</a:t>
            </a:r>
            <a:r>
              <a:rPr lang="en-US" altLang="zh-TW" dirty="0"/>
              <a:t>-Inception</a:t>
            </a:r>
            <a:endParaRPr lang="en-US" altLang="zh-TW" dirty="0" smtClean="0"/>
          </a:p>
          <a:p>
            <a:r>
              <a:rPr lang="zh-TW" altLang="en-US" dirty="0" smtClean="0"/>
              <a:t>建立模型</a:t>
            </a:r>
            <a:endParaRPr lang="en-US" altLang="zh-TW" dirty="0" smtClean="0"/>
          </a:p>
          <a:p>
            <a:r>
              <a:rPr lang="zh-TW" altLang="en-US" dirty="0"/>
              <a:t>將網路模型儲存到</a:t>
            </a:r>
            <a:r>
              <a:rPr lang="en-US" altLang="zh-TW" dirty="0" err="1"/>
              <a:t>TensorBoard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前處理</a:t>
            </a:r>
            <a:r>
              <a:rPr lang="zh-TW" altLang="en-US" dirty="0"/>
              <a:t>和輸出</a:t>
            </a:r>
            <a:r>
              <a:rPr lang="zh-TW" altLang="en-US" dirty="0" smtClean="0"/>
              <a:t>解碼</a:t>
            </a:r>
            <a:endParaRPr lang="en-US" altLang="zh-TW" dirty="0" smtClean="0"/>
          </a:p>
          <a:p>
            <a:r>
              <a:rPr lang="zh-TW" altLang="en-US" dirty="0"/>
              <a:t>預測輸出結果</a:t>
            </a:r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zh-TW" altLang="en-US" b="1" dirty="0"/>
              <a:t>卷積</a:t>
            </a:r>
            <a:r>
              <a:rPr lang="zh-TW" altLang="en-US" b="1" dirty="0" smtClean="0"/>
              <a:t>神經</a:t>
            </a:r>
            <a:r>
              <a:rPr lang="zh-TW" altLang="en-US" b="1" dirty="0"/>
              <a:t>網路</a:t>
            </a:r>
            <a:r>
              <a:rPr lang="zh-TW" altLang="en-US" b="1" dirty="0" smtClean="0"/>
              <a:t>架構</a:t>
            </a:r>
            <a:r>
              <a:rPr lang="en-US" altLang="zh-TW" b="1" dirty="0" smtClean="0"/>
              <a:t>-</a:t>
            </a:r>
            <a:r>
              <a:rPr lang="en-US" altLang="zh-TW" dirty="0"/>
              <a:t>Inception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6" name="Picture 4" descr="https://miro.medium.com/max/719/1*jwwgznyAkVUU43EBvXYd6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84" y="4146804"/>
            <a:ext cx="4994032" cy="2729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miro.medium.com/max/1102/1*YfpAfqgtzmv0C0hKxjSY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95" y="2203090"/>
            <a:ext cx="6352810" cy="1862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60652" y="1699377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numpy</a:t>
            </a:r>
            <a:r>
              <a:rPr lang="en-US" altLang="zh-TW" sz="1800" dirty="0"/>
              <a:t> as np</a:t>
            </a:r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matplotlib.pyplot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plt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import 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 as </a:t>
            </a:r>
            <a:r>
              <a:rPr lang="en-US" altLang="zh-TW" sz="1800" dirty="0" err="1"/>
              <a:t>tf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model = tf.keras.applications.InceptionV3(</a:t>
            </a:r>
            <a:r>
              <a:rPr lang="en-US" altLang="zh-TW" sz="1800" dirty="0" err="1"/>
              <a:t>include_top</a:t>
            </a:r>
            <a:r>
              <a:rPr lang="en-US" altLang="zh-TW" sz="1800" dirty="0"/>
              <a:t>=True, weights='</a:t>
            </a:r>
            <a:r>
              <a:rPr lang="en-US" altLang="zh-TW" sz="1800" dirty="0" err="1"/>
              <a:t>imagenet</a:t>
            </a:r>
            <a:r>
              <a:rPr lang="en-US" altLang="zh-TW" sz="1800" dirty="0" smtClean="0"/>
              <a:t>')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model.summary</a:t>
            </a:r>
            <a:r>
              <a:rPr lang="en-US" altLang="zh-TW" sz="1800" dirty="0"/>
              <a:t>()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0652" y="229655"/>
            <a:ext cx="7772400" cy="1609344"/>
          </a:xfrm>
        </p:spPr>
        <p:txBody>
          <a:bodyPr/>
          <a:lstStyle/>
          <a:p>
            <a:r>
              <a:rPr lang="zh-TW" altLang="en-US" b="1" dirty="0" smtClean="0"/>
              <a:t>建立模型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80D5-E50A-4C43-A1FF-64CB31FE9BC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4" y="3544015"/>
            <a:ext cx="8009793" cy="388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內容版面配置區 1"/>
          <p:cNvSpPr txBox="1">
            <a:spLocks/>
          </p:cNvSpPr>
          <p:nvPr/>
        </p:nvSpPr>
        <p:spPr>
          <a:xfrm>
            <a:off x="754202" y="4032222"/>
            <a:ext cx="6868729" cy="2825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/>
              <a:t>Model: "inception_v3"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Layer </a:t>
            </a:r>
            <a:r>
              <a:rPr lang="en-US" altLang="zh-TW" sz="1400" dirty="0"/>
              <a:t>(type) </a:t>
            </a:r>
            <a:r>
              <a:rPr lang="en-US" altLang="zh-TW" sz="1400" dirty="0" smtClean="0"/>
              <a:t>	Output </a:t>
            </a:r>
            <a:r>
              <a:rPr lang="en-US" altLang="zh-TW" sz="1400" dirty="0"/>
              <a:t>Shape </a:t>
            </a:r>
            <a:r>
              <a:rPr lang="en-US" altLang="zh-TW" sz="1400" dirty="0" err="1" smtClean="0"/>
              <a:t>Param</a:t>
            </a:r>
            <a:r>
              <a:rPr lang="en-US" altLang="zh-TW" sz="1400" dirty="0" smtClean="0"/>
              <a:t>		 </a:t>
            </a:r>
            <a:r>
              <a:rPr lang="en-US" altLang="zh-TW" sz="1400" dirty="0"/>
              <a:t>Connected </a:t>
            </a:r>
            <a:r>
              <a:rPr lang="en-US" altLang="zh-TW" sz="1400" dirty="0" smtClean="0"/>
              <a:t>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 =====================================================================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input_1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InputLayer</a:t>
            </a:r>
            <a:r>
              <a:rPr lang="en-US" altLang="zh-TW" sz="1400" dirty="0"/>
              <a:t>) </a:t>
            </a:r>
            <a:r>
              <a:rPr lang="en-US" altLang="zh-TW" sz="1400" dirty="0" smtClean="0"/>
              <a:t>	[(</a:t>
            </a:r>
            <a:r>
              <a:rPr lang="en-US" altLang="zh-TW" sz="1400" dirty="0"/>
              <a:t>None, 299, 299, 3</a:t>
            </a:r>
            <a:r>
              <a:rPr lang="en-US" altLang="zh-TW" sz="1400" dirty="0" smtClean="0"/>
              <a:t>)		 000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___________________________________________________________________________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conv2d </a:t>
            </a:r>
            <a:r>
              <a:rPr lang="en-US" altLang="zh-TW" sz="1400" dirty="0"/>
              <a:t>(Conv2D) </a:t>
            </a:r>
            <a:r>
              <a:rPr lang="en-US" altLang="zh-TW" sz="1400" dirty="0" smtClean="0"/>
              <a:t>	(None</a:t>
            </a:r>
            <a:r>
              <a:rPr lang="en-US" altLang="zh-TW" sz="1400" dirty="0"/>
              <a:t>, 149, 149, 32) </a:t>
            </a:r>
            <a:r>
              <a:rPr lang="en-US" altLang="zh-TW" sz="1400" dirty="0" smtClean="0"/>
              <a:t>864		 </a:t>
            </a:r>
            <a:r>
              <a:rPr lang="en-US" altLang="zh-TW" sz="1400" dirty="0"/>
              <a:t>input_1[0][0</a:t>
            </a:r>
            <a:r>
              <a:rPr lang="en-US" altLang="zh-TW" sz="1400" dirty="0" smtClean="0"/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….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===================================================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Total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23,851,784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23,817,352 </a:t>
            </a:r>
            <a:endParaRPr lang="en-US" altLang="zh-TW" sz="1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400" dirty="0" smtClean="0"/>
              <a:t>Non-trainable </a:t>
            </a:r>
            <a:r>
              <a:rPr lang="en-US" altLang="zh-TW" sz="1400" dirty="0" err="1"/>
              <a:t>params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34,432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192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1588</TotalTime>
  <Words>302</Words>
  <Application>Microsoft Office PowerPoint</Application>
  <PresentationFormat>如螢幕大小 (4:3)</PresentationFormat>
  <Paragraphs>103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木刻字型</vt:lpstr>
      <vt:lpstr>卷積神經網路</vt:lpstr>
      <vt:lpstr>Agenda</vt:lpstr>
      <vt:lpstr>卷積神經網路歷史</vt:lpstr>
      <vt:lpstr>卷積神經網路架構</vt:lpstr>
      <vt:lpstr>卷積(convolution)</vt:lpstr>
      <vt:lpstr>采樣/池化層(pooling)</vt:lpstr>
      <vt:lpstr>實驗：實作Inception V3網路架構</vt:lpstr>
      <vt:lpstr>卷積神經網路架構-Inception</vt:lpstr>
      <vt:lpstr>建立模型</vt:lpstr>
      <vt:lpstr>tf.keras.applications.InceptionV3</vt:lpstr>
      <vt:lpstr>將網路模型存到TensorBoard</vt:lpstr>
      <vt:lpstr>資料前處理和輸出解碼</vt:lpstr>
      <vt:lpstr>抓一張圖片測試</vt:lpstr>
      <vt:lpstr>預測輸出結果</vt:lpstr>
      <vt:lpstr>Thank you for your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</dc:creator>
  <cp:lastModifiedBy>I5302</cp:lastModifiedBy>
  <cp:revision>18</cp:revision>
  <dcterms:created xsi:type="dcterms:W3CDTF">2020-04-28T14:13:08Z</dcterms:created>
  <dcterms:modified xsi:type="dcterms:W3CDTF">2020-04-30T06:51:12Z</dcterms:modified>
</cp:coreProperties>
</file>