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60" r:id="rId3"/>
    <p:sldId id="561" r:id="rId4"/>
    <p:sldId id="257" r:id="rId5"/>
    <p:sldId id="409" r:id="rId6"/>
    <p:sldId id="258" r:id="rId7"/>
    <p:sldId id="410" r:id="rId8"/>
    <p:sldId id="259" r:id="rId9"/>
    <p:sldId id="411" r:id="rId10"/>
    <p:sldId id="261" r:id="rId11"/>
    <p:sldId id="412" r:id="rId12"/>
    <p:sldId id="267" r:id="rId13"/>
    <p:sldId id="413" r:id="rId14"/>
    <p:sldId id="266" r:id="rId15"/>
    <p:sldId id="414" r:id="rId16"/>
    <p:sldId id="265" r:id="rId17"/>
    <p:sldId id="415" r:id="rId18"/>
    <p:sldId id="264" r:id="rId19"/>
    <p:sldId id="416" r:id="rId20"/>
    <p:sldId id="263" r:id="rId21"/>
    <p:sldId id="417" r:id="rId22"/>
    <p:sldId id="262" r:id="rId23"/>
    <p:sldId id="418" r:id="rId24"/>
    <p:sldId id="269" r:id="rId25"/>
    <p:sldId id="419" r:id="rId26"/>
    <p:sldId id="270" r:id="rId27"/>
    <p:sldId id="420" r:id="rId28"/>
    <p:sldId id="271" r:id="rId29"/>
    <p:sldId id="421" r:id="rId30"/>
    <p:sldId id="273" r:id="rId31"/>
    <p:sldId id="423" r:id="rId32"/>
    <p:sldId id="562" r:id="rId33"/>
    <p:sldId id="563" r:id="rId34"/>
    <p:sldId id="564" r:id="rId35"/>
    <p:sldId id="272" r:id="rId36"/>
    <p:sldId id="422" r:id="rId37"/>
    <p:sldId id="565" r:id="rId38"/>
    <p:sldId id="566" r:id="rId39"/>
    <p:sldId id="274" r:id="rId40"/>
    <p:sldId id="424" r:id="rId41"/>
    <p:sldId id="275" r:id="rId42"/>
    <p:sldId id="425" r:id="rId43"/>
    <p:sldId id="567" r:id="rId44"/>
    <p:sldId id="568" r:id="rId45"/>
    <p:sldId id="569" r:id="rId46"/>
    <p:sldId id="276" r:id="rId47"/>
    <p:sldId id="426" r:id="rId48"/>
    <p:sldId id="570" r:id="rId49"/>
    <p:sldId id="277" r:id="rId50"/>
    <p:sldId id="427" r:id="rId51"/>
    <p:sldId id="278" r:id="rId52"/>
    <p:sldId id="428" r:id="rId53"/>
    <p:sldId id="279" r:id="rId54"/>
    <p:sldId id="429" r:id="rId55"/>
    <p:sldId id="280" r:id="rId56"/>
    <p:sldId id="430" r:id="rId57"/>
    <p:sldId id="281" r:id="rId58"/>
    <p:sldId id="431" r:id="rId59"/>
    <p:sldId id="282" r:id="rId60"/>
    <p:sldId id="432" r:id="rId61"/>
    <p:sldId id="283" r:id="rId62"/>
    <p:sldId id="433" r:id="rId63"/>
    <p:sldId id="284" r:id="rId64"/>
    <p:sldId id="434" r:id="rId65"/>
    <p:sldId id="292" r:id="rId66"/>
    <p:sldId id="435" r:id="rId67"/>
    <p:sldId id="294" r:id="rId68"/>
    <p:sldId id="437" r:id="rId69"/>
    <p:sldId id="571" r:id="rId70"/>
    <p:sldId id="572" r:id="rId71"/>
    <p:sldId id="573" r:id="rId72"/>
    <p:sldId id="574" r:id="rId73"/>
    <p:sldId id="295" r:id="rId74"/>
    <p:sldId id="438" r:id="rId75"/>
    <p:sldId id="296" r:id="rId76"/>
    <p:sldId id="439" r:id="rId77"/>
    <p:sldId id="297" r:id="rId78"/>
    <p:sldId id="440" r:id="rId79"/>
    <p:sldId id="575" r:id="rId80"/>
    <p:sldId id="576" r:id="rId81"/>
    <p:sldId id="298" r:id="rId82"/>
    <p:sldId id="441" r:id="rId83"/>
    <p:sldId id="299" r:id="rId84"/>
    <p:sldId id="442" r:id="rId85"/>
    <p:sldId id="300" r:id="rId86"/>
    <p:sldId id="443" r:id="rId87"/>
    <p:sldId id="301" r:id="rId88"/>
    <p:sldId id="444" r:id="rId89"/>
    <p:sldId id="302" r:id="rId90"/>
    <p:sldId id="445" r:id="rId91"/>
    <p:sldId id="577" r:id="rId92"/>
    <p:sldId id="578" r:id="rId93"/>
    <p:sldId id="303" r:id="rId94"/>
    <p:sldId id="446" r:id="rId95"/>
    <p:sldId id="304" r:id="rId96"/>
    <p:sldId id="447" r:id="rId97"/>
    <p:sldId id="305" r:id="rId98"/>
    <p:sldId id="448" r:id="rId99"/>
    <p:sldId id="306" r:id="rId100"/>
    <p:sldId id="449" r:id="rId101"/>
    <p:sldId id="579" r:id="rId102"/>
    <p:sldId id="580" r:id="rId103"/>
    <p:sldId id="581" r:id="rId104"/>
    <p:sldId id="307" r:id="rId105"/>
    <p:sldId id="450" r:id="rId106"/>
    <p:sldId id="308" r:id="rId107"/>
    <p:sldId id="451" r:id="rId108"/>
    <p:sldId id="309" r:id="rId109"/>
    <p:sldId id="452" r:id="rId110"/>
    <p:sldId id="583" r:id="rId111"/>
    <p:sldId id="584" r:id="rId112"/>
    <p:sldId id="310" r:id="rId113"/>
    <p:sldId id="453" r:id="rId114"/>
    <p:sldId id="311" r:id="rId115"/>
    <p:sldId id="454" r:id="rId116"/>
    <p:sldId id="312" r:id="rId117"/>
    <p:sldId id="455" r:id="rId118"/>
    <p:sldId id="585" r:id="rId119"/>
    <p:sldId id="586" r:id="rId120"/>
    <p:sldId id="587" r:id="rId121"/>
    <p:sldId id="588" r:id="rId122"/>
    <p:sldId id="313" r:id="rId123"/>
    <p:sldId id="456" r:id="rId124"/>
    <p:sldId id="314" r:id="rId125"/>
    <p:sldId id="457" r:id="rId126"/>
    <p:sldId id="315" r:id="rId127"/>
    <p:sldId id="458" r:id="rId1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ss.com.tw/images/stories/epaper_GSS_security/pdf/epaper_gss_security_0132.pdf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hub.bnext.com.tw/%E8%90%AC%E7%89%A9%E8%81%AF%E7%B6%B2%EF%BC%8C%E6%B7%BA%E8%AB%87iot%E4%BD%8E%E5%8A%9F%E8%80%97%E5%BB%A3%E5%9F%9F%E7%B6%B2%E8%B7%AF%E8%B6%A8%E5%8B%A2%EF%BC%9Alora%E3%80%81sigfox%E3%80%81nb-iot%EF%BD%9C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IPAS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資訊安全技術概論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SSH </a:t>
            </a:r>
            <a:r>
              <a:rPr lang="zh-TW" altLang="en-US" sz="3600" dirty="0"/>
              <a:t>常見的服務 </a:t>
            </a:r>
            <a:r>
              <a:rPr lang="en-US" altLang="zh-TW" sz="3600" dirty="0"/>
              <a:t>Port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22</a:t>
            </a:r>
          </a:p>
          <a:p>
            <a:r>
              <a:rPr lang="en-US" altLang="zh-TW" sz="3600" dirty="0"/>
              <a:t>(B) 23</a:t>
            </a:r>
          </a:p>
          <a:p>
            <a:r>
              <a:rPr lang="en-US" altLang="zh-TW" sz="3600" dirty="0"/>
              <a:t>(C) 24</a:t>
            </a:r>
          </a:p>
          <a:p>
            <a:r>
              <a:rPr lang="en-US" altLang="zh-TW" sz="3600" dirty="0"/>
              <a:t>(D) 25</a:t>
            </a:r>
          </a:p>
        </p:txBody>
      </p:sp>
    </p:spTree>
    <p:extLst>
      <p:ext uri="{BB962C8B-B14F-4D97-AF65-F5344CB8AC3E}">
        <p14:creationId xmlns:p14="http://schemas.microsoft.com/office/powerpoint/2010/main" val="15404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請問系統管理人員登入成功或失敗</a:t>
            </a:r>
            <a:r>
              <a:rPr lang="en-US" altLang="zh-TW" sz="3600" dirty="0"/>
              <a:t>,</a:t>
            </a:r>
            <a:r>
              <a:rPr lang="zh-TW" altLang="en-US" sz="3600" dirty="0"/>
              <a:t>是否需留存相關紀錄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登入成功不需要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登入失敗需要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登入成功需要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登入失敗不需要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登入成功和失敗都需要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登入成功和失敗都不需要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239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TW" altLang="en-US" sz="4000" dirty="0" smtClean="0"/>
              <a:t>新興</a:t>
            </a:r>
            <a:r>
              <a:rPr lang="zh-TW" altLang="en-US" sz="4000" dirty="0"/>
              <a:t>科技安全</a:t>
            </a:r>
            <a:r>
              <a:rPr lang="en-US" altLang="zh-TW" sz="4000" dirty="0" smtClean="0"/>
              <a:t>:</a:t>
            </a:r>
          </a:p>
          <a:p>
            <a:pPr algn="ctr"/>
            <a:r>
              <a:rPr lang="en-US" altLang="zh-TW" b="1" dirty="0"/>
              <a:t>4.1.</a:t>
            </a:r>
            <a:r>
              <a:rPr lang="zh-TW" altLang="en-US" b="1" dirty="0"/>
              <a:t>雲端安全</a:t>
            </a:r>
            <a:endParaRPr lang="en-US" altLang="zh-TW" b="1" dirty="0"/>
          </a:p>
          <a:p>
            <a:pPr algn="ctr"/>
            <a:r>
              <a:rPr lang="en-US" altLang="zh-TW" b="1" dirty="0"/>
              <a:t>4.2.</a:t>
            </a:r>
            <a:r>
              <a:rPr lang="zh-TW" altLang="en-US" b="1" dirty="0"/>
              <a:t>行動安全</a:t>
            </a:r>
            <a:endParaRPr lang="en-US" altLang="zh-TW" b="1" dirty="0"/>
          </a:p>
          <a:p>
            <a:pPr algn="ctr"/>
            <a:r>
              <a:rPr lang="en-US" altLang="zh-TW" b="1" dirty="0"/>
              <a:t>4.3.IOT</a:t>
            </a:r>
            <a:r>
              <a:rPr lang="zh-TW" altLang="en-US" b="1" dirty="0"/>
              <a:t>安全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220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FF00"/>
                </a:solidFill>
              </a:rPr>
              <a:t>4.1</a:t>
            </a:r>
            <a:r>
              <a:rPr lang="en-US" altLang="zh-TW" sz="60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2800" dirty="0" smtClean="0"/>
              <a:t>雲端</a:t>
            </a:r>
            <a:r>
              <a:rPr lang="zh-TW" altLang="en-US" sz="2800" dirty="0"/>
              <a:t>安全概論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Cloud </a:t>
            </a:r>
            <a:r>
              <a:rPr lang="en-US" altLang="zh-TW" sz="2800" dirty="0"/>
              <a:t>Security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47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2024" y="560934"/>
            <a:ext cx="8361670" cy="899032"/>
          </a:xfrm>
        </p:spPr>
        <p:txBody>
          <a:bodyPr/>
          <a:lstStyle/>
          <a:p>
            <a:r>
              <a:rPr lang="en-US" altLang="zh-TW" dirty="0"/>
              <a:t>4.1.</a:t>
            </a:r>
            <a:r>
              <a:rPr lang="zh-TW" altLang="en-US" dirty="0"/>
              <a:t>雲端安全</a:t>
            </a:r>
            <a:r>
              <a:rPr lang="zh-TW" altLang="en-US" dirty="0" smtClean="0"/>
              <a:t>概論 </a:t>
            </a:r>
            <a:r>
              <a:rPr lang="en-US" altLang="zh-TW" dirty="0" smtClean="0"/>
              <a:t>Cloud </a:t>
            </a:r>
            <a:r>
              <a:rPr lang="en-US" altLang="zh-TW" dirty="0"/>
              <a:t>S</a:t>
            </a:r>
            <a:r>
              <a:rPr lang="en-US" altLang="zh-TW" dirty="0" smtClean="0"/>
              <a:t>ecurity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4.1.1</a:t>
            </a:r>
            <a:r>
              <a:rPr lang="en-US" altLang="zh-TW" dirty="0"/>
              <a:t>.</a:t>
            </a:r>
            <a:r>
              <a:rPr lang="zh-TW" altLang="en-US" dirty="0"/>
              <a:t>雲端運算</a:t>
            </a:r>
            <a:r>
              <a:rPr lang="en-US" altLang="zh-TW" dirty="0"/>
              <a:t>cloud computing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Iaas</a:t>
            </a:r>
            <a:r>
              <a:rPr lang="en-US" altLang="zh-TW" dirty="0" smtClean="0"/>
              <a:t> </a:t>
            </a:r>
            <a:r>
              <a:rPr lang="en-US" altLang="zh-TW" dirty="0" err="1"/>
              <a:t>Paas</a:t>
            </a:r>
            <a:r>
              <a:rPr lang="en-US" altLang="zh-TW" dirty="0"/>
              <a:t> </a:t>
            </a:r>
            <a:r>
              <a:rPr lang="en-US" altLang="zh-TW" dirty="0" err="1"/>
              <a:t>Saas</a:t>
            </a:r>
            <a:r>
              <a:rPr lang="en-US" altLang="zh-TW" dirty="0"/>
              <a:t>  </a:t>
            </a:r>
          </a:p>
          <a:p>
            <a:pPr marL="0" indent="0">
              <a:buNone/>
            </a:pPr>
            <a:r>
              <a:rPr lang="en-US" altLang="zh-TW" dirty="0" smtClean="0"/>
              <a:t>4.1.2</a:t>
            </a:r>
            <a:r>
              <a:rPr lang="en-US" altLang="zh-TW" dirty="0"/>
              <a:t>.</a:t>
            </a:r>
            <a:r>
              <a:rPr lang="zh-TW" altLang="en-US" dirty="0"/>
              <a:t>雲端</a:t>
            </a:r>
            <a:r>
              <a:rPr lang="zh-TW" altLang="en-US" dirty="0" smtClean="0"/>
              <a:t>運算技術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700" dirty="0"/>
              <a:t> </a:t>
            </a:r>
            <a:r>
              <a:rPr lang="zh-TW" altLang="en-US" sz="1700" dirty="0" smtClean="0"/>
              <a:t>               </a:t>
            </a:r>
            <a:r>
              <a:rPr lang="en-US" altLang="zh-TW" sz="1700" dirty="0" err="1" smtClean="0"/>
              <a:t>visualizationv</a:t>
            </a:r>
            <a:r>
              <a:rPr lang="zh-TW" altLang="en-US" sz="1700" dirty="0"/>
              <a:t>虛擬化技術 </a:t>
            </a:r>
            <a:r>
              <a:rPr lang="en-US" altLang="zh-TW" sz="1700" dirty="0"/>
              <a:t>vs </a:t>
            </a:r>
            <a:r>
              <a:rPr lang="en-US" altLang="zh-TW" sz="1700" dirty="0" err="1"/>
              <a:t>docker</a:t>
            </a:r>
            <a:r>
              <a:rPr lang="en-US" altLang="zh-TW" sz="1700" dirty="0"/>
              <a:t>(</a:t>
            </a:r>
            <a:r>
              <a:rPr lang="zh-TW" altLang="en-US" sz="1700" dirty="0"/>
              <a:t>雲端容器技術</a:t>
            </a:r>
            <a:r>
              <a:rPr lang="en-US" altLang="zh-TW" sz="1700" dirty="0"/>
              <a:t>container)</a:t>
            </a:r>
          </a:p>
          <a:p>
            <a:pPr marL="0" indent="0">
              <a:buNone/>
            </a:pPr>
            <a:r>
              <a:rPr lang="en-US" altLang="zh-TW" sz="1700" dirty="0"/>
              <a:t>         </a:t>
            </a:r>
            <a:r>
              <a:rPr lang="zh-TW" altLang="en-US" sz="1700" dirty="0" smtClean="0"/>
              <a:t>     </a:t>
            </a:r>
            <a:r>
              <a:rPr lang="en-US" altLang="zh-TW" sz="1700" dirty="0" smtClean="0"/>
              <a:t> </a:t>
            </a:r>
            <a:r>
              <a:rPr lang="en-US" altLang="zh-TW" sz="1700" dirty="0"/>
              <a:t>'</a:t>
            </a:r>
            <a:r>
              <a:rPr lang="zh-TW" altLang="en-US" sz="1700" dirty="0"/>
              <a:t>兩種虛擬化技術</a:t>
            </a:r>
            <a:r>
              <a:rPr lang="en-US" altLang="zh-TW" sz="1700" dirty="0"/>
              <a:t>:Type 1 vs Type </a:t>
            </a:r>
            <a:r>
              <a:rPr lang="en-US" altLang="zh-TW" sz="1700" dirty="0" smtClean="0"/>
              <a:t>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4.1.3</a:t>
            </a:r>
            <a:r>
              <a:rPr lang="en-US" altLang="zh-TW" dirty="0"/>
              <a:t>.</a:t>
            </a:r>
            <a:r>
              <a:rPr lang="zh-TW" altLang="en-US" dirty="0"/>
              <a:t>雲端系統漏洞分析</a:t>
            </a:r>
          </a:p>
          <a:p>
            <a:pPr marL="0" indent="0">
              <a:buNone/>
            </a:pPr>
            <a:r>
              <a:rPr lang="zh-TW" altLang="en-US" sz="1300" dirty="0"/>
              <a:t>       </a:t>
            </a:r>
            <a:r>
              <a:rPr lang="en-US" altLang="zh-TW" sz="1300" dirty="0"/>
              <a:t>OWASP Cloud-Native Application Security Top 10</a:t>
            </a:r>
          </a:p>
          <a:p>
            <a:pPr marL="0" indent="0">
              <a:buNone/>
            </a:pPr>
            <a:r>
              <a:rPr lang="en-US" altLang="zh-TW" sz="1300" dirty="0"/>
              <a:t>       OWASP Top 10 Cloud Security Risk</a:t>
            </a:r>
          </a:p>
          <a:p>
            <a:pPr marL="0" indent="0">
              <a:buNone/>
            </a:pPr>
            <a:r>
              <a:rPr lang="en-US" altLang="zh-TW" sz="1300" dirty="0"/>
              <a:t>       https://www.owasp.org/images/3/3f/OWASP_Cloud_Top_10.pdf</a:t>
            </a:r>
          </a:p>
          <a:p>
            <a:pPr marL="0" indent="0">
              <a:buNone/>
            </a:pPr>
            <a:r>
              <a:rPr lang="en-US" altLang="zh-TW" sz="1300" dirty="0"/>
              <a:t>       The </a:t>
            </a:r>
            <a:r>
              <a:rPr lang="en-US" altLang="zh-TW" sz="1300" dirty="0" err="1"/>
              <a:t>Serverless</a:t>
            </a:r>
            <a:r>
              <a:rPr lang="en-US" altLang="zh-TW" sz="1300" dirty="0"/>
              <a:t> Security Top 10 Most Common Weaknesses Guide(2018)</a:t>
            </a:r>
          </a:p>
          <a:p>
            <a:pPr marL="0" indent="0">
              <a:buNone/>
            </a:pPr>
            <a:r>
              <a:rPr lang="en-US" altLang="zh-TW" sz="1300" dirty="0"/>
              <a:t>       OWASP Cloud Testing Guide [https://www.owasp.org/images/a/aa/OWASPCloudTestingMar19.pdf]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427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下列哪種行為可能會威脅雲端帳號的安全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使用有公信力的服務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在不同網站使用不同帳號與密碼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避免使用陌生電腦登入雲端服務帳號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使用瀏覽器會記錄帳號密碼的便利功能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035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下列哪種行為可能會威脅雲端帳號的安全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使用有公信力的服務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在不同網站使用不同帳號與密碼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避免使用陌生電腦登入雲端服務帳號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使用瀏覽器會記錄帳號密碼的便利功能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雲端運算透過許多應用程式來提供服務</a:t>
            </a:r>
            <a:r>
              <a:rPr lang="en-US" altLang="zh-TW" sz="3600" dirty="0"/>
              <a:t>,</a:t>
            </a:r>
            <a:r>
              <a:rPr lang="zh-TW" altLang="en-US" sz="3600" dirty="0"/>
              <a:t>如果在身分驗證方面不夠嚴</a:t>
            </a:r>
          </a:p>
          <a:p>
            <a:r>
              <a:rPr lang="zh-TW" altLang="en-US" sz="3600" dirty="0"/>
              <a:t>謹或是應用程式存在安全漏洞</a:t>
            </a:r>
            <a:r>
              <a:rPr lang="en-US" altLang="zh-TW" sz="3600" dirty="0"/>
              <a:t>,</a:t>
            </a:r>
            <a:r>
              <a:rPr lang="zh-TW" altLang="en-US" sz="3600" dirty="0"/>
              <a:t>可能就會造成使用時的安全問題。下</a:t>
            </a:r>
          </a:p>
          <a:p>
            <a:r>
              <a:rPr lang="zh-TW" altLang="en-US" sz="3600" dirty="0"/>
              <a:t>列何者為所描述的安全威脅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惡意的內部員工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不安全的介面與 </a:t>
            </a:r>
            <a:r>
              <a:rPr lang="en-US" altLang="zh-TW" sz="3600" dirty="0"/>
              <a:t>APIs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資源共享的技術問題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濫用與非法使用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049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雲端運算透過許多應用程式來提供服務</a:t>
            </a:r>
            <a:r>
              <a:rPr lang="en-US" altLang="zh-TW" sz="3600" dirty="0"/>
              <a:t>,</a:t>
            </a:r>
            <a:r>
              <a:rPr lang="zh-TW" altLang="en-US" sz="3600" dirty="0"/>
              <a:t>如果在身分驗證方面不夠嚴</a:t>
            </a:r>
          </a:p>
          <a:p>
            <a:r>
              <a:rPr lang="zh-TW" altLang="en-US" sz="3600" dirty="0"/>
              <a:t>謹或是應用程式存在安全漏洞</a:t>
            </a:r>
            <a:r>
              <a:rPr lang="en-US" altLang="zh-TW" sz="3600" dirty="0"/>
              <a:t>,</a:t>
            </a:r>
            <a:r>
              <a:rPr lang="zh-TW" altLang="en-US" sz="3600" dirty="0"/>
              <a:t>可能就會造成使用時的安全問題。下</a:t>
            </a:r>
          </a:p>
          <a:p>
            <a:r>
              <a:rPr lang="zh-TW" altLang="en-US" sz="3600" dirty="0"/>
              <a:t>列何者為所描述的安全威脅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惡意的內部員工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不安全的介面與 </a:t>
            </a:r>
            <a:r>
              <a:rPr lang="en-US" altLang="zh-TW" sz="3600" dirty="0">
                <a:solidFill>
                  <a:srgbClr val="FF0000"/>
                </a:solidFill>
              </a:rPr>
              <a:t>APIs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資源共享的技術問題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濫用與非法使用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994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隨雲端服務時代來臨</a:t>
            </a:r>
            <a:r>
              <a:rPr lang="en-US" altLang="zh-TW" sz="3600" dirty="0"/>
              <a:t>,</a:t>
            </a:r>
            <a:r>
              <a:rPr lang="zh-TW" altLang="en-US" sz="3600" dirty="0"/>
              <a:t>網路及系統架構逐漸擴張</a:t>
            </a:r>
            <a:r>
              <a:rPr lang="en-US" altLang="zh-TW" sz="3600" dirty="0"/>
              <a:t>,</a:t>
            </a:r>
            <a:r>
              <a:rPr lang="zh-TW" altLang="en-US" sz="3600" dirty="0"/>
              <a:t>安全控制議題也</a:t>
            </a:r>
            <a:r>
              <a:rPr lang="zh-TW" altLang="en-US" sz="3600" dirty="0" smtClean="0"/>
              <a:t>被彰顯</a:t>
            </a:r>
            <a:r>
              <a:rPr lang="zh-TW" altLang="en-US" sz="3600" dirty="0"/>
              <a:t>。請問下列何者不屬於安全控制中的認證方法</a:t>
            </a:r>
            <a:r>
              <a:rPr lang="en-US" altLang="zh-TW" sz="3600" dirty="0"/>
              <a:t>?</a:t>
            </a:r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驗證</a:t>
            </a:r>
            <a:r>
              <a:rPr lang="en-US" altLang="zh-TW" sz="3600" dirty="0"/>
              <a:t>(Authentication) 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帳號管理</a:t>
            </a:r>
            <a:r>
              <a:rPr lang="en-US" altLang="zh-TW" sz="3600" dirty="0"/>
              <a:t>(Accounting)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授權</a:t>
            </a:r>
            <a:r>
              <a:rPr lang="en-US" altLang="zh-TW" sz="3600" dirty="0"/>
              <a:t>(Authorization)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加密</a:t>
            </a:r>
            <a:r>
              <a:rPr lang="en-US" altLang="zh-TW" sz="3600" dirty="0"/>
              <a:t>(Encryption)</a:t>
            </a:r>
          </a:p>
        </p:txBody>
      </p:sp>
    </p:spTree>
    <p:extLst>
      <p:ext uri="{BB962C8B-B14F-4D97-AF65-F5344CB8AC3E}">
        <p14:creationId xmlns:p14="http://schemas.microsoft.com/office/powerpoint/2010/main" val="2454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隨雲端服務時代來臨</a:t>
            </a:r>
            <a:r>
              <a:rPr lang="en-US" altLang="zh-TW" sz="3600" dirty="0"/>
              <a:t>,</a:t>
            </a:r>
            <a:r>
              <a:rPr lang="zh-TW" altLang="en-US" sz="3600" dirty="0"/>
              <a:t>網路及系統架構逐漸擴張</a:t>
            </a:r>
            <a:r>
              <a:rPr lang="en-US" altLang="zh-TW" sz="3600" dirty="0"/>
              <a:t>,</a:t>
            </a:r>
            <a:r>
              <a:rPr lang="zh-TW" altLang="en-US" sz="3600" dirty="0"/>
              <a:t>安全控制議題也</a:t>
            </a:r>
            <a:r>
              <a:rPr lang="zh-TW" altLang="en-US" sz="3600" dirty="0" smtClean="0"/>
              <a:t>被彰顯</a:t>
            </a:r>
            <a:r>
              <a:rPr lang="zh-TW" altLang="en-US" sz="3600" dirty="0"/>
              <a:t>。請問下列何者不屬於安全控制中的認證方法</a:t>
            </a:r>
            <a:r>
              <a:rPr lang="en-US" altLang="zh-TW" sz="3600" dirty="0"/>
              <a:t>?</a:t>
            </a:r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驗證</a:t>
            </a:r>
            <a:r>
              <a:rPr lang="en-US" altLang="zh-TW" sz="3600" dirty="0"/>
              <a:t>(Authentication) 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帳號管理</a:t>
            </a:r>
            <a:r>
              <a:rPr lang="en-US" altLang="zh-TW" sz="3600" dirty="0"/>
              <a:t>(Accounting)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授權</a:t>
            </a:r>
            <a:r>
              <a:rPr lang="en-US" altLang="zh-TW" sz="3600" dirty="0"/>
              <a:t>(Authorization)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加密</a:t>
            </a:r>
            <a:r>
              <a:rPr lang="en-US" altLang="zh-TW" sz="3600" dirty="0">
                <a:solidFill>
                  <a:srgbClr val="FF0000"/>
                </a:solidFill>
              </a:rPr>
              <a:t>(Encryption)</a:t>
            </a:r>
          </a:p>
        </p:txBody>
      </p:sp>
    </p:spTree>
    <p:extLst>
      <p:ext uri="{BB962C8B-B14F-4D97-AF65-F5344CB8AC3E}">
        <p14:creationId xmlns:p14="http://schemas.microsoft.com/office/powerpoint/2010/main" val="169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SSH </a:t>
            </a:r>
            <a:r>
              <a:rPr lang="zh-TW" altLang="en-US" sz="3600" dirty="0"/>
              <a:t>常見的服務 </a:t>
            </a:r>
            <a:r>
              <a:rPr lang="en-US" altLang="zh-TW" sz="3600" dirty="0"/>
              <a:t>Port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22</a:t>
            </a:r>
          </a:p>
          <a:p>
            <a:r>
              <a:rPr lang="en-US" altLang="zh-TW" sz="3600" dirty="0"/>
              <a:t>(B) 23</a:t>
            </a:r>
          </a:p>
          <a:p>
            <a:r>
              <a:rPr lang="en-US" altLang="zh-TW" sz="3600" dirty="0"/>
              <a:t>(C) 24</a:t>
            </a:r>
          </a:p>
          <a:p>
            <a:r>
              <a:rPr lang="en-US" altLang="zh-TW" sz="3600" dirty="0"/>
              <a:t>(D) 25</a:t>
            </a:r>
          </a:p>
        </p:txBody>
      </p:sp>
    </p:spTree>
    <p:extLst>
      <p:ext uri="{BB962C8B-B14F-4D97-AF65-F5344CB8AC3E}">
        <p14:creationId xmlns:p14="http://schemas.microsoft.com/office/powerpoint/2010/main" val="29319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>
                <a:solidFill>
                  <a:srgbClr val="FFFF00"/>
                </a:solidFill>
              </a:rPr>
              <a:t>4.2</a:t>
            </a:r>
            <a:r>
              <a:rPr lang="en-US" altLang="zh-TW" sz="80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3600" dirty="0" smtClean="0"/>
              <a:t>行動</a:t>
            </a:r>
            <a:r>
              <a:rPr lang="zh-TW" altLang="en-US" sz="3600" dirty="0"/>
              <a:t>裝置安全</a:t>
            </a:r>
            <a:r>
              <a:rPr lang="zh-TW" altLang="en-US" sz="3600" dirty="0" smtClean="0"/>
              <a:t>概論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Mobile </a:t>
            </a:r>
            <a:r>
              <a:rPr lang="en-US" altLang="zh-TW" sz="3600" dirty="0"/>
              <a:t>security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06680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8834" y="564912"/>
            <a:ext cx="8346301" cy="1010316"/>
          </a:xfrm>
        </p:spPr>
        <p:txBody>
          <a:bodyPr>
            <a:normAutofit/>
          </a:bodyPr>
          <a:lstStyle/>
          <a:p>
            <a:r>
              <a:rPr lang="en-US" altLang="zh-TW" dirty="0"/>
              <a:t>4.2.</a:t>
            </a:r>
            <a:r>
              <a:rPr lang="zh-TW" altLang="en-US" dirty="0"/>
              <a:t>行動裝置安全</a:t>
            </a:r>
            <a:r>
              <a:rPr lang="zh-TW" altLang="en-US" sz="2800" dirty="0"/>
              <a:t>概論</a:t>
            </a:r>
            <a:r>
              <a:rPr lang="en-US" altLang="zh-TW" sz="3600" dirty="0"/>
              <a:t>Mobile </a:t>
            </a:r>
            <a:r>
              <a:rPr lang="en-US" altLang="zh-TW" sz="3600" dirty="0" smtClean="0"/>
              <a:t>security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346301" cy="34763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4.2.1</a:t>
            </a:r>
            <a:r>
              <a:rPr lang="en-US" altLang="zh-TW" dirty="0"/>
              <a:t>.</a:t>
            </a:r>
            <a:r>
              <a:rPr lang="zh-TW" altLang="en-US" dirty="0"/>
              <a:t>行動裝置</a:t>
            </a:r>
            <a:r>
              <a:rPr lang="zh-TW" altLang="en-US" dirty="0" smtClean="0"/>
              <a:t>安全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裝置安全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安全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4.2.2.Mobile </a:t>
            </a:r>
            <a:r>
              <a:rPr lang="zh-TW" altLang="en-US" dirty="0"/>
              <a:t>攻擊手法分析</a:t>
            </a:r>
            <a:r>
              <a:rPr lang="en-US" altLang="zh-TW" dirty="0"/>
              <a:t>:</a:t>
            </a:r>
            <a:r>
              <a:rPr lang="en-US" altLang="zh-TW" sz="2000" dirty="0"/>
              <a:t>OWASP Mobile Top 10(2016)</a:t>
            </a:r>
          </a:p>
          <a:p>
            <a:pPr marL="0" indent="0">
              <a:buNone/>
            </a:pPr>
            <a:r>
              <a:rPr lang="zh-TW" altLang="en-US" sz="1300" dirty="0" smtClean="0"/>
              <a:t>         </a:t>
            </a:r>
            <a:r>
              <a:rPr lang="en-US" altLang="zh-TW" sz="1300" dirty="0" smtClean="0"/>
              <a:t>    </a:t>
            </a:r>
            <a:r>
              <a:rPr lang="en-US" altLang="zh-TW" sz="1300" dirty="0">
                <a:hlinkClick r:id="rId2"/>
              </a:rPr>
              <a:t>https://</a:t>
            </a:r>
            <a:r>
              <a:rPr lang="en-US" altLang="zh-TW" sz="1300" dirty="0" smtClean="0">
                <a:hlinkClick r:id="rId2"/>
              </a:rPr>
              <a:t>www.gss.com.tw/images/stories/epaper_GSS_security/pdf/epaper_gss_security_0132.pdf</a:t>
            </a:r>
            <a:endParaRPr lang="en-US" altLang="zh-TW" sz="1300" dirty="0" smtClean="0"/>
          </a:p>
          <a:p>
            <a:pPr marL="0" indent="0">
              <a:buNone/>
            </a:pPr>
            <a:endParaRPr lang="en-US" altLang="zh-TW" sz="1300" dirty="0"/>
          </a:p>
          <a:p>
            <a:pPr marL="0" indent="0">
              <a:buNone/>
            </a:pPr>
            <a:r>
              <a:rPr lang="en-US" altLang="zh-TW" dirty="0"/>
              <a:t>  4.2.3.OWASP Mobile Security Project</a:t>
            </a:r>
          </a:p>
          <a:p>
            <a:pPr marL="0" indent="0"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Mobile Security Testing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行動安全測試指南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Mobile Application Security Verification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程式安全驗證標準</a:t>
            </a:r>
            <a:endParaRPr lang="en-US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Mobile Security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Checklist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行動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清單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505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927" y="946908"/>
            <a:ext cx="79021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行動裝置經常需要安裝新的 </a:t>
            </a:r>
            <a:r>
              <a:rPr lang="en-US" altLang="zh-TW" sz="3600" dirty="0"/>
              <a:t>APP,</a:t>
            </a:r>
            <a:r>
              <a:rPr lang="zh-TW" altLang="en-US" sz="3600" dirty="0"/>
              <a:t>如 </a:t>
            </a:r>
            <a:r>
              <a:rPr lang="en-US" altLang="zh-TW" sz="3600" dirty="0"/>
              <a:t>Apple Store, Google Play </a:t>
            </a:r>
            <a:r>
              <a:rPr lang="zh-TW" altLang="en-US" sz="3600" dirty="0"/>
              <a:t>中下載。</a:t>
            </a:r>
          </a:p>
          <a:p>
            <a:r>
              <a:rPr lang="zh-TW" altLang="en-US" sz="3600" dirty="0"/>
              <a:t>請問下列何者不是下載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應注意之安全事項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確認欲下載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的評比與權限設定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只在信譽良好網站或官方 </a:t>
            </a:r>
            <a:r>
              <a:rPr lang="en-US" altLang="zh-TW" sz="3600" dirty="0"/>
              <a:t>APP </a:t>
            </a:r>
            <a:r>
              <a:rPr lang="zh-TW" altLang="en-US" sz="3600" dirty="0"/>
              <a:t>市集中下載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該 </a:t>
            </a:r>
            <a:r>
              <a:rPr lang="en-US" altLang="zh-TW" sz="3600" dirty="0"/>
              <a:t>APP </a:t>
            </a:r>
            <a:r>
              <a:rPr lang="zh-TW" altLang="en-US" sz="3600" dirty="0"/>
              <a:t>是否需要付費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觀察使用者對該 </a:t>
            </a:r>
            <a:r>
              <a:rPr lang="en-US" altLang="zh-TW" sz="3600" dirty="0"/>
              <a:t>APP </a:t>
            </a:r>
            <a:r>
              <a:rPr lang="zh-TW" altLang="en-US" sz="3600" dirty="0"/>
              <a:t>之評論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27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927" y="946908"/>
            <a:ext cx="79021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行動裝置經常需要安裝新的 </a:t>
            </a:r>
            <a:r>
              <a:rPr lang="en-US" altLang="zh-TW" sz="3600" dirty="0"/>
              <a:t>APP,</a:t>
            </a:r>
            <a:r>
              <a:rPr lang="zh-TW" altLang="en-US" sz="3600" dirty="0"/>
              <a:t>如 </a:t>
            </a:r>
            <a:r>
              <a:rPr lang="en-US" altLang="zh-TW" sz="3600" dirty="0"/>
              <a:t>Apple Store, Google Play </a:t>
            </a:r>
            <a:r>
              <a:rPr lang="zh-TW" altLang="en-US" sz="3600" dirty="0"/>
              <a:t>中下載。</a:t>
            </a:r>
          </a:p>
          <a:p>
            <a:r>
              <a:rPr lang="zh-TW" altLang="en-US" sz="3600" dirty="0"/>
              <a:t>請問下列何者不是下載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應注意之安全事項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確認欲下載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的評比與權限設定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只在信譽良好網站或官方 </a:t>
            </a:r>
            <a:r>
              <a:rPr lang="en-US" altLang="zh-TW" sz="3600" dirty="0"/>
              <a:t>APP </a:t>
            </a:r>
            <a:r>
              <a:rPr lang="zh-TW" altLang="en-US" sz="3600" dirty="0"/>
              <a:t>市集中下載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該 </a:t>
            </a:r>
            <a:r>
              <a:rPr lang="en-US" altLang="zh-TW" sz="3600" dirty="0">
                <a:solidFill>
                  <a:srgbClr val="FF0000"/>
                </a:solidFill>
              </a:rPr>
              <a:t>APP </a:t>
            </a:r>
            <a:r>
              <a:rPr lang="zh-TW" altLang="en-US" sz="3600" dirty="0">
                <a:solidFill>
                  <a:srgbClr val="FF0000"/>
                </a:solidFill>
              </a:rPr>
              <a:t>是否需要付費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觀察使用者對該 </a:t>
            </a:r>
            <a:r>
              <a:rPr lang="en-US" altLang="zh-TW" sz="3600" dirty="0"/>
              <a:t>APP </a:t>
            </a:r>
            <a:r>
              <a:rPr lang="zh-TW" altLang="en-US" sz="3600" dirty="0"/>
              <a:t>之評論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80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關於提高行動裝置</a:t>
            </a:r>
            <a:r>
              <a:rPr lang="en-US" altLang="zh-TW" sz="3600" dirty="0"/>
              <a:t>(</a:t>
            </a:r>
            <a:r>
              <a:rPr lang="zh-TW" altLang="en-US" sz="3600" dirty="0"/>
              <a:t>如手機</a:t>
            </a:r>
            <a:r>
              <a:rPr lang="en-US" altLang="zh-TW" sz="3600" dirty="0"/>
              <a:t>)</a:t>
            </a:r>
            <a:r>
              <a:rPr lang="zh-TW" altLang="en-US" sz="3600" dirty="0"/>
              <a:t>本身的安全性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開啟並設定開機密碼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開啟並設定解鎖密碼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加大電池容量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開啟並設定手機自動鎖定功能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688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關於提高行動裝置</a:t>
            </a:r>
            <a:r>
              <a:rPr lang="en-US" altLang="zh-TW" sz="3600" dirty="0"/>
              <a:t>(</a:t>
            </a:r>
            <a:r>
              <a:rPr lang="zh-TW" altLang="en-US" sz="3600" dirty="0"/>
              <a:t>如手機</a:t>
            </a:r>
            <a:r>
              <a:rPr lang="en-US" altLang="zh-TW" sz="3600" dirty="0"/>
              <a:t>)</a:t>
            </a:r>
            <a:r>
              <a:rPr lang="zh-TW" altLang="en-US" sz="3600" dirty="0"/>
              <a:t>本身的安全性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開啟並設定開機密碼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開啟並設定解鎖密碼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加大電池容量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開啟並設定手機自動鎖定功能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65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關於行動裝置上的應用程式軟體安全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僅安裝可信賴來源之軟體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定期更新軟體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可安裝破解版軟體節省荷包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844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關於行動裝置上的應用程式軟體安全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僅安裝可信賴來源之軟體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定期更新軟體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可安裝破解版軟體節省荷包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FF00"/>
                </a:solidFill>
              </a:rPr>
              <a:t>4.3</a:t>
            </a:r>
            <a:r>
              <a:rPr lang="en-US" altLang="zh-TW" sz="60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dirty="0" smtClean="0"/>
              <a:t>物</a:t>
            </a:r>
            <a:r>
              <a:rPr lang="zh-TW" altLang="en-US" dirty="0"/>
              <a:t>聯網安全</a:t>
            </a:r>
            <a:r>
              <a:rPr lang="zh-TW" altLang="en-US" dirty="0" smtClean="0"/>
              <a:t>概論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IOT </a:t>
            </a:r>
            <a:r>
              <a:rPr lang="en-US" altLang="zh-TW" dirty="0"/>
              <a:t>security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74036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2740"/>
          </a:xfrm>
        </p:spPr>
        <p:txBody>
          <a:bodyPr/>
          <a:lstStyle/>
          <a:p>
            <a:r>
              <a:rPr lang="en-US" altLang="zh-TW" dirty="0"/>
              <a:t>4.3.</a:t>
            </a:r>
            <a:r>
              <a:rPr lang="zh-TW" altLang="en-US" dirty="0"/>
              <a:t>物聯網安全概論</a:t>
            </a:r>
            <a:r>
              <a:rPr lang="en-US" altLang="zh-TW" dirty="0"/>
              <a:t>IOT </a:t>
            </a:r>
            <a:r>
              <a:rPr lang="en-US" altLang="zh-TW" dirty="0" smtClean="0"/>
              <a:t>security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4755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4.3.1</a:t>
            </a:r>
            <a:r>
              <a:rPr lang="en-US" altLang="zh-TW" dirty="0"/>
              <a:t>.</a:t>
            </a:r>
            <a:r>
              <a:rPr lang="zh-TW" altLang="en-US" dirty="0"/>
              <a:t>物聯網 </a:t>
            </a:r>
            <a:r>
              <a:rPr lang="en-US" altLang="zh-TW" dirty="0"/>
              <a:t>IOT(Internet of Thing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==&gt;</a:t>
            </a:r>
            <a:r>
              <a:rPr lang="en-US" altLang="zh-TW" dirty="0"/>
              <a:t>Internet of Threat</a:t>
            </a:r>
          </a:p>
          <a:p>
            <a:pPr marL="0" indent="0">
              <a:buNone/>
            </a:pPr>
            <a:r>
              <a:rPr lang="en-US" altLang="zh-TW" dirty="0" smtClean="0"/>
              <a:t>4.3.2</a:t>
            </a:r>
            <a:r>
              <a:rPr lang="en-US" altLang="zh-TW" dirty="0"/>
              <a:t>.</a:t>
            </a:r>
            <a:r>
              <a:rPr lang="zh-TW" altLang="en-US" dirty="0"/>
              <a:t>物聯網攻擊手法分析</a:t>
            </a:r>
            <a:r>
              <a:rPr lang="en-US" altLang="zh-TW" dirty="0"/>
              <a:t>:OWASP IOT TOP 10(2018)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9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公司管理員打算利用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來 確 保 封 包 內 容 傳 輸 的 私 密 性</a:t>
            </a:r>
          </a:p>
          <a:p>
            <a:r>
              <a:rPr lang="en-US" altLang="zh-TW" sz="3600" dirty="0"/>
              <a:t>(Confidentiality),</a:t>
            </a:r>
            <a:r>
              <a:rPr lang="zh-TW" altLang="en-US" sz="3600" dirty="0"/>
              <a:t>請問管理員需要使用 </a:t>
            </a:r>
            <a:r>
              <a:rPr lang="en-US" altLang="zh-TW" sz="3600" dirty="0"/>
              <a:t>IPsec </a:t>
            </a:r>
            <a:r>
              <a:rPr lang="zh-TW" altLang="en-US" sz="3600" dirty="0"/>
              <a:t>的哪項協定以達成</a:t>
            </a:r>
            <a:r>
              <a:rPr lang="zh-TW" altLang="en-US" sz="3600" dirty="0" smtClean="0"/>
              <a:t>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AH</a:t>
            </a:r>
          </a:p>
          <a:p>
            <a:r>
              <a:rPr lang="en-US" altLang="zh-TW" sz="3600" dirty="0"/>
              <a:t>(B) ESP</a:t>
            </a:r>
          </a:p>
          <a:p>
            <a:r>
              <a:rPr lang="en-US" altLang="zh-TW" sz="3600" dirty="0"/>
              <a:t>(C) IKE</a:t>
            </a:r>
          </a:p>
          <a:p>
            <a:r>
              <a:rPr lang="en-US" altLang="zh-TW" sz="3600" dirty="0"/>
              <a:t>(D) ISAKMP</a:t>
            </a:r>
          </a:p>
        </p:txBody>
      </p:sp>
    </p:spTree>
    <p:extLst>
      <p:ext uri="{BB962C8B-B14F-4D97-AF65-F5344CB8AC3E}">
        <p14:creationId xmlns:p14="http://schemas.microsoft.com/office/powerpoint/2010/main" val="27915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16" y="1373234"/>
            <a:ext cx="651054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1938" y="853852"/>
            <a:ext cx="5651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http://www.iotmart.com/zh-TW/MartE/CmsDetail/8D2461F9-4C06-4D7B-9F31-E8E26F37F3A5?category=%E5%B0%88%E9%A1%8C&amp;AspxAutoDetectCookieSupport=1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65311" y="4980926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感知層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r>
              <a:rPr lang="zh-TW" altLang="en-US" dirty="0" smtClean="0"/>
              <a:t>收集</a:t>
            </a:r>
            <a:r>
              <a:rPr lang="zh-TW" altLang="en-US" dirty="0"/>
              <a:t>大量數據</a:t>
            </a:r>
          </a:p>
        </p:txBody>
      </p:sp>
      <p:sp>
        <p:nvSpPr>
          <p:cNvPr id="6" name="矩形 5"/>
          <p:cNvSpPr/>
          <p:nvPr/>
        </p:nvSpPr>
        <p:spPr>
          <a:xfrm>
            <a:off x="375543" y="3958949"/>
            <a:ext cx="168507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嵌入式平台層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r>
              <a:rPr lang="zh-TW" altLang="en-US" sz="1400" dirty="0" smtClean="0"/>
              <a:t>終端</a:t>
            </a:r>
            <a:r>
              <a:rPr lang="zh-TW" altLang="en-US" sz="1400" dirty="0"/>
              <a:t>智能</a:t>
            </a:r>
            <a:r>
              <a:rPr lang="zh-TW" altLang="en-US" sz="1400" dirty="0" smtClean="0"/>
              <a:t>伺服器</a:t>
            </a:r>
            <a:endParaRPr lang="en-US" altLang="zh-TW" sz="1400" dirty="0" smtClean="0"/>
          </a:p>
          <a:p>
            <a:r>
              <a:rPr lang="zh-TW" altLang="en-US" sz="1400" dirty="0" smtClean="0"/>
              <a:t>軟硬</a:t>
            </a:r>
            <a:r>
              <a:rPr lang="zh-TW" altLang="en-US" sz="1400" dirty="0"/>
              <a:t>體整合</a:t>
            </a:r>
          </a:p>
        </p:txBody>
      </p:sp>
      <p:sp>
        <p:nvSpPr>
          <p:cNvPr id="7" name="矩形 6"/>
          <p:cNvSpPr/>
          <p:nvPr/>
        </p:nvSpPr>
        <p:spPr>
          <a:xfrm>
            <a:off x="197609" y="3110041"/>
            <a:ext cx="1863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物聯網解決平台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</a:t>
            </a:r>
            <a:r>
              <a:rPr lang="zh-TW" altLang="en-US" dirty="0"/>
              <a:t>高度客製化</a:t>
            </a:r>
          </a:p>
        </p:txBody>
      </p:sp>
      <p:sp>
        <p:nvSpPr>
          <p:cNvPr id="8" name="矩形 7"/>
          <p:cNvSpPr/>
          <p:nvPr/>
        </p:nvSpPr>
        <p:spPr>
          <a:xfrm>
            <a:off x="439663" y="1861208"/>
            <a:ext cx="162095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雲端服務層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r>
              <a:rPr lang="zh-TW" altLang="en-US" sz="1600" dirty="0" smtClean="0"/>
              <a:t>各</a:t>
            </a:r>
            <a:r>
              <a:rPr lang="zh-TW" altLang="en-US" sz="1600" dirty="0"/>
              <a:t>領域客戶</a:t>
            </a:r>
            <a:r>
              <a:rPr lang="zh-TW" altLang="en-US" sz="1600" dirty="0" smtClean="0"/>
              <a:t>實踐</a:t>
            </a:r>
            <a:endParaRPr lang="en-US" altLang="zh-TW" sz="1600" dirty="0" smtClean="0"/>
          </a:p>
          <a:p>
            <a:r>
              <a:rPr lang="zh-TW" altLang="en-US" sz="1600" dirty="0" smtClean="0"/>
              <a:t>物</a:t>
            </a:r>
            <a:r>
              <a:rPr lang="zh-TW" altLang="en-US" sz="1600" dirty="0"/>
              <a:t>聯網應用</a:t>
            </a:r>
          </a:p>
        </p:txBody>
      </p:sp>
    </p:spTree>
    <p:extLst>
      <p:ext uri="{BB962C8B-B14F-4D97-AF65-F5344CB8AC3E}">
        <p14:creationId xmlns:p14="http://schemas.microsoft.com/office/powerpoint/2010/main" val="11494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8" y="576142"/>
            <a:ext cx="8178606" cy="46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24507" y="5472517"/>
            <a:ext cx="7956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萬物聯網，淺談</a:t>
            </a:r>
            <a:r>
              <a:rPr lang="en-US" altLang="zh-TW" dirty="0" err="1"/>
              <a:t>IoT</a:t>
            </a:r>
            <a:r>
              <a:rPr lang="zh-TW" altLang="en-US" dirty="0"/>
              <a:t>低功耗廣域網路趨勢：</a:t>
            </a:r>
            <a:r>
              <a:rPr lang="en-US" altLang="zh-TW" dirty="0" err="1"/>
              <a:t>LoRa</a:t>
            </a:r>
            <a:r>
              <a:rPr lang="zh-TW" altLang="en-US" dirty="0"/>
              <a:t>、</a:t>
            </a:r>
            <a:r>
              <a:rPr lang="en-US" altLang="zh-TW" dirty="0"/>
              <a:t>SIGFOX</a:t>
            </a:r>
            <a:r>
              <a:rPr lang="zh-TW" altLang="en-US" dirty="0"/>
              <a:t>、</a:t>
            </a:r>
            <a:r>
              <a:rPr lang="en-US" altLang="zh-TW" dirty="0" smtClean="0"/>
              <a:t>NB-</a:t>
            </a:r>
            <a:r>
              <a:rPr lang="en-US" altLang="zh-TW" dirty="0" err="1" smtClean="0"/>
              <a:t>IoT</a:t>
            </a:r>
            <a:endParaRPr lang="en-US" altLang="zh-TW" dirty="0" smtClean="0"/>
          </a:p>
          <a:p>
            <a:r>
              <a:rPr lang="zh-TW" altLang="en-US" dirty="0" smtClean="0"/>
              <a:t>大</a:t>
            </a:r>
            <a:r>
              <a:rPr lang="zh-TW" altLang="en-US" dirty="0"/>
              <a:t>和有</a:t>
            </a:r>
            <a:r>
              <a:rPr lang="zh-TW" altLang="en-US" dirty="0" smtClean="0"/>
              <a:t>話說</a:t>
            </a:r>
            <a:endParaRPr lang="en-US" altLang="zh-TW" dirty="0" smtClean="0"/>
          </a:p>
          <a:p>
            <a:r>
              <a:rPr lang="en-US" altLang="zh-TW" sz="1200" dirty="0">
                <a:hlinkClick r:id="rId3"/>
              </a:rPr>
              <a:t>https://meethub.bnext.com.tw/%E8%90%AC%E7%89%A9%E8%81%AF%E7%B6%B2%EF%BC%8C%E6%B7%BA%E8%AB%87iot%E4%BD%8E%E5%8A%9F%E8%80%97%E5%BB%A3%E5%9F%9F%E7%B6%B2%E8%B7%AF%E8%B6%A8%E5%8B%A2%EF%BC%9Alora%E3%80%81sigfox%E3%80%81nb-iot%EF%BD%9C/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90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13" y="946908"/>
            <a:ext cx="8169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駭客可能會運用監聽程式</a:t>
            </a:r>
            <a:r>
              <a:rPr lang="en-US" altLang="zh-TW" sz="3600" dirty="0"/>
              <a:t>(Sniffer),</a:t>
            </a:r>
            <a:r>
              <a:rPr lang="zh-TW" altLang="en-US" sz="3600" dirty="0"/>
              <a:t>截取任何透過網路</a:t>
            </a:r>
          </a:p>
          <a:p>
            <a:r>
              <a:rPr lang="zh-TW" altLang="en-US" sz="3600" dirty="0"/>
              <a:t>傳送之未加密的資訊再加以竊取。這是屬於哪一類的攻擊手法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監聽攻擊</a:t>
            </a:r>
            <a:r>
              <a:rPr lang="en-US" altLang="zh-TW" sz="3600" dirty="0"/>
              <a:t>(Sniffing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密碼攻擊</a:t>
            </a:r>
            <a:r>
              <a:rPr lang="en-US" altLang="zh-TW" sz="3600" dirty="0"/>
              <a:t>(Password-Based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金鑰淪陷攻擊</a:t>
            </a:r>
            <a:r>
              <a:rPr lang="en-US" altLang="zh-TW" sz="3600" dirty="0"/>
              <a:t>(Compromised-Key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146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13" y="946908"/>
            <a:ext cx="8169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駭客可能會運用監聽程式</a:t>
            </a:r>
            <a:r>
              <a:rPr lang="en-US" altLang="zh-TW" sz="3600" dirty="0"/>
              <a:t>(Sniffer),</a:t>
            </a:r>
            <a:r>
              <a:rPr lang="zh-TW" altLang="en-US" sz="3600" dirty="0"/>
              <a:t>截取任何透過網路</a:t>
            </a:r>
          </a:p>
          <a:p>
            <a:r>
              <a:rPr lang="zh-TW" altLang="en-US" sz="3600" dirty="0"/>
              <a:t>傳送之未加密的資訊再加以竊取。這是屬於哪一類的攻擊手法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監聽攻擊</a:t>
            </a:r>
            <a:r>
              <a:rPr lang="en-US" altLang="zh-TW" sz="3600" dirty="0">
                <a:solidFill>
                  <a:srgbClr val="FF0000"/>
                </a:solidFill>
              </a:rPr>
              <a:t>(Sniffing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密碼攻擊</a:t>
            </a:r>
            <a:r>
              <a:rPr lang="en-US" altLang="zh-TW" sz="3600" dirty="0"/>
              <a:t>(Password-Based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金鑰淪陷攻擊</a:t>
            </a:r>
            <a:r>
              <a:rPr lang="en-US" altLang="zh-TW" sz="3600" dirty="0"/>
              <a:t>(Compromised-Key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3963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在被認可的安全措施上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安全設計指導準則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建立深層防護措施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分層防禦</a:t>
            </a:r>
            <a:r>
              <a:rPr lang="en-US" altLang="zh-TW" sz="3600" dirty="0"/>
              <a:t>,</a:t>
            </a:r>
            <a:r>
              <a:rPr lang="zh-TW" altLang="en-US" sz="3600" dirty="0"/>
              <a:t>以及常規性檢測工具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安全資訊分享平台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不同產業可以建立一致的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安全基礎規範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69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在被認可的安全措施上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安全設計指導準則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建立深層防護措施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分層防禦</a:t>
            </a:r>
            <a:r>
              <a:rPr lang="en-US" altLang="zh-TW" sz="3600" dirty="0"/>
              <a:t>,</a:t>
            </a:r>
            <a:r>
              <a:rPr lang="zh-TW" altLang="en-US" sz="3600" dirty="0"/>
              <a:t>以及常規性檢測工具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安全資訊分享平台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不同產業可以建立一致的 </a:t>
            </a:r>
            <a:r>
              <a:rPr lang="en-US" altLang="zh-TW" sz="3600" dirty="0" err="1">
                <a:solidFill>
                  <a:srgbClr val="FF0000"/>
                </a:solidFill>
              </a:rPr>
              <a:t>IoT</a:t>
            </a:r>
            <a:r>
              <a:rPr lang="en-US" altLang="zh-TW" sz="3600" dirty="0">
                <a:solidFill>
                  <a:srgbClr val="FF0000"/>
                </a:solidFill>
              </a:rPr>
              <a:t> </a:t>
            </a:r>
            <a:r>
              <a:rPr lang="zh-TW" altLang="en-US" sz="3600" dirty="0">
                <a:solidFill>
                  <a:srgbClr val="FF0000"/>
                </a:solidFill>
              </a:rPr>
              <a:t>安全基礎規範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當兩個物聯網裝置在通訊過程中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傳遞的憑證訊息遭攔截並透過此憑</a:t>
            </a:r>
          </a:p>
          <a:p>
            <a:r>
              <a:rPr lang="zh-TW" altLang="en-US" sz="3600" dirty="0"/>
              <a:t>證模擬合法身分達到存取特定服務。請問以上描述屬於下列哪種</a:t>
            </a:r>
            <a:r>
              <a:rPr lang="zh-TW" altLang="en-US" sz="3600" dirty="0" smtClean="0"/>
              <a:t>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重送攻擊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冒充攻擊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監聽攻擊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718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當兩個物聯網裝置在通訊過程中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傳遞的憑證訊息遭攔截並透過此憑</a:t>
            </a:r>
          </a:p>
          <a:p>
            <a:r>
              <a:rPr lang="zh-TW" altLang="en-US" sz="3600" dirty="0"/>
              <a:t>證模擬合法身分達到存取特定服務。請問以上描述屬於下列哪種</a:t>
            </a:r>
            <a:r>
              <a:rPr lang="zh-TW" altLang="en-US" sz="3600" dirty="0" smtClean="0"/>
              <a:t>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重送攻擊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冒充攻擊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監聽攻擊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0039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公司管理員打算利用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來 確 保 封 包 內 容 傳 輸 的 私 密 性</a:t>
            </a:r>
          </a:p>
          <a:p>
            <a:r>
              <a:rPr lang="en-US" altLang="zh-TW" sz="3600" dirty="0"/>
              <a:t>(Confidentiality),</a:t>
            </a:r>
            <a:r>
              <a:rPr lang="zh-TW" altLang="en-US" sz="3600" dirty="0"/>
              <a:t>請問管理員需要使用 </a:t>
            </a:r>
            <a:r>
              <a:rPr lang="en-US" altLang="zh-TW" sz="3600" dirty="0"/>
              <a:t>IPsec </a:t>
            </a:r>
            <a:r>
              <a:rPr lang="zh-TW" altLang="en-US" sz="3600" dirty="0"/>
              <a:t>的哪項協定以達成</a:t>
            </a:r>
            <a:r>
              <a:rPr lang="zh-TW" altLang="en-US" sz="3600" dirty="0" smtClean="0"/>
              <a:t>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AH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ESP</a:t>
            </a:r>
          </a:p>
          <a:p>
            <a:r>
              <a:rPr lang="en-US" altLang="zh-TW" sz="3600" dirty="0"/>
              <a:t>(C) IKE</a:t>
            </a:r>
          </a:p>
          <a:p>
            <a:r>
              <a:rPr lang="en-US" altLang="zh-TW" sz="3600" dirty="0"/>
              <a:t>(D) ISAKMP</a:t>
            </a:r>
          </a:p>
        </p:txBody>
      </p:sp>
    </p:spTree>
    <p:extLst>
      <p:ext uri="{BB962C8B-B14F-4D97-AF65-F5344CB8AC3E}">
        <p14:creationId xmlns:p14="http://schemas.microsoft.com/office/powerpoint/2010/main" val="25879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在未經授權的情況下取得網路傳輸資料</a:t>
            </a:r>
            <a:r>
              <a:rPr lang="en-US" altLang="zh-TW" sz="3600" dirty="0"/>
              <a:t>,</a:t>
            </a:r>
            <a:r>
              <a:rPr lang="zh-TW" altLang="en-US" sz="3600" dirty="0"/>
              <a:t>或者針對傳輸網路進行</a:t>
            </a:r>
            <a:r>
              <a:rPr lang="zh-TW" altLang="en-US" sz="3600" dirty="0" smtClean="0"/>
              <a:t>流量分析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請問上述行為屬於下列何者常見的網路威脅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截斷</a:t>
            </a:r>
            <a:r>
              <a:rPr lang="en-US" altLang="zh-TW" sz="3600" dirty="0"/>
              <a:t>(Interruption)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竊取</a:t>
            </a:r>
            <a:r>
              <a:rPr lang="en-US" altLang="zh-TW" sz="3600" dirty="0"/>
              <a:t>(Interception)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偽造</a:t>
            </a:r>
            <a:r>
              <a:rPr lang="en-US" altLang="zh-TW" sz="3600" dirty="0"/>
              <a:t>(Fabrication)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篡改</a:t>
            </a:r>
            <a:r>
              <a:rPr lang="en-US" altLang="zh-TW" sz="3600" dirty="0"/>
              <a:t>(Modification)</a:t>
            </a:r>
          </a:p>
        </p:txBody>
      </p:sp>
    </p:spTree>
    <p:extLst>
      <p:ext uri="{BB962C8B-B14F-4D97-AF65-F5344CB8AC3E}">
        <p14:creationId xmlns:p14="http://schemas.microsoft.com/office/powerpoint/2010/main" val="3783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在未經授權的情況下取得網路傳輸資料</a:t>
            </a:r>
            <a:r>
              <a:rPr lang="en-US" altLang="zh-TW" sz="3600" dirty="0"/>
              <a:t>,</a:t>
            </a:r>
            <a:r>
              <a:rPr lang="zh-TW" altLang="en-US" sz="3600" dirty="0"/>
              <a:t>或者針對傳輸網路進行</a:t>
            </a:r>
            <a:r>
              <a:rPr lang="zh-TW" altLang="en-US" sz="3600" dirty="0" smtClean="0"/>
              <a:t>流量分析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請問上述行為屬於下列何者常見的網路威脅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截斷</a:t>
            </a:r>
            <a:r>
              <a:rPr lang="en-US" altLang="zh-TW" sz="3600" dirty="0"/>
              <a:t>(Interruption)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竊取</a:t>
            </a:r>
            <a:r>
              <a:rPr lang="en-US" altLang="zh-TW" sz="3600" dirty="0">
                <a:solidFill>
                  <a:srgbClr val="FF0000"/>
                </a:solidFill>
              </a:rPr>
              <a:t>(Interception)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偽造</a:t>
            </a:r>
            <a:r>
              <a:rPr lang="en-US" altLang="zh-TW" sz="3600" dirty="0"/>
              <a:t>(Fabrication)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篡改</a:t>
            </a:r>
            <a:r>
              <a:rPr lang="en-US" altLang="zh-TW" sz="3600" dirty="0"/>
              <a:t>(Modification)</a:t>
            </a:r>
          </a:p>
        </p:txBody>
      </p:sp>
    </p:spTree>
    <p:extLst>
      <p:ext uri="{BB962C8B-B14F-4D97-AF65-F5344CB8AC3E}">
        <p14:creationId xmlns:p14="http://schemas.microsoft.com/office/powerpoint/2010/main" val="2510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網際網路中主要的通訊協定模式有兩種 </a:t>
            </a:r>
            <a:r>
              <a:rPr lang="en-US" altLang="zh-TW" sz="3600" dirty="0"/>
              <a:t>OSI 7 </a:t>
            </a:r>
            <a:r>
              <a:rPr lang="zh-TW" altLang="en-US" sz="3600" dirty="0"/>
              <a:t>層及 </a:t>
            </a:r>
            <a:r>
              <a:rPr lang="en-US" altLang="zh-TW" sz="3600" dirty="0"/>
              <a:t>TCP/IP </a:t>
            </a:r>
            <a:r>
              <a:rPr lang="zh-TW" altLang="en-US" sz="3600" dirty="0"/>
              <a:t>協定組</a:t>
            </a:r>
            <a:r>
              <a:rPr lang="en-US" altLang="zh-TW" sz="3600" dirty="0"/>
              <a:t>,</a:t>
            </a:r>
            <a:r>
              <a:rPr lang="zh-TW" altLang="en-US" sz="3600" dirty="0"/>
              <a:t>請</a:t>
            </a:r>
          </a:p>
          <a:p>
            <a:r>
              <a:rPr lang="zh-TW" altLang="en-US" sz="3600" dirty="0"/>
              <a:t>問在這兩個通訊協定模式中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負責傳輸封包</a:t>
            </a:r>
            <a:r>
              <a:rPr lang="en-US" altLang="zh-TW" sz="3600" dirty="0"/>
              <a:t>(Packet)</a:t>
            </a:r>
            <a:r>
              <a:rPr lang="zh-TW" altLang="en-US" sz="3600" dirty="0"/>
              <a:t>及選擇</a:t>
            </a:r>
            <a:r>
              <a:rPr lang="zh-TW" altLang="en-US" sz="3600" dirty="0" smtClean="0"/>
              <a:t>路徑</a:t>
            </a:r>
            <a:r>
              <a:rPr lang="en-US" altLang="zh-TW" sz="3600" dirty="0"/>
              <a:t>(Routing),</a:t>
            </a:r>
            <a:r>
              <a:rPr lang="zh-TW" altLang="en-US" sz="3600" dirty="0"/>
              <a:t>是那一層的工作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實體層</a:t>
            </a:r>
            <a:r>
              <a:rPr lang="en-US" altLang="zh-TW" sz="3600" dirty="0"/>
              <a:t>(Physical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資料鏈結層</a:t>
            </a:r>
            <a:r>
              <a:rPr lang="en-US" altLang="zh-TW" sz="3600" dirty="0"/>
              <a:t>(Data-Link Layer)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網路層</a:t>
            </a:r>
            <a:r>
              <a:rPr lang="en-US" altLang="zh-TW" sz="3600" dirty="0"/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</p:txBody>
      </p:sp>
    </p:spTree>
    <p:extLst>
      <p:ext uri="{BB962C8B-B14F-4D97-AF65-F5344CB8AC3E}">
        <p14:creationId xmlns:p14="http://schemas.microsoft.com/office/powerpoint/2010/main" val="6113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網際網路中主要的通訊協定模式有兩種 </a:t>
            </a:r>
            <a:r>
              <a:rPr lang="en-US" altLang="zh-TW" sz="3600" dirty="0"/>
              <a:t>OSI 7 </a:t>
            </a:r>
            <a:r>
              <a:rPr lang="zh-TW" altLang="en-US" sz="3600" dirty="0"/>
              <a:t>層及 </a:t>
            </a:r>
            <a:r>
              <a:rPr lang="en-US" altLang="zh-TW" sz="3600" dirty="0"/>
              <a:t>TCP/IP </a:t>
            </a:r>
            <a:r>
              <a:rPr lang="zh-TW" altLang="en-US" sz="3600" dirty="0"/>
              <a:t>協定組</a:t>
            </a:r>
            <a:r>
              <a:rPr lang="en-US" altLang="zh-TW" sz="3600" dirty="0"/>
              <a:t>,</a:t>
            </a:r>
            <a:r>
              <a:rPr lang="zh-TW" altLang="en-US" sz="3600" dirty="0"/>
              <a:t>請</a:t>
            </a:r>
          </a:p>
          <a:p>
            <a:r>
              <a:rPr lang="zh-TW" altLang="en-US" sz="3600" dirty="0"/>
              <a:t>問在這兩個通訊協定模式中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負責傳輸封包</a:t>
            </a:r>
            <a:r>
              <a:rPr lang="en-US" altLang="zh-TW" sz="3600" dirty="0"/>
              <a:t>(Packet)</a:t>
            </a:r>
            <a:r>
              <a:rPr lang="zh-TW" altLang="en-US" sz="3600" dirty="0"/>
              <a:t>及選擇</a:t>
            </a:r>
            <a:r>
              <a:rPr lang="zh-TW" altLang="en-US" sz="3600" dirty="0" smtClean="0"/>
              <a:t>路徑</a:t>
            </a:r>
            <a:r>
              <a:rPr lang="en-US" altLang="zh-TW" sz="3600" dirty="0"/>
              <a:t>(Routing),</a:t>
            </a:r>
            <a:r>
              <a:rPr lang="zh-TW" altLang="en-US" sz="3600" dirty="0"/>
              <a:t>是那一層的工作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實體層</a:t>
            </a:r>
            <a:r>
              <a:rPr lang="en-US" altLang="zh-TW" sz="3600" dirty="0"/>
              <a:t>(Physical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資料鏈結層</a:t>
            </a:r>
            <a:r>
              <a:rPr lang="en-US" altLang="zh-TW" sz="3600" dirty="0"/>
              <a:t>(Data-Link Layer)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網路層</a:t>
            </a:r>
            <a:r>
              <a:rPr lang="en-US" altLang="zh-TW" sz="3600" dirty="0">
                <a:solidFill>
                  <a:srgbClr val="FF0000"/>
                </a:solidFill>
              </a:rPr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</p:txBody>
      </p:sp>
    </p:spTree>
    <p:extLst>
      <p:ext uri="{BB962C8B-B14F-4D97-AF65-F5344CB8AC3E}">
        <p14:creationId xmlns:p14="http://schemas.microsoft.com/office/powerpoint/2010/main" val="14678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下列何者不是應用在「虛擬私有網路」</a:t>
            </a:r>
            <a:r>
              <a:rPr lang="en-US" altLang="zh-TW" sz="3600" dirty="0"/>
              <a:t>(VPN)</a:t>
            </a:r>
            <a:r>
              <a:rPr lang="zh-TW" altLang="en-US" sz="3600" dirty="0"/>
              <a:t>上的通訊協定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TFTP</a:t>
            </a:r>
          </a:p>
          <a:p>
            <a:r>
              <a:rPr lang="en-US" altLang="zh-TW" sz="3600" dirty="0"/>
              <a:t>(B) PPTP</a:t>
            </a:r>
          </a:p>
          <a:p>
            <a:r>
              <a:rPr lang="en-US" altLang="zh-TW" sz="3600" dirty="0"/>
              <a:t>(C) IPSEC</a:t>
            </a:r>
          </a:p>
          <a:p>
            <a:r>
              <a:rPr lang="en-US" altLang="zh-TW" sz="3600" dirty="0"/>
              <a:t>(D) SSL</a:t>
            </a:r>
          </a:p>
        </p:txBody>
      </p:sp>
    </p:spTree>
    <p:extLst>
      <p:ext uri="{BB962C8B-B14F-4D97-AF65-F5344CB8AC3E}">
        <p14:creationId xmlns:p14="http://schemas.microsoft.com/office/powerpoint/2010/main" val="31139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下列何者不是應用在「虛擬私有網路」</a:t>
            </a:r>
            <a:r>
              <a:rPr lang="en-US" altLang="zh-TW" sz="3600" dirty="0"/>
              <a:t>(VPN)</a:t>
            </a:r>
            <a:r>
              <a:rPr lang="zh-TW" altLang="en-US" sz="3600" dirty="0"/>
              <a:t>上的通訊協定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TFTP</a:t>
            </a:r>
          </a:p>
          <a:p>
            <a:r>
              <a:rPr lang="en-US" altLang="zh-TW" sz="3600" dirty="0"/>
              <a:t>(B) PPTP</a:t>
            </a:r>
          </a:p>
          <a:p>
            <a:r>
              <a:rPr lang="en-US" altLang="zh-TW" sz="3600" dirty="0"/>
              <a:t>(C) IPSEC</a:t>
            </a:r>
          </a:p>
          <a:p>
            <a:r>
              <a:rPr lang="en-US" altLang="zh-TW" sz="3600" dirty="0"/>
              <a:t>(D) SSL</a:t>
            </a:r>
          </a:p>
        </p:txBody>
      </p:sp>
    </p:spTree>
    <p:extLst>
      <p:ext uri="{BB962C8B-B14F-4D97-AF65-F5344CB8AC3E}">
        <p14:creationId xmlns:p14="http://schemas.microsoft.com/office/powerpoint/2010/main" val="15619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559" y="1512173"/>
            <a:ext cx="83331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1.</a:t>
            </a:r>
            <a:r>
              <a:rPr lang="zh-TW" altLang="en-US" sz="4400" dirty="0"/>
              <a:t>網路與通訊安全</a:t>
            </a:r>
          </a:p>
          <a:p>
            <a:r>
              <a:rPr lang="en-US" altLang="zh-TW" sz="4400" dirty="0"/>
              <a:t>2.</a:t>
            </a:r>
            <a:r>
              <a:rPr lang="zh-TW" altLang="en-US" sz="4400" dirty="0"/>
              <a:t>作業系統與應用程式安全</a:t>
            </a:r>
          </a:p>
          <a:p>
            <a:endParaRPr lang="zh-TW" altLang="en-US" sz="4400" dirty="0"/>
          </a:p>
          <a:p>
            <a:r>
              <a:rPr lang="en-US" altLang="zh-TW" sz="4400" dirty="0"/>
              <a:t>3.</a:t>
            </a:r>
            <a:r>
              <a:rPr lang="zh-TW" altLang="en-US" sz="4400" dirty="0"/>
              <a:t>資安維運技術</a:t>
            </a:r>
          </a:p>
          <a:p>
            <a:endParaRPr lang="zh-TW" altLang="en-US" sz="4400" dirty="0"/>
          </a:p>
          <a:p>
            <a:r>
              <a:rPr lang="en-US" altLang="zh-TW" sz="4400" dirty="0"/>
              <a:t>4.</a:t>
            </a:r>
            <a:r>
              <a:rPr lang="zh-TW" altLang="en-US" sz="4400" dirty="0"/>
              <a:t>新興科技安全</a:t>
            </a:r>
            <a:r>
              <a:rPr lang="en-US" altLang="zh-TW" sz="4400" dirty="0" smtClean="0"/>
              <a:t>:</a:t>
            </a:r>
            <a:r>
              <a:rPr lang="zh-TW" altLang="en-US" sz="4400" dirty="0" smtClean="0"/>
              <a:t> </a:t>
            </a:r>
            <a:r>
              <a:rPr lang="zh-TW" altLang="en-US" dirty="0" smtClean="0"/>
              <a:t>雲端</a:t>
            </a:r>
            <a:r>
              <a:rPr lang="en-US" altLang="zh-TW" dirty="0"/>
              <a:t>+</a:t>
            </a:r>
            <a:r>
              <a:rPr lang="zh-TW" altLang="en-US" dirty="0"/>
              <a:t>行動</a:t>
            </a:r>
            <a:r>
              <a:rPr lang="en-US" altLang="zh-TW" dirty="0"/>
              <a:t>+IOT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564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負責提供分段排序、錯誤控制、流量控制</a:t>
            </a:r>
            <a:r>
              <a:rPr lang="zh-TW" altLang="en-US" sz="3600" dirty="0" smtClean="0"/>
              <a:t>等工作</a:t>
            </a:r>
            <a:r>
              <a:rPr lang="zh-TW" altLang="en-US" sz="3600" dirty="0"/>
              <a:t>是哪一層之任務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會議層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684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負責提供分段排序、錯誤控制、流量控制</a:t>
            </a:r>
            <a:r>
              <a:rPr lang="zh-TW" altLang="en-US" sz="3600" dirty="0" smtClean="0"/>
              <a:t>等工作</a:t>
            </a:r>
            <a:r>
              <a:rPr lang="zh-TW" altLang="en-US" sz="3600" dirty="0"/>
              <a:t>是哪一層之任務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會議層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傳輸層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31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關於跨站腳本攻擊</a:t>
            </a:r>
            <a:r>
              <a:rPr lang="en-US" altLang="zh-TW" sz="3600" dirty="0"/>
              <a:t>(Cross-Site Scripting, XSS),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過濾雙引號之符號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URL Encode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使用正規表達式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HTML Encode</a:t>
            </a:r>
          </a:p>
        </p:txBody>
      </p:sp>
    </p:spTree>
    <p:extLst>
      <p:ext uri="{BB962C8B-B14F-4D97-AF65-F5344CB8AC3E}">
        <p14:creationId xmlns:p14="http://schemas.microsoft.com/office/powerpoint/2010/main" val="1562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關於跨站腳本攻擊</a:t>
            </a:r>
            <a:r>
              <a:rPr lang="en-US" altLang="zh-TW" sz="3600" dirty="0"/>
              <a:t>(Cross-Site Scripting, XSS),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過濾雙引號之符號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URL Encode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使用正規表達式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 </a:t>
            </a:r>
            <a:r>
              <a:rPr lang="en-US" altLang="zh-TW" sz="3600" dirty="0">
                <a:solidFill>
                  <a:srgbClr val="FF0000"/>
                </a:solidFill>
              </a:rPr>
              <a:t>HTML Encode</a:t>
            </a:r>
          </a:p>
        </p:txBody>
      </p:sp>
    </p:spTree>
    <p:extLst>
      <p:ext uri="{BB962C8B-B14F-4D97-AF65-F5344CB8AC3E}">
        <p14:creationId xmlns:p14="http://schemas.microsoft.com/office/powerpoint/2010/main" val="28077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 </a:t>
            </a:r>
            <a:r>
              <a:rPr lang="en-US" altLang="zh-TW" sz="3600" dirty="0"/>
              <a:t>SYN SCAN </a:t>
            </a:r>
            <a:r>
              <a:rPr lang="zh-TW" altLang="en-US" sz="3600" dirty="0"/>
              <a:t>的優點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快速及可靠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雜訊少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所有平台</a:t>
            </a:r>
            <a:r>
              <a:rPr lang="en-US" altLang="zh-TW" sz="3600" dirty="0"/>
              <a:t>(</a:t>
            </a:r>
            <a:r>
              <a:rPr lang="zh-TW" altLang="en-US" sz="3600" dirty="0"/>
              <a:t>不管 </a:t>
            </a:r>
            <a:r>
              <a:rPr lang="en-US" altLang="zh-TW" sz="3600" dirty="0"/>
              <a:t>TCP </a:t>
            </a:r>
            <a:r>
              <a:rPr lang="zh-TW" altLang="en-US" sz="3600" dirty="0"/>
              <a:t>堆疊實作</a:t>
            </a:r>
            <a:r>
              <a:rPr lang="en-US" altLang="zh-TW" sz="3600" dirty="0"/>
              <a:t>)</a:t>
            </a:r>
            <a:r>
              <a:rPr lang="zh-TW" altLang="en-US" sz="3600" dirty="0"/>
              <a:t>皆準確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不會被偵測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828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 </a:t>
            </a:r>
            <a:r>
              <a:rPr lang="en-US" altLang="zh-TW" sz="3600" dirty="0"/>
              <a:t>SYN SCAN </a:t>
            </a:r>
            <a:r>
              <a:rPr lang="zh-TW" altLang="en-US" sz="3600" dirty="0"/>
              <a:t>的優點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快速及可靠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雜訊少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所有平台</a:t>
            </a:r>
            <a:r>
              <a:rPr lang="en-US" altLang="zh-TW" sz="3600" dirty="0"/>
              <a:t>(</a:t>
            </a:r>
            <a:r>
              <a:rPr lang="zh-TW" altLang="en-US" sz="3600" dirty="0"/>
              <a:t>不管 </a:t>
            </a:r>
            <a:r>
              <a:rPr lang="en-US" altLang="zh-TW" sz="3600" dirty="0"/>
              <a:t>TCP </a:t>
            </a:r>
            <a:r>
              <a:rPr lang="zh-TW" altLang="en-US" sz="3600" dirty="0"/>
              <a:t>堆疊實作</a:t>
            </a:r>
            <a:r>
              <a:rPr lang="en-US" altLang="zh-TW" sz="3600" dirty="0"/>
              <a:t>)</a:t>
            </a:r>
            <a:r>
              <a:rPr lang="zh-TW" altLang="en-US" sz="3600" dirty="0"/>
              <a:t>皆準確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不會被偵測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公司的資安人員想要安全性的監控網路上所有的交換器和路由器</a:t>
            </a:r>
            <a:r>
              <a:rPr lang="zh-TW" altLang="en-US" sz="3600" dirty="0" smtClean="0"/>
              <a:t>的狀態</a:t>
            </a:r>
            <a:r>
              <a:rPr lang="en-US" altLang="zh-TW" sz="3600" dirty="0"/>
              <a:t>,</a:t>
            </a:r>
            <a:r>
              <a:rPr lang="zh-TW" altLang="en-US" sz="3600" dirty="0"/>
              <a:t>請問他需要在每個設備上設定哪個協定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STP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MPLS</a:t>
            </a:r>
          </a:p>
          <a:p>
            <a:r>
              <a:rPr lang="en-US" altLang="zh-TW" sz="3600" dirty="0"/>
              <a:t>(D) SNMPv3</a:t>
            </a:r>
          </a:p>
        </p:txBody>
      </p:sp>
    </p:spTree>
    <p:extLst>
      <p:ext uri="{BB962C8B-B14F-4D97-AF65-F5344CB8AC3E}">
        <p14:creationId xmlns:p14="http://schemas.microsoft.com/office/powerpoint/2010/main" val="40090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公司的資安人員想要安全性的監控網路上所有的交換器和路由器</a:t>
            </a:r>
            <a:r>
              <a:rPr lang="zh-TW" altLang="en-US" sz="3600" dirty="0" smtClean="0"/>
              <a:t>的狀態</a:t>
            </a:r>
            <a:r>
              <a:rPr lang="en-US" altLang="zh-TW" sz="3600" dirty="0"/>
              <a:t>,</a:t>
            </a:r>
            <a:r>
              <a:rPr lang="zh-TW" altLang="en-US" sz="3600" dirty="0"/>
              <a:t>請問他需要在每個設備上設定哪個協定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STP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MPLS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SNMPv3</a:t>
            </a:r>
          </a:p>
        </p:txBody>
      </p:sp>
    </p:spTree>
    <p:extLst>
      <p:ext uri="{BB962C8B-B14F-4D97-AF65-F5344CB8AC3E}">
        <p14:creationId xmlns:p14="http://schemas.microsoft.com/office/powerpoint/2010/main" val="23993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下列何者不是資料外洩時</a:t>
            </a:r>
            <a:r>
              <a:rPr lang="en-US" altLang="zh-TW" sz="3600" dirty="0"/>
              <a:t>,</a:t>
            </a:r>
            <a:r>
              <a:rPr lang="zh-TW" altLang="en-US" sz="3600" dirty="0"/>
              <a:t>短期內所應採取的補救措施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評估造成傷害的風險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立即收集有關外洩事故的重要資料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採取適當措施</a:t>
            </a:r>
            <a:r>
              <a:rPr lang="en-US" altLang="zh-TW" sz="3600" dirty="0"/>
              <a:t>,</a:t>
            </a:r>
            <a:r>
              <a:rPr lang="zh-TW" altLang="en-US" sz="3600" dirty="0"/>
              <a:t>制止資料外洩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執行資訊事故安全教育訓練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782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下列何者不是資料外洩時</a:t>
            </a:r>
            <a:r>
              <a:rPr lang="en-US" altLang="zh-TW" sz="3600" dirty="0"/>
              <a:t>,</a:t>
            </a:r>
            <a:r>
              <a:rPr lang="zh-TW" altLang="en-US" sz="3600" dirty="0"/>
              <a:t>短期內所應採取的補救措施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評估造成傷害的風險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立即收集有關外洩事故的重要資料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採取適當措施</a:t>
            </a:r>
            <a:r>
              <a:rPr lang="en-US" altLang="zh-TW" sz="3600" dirty="0"/>
              <a:t>,</a:t>
            </a:r>
            <a:r>
              <a:rPr lang="zh-TW" altLang="en-US" sz="3600" dirty="0"/>
              <a:t>制止資料外洩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執行資訊事故安全教育訓練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>
                <a:solidFill>
                  <a:srgbClr val="FFFF00"/>
                </a:solidFill>
              </a:rPr>
              <a:t>1</a:t>
            </a:r>
            <a:r>
              <a:rPr lang="en-US" altLang="zh-TW" sz="96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4000" dirty="0" smtClean="0"/>
              <a:t>網路</a:t>
            </a:r>
            <a:r>
              <a:rPr lang="zh-TW" altLang="en-US" sz="4000" dirty="0"/>
              <a:t>與通訊安全</a:t>
            </a:r>
          </a:p>
        </p:txBody>
      </p:sp>
    </p:spTree>
    <p:extLst>
      <p:ext uri="{BB962C8B-B14F-4D97-AF65-F5344CB8AC3E}">
        <p14:creationId xmlns:p14="http://schemas.microsoft.com/office/powerpoint/2010/main" val="2554544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 err="1"/>
              <a:t>ssh</a:t>
            </a:r>
            <a:r>
              <a:rPr lang="en-US" altLang="zh-TW" sz="3600" dirty="0"/>
              <a:t> </a:t>
            </a:r>
            <a:r>
              <a:rPr lang="zh-TW" altLang="en-US" sz="3600" dirty="0"/>
              <a:t>公私鑰存在 </a:t>
            </a:r>
            <a:r>
              <a:rPr lang="en-US" altLang="zh-TW" sz="3600" dirty="0"/>
              <a:t>Linux </a:t>
            </a:r>
            <a:r>
              <a:rPr lang="zh-TW" altLang="en-US" sz="3600" dirty="0"/>
              <a:t>哪個目錄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/.</a:t>
            </a:r>
            <a:r>
              <a:rPr lang="en-US" altLang="zh-TW" sz="3600" dirty="0" err="1"/>
              <a:t>ssh</a:t>
            </a:r>
            <a:endParaRPr lang="en-US" altLang="zh-TW" sz="3600" dirty="0"/>
          </a:p>
          <a:p>
            <a:r>
              <a:rPr lang="en-US" altLang="zh-TW" sz="3600" dirty="0"/>
              <a:t>(B) /home</a:t>
            </a:r>
          </a:p>
          <a:p>
            <a:r>
              <a:rPr lang="en-US" altLang="zh-TW" sz="3600" dirty="0"/>
              <a:t>(C) /</a:t>
            </a:r>
            <a:r>
              <a:rPr lang="en-US" altLang="zh-TW" sz="3600" dirty="0" err="1"/>
              <a:t>etc</a:t>
            </a:r>
            <a:endParaRPr lang="en-US" altLang="zh-TW" sz="3600" dirty="0"/>
          </a:p>
          <a:p>
            <a:r>
              <a:rPr lang="en-US" altLang="zh-TW" sz="3600" dirty="0"/>
              <a:t>(D) user</a:t>
            </a:r>
          </a:p>
        </p:txBody>
      </p:sp>
    </p:spTree>
    <p:extLst>
      <p:ext uri="{BB962C8B-B14F-4D97-AF65-F5344CB8AC3E}">
        <p14:creationId xmlns:p14="http://schemas.microsoft.com/office/powerpoint/2010/main" val="3106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 err="1"/>
              <a:t>ssh</a:t>
            </a:r>
            <a:r>
              <a:rPr lang="en-US" altLang="zh-TW" sz="3600" dirty="0"/>
              <a:t> </a:t>
            </a:r>
            <a:r>
              <a:rPr lang="zh-TW" altLang="en-US" sz="3600" dirty="0"/>
              <a:t>公私鑰存在 </a:t>
            </a:r>
            <a:r>
              <a:rPr lang="en-US" altLang="zh-TW" sz="3600" dirty="0"/>
              <a:t>Linux </a:t>
            </a:r>
            <a:r>
              <a:rPr lang="zh-TW" altLang="en-US" sz="3600" dirty="0"/>
              <a:t>哪個目錄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/.</a:t>
            </a:r>
            <a:r>
              <a:rPr lang="en-US" altLang="zh-TW" sz="3600" dirty="0" err="1">
                <a:solidFill>
                  <a:srgbClr val="FF0000"/>
                </a:solidFill>
              </a:rPr>
              <a:t>ssh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(B) /home</a:t>
            </a:r>
          </a:p>
          <a:p>
            <a:r>
              <a:rPr lang="en-US" altLang="zh-TW" sz="3600" dirty="0"/>
              <a:t>(C) /</a:t>
            </a:r>
            <a:r>
              <a:rPr lang="en-US" altLang="zh-TW" sz="3600" dirty="0" err="1"/>
              <a:t>etc</a:t>
            </a:r>
            <a:endParaRPr lang="en-US" altLang="zh-TW" sz="3600" dirty="0"/>
          </a:p>
          <a:p>
            <a:r>
              <a:rPr lang="en-US" altLang="zh-TW" sz="3600" dirty="0"/>
              <a:t>(D) user</a:t>
            </a:r>
          </a:p>
        </p:txBody>
      </p:sp>
    </p:spTree>
    <p:extLst>
      <p:ext uri="{BB962C8B-B14F-4D97-AF65-F5344CB8AC3E}">
        <p14:creationId xmlns:p14="http://schemas.microsoft.com/office/powerpoint/2010/main" val="29863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>
                <a:solidFill>
                  <a:srgbClr val="FFFF00"/>
                </a:solidFill>
              </a:rPr>
              <a:t>2</a:t>
            </a:r>
          </a:p>
          <a:p>
            <a:pPr algn="ctr"/>
            <a:r>
              <a:rPr lang="zh-TW" altLang="en-US" sz="4000" dirty="0" smtClean="0"/>
              <a:t>作業系統</a:t>
            </a:r>
            <a:r>
              <a:rPr lang="zh-TW" altLang="en-US" sz="4000" dirty="0"/>
              <a:t>與應用程式</a:t>
            </a:r>
            <a:r>
              <a:rPr lang="zh-TW" altLang="en-US" sz="4000" dirty="0" smtClean="0"/>
              <a:t>安全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78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作業系統與應用程式安全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460" y="1063587"/>
            <a:ext cx="77339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2.1.</a:t>
            </a:r>
            <a:r>
              <a:rPr lang="zh-TW" altLang="en-US" dirty="0" smtClean="0"/>
              <a:t>作業系統</a:t>
            </a:r>
            <a:r>
              <a:rPr lang="zh-TW" altLang="en-US" dirty="0"/>
              <a:t>與應用軟體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smtClean="0"/>
              <a:t>windows</a:t>
            </a:r>
            <a:r>
              <a:rPr lang="zh-TW" altLang="en-US" dirty="0"/>
              <a:t>作業系統</a:t>
            </a:r>
            <a:r>
              <a:rPr lang="en-US" altLang="zh-TW" dirty="0"/>
              <a:t>| Linux</a:t>
            </a:r>
            <a:r>
              <a:rPr lang="zh-TW" altLang="en-US" dirty="0"/>
              <a:t>作業系統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2.2</a:t>
            </a:r>
            <a:r>
              <a:rPr lang="en-US" altLang="zh-TW" dirty="0"/>
              <a:t>.</a:t>
            </a:r>
            <a:r>
              <a:rPr lang="zh-TW" altLang="en-US" dirty="0"/>
              <a:t>作業系統與應用程式 </a:t>
            </a:r>
            <a:r>
              <a:rPr lang="en-US" altLang="zh-TW" dirty="0"/>
              <a:t>(</a:t>
            </a:r>
            <a:r>
              <a:rPr lang="zh-TW" altLang="en-US" dirty="0"/>
              <a:t>含資料庫與網頁</a:t>
            </a:r>
            <a:r>
              <a:rPr lang="en-US" altLang="zh-TW" dirty="0"/>
              <a:t>)</a:t>
            </a:r>
            <a:r>
              <a:rPr lang="zh-TW" altLang="en-US" dirty="0"/>
              <a:t>攻擊手法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2.2.1.</a:t>
            </a:r>
            <a:r>
              <a:rPr lang="zh-TW" altLang="en-US" dirty="0"/>
              <a:t>作業系統攻擊手法分析</a:t>
            </a:r>
            <a:r>
              <a:rPr lang="en-US" altLang="zh-TW" dirty="0"/>
              <a:t>:rootkits </a:t>
            </a:r>
            <a:r>
              <a:rPr lang="en-US" altLang="zh-TW" dirty="0" err="1"/>
              <a:t>vs</a:t>
            </a:r>
            <a:r>
              <a:rPr lang="en-US" altLang="zh-TW" dirty="0"/>
              <a:t> anti-rootkits</a:t>
            </a:r>
          </a:p>
          <a:p>
            <a:endParaRPr lang="en-US" altLang="zh-TW" dirty="0"/>
          </a:p>
          <a:p>
            <a:r>
              <a:rPr lang="en-US" altLang="zh-TW" dirty="0"/>
              <a:t>    2.2.2.</a:t>
            </a:r>
            <a:r>
              <a:rPr lang="zh-TW" altLang="en-US" dirty="0"/>
              <a:t>網站安全</a:t>
            </a:r>
            <a:r>
              <a:rPr lang="en-US" altLang="zh-TW" dirty="0"/>
              <a:t>--</a:t>
            </a:r>
          </a:p>
          <a:p>
            <a:r>
              <a:rPr lang="en-US" altLang="zh-TW" dirty="0"/>
              <a:t>        </a:t>
            </a:r>
            <a:r>
              <a:rPr lang="zh-TW" altLang="en-US" dirty="0"/>
              <a:t>網頁攻擊手法分析</a:t>
            </a:r>
            <a:r>
              <a:rPr lang="en-US" altLang="zh-TW" dirty="0"/>
              <a:t>:OWASP TOP 10====</a:t>
            </a:r>
            <a:r>
              <a:rPr lang="zh-TW" altLang="en-US" dirty="0"/>
              <a:t>網站十大類型漏洞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SQL injection</a:t>
            </a:r>
            <a:r>
              <a:rPr lang="zh-TW" altLang="en-US" dirty="0"/>
              <a:t>攻擊手法分析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XSS </a:t>
            </a:r>
            <a:r>
              <a:rPr lang="zh-TW" altLang="en-US" dirty="0"/>
              <a:t>攻擊手法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2.2.3.</a:t>
            </a:r>
            <a:r>
              <a:rPr lang="zh-TW" altLang="en-US" dirty="0"/>
              <a:t>程式與開發安全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a.</a:t>
            </a:r>
            <a:r>
              <a:rPr lang="zh-TW" altLang="en-US" dirty="0"/>
              <a:t>程式漏洞分析</a:t>
            </a:r>
            <a:r>
              <a:rPr lang="en-US" altLang="zh-TW" dirty="0"/>
              <a:t>: Buffer overflow</a:t>
            </a:r>
          </a:p>
          <a:p>
            <a:r>
              <a:rPr lang="en-US" altLang="zh-TW" dirty="0"/>
              <a:t>          </a:t>
            </a:r>
            <a:r>
              <a:rPr lang="zh-TW" altLang="en-US" dirty="0"/>
              <a:t>常見的程式漏洞</a:t>
            </a:r>
            <a:r>
              <a:rPr lang="en-US" altLang="zh-TW" dirty="0"/>
              <a:t>(</a:t>
            </a:r>
            <a:r>
              <a:rPr lang="zh-TW" altLang="en-US" dirty="0"/>
              <a:t>不含網站類型漏洞</a:t>
            </a:r>
            <a:r>
              <a:rPr lang="en-US" altLang="zh-TW" dirty="0"/>
              <a:t>): </a:t>
            </a:r>
            <a:r>
              <a:rPr lang="zh-TW" altLang="en-US" dirty="0"/>
              <a:t>大部分指</a:t>
            </a:r>
            <a:r>
              <a:rPr lang="en-US" altLang="zh-TW" dirty="0"/>
              <a:t>c/</a:t>
            </a:r>
            <a:r>
              <a:rPr lang="en-US" altLang="zh-TW" dirty="0" err="1"/>
              <a:t>c++</a:t>
            </a:r>
            <a:r>
              <a:rPr lang="zh-TW" altLang="en-US" dirty="0"/>
              <a:t>程式</a:t>
            </a:r>
          </a:p>
          <a:p>
            <a:r>
              <a:rPr lang="zh-TW" altLang="en-US" dirty="0"/>
              <a:t>          </a:t>
            </a:r>
            <a:r>
              <a:rPr lang="en-US" altLang="zh-TW" dirty="0"/>
              <a:t>(1)Buffer overflow</a:t>
            </a:r>
          </a:p>
          <a:p>
            <a:r>
              <a:rPr lang="en-US" altLang="zh-TW" dirty="0"/>
              <a:t>          (2)format string </a:t>
            </a:r>
            <a:r>
              <a:rPr lang="en-US" altLang="zh-TW" dirty="0" err="1"/>
              <a:t>vuln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          (3)integer overflow</a:t>
            </a:r>
          </a:p>
          <a:p>
            <a:r>
              <a:rPr lang="en-US" altLang="zh-TW" dirty="0"/>
              <a:t>          (4)heap </a:t>
            </a:r>
            <a:r>
              <a:rPr lang="en-US" altLang="zh-TW" dirty="0" smtClean="0"/>
              <a:t>overflow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b.SDLC</a:t>
            </a:r>
            <a:r>
              <a:rPr lang="en-US" altLang="zh-TW" dirty="0"/>
              <a:t> </a:t>
            </a:r>
            <a:r>
              <a:rPr lang="en-US" altLang="zh-TW" dirty="0" err="1"/>
              <a:t>vs</a:t>
            </a:r>
            <a:r>
              <a:rPr lang="en-US" altLang="zh-TW" dirty="0"/>
              <a:t> SSDLC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1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rgbClr val="FFFF00"/>
                </a:solidFill>
              </a:rPr>
              <a:t>2.1</a:t>
            </a:r>
            <a:r>
              <a:rPr lang="en-US" altLang="zh-TW" sz="66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5400" dirty="0" smtClean="0">
                <a:solidFill>
                  <a:schemeClr val="bg1"/>
                </a:solidFill>
              </a:rPr>
              <a:t>作業系統</a:t>
            </a:r>
            <a:r>
              <a:rPr lang="zh-TW" altLang="en-US" sz="5400" dirty="0">
                <a:solidFill>
                  <a:schemeClr val="bg1"/>
                </a:solidFill>
              </a:rPr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2036546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當某一作業系統中的兩個程式因互相搶用資源而造成兩個程式均</a:t>
            </a:r>
            <a:r>
              <a:rPr lang="zh-TW" altLang="en-US" sz="3600" dirty="0" smtClean="0"/>
              <a:t>無法完成</a:t>
            </a:r>
            <a:r>
              <a:rPr lang="zh-TW" altLang="en-US" sz="3600" dirty="0"/>
              <a:t>既定工作之結果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請問此現象稱為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碰撞</a:t>
            </a:r>
            <a:r>
              <a:rPr lang="en-US" altLang="zh-TW" sz="3600" dirty="0"/>
              <a:t>(Collision)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死結</a:t>
            </a:r>
            <a:r>
              <a:rPr lang="en-US" altLang="zh-TW" sz="3600" dirty="0"/>
              <a:t>(Deadlock)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佇列</a:t>
            </a:r>
            <a:r>
              <a:rPr lang="en-US" altLang="zh-TW" sz="3600" dirty="0"/>
              <a:t>(Queue)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欺騙</a:t>
            </a:r>
            <a:r>
              <a:rPr lang="en-US" altLang="zh-TW" sz="3600" dirty="0"/>
              <a:t>(Spoof)</a:t>
            </a:r>
          </a:p>
        </p:txBody>
      </p:sp>
    </p:spTree>
    <p:extLst>
      <p:ext uri="{BB962C8B-B14F-4D97-AF65-F5344CB8AC3E}">
        <p14:creationId xmlns:p14="http://schemas.microsoft.com/office/powerpoint/2010/main" val="26595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當某一作業系統中的兩個程式因互相搶用資源而造成兩個程式均</a:t>
            </a:r>
            <a:r>
              <a:rPr lang="zh-TW" altLang="en-US" sz="3600" dirty="0" smtClean="0"/>
              <a:t>無法完成</a:t>
            </a:r>
            <a:r>
              <a:rPr lang="zh-TW" altLang="en-US" sz="3600" dirty="0"/>
              <a:t>既定工作之結果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請問此現象稱為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碰撞</a:t>
            </a:r>
            <a:r>
              <a:rPr lang="en-US" altLang="zh-TW" sz="3600" dirty="0"/>
              <a:t>(Collision)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死結</a:t>
            </a:r>
            <a:r>
              <a:rPr lang="en-US" altLang="zh-TW" sz="3600" dirty="0">
                <a:solidFill>
                  <a:srgbClr val="FF0000"/>
                </a:solidFill>
              </a:rPr>
              <a:t>(Deadlock)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佇列</a:t>
            </a:r>
            <a:r>
              <a:rPr lang="en-US" altLang="zh-TW" sz="3600" dirty="0"/>
              <a:t>(Queue)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欺騙</a:t>
            </a:r>
            <a:r>
              <a:rPr lang="en-US" altLang="zh-TW" sz="3600" dirty="0"/>
              <a:t>(Spoof)</a:t>
            </a:r>
          </a:p>
        </p:txBody>
      </p:sp>
    </p:spTree>
    <p:extLst>
      <p:ext uri="{BB962C8B-B14F-4D97-AF65-F5344CB8AC3E}">
        <p14:creationId xmlns:p14="http://schemas.microsoft.com/office/powerpoint/2010/main" val="962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2017 </a:t>
            </a:r>
            <a:r>
              <a:rPr lang="zh-TW" altLang="en-US" sz="3600" dirty="0"/>
              <a:t>流行的 </a:t>
            </a:r>
            <a:r>
              <a:rPr lang="en-US" altLang="zh-TW" sz="3600" dirty="0" err="1"/>
              <a:t>wannacry</a:t>
            </a:r>
            <a:r>
              <a:rPr lang="en-US" altLang="zh-TW" sz="3600" dirty="0"/>
              <a:t> </a:t>
            </a:r>
            <a:r>
              <a:rPr lang="zh-TW" altLang="en-US" sz="3600" dirty="0"/>
              <a:t>攻擊是攻擊哪個服務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SMB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HTTP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21934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2017 </a:t>
            </a:r>
            <a:r>
              <a:rPr lang="zh-TW" altLang="en-US" sz="3600" dirty="0"/>
              <a:t>流行的 </a:t>
            </a:r>
            <a:r>
              <a:rPr lang="en-US" altLang="zh-TW" sz="3600" dirty="0" err="1"/>
              <a:t>wannacry</a:t>
            </a:r>
            <a:r>
              <a:rPr lang="en-US" altLang="zh-TW" sz="3600" dirty="0"/>
              <a:t> </a:t>
            </a:r>
            <a:r>
              <a:rPr lang="zh-TW" altLang="en-US" sz="3600" dirty="0"/>
              <a:t>攻擊是攻擊哪個服務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SMB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HTTP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41881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157" y="946908"/>
            <a:ext cx="87376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功能可以封鎖未經授權之應用程式的自動安裝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並防止</a:t>
            </a:r>
            <a:r>
              <a:rPr lang="zh-TW" altLang="en-US" sz="3600" dirty="0"/>
              <a:t>不小心變更系統的設定。即使系統管理員執行系統管理過程亦</a:t>
            </a:r>
            <a:r>
              <a:rPr lang="zh-TW" altLang="en-US" sz="3600" dirty="0" smtClean="0"/>
              <a:t>須要</a:t>
            </a:r>
            <a:r>
              <a:rPr lang="zh-TW" altLang="en-US" sz="3600" dirty="0"/>
              <a:t>由管理員主動同意或提供認證資訊才能執行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使用者帳戶控制</a:t>
            </a:r>
            <a:r>
              <a:rPr lang="en-US" altLang="zh-TW" sz="3600" dirty="0"/>
              <a:t>(User </a:t>
            </a:r>
            <a:r>
              <a:rPr lang="en-US" altLang="zh-TW" sz="3600" dirty="0" smtClean="0"/>
              <a:t>Account </a:t>
            </a:r>
            <a:r>
              <a:rPr lang="en-US" altLang="zh-TW" sz="3600" dirty="0" err="1" smtClean="0"/>
              <a:t>Control;UAC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資源監視器</a:t>
            </a:r>
            <a:r>
              <a:rPr lang="en-US" altLang="zh-TW" sz="3600" dirty="0"/>
              <a:t>(Resource Monitor)</a:t>
            </a:r>
          </a:p>
          <a:p>
            <a:r>
              <a:rPr lang="en-US" altLang="zh-TW" sz="3600" dirty="0"/>
              <a:t>(D) Windows Secondary Logon</a:t>
            </a:r>
          </a:p>
        </p:txBody>
      </p:sp>
    </p:spTree>
    <p:extLst>
      <p:ext uri="{BB962C8B-B14F-4D97-AF65-F5344CB8AC3E}">
        <p14:creationId xmlns:p14="http://schemas.microsoft.com/office/powerpoint/2010/main" val="17968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下列何者非社交工程攻擊方式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利用電子郵件誘騙使用者登入偽裝之網站以騙取帳號及通行碼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利用程式設計缺陷</a:t>
            </a:r>
            <a:r>
              <a:rPr lang="en-US" altLang="zh-TW" sz="3600" dirty="0"/>
              <a:t>,</a:t>
            </a:r>
            <a:r>
              <a:rPr lang="zh-TW" altLang="en-US" sz="3600" dirty="0"/>
              <a:t>向程式寫入錯誤的內容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利用即時通訊軟體如 </a:t>
            </a:r>
            <a:r>
              <a:rPr lang="en-US" altLang="zh-TW" sz="3600" dirty="0"/>
              <a:t>LINE,</a:t>
            </a:r>
            <a:r>
              <a:rPr lang="zh-TW" altLang="en-US" sz="3600" dirty="0"/>
              <a:t>偽裝親友來訊</a:t>
            </a:r>
            <a:r>
              <a:rPr lang="en-US" altLang="zh-TW" sz="3600" dirty="0"/>
              <a:t>,</a:t>
            </a:r>
            <a:r>
              <a:rPr lang="zh-TW" altLang="en-US" sz="3600" dirty="0"/>
              <a:t>誘騙點選來訊中之連</a:t>
            </a:r>
          </a:p>
          <a:p>
            <a:r>
              <a:rPr lang="zh-TW" altLang="en-US" sz="3600" dirty="0"/>
              <a:t>結後中毒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利用電話佯裝資訊人員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騙取帳號及通行碼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30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157" y="946908"/>
            <a:ext cx="87376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功能可以封鎖未經授權之應用程式的自動安裝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並防止</a:t>
            </a:r>
            <a:r>
              <a:rPr lang="zh-TW" altLang="en-US" sz="3600" dirty="0"/>
              <a:t>不小心變更系統的設定。即使系統管理員執行系統管理過程亦</a:t>
            </a:r>
            <a:r>
              <a:rPr lang="zh-TW" altLang="en-US" sz="3600" dirty="0" smtClean="0"/>
              <a:t>須要</a:t>
            </a:r>
            <a:r>
              <a:rPr lang="zh-TW" altLang="en-US" sz="3600" dirty="0"/>
              <a:t>由管理員主動同意或提供認證資訊才能執行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使用者帳戶控制</a:t>
            </a:r>
            <a:r>
              <a:rPr lang="en-US" altLang="zh-TW" sz="3600" dirty="0">
                <a:solidFill>
                  <a:srgbClr val="FF0000"/>
                </a:solidFill>
              </a:rPr>
              <a:t>(User </a:t>
            </a:r>
            <a:r>
              <a:rPr lang="en-US" altLang="zh-TW" sz="3600" dirty="0" smtClean="0">
                <a:solidFill>
                  <a:srgbClr val="FF0000"/>
                </a:solidFill>
              </a:rPr>
              <a:t>Account </a:t>
            </a:r>
            <a:r>
              <a:rPr lang="en-US" altLang="zh-TW" sz="3600" dirty="0" err="1" smtClean="0"/>
              <a:t>Control;UAC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資源監視器</a:t>
            </a:r>
            <a:r>
              <a:rPr lang="en-US" altLang="zh-TW" sz="3600" dirty="0"/>
              <a:t>(Resource Monitor)</a:t>
            </a:r>
          </a:p>
          <a:p>
            <a:r>
              <a:rPr lang="en-US" altLang="zh-TW" sz="3600" dirty="0"/>
              <a:t>(D) Windows Secondary Logon</a:t>
            </a:r>
          </a:p>
        </p:txBody>
      </p:sp>
    </p:spTree>
    <p:extLst>
      <p:ext uri="{BB962C8B-B14F-4D97-AF65-F5344CB8AC3E}">
        <p14:creationId xmlns:p14="http://schemas.microsoft.com/office/powerpoint/2010/main" val="13145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下列何者非登入作業系統可使用的網路身分驗證服務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Windows AD(Active Directory)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(B) LDAP(Lightweight Directory Access Protocol)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(C) NIS(Network Information Service)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(D) DHCP(Dynamic Host Configuration Protocol)</a:t>
            </a:r>
            <a:r>
              <a:rPr lang="zh-TW" altLang="en-US" sz="3600" dirty="0"/>
              <a:t>服務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269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下列何者非登入作業系統可使用的網路身分驗證服務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Windows AD(Active Directory)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(B) LDAP(Lightweight Directory Access Protocol)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(C) NIS(Network Information Service)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DHCP(Dynamic Host Configuration Protocol)</a:t>
            </a:r>
            <a:r>
              <a:rPr lang="zh-TW" altLang="en-US" sz="3600" dirty="0">
                <a:solidFill>
                  <a:srgbClr val="FF0000"/>
                </a:solidFill>
              </a:rPr>
              <a:t>服務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>
                <a:solidFill>
                  <a:srgbClr val="FFFF00"/>
                </a:solidFill>
              </a:rPr>
              <a:t>2.2.2</a:t>
            </a:r>
            <a:r>
              <a:rPr lang="en-US" altLang="zh-TW" sz="66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3600" dirty="0" smtClean="0"/>
              <a:t>網站</a:t>
            </a:r>
            <a:r>
              <a:rPr lang="zh-TW" altLang="en-US" sz="3600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5269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27944" y="2528044"/>
            <a:ext cx="5271246" cy="929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556" y="80818"/>
            <a:ext cx="7886700" cy="921950"/>
          </a:xfrm>
        </p:spPr>
        <p:txBody>
          <a:bodyPr/>
          <a:lstStyle/>
          <a:p>
            <a:r>
              <a:rPr lang="en-US" altLang="zh-TW" dirty="0"/>
              <a:t>2.2.2.</a:t>
            </a:r>
            <a:r>
              <a:rPr lang="zh-TW" altLang="en-US" dirty="0"/>
              <a:t>網站安全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164974" y="4387583"/>
            <a:ext cx="3459096" cy="7376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Hardware</a:t>
            </a:r>
            <a:r>
              <a:rPr lang="zh-TW" altLang="en-US" dirty="0" smtClean="0"/>
              <a:t> 硬體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164974" y="3525690"/>
            <a:ext cx="3348756" cy="7376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</a:t>
            </a:r>
            <a:r>
              <a:rPr lang="zh-TW" altLang="en-US" dirty="0" smtClean="0"/>
              <a:t>  作業系統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164974" y="2666359"/>
            <a:ext cx="1406178" cy="6685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網站伺服器</a:t>
            </a:r>
            <a:endParaRPr lang="zh-TW" altLang="en-US" b="1" dirty="0"/>
          </a:p>
        </p:txBody>
      </p:sp>
      <p:sp>
        <p:nvSpPr>
          <p:cNvPr id="7" name="圓角矩形 6"/>
          <p:cNvSpPr/>
          <p:nvPr/>
        </p:nvSpPr>
        <p:spPr>
          <a:xfrm>
            <a:off x="3723551" y="2665078"/>
            <a:ext cx="1760925" cy="6685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資料庫伺服器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166254" y="1340863"/>
            <a:ext cx="1757083" cy="487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網站應用程式</a:t>
            </a:r>
            <a:endParaRPr lang="zh-TW" altLang="en-US" dirty="0"/>
          </a:p>
        </p:txBody>
      </p:sp>
      <p:cxnSp>
        <p:nvCxnSpPr>
          <p:cNvPr id="11" name="肘形接點 10"/>
          <p:cNvCxnSpPr/>
          <p:nvPr/>
        </p:nvCxnSpPr>
        <p:spPr>
          <a:xfrm>
            <a:off x="2259102" y="5069715"/>
            <a:ext cx="2351314" cy="614723"/>
          </a:xfrm>
          <a:prstGeom prst="bentConnector3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91868" y="1944059"/>
            <a:ext cx="1472774" cy="568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模組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39254" y="5478466"/>
            <a:ext cx="153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154862" y="5478466"/>
            <a:ext cx="820447" cy="1846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930820" y="5276935"/>
            <a:ext cx="1733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Wired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有線網路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154862" y="5703473"/>
            <a:ext cx="820447" cy="224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30820" y="5742925"/>
            <a:ext cx="197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無線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</a:p>
        </p:txBody>
      </p:sp>
    </p:spTree>
    <p:extLst>
      <p:ext uri="{BB962C8B-B14F-4D97-AF65-F5344CB8AC3E}">
        <p14:creationId xmlns:p14="http://schemas.microsoft.com/office/powerpoint/2010/main" val="25048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132" y="403547"/>
            <a:ext cx="7886700" cy="921950"/>
          </a:xfrm>
        </p:spPr>
        <p:txBody>
          <a:bodyPr/>
          <a:lstStyle/>
          <a:p>
            <a:r>
              <a:rPr lang="en-US" altLang="zh-TW" dirty="0"/>
              <a:t>2.2.2.</a:t>
            </a:r>
            <a:r>
              <a:rPr lang="zh-TW" altLang="en-US" dirty="0"/>
              <a:t>網站安全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39" y="1505778"/>
            <a:ext cx="6313620" cy="443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08" y="305227"/>
            <a:ext cx="1739973" cy="93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Apache HTTP Server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0" y="2700562"/>
            <a:ext cx="1832091" cy="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ariaDB (MySQL) UUID 優化之儲存方式(storage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4" t="15889" r="26605" b="28537"/>
          <a:stretch/>
        </p:blipFill>
        <p:spPr bwMode="auto">
          <a:xfrm>
            <a:off x="6185196" y="1974080"/>
            <a:ext cx="947085" cy="7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MySQL - 维基百科，自由的百科全书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12" y="2021677"/>
            <a:ext cx="1397184" cy="7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81" y="1857684"/>
            <a:ext cx="933569" cy="82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 descr="如何建立MongoDB並與QNAP QIoT Suite Lite連接- QNAP QIo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50" y="1707995"/>
            <a:ext cx="960505" cy="112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3" name="Picture 17" descr="建置WordPress MU 多子網域HTTPS for CentOS 7 + NGINX + PHP 7 | MIS 腳印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2" y="1910214"/>
            <a:ext cx="1373697" cy="7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5" name="Picture 19" descr="Brief presentation of Bootstrap | SUPINFO, École Supérieure d ..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87" y="2013099"/>
            <a:ext cx="1281340" cy="56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關於資安組織 </a:t>
            </a:r>
            <a:r>
              <a:rPr lang="en-US" altLang="zh-TW" sz="3200" dirty="0"/>
              <a:t>OWASP(</a:t>
            </a:r>
            <a:r>
              <a:rPr lang="zh-TW" altLang="en-US" sz="3200" dirty="0"/>
              <a:t>開放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軟體安全計畫</a:t>
            </a:r>
            <a:r>
              <a:rPr lang="en-US" altLang="zh-TW" sz="3200" dirty="0"/>
              <a:t>—Open Web </a:t>
            </a:r>
            <a:r>
              <a:rPr lang="en-US" altLang="zh-TW" sz="3200" dirty="0" smtClean="0"/>
              <a:t>Application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Security </a:t>
            </a:r>
            <a:r>
              <a:rPr lang="en-US" altLang="zh-TW" sz="3200" dirty="0"/>
              <a:t>Project),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是一個開放社群、營利性組織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主要目標是研議協助解決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軟體安全之標準、工具與技術</a:t>
            </a:r>
            <a:r>
              <a:rPr lang="zh-TW" altLang="en-US" sz="3200" dirty="0" smtClean="0"/>
              <a:t>文件</a:t>
            </a:r>
            <a:endParaRPr lang="zh-TW" altLang="en-US" sz="3200" dirty="0"/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長期協助政府或企業暸解並改善網頁應用程式與網頁服務的</a:t>
            </a:r>
            <a:r>
              <a:rPr lang="zh-TW" altLang="en-US" sz="3200" dirty="0" smtClean="0"/>
              <a:t>安全性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美國聯邦貿易委員會</a:t>
            </a:r>
            <a:r>
              <a:rPr lang="en-US" altLang="zh-TW" sz="3200" dirty="0"/>
              <a:t>(FTC)</a:t>
            </a:r>
            <a:r>
              <a:rPr lang="zh-TW" altLang="en-US" sz="3200" dirty="0"/>
              <a:t>強烈建議所有企業需遵循 </a:t>
            </a:r>
            <a:r>
              <a:rPr lang="en-US" altLang="zh-TW" sz="3200" dirty="0" smtClean="0"/>
              <a:t>OWASP</a:t>
            </a:r>
            <a:r>
              <a:rPr lang="zh-TW" altLang="en-US" sz="3200" dirty="0" smtClean="0"/>
              <a:t>所發佈的十大 </a:t>
            </a:r>
            <a:r>
              <a:rPr lang="en-US" altLang="zh-TW" sz="3200" dirty="0"/>
              <a:t>Web </a:t>
            </a:r>
            <a:r>
              <a:rPr lang="zh-TW" altLang="en-US" sz="3200" dirty="0"/>
              <a:t>弱點防護守則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238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關於資安組織 </a:t>
            </a:r>
            <a:r>
              <a:rPr lang="en-US" altLang="zh-TW" sz="3200" dirty="0"/>
              <a:t>OWASP(</a:t>
            </a:r>
            <a:r>
              <a:rPr lang="zh-TW" altLang="en-US" sz="3200" dirty="0"/>
              <a:t>開放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軟體安全計畫</a:t>
            </a:r>
            <a:r>
              <a:rPr lang="en-US" altLang="zh-TW" sz="3200" dirty="0"/>
              <a:t>—Open Web </a:t>
            </a:r>
            <a:r>
              <a:rPr lang="en-US" altLang="zh-TW" sz="3200" dirty="0" smtClean="0"/>
              <a:t>Application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Security </a:t>
            </a:r>
            <a:r>
              <a:rPr lang="en-US" altLang="zh-TW" sz="3200" dirty="0"/>
              <a:t>Project),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是一個開放社群、營利性組織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主要目標是研議協助解決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軟體安全之標準、工具與技術</a:t>
            </a:r>
            <a:r>
              <a:rPr lang="zh-TW" altLang="en-US" sz="3200" dirty="0" smtClean="0"/>
              <a:t>文件</a:t>
            </a:r>
            <a:endParaRPr lang="zh-TW" altLang="en-US" sz="3200" dirty="0"/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長期協助政府或企業暸解並改善網頁應用程式與網頁服務的</a:t>
            </a:r>
            <a:r>
              <a:rPr lang="zh-TW" altLang="en-US" sz="3200" dirty="0" smtClean="0"/>
              <a:t>安全性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美國聯邦貿易委員會</a:t>
            </a:r>
            <a:r>
              <a:rPr lang="en-US" altLang="zh-TW" sz="3200" dirty="0"/>
              <a:t>(FTC)</a:t>
            </a:r>
            <a:r>
              <a:rPr lang="zh-TW" altLang="en-US" sz="3200" dirty="0"/>
              <a:t>強烈建議所有企業需遵循 </a:t>
            </a:r>
            <a:r>
              <a:rPr lang="en-US" altLang="zh-TW" sz="3200" dirty="0" smtClean="0"/>
              <a:t>OWASP</a:t>
            </a:r>
            <a:r>
              <a:rPr lang="zh-TW" altLang="en-US" sz="3200" dirty="0" smtClean="0"/>
              <a:t>所發佈的十大 </a:t>
            </a:r>
            <a:r>
              <a:rPr lang="en-US" altLang="zh-TW" sz="3200" dirty="0"/>
              <a:t>Web </a:t>
            </a:r>
            <a:r>
              <a:rPr lang="zh-TW" altLang="en-US" sz="3200" dirty="0"/>
              <a:t>弱點防護守則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0571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4409" y="359818"/>
            <a:ext cx="5866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/>
              <a:t>OWASP TOP 10</a:t>
            </a:r>
            <a:endParaRPr lang="en-US" altLang="zh-TW" sz="7200" dirty="0"/>
          </a:p>
        </p:txBody>
      </p:sp>
    </p:spTree>
    <p:extLst>
      <p:ext uri="{BB962C8B-B14F-4D97-AF65-F5344CB8AC3E}">
        <p14:creationId xmlns:p14="http://schemas.microsoft.com/office/powerpoint/2010/main" val="3964383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自動化工具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BEEF Framework</a:t>
            </a:r>
          </a:p>
          <a:p>
            <a:r>
              <a:rPr lang="en-US" altLang="zh-TW" sz="3600" dirty="0"/>
              <a:t>(B) SQLMAP</a:t>
            </a:r>
          </a:p>
          <a:p>
            <a:r>
              <a:rPr lang="en-US" altLang="zh-TW" sz="3600" dirty="0"/>
              <a:t>(C) BSQL</a:t>
            </a:r>
          </a:p>
          <a:p>
            <a:r>
              <a:rPr lang="en-US" altLang="zh-TW" sz="3600" dirty="0"/>
              <a:t>(D) Bobcat</a:t>
            </a:r>
          </a:p>
        </p:txBody>
      </p:sp>
    </p:spTree>
    <p:extLst>
      <p:ext uri="{BB962C8B-B14F-4D97-AF65-F5344CB8AC3E}">
        <p14:creationId xmlns:p14="http://schemas.microsoft.com/office/powerpoint/2010/main" val="16683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下列何者非社交工程攻擊方式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利用電子郵件誘騙使用者登入偽裝之網站以騙取帳號及通行碼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利用程式設計缺陷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向程式寫入錯誤的內容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利用即時通訊軟體如 </a:t>
            </a:r>
            <a:r>
              <a:rPr lang="en-US" altLang="zh-TW" sz="3600" dirty="0"/>
              <a:t>LINE,</a:t>
            </a:r>
            <a:r>
              <a:rPr lang="zh-TW" altLang="en-US" sz="3600" dirty="0"/>
              <a:t>偽裝親友來訊</a:t>
            </a:r>
            <a:r>
              <a:rPr lang="en-US" altLang="zh-TW" sz="3600" dirty="0"/>
              <a:t>,</a:t>
            </a:r>
            <a:r>
              <a:rPr lang="zh-TW" altLang="en-US" sz="3600" dirty="0"/>
              <a:t>誘騙點選來訊中之連</a:t>
            </a:r>
          </a:p>
          <a:p>
            <a:r>
              <a:rPr lang="zh-TW" altLang="en-US" sz="3600" dirty="0"/>
              <a:t>結後中毒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利用電話佯裝資訊人員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騙取帳號及通行碼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70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自動化工具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BEEF Framework</a:t>
            </a:r>
          </a:p>
          <a:p>
            <a:r>
              <a:rPr lang="en-US" altLang="zh-TW" sz="3600" dirty="0"/>
              <a:t>(B) SQLMAP</a:t>
            </a:r>
          </a:p>
          <a:p>
            <a:r>
              <a:rPr lang="en-US" altLang="zh-TW" sz="3600" dirty="0"/>
              <a:t>(C) BSQL</a:t>
            </a:r>
          </a:p>
          <a:p>
            <a:r>
              <a:rPr lang="en-US" altLang="zh-TW" sz="3600" dirty="0"/>
              <a:t>(D) Bobcat</a:t>
            </a:r>
          </a:p>
        </p:txBody>
      </p:sp>
    </p:spTree>
    <p:extLst>
      <p:ext uri="{BB962C8B-B14F-4D97-AF65-F5344CB8AC3E}">
        <p14:creationId xmlns:p14="http://schemas.microsoft.com/office/powerpoint/2010/main" val="32146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5760" y="946908"/>
            <a:ext cx="8503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Server-side Injection </a:t>
            </a:r>
            <a:r>
              <a:rPr lang="zh-TW" altLang="en-US" sz="3600" dirty="0"/>
              <a:t>攻擊手法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Blind SQL Injection</a:t>
            </a:r>
          </a:p>
          <a:p>
            <a:r>
              <a:rPr lang="en-US" altLang="zh-TW" sz="3600" dirty="0"/>
              <a:t>(B) Hibernate Injection</a:t>
            </a:r>
          </a:p>
          <a:p>
            <a:r>
              <a:rPr lang="en-US" altLang="zh-TW" sz="3600" dirty="0"/>
              <a:t>(C) Command Injection</a:t>
            </a:r>
          </a:p>
          <a:p>
            <a:r>
              <a:rPr lang="en-US" altLang="zh-TW" sz="3600" dirty="0"/>
              <a:t>(D) XSS Injection</a:t>
            </a:r>
          </a:p>
        </p:txBody>
      </p:sp>
    </p:spTree>
    <p:extLst>
      <p:ext uri="{BB962C8B-B14F-4D97-AF65-F5344CB8AC3E}">
        <p14:creationId xmlns:p14="http://schemas.microsoft.com/office/powerpoint/2010/main" val="1903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Server-side Injection </a:t>
            </a:r>
            <a:r>
              <a:rPr lang="zh-TW" altLang="en-US" sz="3600" dirty="0"/>
              <a:t>攻擊手法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Blind SQL Injection</a:t>
            </a:r>
          </a:p>
          <a:p>
            <a:r>
              <a:rPr lang="en-US" altLang="zh-TW" sz="3600" dirty="0"/>
              <a:t>(B) Hibernate Injection</a:t>
            </a:r>
          </a:p>
          <a:p>
            <a:r>
              <a:rPr lang="en-US" altLang="zh-TW" sz="3600" dirty="0"/>
              <a:t>(C) Command Injection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XSS Injection</a:t>
            </a:r>
          </a:p>
        </p:txBody>
      </p:sp>
    </p:spTree>
    <p:extLst>
      <p:ext uri="{BB962C8B-B14F-4D97-AF65-F5344CB8AC3E}">
        <p14:creationId xmlns:p14="http://schemas.microsoft.com/office/powerpoint/2010/main" val="27910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385" y="946908"/>
            <a:ext cx="84972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下列何種安全模式中「</a:t>
            </a:r>
            <a:r>
              <a:rPr lang="zh-TW" altLang="en-US" sz="3200" dirty="0" smtClean="0"/>
              <a:t>檔案</a:t>
            </a:r>
            <a:r>
              <a:rPr lang="zh-TW" altLang="en-US" sz="3200" dirty="0"/>
              <a:t>持有者」可授權決定「其他使用者」存取該檔案的權限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強制性存取控制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18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385" y="946908"/>
            <a:ext cx="84972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下列何種安全模式中「</a:t>
            </a:r>
            <a:r>
              <a:rPr lang="zh-TW" altLang="en-US" sz="3200" dirty="0" smtClean="0"/>
              <a:t>檔案</a:t>
            </a:r>
            <a:r>
              <a:rPr lang="zh-TW" altLang="en-US" sz="3200" dirty="0"/>
              <a:t>持有者」可授權決定「其他使用者」存取該檔案的權限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自由存取控制</a:t>
            </a:r>
            <a:r>
              <a:rPr lang="en-US" altLang="zh-TW" sz="3200" dirty="0">
                <a:solidFill>
                  <a:srgbClr val="FF0000"/>
                </a:solidFill>
              </a:rPr>
              <a:t>(Discretionary Access </a:t>
            </a:r>
            <a:r>
              <a:rPr lang="en-US" altLang="zh-TW" sz="3200" dirty="0" err="1">
                <a:solidFill>
                  <a:srgbClr val="FF0000"/>
                </a:solidFill>
              </a:rPr>
              <a:t>Control,DAC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強制性存取控制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3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用在入侵和攻擊他人的電腦系統上</a:t>
            </a:r>
            <a:r>
              <a:rPr lang="en-US" altLang="zh-TW" sz="3600" dirty="0"/>
              <a:t>,</a:t>
            </a:r>
            <a:r>
              <a:rPr lang="zh-TW" altLang="en-US" sz="3600" dirty="0"/>
              <a:t>取得系統管理員的權限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具有隱</a:t>
            </a:r>
          </a:p>
          <a:p>
            <a:r>
              <a:rPr lang="zh-TW" altLang="en-US" sz="3600" dirty="0"/>
              <a:t>藏和遠端操控的能力</a:t>
            </a:r>
            <a:r>
              <a:rPr lang="en-US" altLang="zh-TW" sz="3600" dirty="0"/>
              <a:t>;</a:t>
            </a:r>
            <a:r>
              <a:rPr lang="zh-TW" altLang="en-US" sz="3600" dirty="0"/>
              <a:t>電腦病毒、間諜軟體等也常使用來隱藏蹤跡。</a:t>
            </a:r>
          </a:p>
          <a:p>
            <a:r>
              <a:rPr lang="zh-TW" altLang="en-US" sz="3600" dirty="0"/>
              <a:t>該工具軟體為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Cookie</a:t>
            </a:r>
          </a:p>
          <a:p>
            <a:r>
              <a:rPr lang="en-US" altLang="zh-TW" sz="3600" dirty="0"/>
              <a:t>(B) Rootkit</a:t>
            </a:r>
          </a:p>
          <a:p>
            <a:r>
              <a:rPr lang="en-US" altLang="zh-TW" sz="3600" dirty="0"/>
              <a:t>(C) Backdoor</a:t>
            </a:r>
          </a:p>
          <a:p>
            <a:r>
              <a:rPr lang="en-US" altLang="zh-TW" sz="3600" dirty="0"/>
              <a:t>(D) Phishing</a:t>
            </a:r>
          </a:p>
        </p:txBody>
      </p:sp>
    </p:spTree>
    <p:extLst>
      <p:ext uri="{BB962C8B-B14F-4D97-AF65-F5344CB8AC3E}">
        <p14:creationId xmlns:p14="http://schemas.microsoft.com/office/powerpoint/2010/main" val="35355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用在入侵和攻擊他人的電腦系統上</a:t>
            </a:r>
            <a:r>
              <a:rPr lang="en-US" altLang="zh-TW" sz="3600" dirty="0"/>
              <a:t>,</a:t>
            </a:r>
            <a:r>
              <a:rPr lang="zh-TW" altLang="en-US" sz="3600" dirty="0"/>
              <a:t>取得系統管理員的權限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具有隱</a:t>
            </a:r>
          </a:p>
          <a:p>
            <a:r>
              <a:rPr lang="zh-TW" altLang="en-US" sz="3600" dirty="0"/>
              <a:t>藏和遠端操控的能力</a:t>
            </a:r>
            <a:r>
              <a:rPr lang="en-US" altLang="zh-TW" sz="3600" dirty="0"/>
              <a:t>;</a:t>
            </a:r>
            <a:r>
              <a:rPr lang="zh-TW" altLang="en-US" sz="3600" dirty="0"/>
              <a:t>電腦病毒、間諜軟體等也常使用來隱藏蹤跡。</a:t>
            </a:r>
          </a:p>
          <a:p>
            <a:r>
              <a:rPr lang="zh-TW" altLang="en-US" sz="3600" dirty="0"/>
              <a:t>該工具軟體為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Cookie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Rootkit</a:t>
            </a:r>
          </a:p>
          <a:p>
            <a:r>
              <a:rPr lang="en-US" altLang="zh-TW" sz="3600" dirty="0"/>
              <a:t>(C) Backdoor</a:t>
            </a:r>
          </a:p>
          <a:p>
            <a:r>
              <a:rPr lang="en-US" altLang="zh-TW" sz="3600" dirty="0"/>
              <a:t>(D) Phishing</a:t>
            </a:r>
          </a:p>
        </p:txBody>
      </p:sp>
    </p:spTree>
    <p:extLst>
      <p:ext uri="{BB962C8B-B14F-4D97-AF65-F5344CB8AC3E}">
        <p14:creationId xmlns:p14="http://schemas.microsoft.com/office/powerpoint/2010/main" val="32466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我們都知道要防止 </a:t>
            </a:r>
            <a:r>
              <a:rPr lang="en-US" altLang="zh-TW" sz="3600" dirty="0"/>
              <a:t>XSS </a:t>
            </a:r>
            <a:r>
              <a:rPr lang="zh-TW" altLang="en-US" sz="3600" dirty="0"/>
              <a:t>跨網站指令碼攻擊必須過濾特殊字元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何者不是我們應該過濾的特殊字元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#</a:t>
            </a:r>
          </a:p>
          <a:p>
            <a:r>
              <a:rPr lang="en-US" altLang="zh-TW" sz="3600" dirty="0"/>
              <a:t>(B) &amp;</a:t>
            </a:r>
          </a:p>
          <a:p>
            <a:r>
              <a:rPr lang="en-US" altLang="zh-TW" sz="3600" dirty="0"/>
              <a:t>(C) “</a:t>
            </a:r>
          </a:p>
          <a:p>
            <a:r>
              <a:rPr lang="en-US" altLang="zh-TW" sz="3600" dirty="0"/>
              <a:t>(D) ||</a:t>
            </a:r>
          </a:p>
        </p:txBody>
      </p:sp>
    </p:spTree>
    <p:extLst>
      <p:ext uri="{BB962C8B-B14F-4D97-AF65-F5344CB8AC3E}">
        <p14:creationId xmlns:p14="http://schemas.microsoft.com/office/powerpoint/2010/main" val="18562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我們都知道要防止 </a:t>
            </a:r>
            <a:r>
              <a:rPr lang="en-US" altLang="zh-TW" sz="3600" dirty="0"/>
              <a:t>XSS </a:t>
            </a:r>
            <a:r>
              <a:rPr lang="zh-TW" altLang="en-US" sz="3600" dirty="0"/>
              <a:t>跨網站指令碼攻擊必須過濾特殊字元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何者不是我們應該過濾的特殊字元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#</a:t>
            </a:r>
          </a:p>
          <a:p>
            <a:r>
              <a:rPr lang="en-US" altLang="zh-TW" sz="3600" dirty="0"/>
              <a:t>(B) &amp;</a:t>
            </a:r>
          </a:p>
          <a:p>
            <a:r>
              <a:rPr lang="en-US" altLang="zh-TW" sz="3600" dirty="0"/>
              <a:t>(C) 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||</a:t>
            </a:r>
          </a:p>
        </p:txBody>
      </p:sp>
    </p:spTree>
    <p:extLst>
      <p:ext uri="{BB962C8B-B14F-4D97-AF65-F5344CB8AC3E}">
        <p14:creationId xmlns:p14="http://schemas.microsoft.com/office/powerpoint/2010/main" val="42213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請問防禦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的最佳方式為下列何者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參數長度過濾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輸出過濾</a:t>
            </a:r>
          </a:p>
          <a:p>
            <a:r>
              <a:rPr lang="en-US" altLang="zh-TW" sz="3600" dirty="0"/>
              <a:t>(D)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648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下列哪個協定較為安全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FTP</a:t>
            </a:r>
          </a:p>
          <a:p>
            <a:r>
              <a:rPr lang="en-US" altLang="zh-TW" sz="3600" dirty="0"/>
              <a:t>(C) SSL</a:t>
            </a:r>
          </a:p>
          <a:p>
            <a:r>
              <a:rPr lang="en-US" altLang="zh-TW" sz="3600" dirty="0"/>
              <a:t>(D) TELNET</a:t>
            </a:r>
          </a:p>
        </p:txBody>
      </p:sp>
    </p:spTree>
    <p:extLst>
      <p:ext uri="{BB962C8B-B14F-4D97-AF65-F5344CB8AC3E}">
        <p14:creationId xmlns:p14="http://schemas.microsoft.com/office/powerpoint/2010/main" val="452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請問防禦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的最佳方式為下列何者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參數長度過濾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輸出過濾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284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下列哪種方法可讓開發人員發現其撰寫的網頁程式碼是否存有輸入</a:t>
            </a:r>
            <a:r>
              <a:rPr lang="zh-TW" altLang="en-US" sz="3600" dirty="0" smtClean="0"/>
              <a:t>驗證</a:t>
            </a:r>
            <a:r>
              <a:rPr lang="zh-TW" altLang="en-US" sz="3600" dirty="0"/>
              <a:t>漏洞</a:t>
            </a:r>
            <a:r>
              <a:rPr lang="en-US" altLang="zh-TW" sz="3600" dirty="0"/>
              <a:t>(Input Validation Weaknesses)?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反組譯應用程式執行碼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模糊測試</a:t>
            </a:r>
            <a:r>
              <a:rPr lang="en-US" altLang="zh-TW" sz="3600" dirty="0"/>
              <a:t>(Fuzz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使用除錯器</a:t>
            </a:r>
            <a:r>
              <a:rPr lang="en-US" altLang="zh-TW" sz="3600" dirty="0"/>
              <a:t>(Debugger)</a:t>
            </a:r>
            <a:r>
              <a:rPr lang="zh-TW" altLang="en-US" sz="3600" dirty="0"/>
              <a:t>逐步執行檢視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624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下列哪種方法可讓開發人員發現其撰寫的網頁程式碼是否存有輸入</a:t>
            </a:r>
            <a:r>
              <a:rPr lang="zh-TW" altLang="en-US" sz="3600" dirty="0" smtClean="0"/>
              <a:t>驗證</a:t>
            </a:r>
            <a:r>
              <a:rPr lang="zh-TW" altLang="en-US" sz="3600" dirty="0"/>
              <a:t>漏洞</a:t>
            </a:r>
            <a:r>
              <a:rPr lang="en-US" altLang="zh-TW" sz="3600" dirty="0"/>
              <a:t>(Input Validation Weaknesses)?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反組譯應用程式執行碼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模糊測試</a:t>
            </a:r>
            <a:r>
              <a:rPr lang="en-US" altLang="zh-TW" sz="3600" dirty="0">
                <a:solidFill>
                  <a:srgbClr val="FF0000"/>
                </a:solidFill>
              </a:rPr>
              <a:t>(Fuzz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使用除錯器</a:t>
            </a:r>
            <a:r>
              <a:rPr lang="en-US" altLang="zh-TW" sz="3600" dirty="0"/>
              <a:t>(Debugger)</a:t>
            </a:r>
            <a:r>
              <a:rPr lang="zh-TW" altLang="en-US" sz="3600" dirty="0"/>
              <a:t>逐步執行檢視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653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網頁中使用驗證碼</a:t>
            </a:r>
            <a:r>
              <a:rPr lang="en-US" altLang="zh-TW" sz="3600" dirty="0"/>
              <a:t>(CAPTCHA)</a:t>
            </a:r>
            <a:r>
              <a:rPr lang="zh-TW" altLang="en-US" sz="3600" dirty="0"/>
              <a:t>主要可防禦下列何種攻擊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pPr marL="742950" indent="-742950">
              <a:buAutoNum type="alphaUcParenBoth"/>
            </a:pPr>
            <a:r>
              <a:rPr lang="en-US" altLang="zh-TW" sz="3600" dirty="0" smtClean="0"/>
              <a:t>SQL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跨</a:t>
            </a:r>
            <a:r>
              <a:rPr lang="zh-TW" altLang="en-US" sz="3600" dirty="0"/>
              <a:t>站腳本攻擊</a:t>
            </a:r>
            <a:r>
              <a:rPr lang="en-US" altLang="zh-TW" sz="3600" dirty="0"/>
              <a:t>(XSS)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緩衝區易位攻擊</a:t>
            </a:r>
            <a:r>
              <a:rPr lang="en-US" altLang="zh-TW" sz="3600" dirty="0"/>
              <a:t>(Buffer Overflow)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跨站偽造請求攻擊</a:t>
            </a:r>
            <a:r>
              <a:rPr lang="en-US" altLang="zh-TW" sz="3600" dirty="0"/>
              <a:t>(CSRF)</a:t>
            </a:r>
            <a:r>
              <a:rPr lang="zh-TW" altLang="en-US" sz="3600" dirty="0"/>
              <a:t>。</a:t>
            </a:r>
            <a:endParaRPr lang="en-US" altLang="zh-TW" sz="3600" dirty="0" smtClean="0"/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424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網頁中使用驗證碼</a:t>
            </a:r>
            <a:r>
              <a:rPr lang="en-US" altLang="zh-TW" sz="3600" dirty="0"/>
              <a:t>(CAPTCHA)</a:t>
            </a:r>
            <a:r>
              <a:rPr lang="zh-TW" altLang="en-US" sz="3600" dirty="0"/>
              <a:t>主要可防禦下列何種攻擊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pPr marL="742950" indent="-742950">
              <a:buAutoNum type="alphaUcParenBoth"/>
            </a:pPr>
            <a:r>
              <a:rPr lang="en-US" altLang="zh-TW" sz="3600" dirty="0" smtClean="0"/>
              <a:t>SQL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跨</a:t>
            </a:r>
            <a:r>
              <a:rPr lang="zh-TW" altLang="en-US" sz="3600" dirty="0"/>
              <a:t>站腳本攻擊</a:t>
            </a:r>
            <a:r>
              <a:rPr lang="en-US" altLang="zh-TW" sz="3600" dirty="0"/>
              <a:t>(XSS)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緩衝區易位攻擊</a:t>
            </a:r>
            <a:r>
              <a:rPr lang="en-US" altLang="zh-TW" sz="3600" dirty="0"/>
              <a:t>(Buffer Overflow)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跨站偽造請求攻擊</a:t>
            </a:r>
            <a:r>
              <a:rPr lang="en-US" altLang="zh-TW" sz="3600" dirty="0">
                <a:solidFill>
                  <a:srgbClr val="FF0000"/>
                </a:solidFill>
              </a:rPr>
              <a:t>(CSRF)</a:t>
            </a:r>
            <a:r>
              <a:rPr lang="zh-TW" altLang="en-US" sz="3600" dirty="0">
                <a:solidFill>
                  <a:srgbClr val="FF0000"/>
                </a:solidFill>
              </a:rPr>
              <a:t>。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595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下列何者屬於開發安全方面需注意的問題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部署時必須考量伺服器效能</a:t>
            </a:r>
            <a:r>
              <a:rPr lang="en-US" altLang="zh-TW" sz="3600" dirty="0"/>
              <a:t>,</a:t>
            </a:r>
            <a:r>
              <a:rPr lang="zh-TW" altLang="en-US" sz="3600" dirty="0"/>
              <a:t>避免導致應用程式效能低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應用程式設計必須設計多線程</a:t>
            </a:r>
            <a:r>
              <a:rPr lang="en-US" altLang="zh-TW" sz="3600" dirty="0"/>
              <a:t>,</a:t>
            </a:r>
            <a:r>
              <a:rPr lang="zh-TW" altLang="en-US" sz="3600" dirty="0"/>
              <a:t>用戶能對服務隨時存取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應用程式必須考量是否有 </a:t>
            </a:r>
            <a:r>
              <a:rPr lang="en-US" altLang="zh-TW" sz="3600" dirty="0"/>
              <a:t>SQL </a:t>
            </a:r>
            <a:r>
              <a:rPr lang="zh-TW" altLang="en-US" sz="3600" dirty="0"/>
              <a:t>注入漏洞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應用程式必須考量 </a:t>
            </a:r>
            <a:r>
              <a:rPr lang="en-US" altLang="zh-TW" sz="3600" dirty="0"/>
              <a:t>License </a:t>
            </a:r>
            <a:r>
              <a:rPr lang="zh-TW" altLang="en-US" sz="3600" dirty="0"/>
              <a:t>限制</a:t>
            </a:r>
            <a:r>
              <a:rPr lang="en-US" altLang="zh-TW" sz="3600" dirty="0"/>
              <a:t>,</a:t>
            </a:r>
            <a:r>
              <a:rPr lang="zh-TW" altLang="en-US" sz="3600" dirty="0"/>
              <a:t>避免出現無法部署其他伺服器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1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下列何者屬於開發安全方面需注意的問題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部署時必須考量伺服器效能</a:t>
            </a:r>
            <a:r>
              <a:rPr lang="en-US" altLang="zh-TW" sz="3600" dirty="0"/>
              <a:t>,</a:t>
            </a:r>
            <a:r>
              <a:rPr lang="zh-TW" altLang="en-US" sz="3600" dirty="0"/>
              <a:t>避免導致應用程式效能低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應用程式設計必須設計多線程</a:t>
            </a:r>
            <a:r>
              <a:rPr lang="en-US" altLang="zh-TW" sz="3600" dirty="0"/>
              <a:t>,</a:t>
            </a:r>
            <a:r>
              <a:rPr lang="zh-TW" altLang="en-US" sz="3600" dirty="0"/>
              <a:t>用戶能對服務隨時存取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應用程式必須考量是否有 </a:t>
            </a:r>
            <a:r>
              <a:rPr lang="en-US" altLang="zh-TW" sz="3600" dirty="0">
                <a:solidFill>
                  <a:srgbClr val="FF0000"/>
                </a:solidFill>
              </a:rPr>
              <a:t>SQL </a:t>
            </a:r>
            <a:r>
              <a:rPr lang="zh-TW" altLang="en-US" sz="3600" dirty="0">
                <a:solidFill>
                  <a:srgbClr val="FF0000"/>
                </a:solidFill>
              </a:rPr>
              <a:t>注入漏洞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應用程式必須考量 </a:t>
            </a:r>
            <a:r>
              <a:rPr lang="en-US" altLang="zh-TW" sz="3600" dirty="0"/>
              <a:t>License </a:t>
            </a:r>
            <a:r>
              <a:rPr lang="zh-TW" altLang="en-US" sz="3600" dirty="0"/>
              <a:t>限制</a:t>
            </a:r>
            <a:r>
              <a:rPr lang="en-US" altLang="zh-TW" sz="3600" dirty="0"/>
              <a:t>,</a:t>
            </a:r>
            <a:r>
              <a:rPr lang="zh-TW" altLang="en-US" sz="3600" dirty="0"/>
              <a:t>避免出現無法部署其他伺服器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997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下列何者不是常見的弱點掃描工具之一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Open Vulnerability Assessment System (OpenVAS)</a:t>
            </a:r>
          </a:p>
          <a:p>
            <a:r>
              <a:rPr lang="en-US" altLang="zh-TW" sz="3600" dirty="0"/>
              <a:t>(B) Nessus</a:t>
            </a:r>
          </a:p>
          <a:p>
            <a:r>
              <a:rPr lang="en-US" altLang="zh-TW" sz="3600" dirty="0"/>
              <a:t>(C) </a:t>
            </a:r>
            <a:r>
              <a:rPr lang="en-US" altLang="zh-TW" sz="3600" dirty="0" err="1"/>
              <a:t>MegaSploit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en-US" altLang="zh-TW" sz="3600" dirty="0" err="1"/>
              <a:t>Nmap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080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下列何者不是常見的弱點掃描工具之一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Open Vulnerability Assessment System (OpenVAS)</a:t>
            </a:r>
          </a:p>
          <a:p>
            <a:r>
              <a:rPr lang="en-US" altLang="zh-TW" sz="3600" dirty="0"/>
              <a:t>(B) Nessus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en-US" altLang="zh-TW" sz="3600" dirty="0" err="1">
                <a:solidFill>
                  <a:srgbClr val="FF0000"/>
                </a:solidFill>
              </a:rPr>
              <a:t>MegaSploit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(D) </a:t>
            </a:r>
            <a:r>
              <a:rPr lang="en-US" altLang="zh-TW" sz="3600" dirty="0" err="1"/>
              <a:t>Nmap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2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>
                <a:solidFill>
                  <a:srgbClr val="FFFF00"/>
                </a:solidFill>
              </a:rPr>
              <a:t>3</a:t>
            </a:r>
            <a:r>
              <a:rPr lang="en-US" altLang="zh-TW" sz="9600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zh-TW" altLang="en-US" sz="3600" dirty="0" smtClean="0"/>
              <a:t>資</a:t>
            </a:r>
            <a:r>
              <a:rPr lang="zh-TW" altLang="en-US" sz="3600" dirty="0"/>
              <a:t>安維運</a:t>
            </a:r>
            <a:r>
              <a:rPr lang="zh-TW" altLang="en-US" sz="3600" dirty="0" smtClean="0"/>
              <a:t>技術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Security Operations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89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下列哪個協定較為安全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FTP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SSL</a:t>
            </a:r>
          </a:p>
          <a:p>
            <a:r>
              <a:rPr lang="en-US" altLang="zh-TW" sz="3600" dirty="0"/>
              <a:t>(D) TELNET</a:t>
            </a:r>
          </a:p>
        </p:txBody>
      </p:sp>
    </p:spTree>
    <p:extLst>
      <p:ext uri="{BB962C8B-B14F-4D97-AF65-F5344CB8AC3E}">
        <p14:creationId xmlns:p14="http://schemas.microsoft.com/office/powerpoint/2010/main" val="9799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資安維運技術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9386" y="2117619"/>
            <a:ext cx="7886700" cy="25542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3.1.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惡意程式防護</a:t>
            </a:r>
            <a:r>
              <a:rPr lang="zh-TW" altLang="en-US" dirty="0"/>
              <a:t>與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弱點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endParaRPr lang="en-US" altLang="zh-TW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3.2</a:t>
            </a:r>
            <a:r>
              <a:rPr lang="en-US" altLang="zh-TW" dirty="0"/>
              <a:t>.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資料安全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Security)</a:t>
            </a:r>
            <a:r>
              <a:rPr lang="zh-TW" altLang="en-US" dirty="0"/>
              <a:t>及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備份管理</a:t>
            </a:r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(backup)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3.3</a:t>
            </a:r>
            <a:r>
              <a:rPr lang="en-US" altLang="zh-TW" dirty="0"/>
              <a:t>.</a:t>
            </a:r>
            <a:r>
              <a:rPr lang="zh-TW" altLang="en-US" dirty="0"/>
              <a:t>日誌管理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6007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90" y="277401"/>
            <a:ext cx="82910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 </a:t>
            </a:r>
            <a:r>
              <a:rPr lang="en-US" altLang="zh-TW" sz="1200" dirty="0" smtClean="0"/>
              <a:t>3.1.</a:t>
            </a:r>
            <a:r>
              <a:rPr lang="zh-TW" altLang="en-US" sz="1200" dirty="0" smtClean="0"/>
              <a:t>惡意程式防護與弱點管理</a:t>
            </a:r>
            <a:r>
              <a:rPr lang="en-US" altLang="zh-TW" sz="1200" dirty="0" smtClean="0"/>
              <a:t>(vulnerability management)</a:t>
            </a:r>
          </a:p>
          <a:p>
            <a:r>
              <a:rPr lang="en-US" altLang="zh-TW" sz="1200" dirty="0" smtClean="0"/>
              <a:t>    3.1.1.</a:t>
            </a:r>
            <a:r>
              <a:rPr lang="zh-TW" altLang="en-US" sz="1200" dirty="0" smtClean="0"/>
              <a:t>惡意程式</a:t>
            </a:r>
            <a:r>
              <a:rPr lang="en-US" altLang="zh-TW" sz="1200" dirty="0" smtClean="0"/>
              <a:t>malware</a:t>
            </a:r>
          </a:p>
          <a:p>
            <a:r>
              <a:rPr lang="en-US" altLang="zh-TW" sz="1200" dirty="0" smtClean="0"/>
              <a:t>    3.1.2.</a:t>
            </a:r>
            <a:r>
              <a:rPr lang="zh-TW" altLang="en-US" sz="1200" dirty="0" smtClean="0"/>
              <a:t>惡意程式分析</a:t>
            </a:r>
          </a:p>
          <a:p>
            <a:r>
              <a:rPr lang="zh-TW" altLang="en-US" sz="1200" dirty="0" smtClean="0"/>
              <a:t>    </a:t>
            </a:r>
            <a:r>
              <a:rPr lang="en-US" altLang="zh-TW" sz="1200" dirty="0" smtClean="0"/>
              <a:t>3.1.3.</a:t>
            </a:r>
            <a:r>
              <a:rPr lang="zh-TW" altLang="en-US" sz="1200" dirty="0" smtClean="0"/>
              <a:t>惡意程式防護</a:t>
            </a:r>
          </a:p>
          <a:p>
            <a:r>
              <a:rPr lang="zh-TW" altLang="en-US" sz="1200" dirty="0" smtClean="0"/>
              <a:t>         防毒軟體          防駭軟體         防火牆</a:t>
            </a:r>
          </a:p>
          <a:p>
            <a:r>
              <a:rPr lang="zh-TW" altLang="en-US" sz="1200" dirty="0" smtClean="0"/>
              <a:t>         </a:t>
            </a:r>
          </a:p>
          <a:p>
            <a:r>
              <a:rPr lang="zh-TW" altLang="en-US" sz="1200" dirty="0" smtClean="0"/>
              <a:t>    </a:t>
            </a:r>
            <a:r>
              <a:rPr lang="en-US" altLang="zh-TW" sz="1200" dirty="0" smtClean="0"/>
              <a:t>3.1.4.</a:t>
            </a:r>
            <a:r>
              <a:rPr lang="zh-TW" altLang="en-US" sz="1200" dirty="0" smtClean="0"/>
              <a:t>系統弱點及其管理</a:t>
            </a:r>
          </a:p>
          <a:p>
            <a:r>
              <a:rPr lang="zh-TW" altLang="en-US" sz="1200" dirty="0" smtClean="0"/>
              <a:t>       如何偵測系統弱點</a:t>
            </a:r>
            <a:r>
              <a:rPr lang="en-US" altLang="zh-TW" sz="1200" dirty="0" smtClean="0"/>
              <a:t>---</a:t>
            </a:r>
            <a:r>
              <a:rPr lang="zh-TW" altLang="en-US" sz="1200" dirty="0" smtClean="0"/>
              <a:t>漏洞掃描</a:t>
            </a:r>
          </a:p>
          <a:p>
            <a:r>
              <a:rPr lang="zh-TW" altLang="en-US" sz="1200" dirty="0" smtClean="0"/>
              <a:t>    </a:t>
            </a:r>
            <a:r>
              <a:rPr lang="en-US" altLang="zh-TW" sz="1200" dirty="0" smtClean="0"/>
              <a:t>3.1.5.</a:t>
            </a:r>
            <a:r>
              <a:rPr lang="zh-TW" altLang="en-US" sz="1200" dirty="0" smtClean="0"/>
              <a:t>網站弱點及其管理</a:t>
            </a:r>
          </a:p>
          <a:p>
            <a:r>
              <a:rPr lang="zh-TW" altLang="en-US" sz="1200" dirty="0" smtClean="0"/>
              <a:t>       如何偵測網站弱點</a:t>
            </a:r>
            <a:r>
              <a:rPr lang="en-US" altLang="zh-TW" sz="1200" dirty="0" smtClean="0"/>
              <a:t>---</a:t>
            </a:r>
            <a:r>
              <a:rPr lang="zh-TW" altLang="en-US" sz="1200" dirty="0" smtClean="0"/>
              <a:t>漏洞掃描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 </a:t>
            </a:r>
            <a:r>
              <a:rPr lang="en-US" altLang="zh-TW" sz="1200" dirty="0" smtClean="0"/>
              <a:t>3.2.</a:t>
            </a:r>
            <a:r>
              <a:rPr lang="zh-TW" altLang="en-US" sz="1200" dirty="0" smtClean="0"/>
              <a:t>資料安全</a:t>
            </a:r>
            <a:r>
              <a:rPr lang="en-US" altLang="zh-TW" sz="1200" dirty="0" smtClean="0"/>
              <a:t>(data Security)</a:t>
            </a:r>
            <a:r>
              <a:rPr lang="zh-TW" altLang="en-US" sz="1200" dirty="0" smtClean="0"/>
              <a:t>及備份管理</a:t>
            </a:r>
            <a:r>
              <a:rPr lang="en-US" altLang="zh-TW" sz="1200" dirty="0" smtClean="0"/>
              <a:t>(backup)</a:t>
            </a:r>
          </a:p>
          <a:p>
            <a:r>
              <a:rPr lang="en-US" altLang="zh-TW" sz="1200" dirty="0" smtClean="0"/>
              <a:t>    https://en.wikipedia.org/wiki/Data_security</a:t>
            </a:r>
          </a:p>
          <a:p>
            <a:r>
              <a:rPr lang="en-US" altLang="zh-TW" sz="1200" dirty="0" smtClean="0"/>
              <a:t>   3.2.1.</a:t>
            </a:r>
            <a:r>
              <a:rPr lang="zh-TW" altLang="en-US" sz="1200" dirty="0" smtClean="0"/>
              <a:t>資料安全</a:t>
            </a:r>
            <a:r>
              <a:rPr lang="en-US" altLang="zh-TW" sz="1200" dirty="0" smtClean="0"/>
              <a:t>(data Security)</a:t>
            </a:r>
          </a:p>
          <a:p>
            <a:r>
              <a:rPr lang="en-US" altLang="zh-TW" sz="1200" dirty="0" smtClean="0"/>
              <a:t>   3.2.2.</a:t>
            </a:r>
            <a:r>
              <a:rPr lang="zh-TW" altLang="en-US" sz="1200" dirty="0" smtClean="0"/>
              <a:t>資料安全</a:t>
            </a:r>
            <a:r>
              <a:rPr lang="en-US" altLang="zh-TW" sz="1200" dirty="0" smtClean="0"/>
              <a:t>(data Security)</a:t>
            </a:r>
            <a:r>
              <a:rPr lang="zh-TW" altLang="en-US" sz="1200" dirty="0" smtClean="0"/>
              <a:t>技術</a:t>
            </a:r>
            <a:r>
              <a:rPr lang="en-US" altLang="zh-TW" sz="1200" dirty="0" smtClean="0"/>
              <a:t>:</a:t>
            </a:r>
          </a:p>
          <a:p>
            <a:r>
              <a:rPr lang="en-US" altLang="zh-TW" sz="1200" dirty="0" smtClean="0"/>
              <a:t>         Disk encryption(</a:t>
            </a:r>
            <a:r>
              <a:rPr lang="zh-TW" altLang="en-US" sz="1200" dirty="0" smtClean="0"/>
              <a:t>硬碟加密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smtClean="0"/>
              <a:t>         Software versus hardware-based mechanisms for protecting data</a:t>
            </a:r>
          </a:p>
          <a:p>
            <a:r>
              <a:rPr lang="en-US" altLang="zh-TW" sz="1200" dirty="0" smtClean="0"/>
              <a:t>         Data masking(</a:t>
            </a:r>
            <a:r>
              <a:rPr lang="zh-TW" altLang="en-US" sz="1200" dirty="0" smtClean="0"/>
              <a:t>資料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smtClean="0"/>
              <a:t>   3.2.3.</a:t>
            </a:r>
            <a:r>
              <a:rPr lang="zh-TW" altLang="en-US" sz="1200" dirty="0" smtClean="0"/>
              <a:t>資料安全</a:t>
            </a:r>
            <a:r>
              <a:rPr lang="en-US" altLang="zh-TW" sz="1200" dirty="0" smtClean="0"/>
              <a:t>(data Security)</a:t>
            </a:r>
            <a:r>
              <a:rPr lang="zh-TW" altLang="en-US" sz="1200" dirty="0" smtClean="0"/>
              <a:t>標準</a:t>
            </a:r>
            <a:r>
              <a:rPr lang="en-US" altLang="zh-TW" sz="1200" dirty="0" smtClean="0"/>
              <a:t>:</a:t>
            </a:r>
          </a:p>
          <a:p>
            <a:r>
              <a:rPr lang="en-US" altLang="zh-TW" sz="1200" dirty="0" smtClean="0"/>
              <a:t>         ISO/IEC 27001:2013 and ISO/IEC 27002:2013</a:t>
            </a:r>
          </a:p>
          <a:p>
            <a:r>
              <a:rPr lang="en-US" altLang="zh-TW" sz="1200" dirty="0" smtClean="0"/>
              <a:t>         General Data Protection Regulation (GDPR) </a:t>
            </a:r>
          </a:p>
          <a:p>
            <a:r>
              <a:rPr lang="en-US" altLang="zh-TW" sz="1200" dirty="0" smtClean="0"/>
              <a:t>         </a:t>
            </a:r>
          </a:p>
          <a:p>
            <a:r>
              <a:rPr lang="en-US" altLang="zh-TW" sz="1200" dirty="0" smtClean="0"/>
              <a:t>   3.2.4.</a:t>
            </a:r>
            <a:r>
              <a:rPr lang="zh-TW" altLang="en-US" sz="1200" dirty="0" smtClean="0"/>
              <a:t>備份管理</a:t>
            </a:r>
            <a:r>
              <a:rPr lang="en-US" altLang="zh-TW" sz="1200" dirty="0" smtClean="0"/>
              <a:t>(backup)</a:t>
            </a:r>
            <a:r>
              <a:rPr lang="zh-TW" altLang="en-US" sz="1200" dirty="0" smtClean="0"/>
              <a:t>基本觀念    </a:t>
            </a:r>
            <a:r>
              <a:rPr lang="en-US" altLang="zh-TW" sz="1200" dirty="0" smtClean="0"/>
              <a:t>https://en.wikipedia.org/wiki/Backup</a:t>
            </a:r>
          </a:p>
          <a:p>
            <a:r>
              <a:rPr lang="en-US" altLang="zh-TW" sz="1200" dirty="0" smtClean="0"/>
              <a:t>   3.2.5.</a:t>
            </a:r>
            <a:r>
              <a:rPr lang="zh-TW" altLang="en-US" sz="1200" dirty="0" smtClean="0"/>
              <a:t>備份方法</a:t>
            </a:r>
            <a:r>
              <a:rPr lang="en-US" altLang="zh-TW" sz="1200" dirty="0" smtClean="0"/>
              <a:t>|</a:t>
            </a:r>
            <a:r>
              <a:rPr lang="zh-TW" altLang="en-US" sz="1200" dirty="0" smtClean="0"/>
              <a:t>種類</a:t>
            </a:r>
            <a:r>
              <a:rPr lang="en-US" altLang="zh-TW" sz="1200" dirty="0" smtClean="0"/>
              <a:t>(Backup methods):</a:t>
            </a:r>
          </a:p>
          <a:p>
            <a:r>
              <a:rPr lang="en-US" altLang="zh-TW" sz="1200" dirty="0" smtClean="0"/>
              <a:t>           Full Backup |Incremental </a:t>
            </a:r>
            <a:r>
              <a:rPr lang="en-US" altLang="zh-TW" sz="1200" dirty="0" err="1" smtClean="0"/>
              <a:t>Backup|Differential</a:t>
            </a:r>
            <a:r>
              <a:rPr lang="en-US" altLang="zh-TW" sz="1200" dirty="0" smtClean="0"/>
              <a:t> backup|</a:t>
            </a:r>
            <a:r>
              <a:rPr lang="zh-TW" altLang="en-US" sz="1200" dirty="0" smtClean="0"/>
              <a:t>選擇式備份</a:t>
            </a:r>
          </a:p>
          <a:p>
            <a:r>
              <a:rPr lang="zh-TW" altLang="en-US" sz="1200" dirty="0" smtClean="0"/>
              <a:t>           冷備份</a:t>
            </a:r>
            <a:r>
              <a:rPr lang="en-US" altLang="zh-TW" sz="1200" dirty="0" smtClean="0"/>
              <a:t>|</a:t>
            </a:r>
            <a:r>
              <a:rPr lang="zh-TW" altLang="en-US" sz="1200" dirty="0" smtClean="0"/>
              <a:t>熱備份</a:t>
            </a:r>
          </a:p>
          <a:p>
            <a:r>
              <a:rPr lang="zh-TW" altLang="en-US" sz="1200" dirty="0" smtClean="0"/>
              <a:t>    </a:t>
            </a:r>
            <a:r>
              <a:rPr lang="en-US" altLang="zh-TW" sz="1200" dirty="0" smtClean="0"/>
              <a:t>3.2.6.</a:t>
            </a:r>
            <a:r>
              <a:rPr lang="zh-TW" altLang="en-US" sz="1200" dirty="0" smtClean="0"/>
              <a:t>備份儲存</a:t>
            </a:r>
            <a:r>
              <a:rPr lang="en-US" altLang="zh-TW" sz="1200" dirty="0" smtClean="0"/>
              <a:t>(Storage media): RAID  SAN NAS</a:t>
            </a:r>
          </a:p>
          <a:p>
            <a:r>
              <a:rPr lang="en-US" altLang="zh-TW" sz="1200" dirty="0" smtClean="0"/>
              <a:t>           RAID 0+1 vs RAID 1+0   RAID 5+0           https://zh.wikipedia.org/wiki/RAID#RAID_10/01 </a:t>
            </a:r>
          </a:p>
          <a:p>
            <a:r>
              <a:rPr lang="en-US" altLang="zh-TW" sz="1200" dirty="0" smtClean="0"/>
              <a:t>    3.2.7.</a:t>
            </a:r>
            <a:r>
              <a:rPr lang="zh-TW" altLang="en-US" sz="1200" dirty="0" smtClean="0"/>
              <a:t>備份管理</a:t>
            </a:r>
            <a:r>
              <a:rPr lang="en-US" altLang="zh-TW" sz="1200" dirty="0" smtClean="0"/>
              <a:t>(backup)</a:t>
            </a:r>
            <a:r>
              <a:rPr lang="zh-TW" altLang="en-US" sz="1200" dirty="0" smtClean="0"/>
              <a:t>類型</a:t>
            </a:r>
            <a:r>
              <a:rPr lang="en-US" altLang="zh-TW" sz="1200" dirty="0" smtClean="0"/>
              <a:t>:Online | Near-line | Off-line | Off-site data protection | Backup site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 3.3.</a:t>
            </a:r>
            <a:r>
              <a:rPr lang="zh-TW" altLang="en-US" sz="1200" dirty="0" smtClean="0"/>
              <a:t>日誌管理</a:t>
            </a:r>
          </a:p>
          <a:p>
            <a:r>
              <a:rPr lang="zh-TW" altLang="en-US" sz="1200" dirty="0" smtClean="0"/>
              <a:t>   </a:t>
            </a:r>
            <a:r>
              <a:rPr lang="en-US" altLang="zh-TW" sz="1200" dirty="0" smtClean="0"/>
              <a:t>3.3.1.</a:t>
            </a:r>
            <a:r>
              <a:rPr lang="zh-TW" altLang="en-US" sz="1200" dirty="0" smtClean="0"/>
              <a:t>日誌</a:t>
            </a:r>
            <a:r>
              <a:rPr lang="en-US" altLang="zh-TW" sz="1200" dirty="0" smtClean="0"/>
              <a:t>log|</a:t>
            </a:r>
            <a:r>
              <a:rPr lang="zh-TW" altLang="en-US" sz="1200" dirty="0" smtClean="0"/>
              <a:t>日誌管理</a:t>
            </a:r>
            <a:r>
              <a:rPr lang="en-US" altLang="zh-TW" sz="1200" dirty="0" smtClean="0"/>
              <a:t>|</a:t>
            </a:r>
            <a:r>
              <a:rPr lang="zh-TW" altLang="en-US" sz="1200" dirty="0" smtClean="0"/>
              <a:t>日誌分析</a:t>
            </a:r>
          </a:p>
          <a:p>
            <a:r>
              <a:rPr lang="zh-TW" altLang="en-US" sz="1200" dirty="0" smtClean="0"/>
              <a:t>   </a:t>
            </a:r>
            <a:r>
              <a:rPr lang="en-US" altLang="zh-TW" sz="1200" dirty="0" smtClean="0"/>
              <a:t>3.3.2.windows</a:t>
            </a:r>
            <a:r>
              <a:rPr lang="zh-TW" altLang="en-US" sz="1200" dirty="0" smtClean="0"/>
              <a:t>作業系統日誌及其管理      </a:t>
            </a:r>
            <a:r>
              <a:rPr lang="en-US" altLang="zh-TW" sz="1200" dirty="0" smtClean="0"/>
              <a:t>3.3.3.Linux</a:t>
            </a:r>
            <a:r>
              <a:rPr lang="zh-TW" altLang="en-US" sz="1200" dirty="0" smtClean="0"/>
              <a:t>作業系統日誌及其管理     </a:t>
            </a:r>
            <a:r>
              <a:rPr lang="en-US" altLang="zh-TW" sz="1200" dirty="0" smtClean="0"/>
              <a:t>3.3.4.Apache</a:t>
            </a:r>
            <a:r>
              <a:rPr lang="zh-TW" altLang="en-US" sz="1200" dirty="0" smtClean="0"/>
              <a:t>網站伺服器日誌及其管理</a:t>
            </a:r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9026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</a:p>
          <a:p>
            <a:pPr algn="ctr"/>
            <a:r>
              <a:rPr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惡意程式</a:t>
            </a:r>
            <a:r>
              <a:rPr lang="zh-TW" altLang="en-US" sz="4000" dirty="0" smtClean="0">
                <a:solidFill>
                  <a:srgbClr val="92D050"/>
                </a:solidFill>
              </a:rPr>
              <a:t>防護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pPr algn="ctr"/>
            <a:r>
              <a:rPr lang="zh-TW" altLang="en-US" sz="4000" dirty="0" smtClean="0"/>
              <a:t>與</a:t>
            </a:r>
            <a:endParaRPr lang="en-US" altLang="zh-TW" sz="4000" dirty="0" smtClean="0"/>
          </a:p>
          <a:p>
            <a:pPr algn="ctr"/>
            <a:r>
              <a:rPr lang="zh-TW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弱點</a:t>
            </a:r>
            <a:r>
              <a:rPr lang="zh-TW" altLang="en-US" sz="4000" dirty="0" smtClean="0"/>
              <a:t>管理</a:t>
            </a:r>
            <a:endParaRPr lang="en-US" altLang="zh-TW" sz="4000" dirty="0" smtClean="0"/>
          </a:p>
          <a:p>
            <a:pPr algn="ctr"/>
            <a:r>
              <a:rPr lang="en-US" altLang="zh-TW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r>
              <a:rPr lang="en-US" altLang="zh-TW" sz="4000" dirty="0" smtClean="0"/>
              <a:t> management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55368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當系統或應用程式上被發現具有弱點</a:t>
            </a:r>
            <a:r>
              <a:rPr lang="en-US" altLang="zh-TW" sz="3600" dirty="0"/>
              <a:t>,</a:t>
            </a:r>
            <a:r>
              <a:rPr lang="zh-TW" altLang="en-US" sz="3600" dirty="0"/>
              <a:t>但是在修補程式未發佈之前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或是</a:t>
            </a:r>
            <a:r>
              <a:rPr lang="zh-TW" altLang="en-US" sz="3600" dirty="0"/>
              <a:t>使用者更新前所進行的惡意攻擊行為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釣魚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phising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零時差攻擊</a:t>
            </a:r>
            <a:r>
              <a:rPr lang="en-US" altLang="zh-TW" sz="3600" dirty="0"/>
              <a:t>(zero day attack 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 attack)</a:t>
            </a:r>
          </a:p>
        </p:txBody>
      </p:sp>
    </p:spTree>
    <p:extLst>
      <p:ext uri="{BB962C8B-B14F-4D97-AF65-F5344CB8AC3E}">
        <p14:creationId xmlns:p14="http://schemas.microsoft.com/office/powerpoint/2010/main" val="7034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當系統或應用程式上被發現具有弱點</a:t>
            </a:r>
            <a:r>
              <a:rPr lang="en-US" altLang="zh-TW" sz="3600" dirty="0"/>
              <a:t>,</a:t>
            </a:r>
            <a:r>
              <a:rPr lang="zh-TW" altLang="en-US" sz="3600" dirty="0"/>
              <a:t>但是在修補程式未發佈之前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或是</a:t>
            </a:r>
            <a:r>
              <a:rPr lang="zh-TW" altLang="en-US" sz="3600" dirty="0"/>
              <a:t>使用者更新前所進行的惡意攻擊行為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釣魚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phising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零時差攻擊</a:t>
            </a:r>
            <a:r>
              <a:rPr lang="en-US" altLang="zh-TW" sz="3600" dirty="0">
                <a:solidFill>
                  <a:srgbClr val="FF0000"/>
                </a:solidFill>
              </a:rPr>
              <a:t>(zero day attack 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 attack)</a:t>
            </a:r>
          </a:p>
        </p:txBody>
      </p:sp>
    </p:spTree>
    <p:extLst>
      <p:ext uri="{BB962C8B-B14F-4D97-AF65-F5344CB8AC3E}">
        <p14:creationId xmlns:p14="http://schemas.microsoft.com/office/powerpoint/2010/main" val="39752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下列哪個檔案最可能內含巨集型病毒</a:t>
            </a:r>
            <a:r>
              <a:rPr lang="en-US" altLang="zh-TW" sz="3600" dirty="0"/>
              <a:t>(Macro Virus</a:t>
            </a:r>
            <a:r>
              <a:rPr lang="en-US" altLang="zh-TW" sz="3600" dirty="0" smtClean="0"/>
              <a:t>)?</a:t>
            </a:r>
            <a:endParaRPr lang="en-US" altLang="zh-TW" sz="3600" dirty="0"/>
          </a:p>
          <a:p>
            <a:r>
              <a:rPr lang="en-US" altLang="zh-TW" sz="3600" dirty="0"/>
              <a:t>(A) staff.doc</a:t>
            </a:r>
          </a:p>
          <a:p>
            <a:r>
              <a:rPr lang="en-US" altLang="zh-TW" sz="3600" dirty="0"/>
              <a:t>(B) cmd.exe</a:t>
            </a:r>
          </a:p>
          <a:p>
            <a:r>
              <a:rPr lang="en-US" altLang="zh-TW" sz="3600" dirty="0"/>
              <a:t>(C) command.dll</a:t>
            </a:r>
          </a:p>
          <a:p>
            <a:r>
              <a:rPr lang="en-US" altLang="zh-TW" sz="3600" dirty="0"/>
              <a:t>(D) device.drv</a:t>
            </a:r>
          </a:p>
        </p:txBody>
      </p:sp>
    </p:spTree>
    <p:extLst>
      <p:ext uri="{BB962C8B-B14F-4D97-AF65-F5344CB8AC3E}">
        <p14:creationId xmlns:p14="http://schemas.microsoft.com/office/powerpoint/2010/main" val="37024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下列哪個檔案最可能內含巨集型病毒</a:t>
            </a:r>
            <a:r>
              <a:rPr lang="en-US" altLang="zh-TW" sz="3600" dirty="0"/>
              <a:t>(Macro Virus</a:t>
            </a:r>
            <a:r>
              <a:rPr lang="en-US" altLang="zh-TW" sz="3600" dirty="0" smtClean="0"/>
              <a:t>)?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staff.doc</a:t>
            </a:r>
          </a:p>
          <a:p>
            <a:r>
              <a:rPr lang="en-US" altLang="zh-TW" sz="3600" dirty="0"/>
              <a:t>(B) cmd.exe</a:t>
            </a:r>
          </a:p>
          <a:p>
            <a:r>
              <a:rPr lang="en-US" altLang="zh-TW" sz="3600" dirty="0"/>
              <a:t>(C) command.dll</a:t>
            </a:r>
          </a:p>
          <a:p>
            <a:r>
              <a:rPr lang="en-US" altLang="zh-TW" sz="3600" dirty="0"/>
              <a:t>(D) device.drv</a:t>
            </a:r>
          </a:p>
        </p:txBody>
      </p:sp>
    </p:spTree>
    <p:extLst>
      <p:ext uri="{BB962C8B-B14F-4D97-AF65-F5344CB8AC3E}">
        <p14:creationId xmlns:p14="http://schemas.microsoft.com/office/powerpoint/2010/main" val="2501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認識惡意程式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邏輯炸彈被設定在特定條件下啟動破壞攻擊行為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特洛伊木馬會自我複製</a:t>
            </a:r>
            <a:r>
              <a:rPr lang="en-US" altLang="zh-TW" sz="3600" dirty="0"/>
              <a:t>,</a:t>
            </a:r>
            <a:r>
              <a:rPr lang="zh-TW" altLang="en-US" sz="3600" dirty="0"/>
              <a:t>也會主動散播到別的電腦裡面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病毒會感染寄生或附著在別的電腦程式或文件檔案裡面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蠕蟲的特性是快速的自我繁殖感染其他的主機</a:t>
            </a:r>
            <a:r>
              <a:rPr lang="en-US" altLang="zh-TW" sz="3600" dirty="0"/>
              <a:t>,</a:t>
            </a:r>
            <a:r>
              <a:rPr lang="zh-TW" altLang="en-US" sz="3600" dirty="0"/>
              <a:t>發送大量封包</a:t>
            </a:r>
            <a:r>
              <a:rPr lang="en-US" altLang="zh-TW" sz="3600" dirty="0"/>
              <a:t>,</a:t>
            </a:r>
          </a:p>
          <a:p>
            <a:r>
              <a:rPr lang="zh-TW" altLang="en-US" sz="3600" dirty="0"/>
              <a:t>使網路癱瘓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70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認識惡意程式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邏輯炸彈被設定在特定條件下啟動破壞攻擊行為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特洛伊木馬會自我複製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也會主動散播到別的電腦裡面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病毒會感染寄生或附著在別的電腦程式或文件檔案裡面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蠕蟲的特性是快速的自我繁殖感染其他的主機</a:t>
            </a:r>
            <a:r>
              <a:rPr lang="en-US" altLang="zh-TW" sz="3600" dirty="0"/>
              <a:t>,</a:t>
            </a:r>
            <a:r>
              <a:rPr lang="zh-TW" altLang="en-US" sz="3600" dirty="0"/>
              <a:t>發送大量封包</a:t>
            </a:r>
            <a:r>
              <a:rPr lang="en-US" altLang="zh-TW" sz="3600" dirty="0"/>
              <a:t>,</a:t>
            </a:r>
          </a:p>
          <a:p>
            <a:r>
              <a:rPr lang="zh-TW" altLang="en-US" sz="3600" dirty="0"/>
              <a:t>使網路癱瘓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081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</a:p>
          <a:p>
            <a:pPr algn="ctr"/>
            <a:r>
              <a:rPr lang="zh-TW" altLang="en-US" sz="4000" dirty="0" smtClean="0"/>
              <a:t>資料</a:t>
            </a:r>
            <a:r>
              <a:rPr lang="zh-TW" altLang="en-US" sz="4000" dirty="0"/>
              <a:t>安全</a:t>
            </a:r>
            <a:r>
              <a:rPr lang="en-US" altLang="zh-TW" sz="4000" dirty="0"/>
              <a:t>(data Security</a:t>
            </a:r>
            <a:r>
              <a:rPr lang="en-US" altLang="zh-TW" sz="4000" dirty="0" smtClean="0"/>
              <a:t>)</a:t>
            </a:r>
          </a:p>
          <a:p>
            <a:pPr algn="ctr"/>
            <a:r>
              <a:rPr lang="zh-TW" altLang="en-US" sz="4000" dirty="0" smtClean="0"/>
              <a:t>及</a:t>
            </a:r>
            <a:endParaRPr lang="en-US" altLang="zh-TW" sz="4000" dirty="0" smtClean="0"/>
          </a:p>
          <a:p>
            <a:pPr algn="ctr"/>
            <a:r>
              <a:rPr lang="zh-TW" altLang="en-US" sz="4000" dirty="0" smtClean="0"/>
              <a:t>備份</a:t>
            </a:r>
            <a:r>
              <a:rPr lang="zh-TW" altLang="en-US" sz="4000" dirty="0"/>
              <a:t>管理</a:t>
            </a:r>
            <a:r>
              <a:rPr lang="en-US" altLang="zh-TW" sz="4000" dirty="0"/>
              <a:t>(backup)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短時間內傳送大量的封包給另一部電腦的攻擊方式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木馬程式或殭屍病毒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釣魚郵件攻擊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阻斷服務攻擊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57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3.2.</a:t>
            </a:r>
            <a:r>
              <a:rPr lang="zh-TW" altLang="en-US" dirty="0"/>
              <a:t>資料安全</a:t>
            </a:r>
            <a:r>
              <a:rPr lang="en-US" altLang="zh-TW" dirty="0"/>
              <a:t>(data Security)</a:t>
            </a:r>
            <a:r>
              <a:rPr lang="zh-TW" altLang="en-US" dirty="0"/>
              <a:t>及備份管理</a:t>
            </a:r>
            <a:r>
              <a:rPr lang="en-US" altLang="zh-TW" dirty="0"/>
              <a:t>(backup)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4598"/>
            <a:ext cx="7886700" cy="47323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3.2.1</a:t>
            </a:r>
            <a:r>
              <a:rPr lang="en-US" altLang="zh-TW" dirty="0"/>
              <a:t>.</a:t>
            </a:r>
            <a:r>
              <a:rPr lang="zh-TW" altLang="en-US" dirty="0"/>
              <a:t>資料安全</a:t>
            </a:r>
            <a:r>
              <a:rPr lang="en-US" altLang="zh-TW" dirty="0"/>
              <a:t>(data Security)</a:t>
            </a:r>
          </a:p>
          <a:p>
            <a:pPr marL="0" indent="0">
              <a:buNone/>
            </a:pPr>
            <a:r>
              <a:rPr lang="en-US" altLang="zh-TW" dirty="0" smtClean="0"/>
              <a:t>3.2.2</a:t>
            </a:r>
            <a:r>
              <a:rPr lang="en-US" altLang="zh-TW" dirty="0"/>
              <a:t>.</a:t>
            </a:r>
            <a:r>
              <a:rPr lang="zh-TW" altLang="en-US" dirty="0"/>
              <a:t>資料安全</a:t>
            </a:r>
            <a:r>
              <a:rPr lang="en-US" altLang="zh-TW" dirty="0"/>
              <a:t>(data Security)</a:t>
            </a:r>
            <a:r>
              <a:rPr lang="zh-TW" altLang="en-US" dirty="0"/>
              <a:t>技術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Disk encryption(</a:t>
            </a:r>
            <a:r>
              <a:rPr lang="zh-TW" altLang="en-US" dirty="0"/>
              <a:t>硬碟加密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 Software versus hardware-based mechanisms for protecting data</a:t>
            </a:r>
          </a:p>
          <a:p>
            <a:pPr marL="0" indent="0">
              <a:buNone/>
            </a:pPr>
            <a:r>
              <a:rPr lang="en-US" altLang="zh-TW" dirty="0"/>
              <a:t>         Data masking(</a:t>
            </a:r>
            <a:r>
              <a:rPr lang="zh-TW" altLang="en-US" dirty="0"/>
              <a:t>資料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3.2.3</a:t>
            </a:r>
            <a:r>
              <a:rPr lang="en-US" altLang="zh-TW" dirty="0"/>
              <a:t>.</a:t>
            </a:r>
            <a:r>
              <a:rPr lang="zh-TW" altLang="en-US" dirty="0"/>
              <a:t>資料安全</a:t>
            </a:r>
            <a:r>
              <a:rPr lang="en-US" altLang="zh-TW" dirty="0"/>
              <a:t>(data Security)</a:t>
            </a:r>
            <a:r>
              <a:rPr lang="zh-TW" altLang="en-US" dirty="0"/>
              <a:t>標準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    ISO/IEC 27001:2013 and ISO/IEC </a:t>
            </a:r>
            <a:r>
              <a:rPr lang="en-US" altLang="zh-TW" dirty="0" smtClean="0"/>
              <a:t>27002:2013      General </a:t>
            </a:r>
            <a:r>
              <a:rPr lang="en-US" altLang="zh-TW" dirty="0"/>
              <a:t>Data Protection Regulation (GDPR) 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3.2.4</a:t>
            </a:r>
            <a:r>
              <a:rPr lang="en-US" altLang="zh-TW" dirty="0"/>
              <a:t>.</a:t>
            </a:r>
            <a:r>
              <a:rPr lang="zh-TW" altLang="en-US" dirty="0"/>
              <a:t>備份管理</a:t>
            </a:r>
            <a:r>
              <a:rPr lang="en-US" altLang="zh-TW" dirty="0"/>
              <a:t>(backup)</a:t>
            </a:r>
            <a:r>
              <a:rPr lang="zh-TW" altLang="en-US" dirty="0"/>
              <a:t>基本觀念    </a:t>
            </a:r>
            <a:r>
              <a:rPr lang="en-US" altLang="zh-TW" dirty="0"/>
              <a:t>https://en.wikipedia.org/wiki/Backup</a:t>
            </a:r>
          </a:p>
          <a:p>
            <a:pPr marL="0" indent="0">
              <a:buNone/>
            </a:pPr>
            <a:r>
              <a:rPr lang="en-US" altLang="zh-TW" dirty="0" smtClean="0"/>
              <a:t>3.2.5</a:t>
            </a:r>
            <a:r>
              <a:rPr lang="en-US" altLang="zh-TW" dirty="0"/>
              <a:t>.</a:t>
            </a:r>
            <a:r>
              <a:rPr lang="zh-TW" altLang="en-US" dirty="0"/>
              <a:t>備份方法</a:t>
            </a:r>
            <a:r>
              <a:rPr lang="en-US" altLang="zh-TW" dirty="0"/>
              <a:t>|</a:t>
            </a:r>
            <a:r>
              <a:rPr lang="zh-TW" altLang="en-US" dirty="0"/>
              <a:t>種類</a:t>
            </a:r>
            <a:r>
              <a:rPr lang="en-US" altLang="zh-TW" dirty="0"/>
              <a:t>(Backup methods):</a:t>
            </a:r>
          </a:p>
          <a:p>
            <a:pPr marL="0" indent="0">
              <a:buNone/>
            </a:pPr>
            <a:r>
              <a:rPr lang="en-US" altLang="zh-TW" dirty="0"/>
              <a:t>           Full Backup |Incremental </a:t>
            </a:r>
            <a:r>
              <a:rPr lang="en-US" altLang="zh-TW" dirty="0" err="1"/>
              <a:t>Backup|Differential</a:t>
            </a:r>
            <a:r>
              <a:rPr lang="en-US" altLang="zh-TW" dirty="0"/>
              <a:t> backup|</a:t>
            </a:r>
            <a:r>
              <a:rPr lang="zh-TW" altLang="en-US" dirty="0"/>
              <a:t>選擇式備份</a:t>
            </a:r>
          </a:p>
          <a:p>
            <a:pPr marL="0" indent="0">
              <a:buNone/>
            </a:pPr>
            <a:r>
              <a:rPr lang="zh-TW" altLang="en-US" dirty="0"/>
              <a:t>           冷備份</a:t>
            </a:r>
            <a:r>
              <a:rPr lang="en-US" altLang="zh-TW" dirty="0"/>
              <a:t>|</a:t>
            </a:r>
            <a:r>
              <a:rPr lang="zh-TW" altLang="en-US" dirty="0"/>
              <a:t>熱備份</a:t>
            </a:r>
          </a:p>
          <a:p>
            <a:pPr marL="0" indent="0">
              <a:buNone/>
            </a:pPr>
            <a:r>
              <a:rPr lang="en-US" altLang="zh-TW" dirty="0" smtClean="0"/>
              <a:t>3.2.6</a:t>
            </a:r>
            <a:r>
              <a:rPr lang="en-US" altLang="zh-TW" dirty="0"/>
              <a:t>.</a:t>
            </a:r>
            <a:r>
              <a:rPr lang="zh-TW" altLang="en-US" dirty="0"/>
              <a:t>備份儲存</a:t>
            </a:r>
            <a:r>
              <a:rPr lang="en-US" altLang="zh-TW" dirty="0"/>
              <a:t>(Storage media): RAID  SAN NAS</a:t>
            </a:r>
          </a:p>
          <a:p>
            <a:pPr marL="0" indent="0">
              <a:buNone/>
            </a:pPr>
            <a:r>
              <a:rPr lang="en-US" altLang="zh-TW" dirty="0"/>
              <a:t>           RAID 0+1 vs RAID 1+0   RAID 5+0           https://zh.wikipedia.org/wiki/RAID#RAID_10/01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3.2.7</a:t>
            </a:r>
            <a:r>
              <a:rPr lang="en-US" altLang="zh-TW" dirty="0"/>
              <a:t>.</a:t>
            </a:r>
            <a:r>
              <a:rPr lang="zh-TW" altLang="en-US" dirty="0"/>
              <a:t>備份管理</a:t>
            </a:r>
            <a:r>
              <a:rPr lang="en-US" altLang="zh-TW" dirty="0"/>
              <a:t>(backup)</a:t>
            </a:r>
            <a:r>
              <a:rPr lang="zh-TW" altLang="en-US" dirty="0"/>
              <a:t>類型</a:t>
            </a:r>
            <a:r>
              <a:rPr lang="en-US" altLang="zh-TW" dirty="0"/>
              <a:t>:Online | Near-line | Off-line | Off-site data protection | Backup site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41910" y="914013"/>
            <a:ext cx="4948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https://en.wikipedia.org/wiki/Data_security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51141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關於儲存媒體使用規範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各式儲存媒體如識別卡、磁碟片、磁帶、光碟片及各式磁碟機等如須報廢或不堪使用時</a:t>
            </a:r>
            <a:r>
              <a:rPr lang="en-US" altLang="zh-TW" sz="3200" dirty="0"/>
              <a:t>,</a:t>
            </a:r>
            <a:r>
              <a:rPr lang="zh-TW" altLang="en-US" sz="3200" dirty="0"/>
              <a:t>應將內含之</a:t>
            </a:r>
            <a:r>
              <a:rPr lang="zh-TW" altLang="en-US" sz="3200" dirty="0" smtClean="0"/>
              <a:t>資料加以</a:t>
            </a:r>
            <a:r>
              <a:rPr lang="zh-TW" altLang="en-US" sz="3200" dirty="0"/>
              <a:t>清除</a:t>
            </a:r>
            <a:r>
              <a:rPr lang="en-US" altLang="zh-TW" sz="3200" dirty="0"/>
              <a:t>,</a:t>
            </a:r>
            <a:r>
              <a:rPr lang="zh-TW" altLang="en-US" sz="3200" dirty="0"/>
              <a:t>以確保</a:t>
            </a:r>
            <a:r>
              <a:rPr lang="zh-TW" altLang="en-US" sz="3200" dirty="0" smtClean="0"/>
              <a:t>資料安全</a:t>
            </a:r>
            <a:endParaRPr lang="zh-TW" altLang="en-US" sz="3200" dirty="0"/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儲存機密資料之儲存媒體</a:t>
            </a:r>
            <a:r>
              <a:rPr lang="en-US" altLang="zh-TW" sz="3200" dirty="0"/>
              <a:t>,</a:t>
            </a:r>
            <a:r>
              <a:rPr lang="zh-TW" altLang="en-US" sz="3200" dirty="0"/>
              <a:t>必須遵照組織訂定之作業方式進行</a:t>
            </a:r>
            <a:r>
              <a:rPr lang="zh-TW" altLang="en-US" sz="3200" dirty="0" smtClean="0"/>
              <a:t>標示</a:t>
            </a:r>
            <a:r>
              <a:rPr lang="zh-TW" altLang="en-US" sz="3200" dirty="0"/>
              <a:t>並妥善保存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機密資料變動時</a:t>
            </a:r>
            <a:r>
              <a:rPr lang="en-US" altLang="zh-TW" sz="3200" dirty="0"/>
              <a:t>,</a:t>
            </a:r>
            <a:r>
              <a:rPr lang="zh-TW" altLang="en-US" sz="3200" dirty="0"/>
              <a:t>媒體標示需即時更新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備份媒體無需定期更新</a:t>
            </a:r>
            <a:r>
              <a:rPr lang="en-US" altLang="zh-TW" sz="3200" dirty="0"/>
              <a:t>,</a:t>
            </a:r>
            <a:r>
              <a:rPr lang="zh-TW" altLang="en-US" sz="3200" dirty="0"/>
              <a:t>僅以抽檢方式驗證其有效性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573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關於儲存媒體使用規範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各式儲存媒體如識別卡、磁碟片、磁帶、光碟片及各式磁碟機等如須報廢或不堪使用時</a:t>
            </a:r>
            <a:r>
              <a:rPr lang="en-US" altLang="zh-TW" sz="3200" dirty="0"/>
              <a:t>,</a:t>
            </a:r>
            <a:r>
              <a:rPr lang="zh-TW" altLang="en-US" sz="3200" dirty="0"/>
              <a:t>應將內含之</a:t>
            </a:r>
            <a:r>
              <a:rPr lang="zh-TW" altLang="en-US" sz="3200" dirty="0" smtClean="0"/>
              <a:t>資料加以</a:t>
            </a:r>
            <a:r>
              <a:rPr lang="zh-TW" altLang="en-US" sz="3200" dirty="0"/>
              <a:t>清除</a:t>
            </a:r>
            <a:r>
              <a:rPr lang="en-US" altLang="zh-TW" sz="3200" dirty="0"/>
              <a:t>,</a:t>
            </a:r>
            <a:r>
              <a:rPr lang="zh-TW" altLang="en-US" sz="3200" dirty="0"/>
              <a:t>以確保</a:t>
            </a:r>
            <a:r>
              <a:rPr lang="zh-TW" altLang="en-US" sz="3200" dirty="0" smtClean="0"/>
              <a:t>資料安全</a:t>
            </a:r>
            <a:endParaRPr lang="zh-TW" altLang="en-US" sz="3200" dirty="0"/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儲存機密資料之儲存媒體</a:t>
            </a:r>
            <a:r>
              <a:rPr lang="en-US" altLang="zh-TW" sz="3200" dirty="0"/>
              <a:t>,</a:t>
            </a:r>
            <a:r>
              <a:rPr lang="zh-TW" altLang="en-US" sz="3200" dirty="0"/>
              <a:t>必須遵照組織訂定之作業方式進行</a:t>
            </a:r>
            <a:r>
              <a:rPr lang="zh-TW" altLang="en-US" sz="3200" dirty="0" smtClean="0"/>
              <a:t>標示</a:t>
            </a:r>
            <a:r>
              <a:rPr lang="zh-TW" altLang="en-US" sz="3200" dirty="0"/>
              <a:t>並妥善保存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機密資料變動時</a:t>
            </a:r>
            <a:r>
              <a:rPr lang="en-US" altLang="zh-TW" sz="3200" dirty="0"/>
              <a:t>,</a:t>
            </a:r>
            <a:r>
              <a:rPr lang="zh-TW" altLang="en-US" sz="3200" dirty="0"/>
              <a:t>媒體標示需即時更新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備份媒體無需定期更新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僅以抽檢方式驗證其有效性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688" y="946908"/>
            <a:ext cx="8158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依據資訊安全管理系統 </a:t>
            </a:r>
            <a:r>
              <a:rPr lang="en-US" altLang="zh-TW" sz="3600" dirty="0"/>
              <a:t>CNS27001</a:t>
            </a:r>
            <a:r>
              <a:rPr lang="zh-TW" altLang="en-US" sz="3600" dirty="0"/>
              <a:t>、</a:t>
            </a:r>
            <a:r>
              <a:rPr lang="en-US" altLang="zh-TW" sz="3600" dirty="0"/>
              <a:t>CNS27002 </a:t>
            </a:r>
            <a:r>
              <a:rPr lang="zh-TW" altLang="en-US" sz="3600" dirty="0"/>
              <a:t>對資料備份的描述與</a:t>
            </a:r>
            <a:r>
              <a:rPr lang="zh-TW" altLang="en-US" sz="3600" dirty="0" smtClean="0"/>
              <a:t>要</a:t>
            </a:r>
            <a:endParaRPr lang="zh-TW" altLang="en-US" sz="3600" dirty="0"/>
          </a:p>
          <a:p>
            <a:r>
              <a:rPr lang="zh-TW" altLang="en-US" sz="3600" dirty="0"/>
              <a:t>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資料備份主要目的為防範資料漏失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組織宜建立備份政策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以定義組織對備份的相關要求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備份資料的存放地點宜於遠端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以避免主要場域發生災難時不</a:t>
            </a:r>
            <a:r>
              <a:rPr lang="zh-TW" altLang="en-US" sz="3600" dirty="0" smtClean="0"/>
              <a:t>被波及</a:t>
            </a:r>
            <a:endParaRPr lang="zh-TW" altLang="en-US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備份資料測試復原時</a:t>
            </a:r>
            <a:r>
              <a:rPr lang="en-US" altLang="zh-TW" sz="3600" dirty="0"/>
              <a:t>,</a:t>
            </a:r>
            <a:r>
              <a:rPr lang="zh-TW" altLang="en-US" sz="3600" dirty="0"/>
              <a:t>應覆寫回原始媒體或系統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以確保資料</a:t>
            </a:r>
            <a:r>
              <a:rPr lang="zh-TW" altLang="en-US" sz="3600" dirty="0" smtClean="0"/>
              <a:t>復原</a:t>
            </a:r>
            <a:r>
              <a:rPr lang="zh-TW" altLang="en-US" sz="3600" dirty="0"/>
              <a:t>之有效性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723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688" y="946908"/>
            <a:ext cx="8158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依據資訊安全管理系統 </a:t>
            </a:r>
            <a:r>
              <a:rPr lang="en-US" altLang="zh-TW" sz="3600" dirty="0"/>
              <a:t>CNS27001</a:t>
            </a:r>
            <a:r>
              <a:rPr lang="zh-TW" altLang="en-US" sz="3600" dirty="0"/>
              <a:t>、</a:t>
            </a:r>
            <a:r>
              <a:rPr lang="en-US" altLang="zh-TW" sz="3600" dirty="0"/>
              <a:t>CNS27002 </a:t>
            </a:r>
            <a:r>
              <a:rPr lang="zh-TW" altLang="en-US" sz="3600" dirty="0"/>
              <a:t>對資料備份的描述與</a:t>
            </a:r>
            <a:r>
              <a:rPr lang="zh-TW" altLang="en-US" sz="3600" dirty="0" smtClean="0"/>
              <a:t>要</a:t>
            </a:r>
            <a:endParaRPr lang="zh-TW" altLang="en-US" sz="3600" dirty="0"/>
          </a:p>
          <a:p>
            <a:r>
              <a:rPr lang="zh-TW" altLang="en-US" sz="3600" dirty="0"/>
              <a:t>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資料備份主要目的為防範資料漏失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組織宜建立備份政策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以定義組織對備份的相關要求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備份資料的存放地點宜於遠端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以避免主要場域發生災難時不</a:t>
            </a:r>
            <a:r>
              <a:rPr lang="zh-TW" altLang="en-US" sz="3600" dirty="0" smtClean="0"/>
              <a:t>被波及</a:t>
            </a:r>
            <a:endParaRPr lang="zh-TW" altLang="en-US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備份資料測試復原時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應覆寫回原始媒體或系統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以確保資料</a:t>
            </a:r>
            <a:r>
              <a:rPr lang="zh-TW" altLang="en-US" sz="3600" dirty="0" smtClean="0">
                <a:solidFill>
                  <a:srgbClr val="FF0000"/>
                </a:solidFill>
              </a:rPr>
              <a:t>復原</a:t>
            </a:r>
            <a:r>
              <a:rPr lang="zh-TW" altLang="en-US" sz="3600" dirty="0">
                <a:solidFill>
                  <a:srgbClr val="FF0000"/>
                </a:solidFill>
              </a:rPr>
              <a:t>之有效性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關於保護公司內部機密性資料的備份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下列何者方式較佳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隱藏保護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防寫保護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加密保護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雜湊保護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919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關於保護公司內部機密性資料的備份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下列何者方式較佳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隱藏保護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防寫保護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加密保護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雜湊保護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0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942" y="946908"/>
            <a:ext cx="85481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完全備份係指與差異備份完成後之索引檔進行比對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差異備份係指與完全備份完成後之索引檔進行比對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7954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942" y="946908"/>
            <a:ext cx="85481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完全備份係指與差異備份完成後之索引檔進行比對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差異備份係指與完全備份完成後之索引檔進行比對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只要發生</a:t>
            </a:r>
            <a:r>
              <a:rPr lang="zh-TW" altLang="en-US" sz="3200" dirty="0" smtClean="0">
                <a:solidFill>
                  <a:srgbClr val="FF0000"/>
                </a:solidFill>
              </a:rPr>
              <a:t>過變化</a:t>
            </a:r>
            <a:r>
              <a:rPr lang="zh-TW" altLang="en-US" sz="3200" dirty="0">
                <a:solidFill>
                  <a:srgbClr val="FF0000"/>
                </a:solidFill>
              </a:rPr>
              <a:t>之文件都會再備份一次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勒索軟體對於資料安全的傷害極大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勒索軟體感染方式</a:t>
            </a:r>
            <a:r>
              <a:rPr lang="en-US" altLang="zh-TW" sz="3600" dirty="0"/>
              <a:t>,</a:t>
            </a:r>
            <a:r>
              <a:rPr lang="zh-TW" altLang="en-US" sz="3600" dirty="0"/>
              <a:t>利用加密方式將電腦資料加密勒索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勒索軟體是透過網頁瀏覽或郵件感染造成</a:t>
            </a:r>
            <a:r>
              <a:rPr lang="en-US" altLang="zh-TW" sz="3600" dirty="0"/>
              <a:t>,</a:t>
            </a:r>
            <a:r>
              <a:rPr lang="zh-TW" altLang="en-US" sz="3600" dirty="0"/>
              <a:t>與網路無關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勒索軟體會造成備份成本增加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勒索軟體會感染一般電腦也會感染到網路主機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133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短時間內傳送大量的封包給另一部電腦的攻擊方式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木馬程式或殭屍病毒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釣魚郵件攻擊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阻斷服務攻擊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92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勒索軟體對於資料安全的傷害極大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勒索軟體感染方式</a:t>
            </a:r>
            <a:r>
              <a:rPr lang="en-US" altLang="zh-TW" sz="3600" dirty="0"/>
              <a:t>,</a:t>
            </a:r>
            <a:r>
              <a:rPr lang="zh-TW" altLang="en-US" sz="3600" dirty="0"/>
              <a:t>利用加密方式將電腦資料加密勒索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勒索軟體是透過網頁瀏覽或郵件感染造成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與網路無關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勒索軟體會造成備份成本增加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勒索軟體會感染一般電腦也會感染到網路主機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977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</a:p>
          <a:p>
            <a:pPr algn="ctr"/>
            <a:r>
              <a:rPr lang="zh-TW" altLang="en-US" sz="4000" dirty="0" smtClean="0"/>
              <a:t>日誌管理</a:t>
            </a:r>
            <a:endParaRPr lang="en-US" altLang="zh-TW" sz="4000" dirty="0" smtClean="0"/>
          </a:p>
          <a:p>
            <a:pPr algn="ctr"/>
            <a:r>
              <a:rPr lang="en-US" altLang="zh-TW" sz="4000" dirty="0" smtClean="0"/>
              <a:t>Log  management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7551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3.3.</a:t>
            </a:r>
            <a:r>
              <a:rPr lang="zh-TW" altLang="en-US" dirty="0"/>
              <a:t>日誌管理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7914" y="1533632"/>
            <a:ext cx="7886700" cy="21393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3.3.1</a:t>
            </a:r>
            <a:r>
              <a:rPr lang="en-US" altLang="zh-TW" dirty="0"/>
              <a:t>.</a:t>
            </a:r>
            <a:r>
              <a:rPr lang="zh-TW" altLang="en-US" dirty="0"/>
              <a:t>日誌</a:t>
            </a:r>
            <a:r>
              <a:rPr lang="en-US" altLang="zh-TW" dirty="0"/>
              <a:t>log|</a:t>
            </a:r>
            <a:r>
              <a:rPr lang="zh-TW" altLang="en-US" dirty="0"/>
              <a:t>日誌管理</a:t>
            </a:r>
            <a:r>
              <a:rPr lang="en-US" altLang="zh-TW" dirty="0"/>
              <a:t>|</a:t>
            </a:r>
            <a:r>
              <a:rPr lang="zh-TW" altLang="en-US" dirty="0"/>
              <a:t>日誌分析</a:t>
            </a:r>
          </a:p>
          <a:p>
            <a:pPr marL="0" indent="0">
              <a:buNone/>
            </a:pPr>
            <a:r>
              <a:rPr lang="en-US" altLang="zh-TW" dirty="0" smtClean="0"/>
              <a:t>3.3.2.windows</a:t>
            </a:r>
            <a:r>
              <a:rPr lang="zh-TW" altLang="en-US" dirty="0"/>
              <a:t>作業系統日誌及其管理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3.3.3.Linux</a:t>
            </a:r>
            <a:r>
              <a:rPr lang="zh-TW" altLang="en-US" dirty="0"/>
              <a:t>作業系統日誌及其管理 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3.3.4.Apache</a:t>
            </a:r>
            <a:r>
              <a:rPr lang="zh-TW" altLang="en-US" dirty="0"/>
              <a:t>網站伺服器日誌及其管理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2370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關於系統日誌的管理與分析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每天不斷產生的日誌</a:t>
            </a:r>
            <a:r>
              <a:rPr lang="en-US" altLang="zh-TW" sz="3600" dirty="0"/>
              <a:t>,</a:t>
            </a:r>
            <a:r>
              <a:rPr lang="zh-TW" altLang="en-US" sz="3600" dirty="0"/>
              <a:t>資料量龐大</a:t>
            </a:r>
            <a:r>
              <a:rPr lang="en-US" altLang="zh-TW" sz="3600" dirty="0"/>
              <a:t>,</a:t>
            </a:r>
            <a:r>
              <a:rPr lang="zh-TW" altLang="en-US" sz="3600" dirty="0"/>
              <a:t>往往超出人力可以判讀的</a:t>
            </a:r>
            <a:r>
              <a:rPr lang="zh-TW" altLang="en-US" sz="3600" dirty="0" smtClean="0"/>
              <a:t>範圍</a:t>
            </a:r>
            <a:endParaRPr lang="zh-TW" altLang="en-US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預設的 </a:t>
            </a:r>
            <a:r>
              <a:rPr lang="en-US" altLang="zh-TW" sz="3600" dirty="0"/>
              <a:t>Syslog </a:t>
            </a:r>
            <a:r>
              <a:rPr lang="zh-TW" altLang="en-US" sz="3600" dirty="0"/>
              <a:t>本身沒有加密</a:t>
            </a:r>
            <a:r>
              <a:rPr lang="en-US" altLang="zh-TW" sz="3600" dirty="0"/>
              <a:t>,</a:t>
            </a:r>
            <a:r>
              <a:rPr lang="zh-TW" altLang="en-US" sz="3600" dirty="0"/>
              <a:t>但是不會遭到偽冒</a:t>
            </a:r>
            <a:r>
              <a:rPr lang="zh-TW" altLang="en-US" sz="3600" dirty="0" smtClean="0"/>
              <a:t>攻擊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C) </a:t>
            </a:r>
            <a:r>
              <a:rPr lang="zh-TW" altLang="en-US" sz="3600" dirty="0"/>
              <a:t>混合式攻擊手法普遍</a:t>
            </a:r>
            <a:r>
              <a:rPr lang="en-US" altLang="zh-TW" sz="3600" dirty="0"/>
              <a:t>,</a:t>
            </a:r>
            <a:r>
              <a:rPr lang="zh-TW" altLang="en-US" sz="3600" dirty="0"/>
              <a:t>很難從單一設備上解讀出攻擊手法的資訊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不同設備所產生的日誌格式可能不一樣</a:t>
            </a:r>
            <a:r>
              <a:rPr lang="en-US" altLang="zh-TW" sz="3600" dirty="0"/>
              <a:t>,</a:t>
            </a:r>
            <a:r>
              <a:rPr lang="zh-TW" altLang="en-US" sz="3600" dirty="0"/>
              <a:t>會造成彙整上的困難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950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關於系統日誌的管理與分析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每天不斷產生的日誌</a:t>
            </a:r>
            <a:r>
              <a:rPr lang="en-US" altLang="zh-TW" sz="3600" dirty="0"/>
              <a:t>,</a:t>
            </a:r>
            <a:r>
              <a:rPr lang="zh-TW" altLang="en-US" sz="3600" dirty="0"/>
              <a:t>資料量龐大</a:t>
            </a:r>
            <a:r>
              <a:rPr lang="en-US" altLang="zh-TW" sz="3600" dirty="0"/>
              <a:t>,</a:t>
            </a:r>
            <a:r>
              <a:rPr lang="zh-TW" altLang="en-US" sz="3600" dirty="0"/>
              <a:t>往往超出人力可以判讀的</a:t>
            </a:r>
            <a:r>
              <a:rPr lang="zh-TW" altLang="en-US" sz="3600" dirty="0" smtClean="0"/>
              <a:t>範圍</a:t>
            </a:r>
            <a:endParaRPr lang="zh-TW" altLang="en-US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預設的 </a:t>
            </a:r>
            <a:r>
              <a:rPr lang="en-US" altLang="zh-TW" sz="3600" dirty="0">
                <a:solidFill>
                  <a:srgbClr val="FF0000"/>
                </a:solidFill>
              </a:rPr>
              <a:t>Syslog </a:t>
            </a:r>
            <a:r>
              <a:rPr lang="zh-TW" altLang="en-US" sz="3600" dirty="0">
                <a:solidFill>
                  <a:srgbClr val="FF0000"/>
                </a:solidFill>
              </a:rPr>
              <a:t>本身沒有加密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但是不會遭到偽冒</a:t>
            </a:r>
            <a:r>
              <a:rPr lang="zh-TW" altLang="en-US" sz="3600" dirty="0" smtClean="0">
                <a:solidFill>
                  <a:srgbClr val="FF0000"/>
                </a:solidFill>
              </a:rPr>
              <a:t>攻擊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C) </a:t>
            </a:r>
            <a:r>
              <a:rPr lang="zh-TW" altLang="en-US" sz="3600" dirty="0"/>
              <a:t>混合式攻擊手法普遍</a:t>
            </a:r>
            <a:r>
              <a:rPr lang="en-US" altLang="zh-TW" sz="3600" dirty="0"/>
              <a:t>,</a:t>
            </a:r>
            <a:r>
              <a:rPr lang="zh-TW" altLang="en-US" sz="3600" dirty="0"/>
              <a:t>很難從單一設備上解讀出攻擊手法的資訊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不同設備所產生的日誌格式可能不一樣</a:t>
            </a:r>
            <a:r>
              <a:rPr lang="en-US" altLang="zh-TW" sz="3600" dirty="0"/>
              <a:t>,</a:t>
            </a:r>
            <a:r>
              <a:rPr lang="zh-TW" altLang="en-US" sz="3600" dirty="0"/>
              <a:t>會造成彙整上的困難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725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478" y="946908"/>
            <a:ext cx="86310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Windows </a:t>
            </a:r>
            <a:r>
              <a:rPr lang="zh-TW" altLang="en-US" sz="3600" dirty="0"/>
              <a:t>作業系統中的事件檢視器</a:t>
            </a:r>
            <a:r>
              <a:rPr lang="en-US" altLang="zh-TW" sz="3600" dirty="0"/>
              <a:t>,</a:t>
            </a:r>
            <a:r>
              <a:rPr lang="zh-TW" altLang="en-US" sz="3600" dirty="0"/>
              <a:t>有三個較為重要之日誌檔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endParaRPr lang="zh-TW" altLang="en-US" sz="3600" dirty="0"/>
          </a:p>
          <a:p>
            <a:r>
              <a:rPr lang="zh-TW" altLang="en-US" sz="3600" dirty="0"/>
              <a:t>此三個日誌檔分別為下列何者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連結性日誌、系統日誌、應用程式日誌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安全性日誌、網路日誌、應用程式日誌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安全性日誌、系統日誌、本機防毒日誌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安全性日誌、系統日誌、應用程式日誌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315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478" y="946908"/>
            <a:ext cx="86310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Windows </a:t>
            </a:r>
            <a:r>
              <a:rPr lang="zh-TW" altLang="en-US" sz="3600" dirty="0"/>
              <a:t>作業系統中的事件檢視器</a:t>
            </a:r>
            <a:r>
              <a:rPr lang="en-US" altLang="zh-TW" sz="3600" dirty="0"/>
              <a:t>,</a:t>
            </a:r>
            <a:r>
              <a:rPr lang="zh-TW" altLang="en-US" sz="3600" dirty="0"/>
              <a:t>有三個較為重要之日誌檔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endParaRPr lang="zh-TW" altLang="en-US" sz="3600" dirty="0"/>
          </a:p>
          <a:p>
            <a:r>
              <a:rPr lang="zh-TW" altLang="en-US" sz="3600" dirty="0"/>
              <a:t>此三個日誌檔分別為下列何者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連結性日誌、系統日誌、應用程式日誌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安全性日誌、網路日誌、應用程式日誌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安全性日誌、系統日誌、本機防毒日誌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安全性日誌、系統日誌、應用程式日誌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Bob </a:t>
            </a:r>
            <a:r>
              <a:rPr lang="zh-TW" altLang="en-US" sz="3200" dirty="0"/>
              <a:t>過去兩週一直在試圖滲透一個遠端的生產系統</a:t>
            </a:r>
            <a:r>
              <a:rPr lang="zh-TW" altLang="en-US" sz="3200" dirty="0" smtClean="0"/>
              <a:t>。某一</a:t>
            </a:r>
            <a:r>
              <a:rPr lang="zh-TW" altLang="en-US" sz="3200" dirty="0"/>
              <a:t>次</a:t>
            </a:r>
            <a:r>
              <a:rPr lang="en-US" altLang="zh-TW" sz="3200" dirty="0"/>
              <a:t>,</a:t>
            </a:r>
            <a:r>
              <a:rPr lang="zh-TW" altLang="en-US" sz="3200" dirty="0"/>
              <a:t>他能夠進入系統</a:t>
            </a:r>
            <a:r>
              <a:rPr lang="en-US" altLang="zh-TW" sz="3200" dirty="0"/>
              <a:t>,</a:t>
            </a:r>
            <a:r>
              <a:rPr lang="zh-TW" altLang="en-US" sz="3200" dirty="0"/>
              <a:t>並使用該系統三週的時間</a:t>
            </a:r>
            <a:r>
              <a:rPr lang="zh-TW" altLang="en-US" sz="3200" dirty="0" smtClean="0"/>
              <a:t>。殊不知</a:t>
            </a:r>
            <a:r>
              <a:rPr lang="en-US" altLang="zh-TW" sz="3200" dirty="0"/>
              <a:t>,</a:t>
            </a:r>
            <a:r>
              <a:rPr lang="zh-TW" altLang="en-US" sz="3200" dirty="0"/>
              <a:t>執法機構也正在記錄他的每一項活動</a:t>
            </a:r>
            <a:r>
              <a:rPr lang="en-US" altLang="zh-TW" sz="3200" dirty="0"/>
              <a:t>,</a:t>
            </a:r>
            <a:r>
              <a:rPr lang="zh-TW" altLang="en-US" sz="3200" dirty="0"/>
              <a:t>並在後來成為證據</a:t>
            </a:r>
            <a:r>
              <a:rPr lang="zh-TW" altLang="en-US" sz="3200" dirty="0" smtClean="0"/>
              <a:t>。該</a:t>
            </a:r>
            <a:r>
              <a:rPr lang="zh-TW" altLang="en-US" sz="3200" dirty="0"/>
              <a:t>組織使用一種虛擬環境來捕獲 </a:t>
            </a:r>
            <a:r>
              <a:rPr lang="en-US" altLang="zh-TW" sz="3200" dirty="0"/>
              <a:t>Bob</a:t>
            </a:r>
            <a:r>
              <a:rPr lang="zh-TW" altLang="en-US" sz="3200" dirty="0" smtClean="0"/>
              <a:t>。這</a:t>
            </a:r>
            <a:r>
              <a:rPr lang="zh-TW" altLang="en-US" sz="3200" dirty="0"/>
              <a:t>種虛擬環境是什麼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一種用來困住駭客的蜜罐技術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一種使用特洛伊木馬的命令系統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一種用來困住登入後使用者的環境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一種用來困住登入前使用者的環境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2162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Bob </a:t>
            </a:r>
            <a:r>
              <a:rPr lang="zh-TW" altLang="en-US" sz="3200" dirty="0"/>
              <a:t>過去兩週一直在試圖滲透一個遠端的生產系統</a:t>
            </a:r>
            <a:r>
              <a:rPr lang="zh-TW" altLang="en-US" sz="3200" dirty="0" smtClean="0"/>
              <a:t>。某一</a:t>
            </a:r>
            <a:r>
              <a:rPr lang="zh-TW" altLang="en-US" sz="3200" dirty="0"/>
              <a:t>次</a:t>
            </a:r>
            <a:r>
              <a:rPr lang="en-US" altLang="zh-TW" sz="3200" dirty="0"/>
              <a:t>,</a:t>
            </a:r>
            <a:r>
              <a:rPr lang="zh-TW" altLang="en-US" sz="3200" dirty="0"/>
              <a:t>他能夠進入系統</a:t>
            </a:r>
            <a:r>
              <a:rPr lang="en-US" altLang="zh-TW" sz="3200" dirty="0"/>
              <a:t>,</a:t>
            </a:r>
            <a:r>
              <a:rPr lang="zh-TW" altLang="en-US" sz="3200" dirty="0"/>
              <a:t>並使用該系統三週的時間</a:t>
            </a:r>
            <a:r>
              <a:rPr lang="zh-TW" altLang="en-US" sz="3200" dirty="0" smtClean="0"/>
              <a:t>。殊不知</a:t>
            </a:r>
            <a:r>
              <a:rPr lang="en-US" altLang="zh-TW" sz="3200" dirty="0"/>
              <a:t>,</a:t>
            </a:r>
            <a:r>
              <a:rPr lang="zh-TW" altLang="en-US" sz="3200" dirty="0"/>
              <a:t>執法機構也正在記錄他的每一項活動</a:t>
            </a:r>
            <a:r>
              <a:rPr lang="en-US" altLang="zh-TW" sz="3200" dirty="0"/>
              <a:t>,</a:t>
            </a:r>
            <a:r>
              <a:rPr lang="zh-TW" altLang="en-US" sz="3200" dirty="0"/>
              <a:t>並在後來成為證據</a:t>
            </a:r>
            <a:r>
              <a:rPr lang="zh-TW" altLang="en-US" sz="3200" dirty="0" smtClean="0"/>
              <a:t>。該</a:t>
            </a:r>
            <a:r>
              <a:rPr lang="zh-TW" altLang="en-US" sz="3200" dirty="0"/>
              <a:t>組織使用一種虛擬環境來捕獲 </a:t>
            </a:r>
            <a:r>
              <a:rPr lang="en-US" altLang="zh-TW" sz="3200" dirty="0"/>
              <a:t>Bob</a:t>
            </a:r>
            <a:r>
              <a:rPr lang="zh-TW" altLang="en-US" sz="3200" dirty="0" smtClean="0"/>
              <a:t>。這</a:t>
            </a:r>
            <a:r>
              <a:rPr lang="zh-TW" altLang="en-US" sz="3200" dirty="0"/>
              <a:t>種虛擬環境是什麼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一種用來困住駭客的蜜罐技術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一種使用特洛伊木馬的命令系統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一種用來困住登入後使用者的環境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一種用來困住登入前使用者的環境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5599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請問系統管理人員登入成功或失敗</a:t>
            </a:r>
            <a:r>
              <a:rPr lang="en-US" altLang="zh-TW" sz="3600" dirty="0"/>
              <a:t>,</a:t>
            </a:r>
            <a:r>
              <a:rPr lang="zh-TW" altLang="en-US" sz="3600" dirty="0"/>
              <a:t>是否需留存相關紀錄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登入成功不需要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登入失敗需要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登入成功需要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登入失敗不需要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登入成功和失敗都需要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登入成功和失敗都不需要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55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7174</Words>
  <Application>Microsoft Office PowerPoint</Application>
  <PresentationFormat>如螢幕大小 (4:3)</PresentationFormat>
  <Paragraphs>809</Paragraphs>
  <Slides>127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127</vt:i4>
      </vt:variant>
    </vt:vector>
  </HeadingPairs>
  <TitlesOfParts>
    <vt:vector size="128" baseType="lpstr">
      <vt:lpstr>Office 佈景主題</vt:lpstr>
      <vt:lpstr>IPAS資安工程師 認證題庫_資訊安全技術概論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作業系統與應用程式安全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2.2.2.網站安全</vt:lpstr>
      <vt:lpstr>2.2.2.網站安全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3.資安維運技術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3.2.資料安全(data Security)及備份管理(backup)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3.3.日誌管理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4.1.雲端安全概論 Cloud Security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4.2.行動裝置安全概論Mobile security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4.3.物聯網安全概論IOT security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TB</cp:lastModifiedBy>
  <cp:revision>64</cp:revision>
  <dcterms:created xsi:type="dcterms:W3CDTF">2019-05-14T03:32:08Z</dcterms:created>
  <dcterms:modified xsi:type="dcterms:W3CDTF">2020-05-06T09:21:45Z</dcterms:modified>
</cp:coreProperties>
</file>