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6" r:id="rId5"/>
    <p:sldId id="265" r:id="rId6"/>
    <p:sldId id="264" r:id="rId7"/>
    <p:sldId id="267" r:id="rId8"/>
    <p:sldId id="268" r:id="rId9"/>
    <p:sldId id="259" r:id="rId10"/>
    <p:sldId id="269" r:id="rId11"/>
    <p:sldId id="270" r:id="rId12"/>
    <p:sldId id="258" r:id="rId13"/>
    <p:sldId id="262" r:id="rId14"/>
    <p:sldId id="273" r:id="rId15"/>
    <p:sldId id="274" r:id="rId16"/>
    <p:sldId id="272" r:id="rId17"/>
    <p:sldId id="271" r:id="rId18"/>
    <p:sldId id="260" r:id="rId19"/>
    <p:sldId id="261"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27562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4685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03823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75711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09546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69983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32737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69241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78424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10826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78384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6A19E-4422-4C41-BE71-05981F3BD28C}" type="datetimeFigureOut">
              <a:rPr lang="zh-TW" altLang="en-US" smtClean="0"/>
              <a:t>2020/7/6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86309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b="1" dirty="0" smtClean="0">
                <a:effectLst>
                  <a:outerShdw blurRad="38100" dist="38100" dir="2700000" algn="tl">
                    <a:srgbClr val="000000">
                      <a:alpha val="43137"/>
                    </a:srgbClr>
                  </a:outerShdw>
                </a:effectLst>
              </a:rPr>
              <a:t>NIST</a:t>
            </a:r>
            <a:r>
              <a:rPr lang="zh-TW" altLang="en-US" sz="6600" b="1" dirty="0" smtClean="0">
                <a:effectLst>
                  <a:outerShdw blurRad="38100" dist="38100" dir="2700000" algn="tl">
                    <a:srgbClr val="000000">
                      <a:alpha val="43137"/>
                    </a:srgbClr>
                  </a:outerShdw>
                </a:effectLst>
              </a:rPr>
              <a:t> </a:t>
            </a:r>
            <a:r>
              <a:rPr lang="en-US" altLang="zh-TW" sz="6600" b="1" dirty="0" smtClean="0">
                <a:effectLst>
                  <a:outerShdw blurRad="38100" dist="38100" dir="2700000" algn="tl">
                    <a:srgbClr val="000000">
                      <a:alpha val="43137"/>
                    </a:srgbClr>
                  </a:outerShdw>
                </a:effectLst>
              </a:rPr>
              <a:t>CSF</a:t>
            </a:r>
            <a:endParaRPr lang="zh-TW" altLang="en-US" sz="6600" b="1"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p:txBody>
          <a:bodyPr/>
          <a:lstStyle/>
          <a:p>
            <a:r>
              <a:rPr lang="zh-TW" altLang="en-US" b="1" dirty="0" smtClean="0">
                <a:solidFill>
                  <a:schemeClr val="tx1"/>
                </a:solidFill>
                <a:effectLst>
                  <a:outerShdw blurRad="38100" dist="38100" dir="2700000" algn="tl">
                    <a:srgbClr val="000000">
                      <a:alpha val="43137"/>
                    </a:srgbClr>
                  </a:outerShdw>
                </a:effectLst>
              </a:rPr>
              <a:t>為什麼</a:t>
            </a:r>
            <a:r>
              <a:rPr lang="en-US" altLang="zh-TW" b="1" dirty="0" smtClean="0">
                <a:solidFill>
                  <a:schemeClr val="tx1"/>
                </a:solidFill>
                <a:effectLst>
                  <a:outerShdw blurRad="38100" dist="38100" dir="2700000" algn="tl">
                    <a:srgbClr val="000000">
                      <a:alpha val="43137"/>
                    </a:srgbClr>
                  </a:outerShdw>
                </a:effectLst>
              </a:rPr>
              <a:t>?</a:t>
            </a:r>
            <a:r>
              <a:rPr lang="zh-TW" altLang="en-US" b="1" dirty="0" smtClean="0">
                <a:solidFill>
                  <a:schemeClr val="tx1"/>
                </a:solidFill>
                <a:effectLst>
                  <a:outerShdw blurRad="38100" dist="38100" dir="2700000" algn="tl">
                    <a:srgbClr val="000000">
                      <a:alpha val="43137"/>
                    </a:srgbClr>
                  </a:outerShdw>
                </a:effectLst>
              </a:rPr>
              <a:t> 重要性</a:t>
            </a:r>
            <a:r>
              <a:rPr lang="en-US" altLang="zh-TW" b="1" dirty="0" smtClean="0">
                <a:solidFill>
                  <a:schemeClr val="tx1"/>
                </a:solidFill>
                <a:effectLst>
                  <a:outerShdw blurRad="38100" dist="38100" dir="2700000" algn="tl">
                    <a:srgbClr val="000000">
                      <a:alpha val="43137"/>
                    </a:srgbClr>
                  </a:outerShdw>
                </a:effectLst>
              </a:rPr>
              <a:t>?</a:t>
            </a:r>
            <a:endParaRPr lang="zh-TW" alt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5644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28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5064"/>
            <a:ext cx="9144000"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Framework Core</a:t>
            </a:r>
          </a:p>
        </p:txBody>
      </p:sp>
    </p:spTree>
    <p:extLst>
      <p:ext uri="{BB962C8B-B14F-4D97-AF65-F5344CB8AC3E}">
        <p14:creationId xmlns:p14="http://schemas.microsoft.com/office/powerpoint/2010/main" val="372187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Framework Core</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89987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332656"/>
            <a:ext cx="7416824" cy="800219"/>
          </a:xfrm>
          <a:prstGeom prst="rect">
            <a:avLst/>
          </a:prstGeom>
        </p:spPr>
        <p:txBody>
          <a:bodyPr wrap="square">
            <a:spAutoFit/>
          </a:bodyPr>
          <a:lstStyle/>
          <a:p>
            <a:r>
              <a:rPr lang="en-US" altLang="zh-TW" dirty="0" smtClean="0"/>
              <a:t>The Framework Core consists of five concurrent and continuous Functions—</a:t>
            </a:r>
            <a:r>
              <a:rPr lang="en-US" altLang="zh-TW" sz="2800" b="1" dirty="0" smtClean="0">
                <a:effectLst>
                  <a:outerShdw blurRad="38100" dist="38100" dir="2700000" algn="tl">
                    <a:srgbClr val="000000">
                      <a:alpha val="43137"/>
                    </a:srgbClr>
                  </a:outerShdw>
                </a:effectLst>
              </a:rPr>
              <a:t>Identify, Protect, Detect, </a:t>
            </a:r>
            <a:r>
              <a:rPr lang="en-US" altLang="zh-TW" sz="2800" b="1" dirty="0" err="1" smtClean="0">
                <a:effectLst>
                  <a:outerShdw blurRad="38100" dist="38100" dir="2700000" algn="tl">
                    <a:srgbClr val="000000">
                      <a:alpha val="43137"/>
                    </a:srgbClr>
                  </a:outerShdw>
                </a:effectLst>
              </a:rPr>
              <a:t>Respond,Recover</a:t>
            </a:r>
            <a:r>
              <a:rPr lang="en-US" altLang="zh-TW" sz="2800" b="1" dirty="0" smtClean="0">
                <a:effectLst>
                  <a:outerShdw blurRad="38100" dist="38100" dir="2700000" algn="tl">
                    <a:srgbClr val="000000">
                      <a:alpha val="43137"/>
                    </a:srgbClr>
                  </a:outerShdw>
                </a:effectLst>
              </a:rPr>
              <a:t> </a:t>
            </a:r>
            <a:endParaRPr lang="en-US" altLang="zh-TW" sz="2800" b="1" dirty="0">
              <a:effectLst>
                <a:outerShdw blurRad="38100" dist="38100" dir="2700000" algn="tl">
                  <a:srgbClr val="000000">
                    <a:alpha val="43137"/>
                  </a:srgbClr>
                </a:outerShdw>
              </a:effectLst>
            </a:endParaRPr>
          </a:p>
        </p:txBody>
      </p:sp>
      <p:pic>
        <p:nvPicPr>
          <p:cNvPr id="1028" name="Picture 4" descr="Cybersecurity Framework Functions Wh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2829624" cy="28296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3402133189"/>
              </p:ext>
            </p:extLst>
          </p:nvPr>
        </p:nvGraphicFramePr>
        <p:xfrm>
          <a:off x="3707904" y="1787077"/>
          <a:ext cx="4320480" cy="2225040"/>
        </p:xfrm>
        <a:graphic>
          <a:graphicData uri="http://schemas.openxmlformats.org/drawingml/2006/table">
            <a:tbl>
              <a:tblPr firstRow="1" bandRow="1">
                <a:tableStyleId>{5C22544A-7EE6-4342-B048-85BDC9FD1C3A}</a:tableStyleId>
              </a:tblPr>
              <a:tblGrid>
                <a:gridCol w="425051"/>
                <a:gridCol w="1172200"/>
                <a:gridCol w="2723229"/>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r>
              <a:tr h="370840">
                <a:tc>
                  <a:txBody>
                    <a:bodyPr/>
                    <a:lstStyle/>
                    <a:p>
                      <a:r>
                        <a:rPr lang="en-US" altLang="zh-TW" dirty="0" smtClean="0"/>
                        <a:t>1</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Identify</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r h="370840">
                <a:tc>
                  <a:txBody>
                    <a:bodyPr/>
                    <a:lstStyle/>
                    <a:p>
                      <a:r>
                        <a:rPr lang="en-US" altLang="zh-TW" dirty="0" smtClean="0"/>
                        <a:t>2</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Protect</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r h="370840">
                <a:tc>
                  <a:txBody>
                    <a:bodyPr/>
                    <a:lstStyle/>
                    <a:p>
                      <a:r>
                        <a:rPr lang="en-US" altLang="zh-TW" dirty="0" smtClean="0"/>
                        <a:t>3</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Detect</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r h="370840">
                <a:tc>
                  <a:txBody>
                    <a:bodyPr/>
                    <a:lstStyle/>
                    <a:p>
                      <a:r>
                        <a:rPr lang="en-US" altLang="zh-TW" dirty="0" smtClean="0"/>
                        <a:t>4</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Respond</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r h="370840">
                <a:tc>
                  <a:txBody>
                    <a:bodyPr/>
                    <a:lstStyle/>
                    <a:p>
                      <a:r>
                        <a:rPr lang="en-US" altLang="zh-TW" dirty="0" smtClean="0"/>
                        <a:t>5</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Recover</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bl>
          </a:graphicData>
        </a:graphic>
      </p:graphicFrame>
      <p:sp>
        <p:nvSpPr>
          <p:cNvPr id="6" name="矩形 5"/>
          <p:cNvSpPr/>
          <p:nvPr/>
        </p:nvSpPr>
        <p:spPr>
          <a:xfrm>
            <a:off x="517800" y="4581128"/>
            <a:ext cx="8064896" cy="2031325"/>
          </a:xfrm>
          <a:prstGeom prst="rect">
            <a:avLst/>
          </a:prstGeom>
        </p:spPr>
        <p:txBody>
          <a:bodyPr wrap="square">
            <a:spAutoFit/>
          </a:bodyPr>
          <a:lstStyle/>
          <a:p>
            <a:r>
              <a:rPr lang="en-US" altLang="zh-TW" dirty="0" smtClean="0"/>
              <a:t>When considered together, these Functions provide a high-level, strategic view of the lifecycle of an organization’s management of cybersecurity risk. </a:t>
            </a:r>
          </a:p>
          <a:p>
            <a:endParaRPr lang="en-US" altLang="zh-TW" dirty="0"/>
          </a:p>
          <a:p>
            <a:r>
              <a:rPr lang="en-US" altLang="zh-TW" dirty="0" smtClean="0"/>
              <a:t>The Framework Core then identifies underlying key Categories and Subcategories – which are discrete outcomes – for each Function, and matches them with example Informative References such as existing standards, guidelines, and practices for each Subcategory.</a:t>
            </a:r>
            <a:endParaRPr lang="zh-TW" altLang="en-US" dirty="0"/>
          </a:p>
        </p:txBody>
      </p:sp>
    </p:spTree>
    <p:extLst>
      <p:ext uri="{BB962C8B-B14F-4D97-AF65-F5344CB8AC3E}">
        <p14:creationId xmlns:p14="http://schemas.microsoft.com/office/powerpoint/2010/main" val="421210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13936185"/>
              </p:ext>
            </p:extLst>
          </p:nvPr>
        </p:nvGraphicFramePr>
        <p:xfrm>
          <a:off x="539552" y="980728"/>
          <a:ext cx="8280920" cy="3688080"/>
        </p:xfrm>
        <a:graphic>
          <a:graphicData uri="http://schemas.openxmlformats.org/drawingml/2006/table">
            <a:tbl>
              <a:tblPr firstRow="1" bandRow="1">
                <a:tableStyleId>{5C22544A-7EE6-4342-B048-85BDC9FD1C3A}</a:tableStyleId>
              </a:tblPr>
              <a:tblGrid>
                <a:gridCol w="923919"/>
                <a:gridCol w="7357001"/>
              </a:tblGrid>
              <a:tr h="370840">
                <a:tc>
                  <a:txBody>
                    <a:bodyPr/>
                    <a:lstStyle/>
                    <a:p>
                      <a:endParaRPr lang="zh-TW" altLang="en-US" dirty="0"/>
                    </a:p>
                  </a:txBody>
                  <a:tcPr/>
                </a:tc>
                <a:tc>
                  <a:txBody>
                    <a:bodyPr/>
                    <a:lstStyle/>
                    <a:p>
                      <a:endParaRPr lang="zh-TW" altLang="en-US" dirty="0"/>
                    </a:p>
                  </a:txBody>
                  <a:tcPr/>
                </a:tc>
              </a:tr>
              <a:tr h="370840">
                <a:tc>
                  <a:txBody>
                    <a:bodyPr/>
                    <a:lstStyle/>
                    <a:p>
                      <a:r>
                        <a:rPr lang="en-US" altLang="zh-TW" dirty="0" smtClean="0"/>
                        <a:t>ID.AM</a:t>
                      </a:r>
                      <a:endParaRPr lang="zh-TW" altLang="en-US" dirty="0"/>
                    </a:p>
                  </a:txBody>
                  <a:tcPr/>
                </a:tc>
                <a:tc>
                  <a:txBody>
                    <a:bodyPr/>
                    <a:lstStyle/>
                    <a:p>
                      <a:r>
                        <a:rPr lang="en-US" altLang="zh-TW" dirty="0" smtClean="0"/>
                        <a:t>Asset Management (ID.AM): </a:t>
                      </a:r>
                    </a:p>
                    <a:p>
                      <a:r>
                        <a:rPr lang="en-US" altLang="zh-TW" dirty="0" smtClean="0"/>
                        <a:t>The </a:t>
                      </a:r>
                      <a:r>
                        <a:rPr lang="en-US" altLang="zh-TW" b="1" dirty="0" smtClean="0">
                          <a:solidFill>
                            <a:srgbClr val="FF0000"/>
                          </a:solidFill>
                          <a:effectLst>
                            <a:outerShdw blurRad="38100" dist="38100" dir="2700000" algn="tl">
                              <a:srgbClr val="000000">
                                <a:alpha val="43137"/>
                              </a:srgbClr>
                            </a:outerShdw>
                          </a:effectLst>
                        </a:rPr>
                        <a:t>data, personnel, devices, systems</a:t>
                      </a:r>
                      <a:r>
                        <a:rPr lang="en-US" altLang="zh-TW" dirty="0" smtClean="0"/>
                        <a:t>, and </a:t>
                      </a:r>
                      <a:r>
                        <a:rPr lang="en-US" altLang="zh-TW" b="1" dirty="0" smtClean="0">
                          <a:solidFill>
                            <a:srgbClr val="FF0000"/>
                          </a:solidFill>
                          <a:effectLst>
                            <a:outerShdw blurRad="38100" dist="38100" dir="2700000" algn="tl">
                              <a:srgbClr val="000000">
                                <a:alpha val="43137"/>
                              </a:srgbClr>
                            </a:outerShdw>
                          </a:effectLst>
                        </a:rPr>
                        <a:t>facilities</a:t>
                      </a:r>
                      <a:r>
                        <a:rPr lang="en-US" altLang="zh-TW" dirty="0" smtClean="0"/>
                        <a:t> that enable the organization to achieve business purposes are identified and managed </a:t>
                      </a:r>
                      <a:r>
                        <a:rPr lang="en-US" altLang="zh-TW" b="1" dirty="0" smtClean="0">
                          <a:solidFill>
                            <a:srgbClr val="00B050"/>
                          </a:solidFill>
                          <a:effectLst>
                            <a:outerShdw blurRad="38100" dist="38100" dir="2700000" algn="tl">
                              <a:srgbClr val="000000">
                                <a:alpha val="43137"/>
                              </a:srgbClr>
                            </a:outerShdw>
                          </a:effectLst>
                        </a:rPr>
                        <a:t>consistent with their relative importance to organizational objectives and the organization’s risk strategy</a:t>
                      </a:r>
                      <a:r>
                        <a:rPr lang="en-US" altLang="zh-TW" dirty="0" smtClean="0"/>
                        <a:t>.</a:t>
                      </a:r>
                      <a:endParaRPr lang="zh-TW" altLang="en-US" dirty="0"/>
                    </a:p>
                  </a:txBody>
                  <a:tcPr/>
                </a:tc>
              </a:tr>
              <a:tr h="370840">
                <a:tc>
                  <a:txBody>
                    <a:bodyPr/>
                    <a:lstStyle/>
                    <a:p>
                      <a:endParaRPr lang="zh-TW" altLang="en-US" dirty="0"/>
                    </a:p>
                  </a:txBody>
                  <a:tcPr/>
                </a:tc>
                <a:tc>
                  <a:txBody>
                    <a:bodyPr/>
                    <a:lstStyle/>
                    <a:p>
                      <a:endParaRPr lang="zh-TW" altLang="en-US" dirty="0"/>
                    </a:p>
                  </a:txBody>
                  <a:tcPr/>
                </a:tc>
              </a:tr>
              <a:tr h="370840">
                <a:tc>
                  <a:txBody>
                    <a:bodyPr/>
                    <a:lstStyle/>
                    <a:p>
                      <a:endParaRPr lang="zh-TW" altLang="en-US" dirty="0"/>
                    </a:p>
                  </a:txBody>
                  <a:tcPr/>
                </a:tc>
                <a:tc>
                  <a:txBody>
                    <a:bodyPr/>
                    <a:lstStyle/>
                    <a:p>
                      <a:endParaRPr lang="zh-TW" altLang="en-US" dirty="0"/>
                    </a:p>
                  </a:txBody>
                  <a:tcPr/>
                </a:tc>
              </a:tr>
              <a:tr h="370840">
                <a:tc>
                  <a:txBody>
                    <a:bodyPr/>
                    <a:lstStyle/>
                    <a:p>
                      <a:endParaRPr lang="zh-TW" altLang="en-US" dirty="0"/>
                    </a:p>
                  </a:txBody>
                  <a:tcPr/>
                </a:tc>
                <a:tc>
                  <a:txBody>
                    <a:bodyPr/>
                    <a:lstStyle/>
                    <a:p>
                      <a:endParaRPr lang="zh-TW" altLang="en-US" dirty="0"/>
                    </a:p>
                  </a:txBody>
                  <a:tcPr/>
                </a:tc>
              </a:tr>
              <a:tr h="370840">
                <a:tc>
                  <a:txBody>
                    <a:bodyPr/>
                    <a:lstStyle/>
                    <a:p>
                      <a:endParaRPr lang="zh-TW" altLang="en-US" dirty="0"/>
                    </a:p>
                  </a:txBody>
                  <a:tcPr/>
                </a:tc>
                <a:tc>
                  <a:txBody>
                    <a:bodyPr/>
                    <a:lstStyle/>
                    <a:p>
                      <a:endParaRPr lang="zh-TW" altLang="en-US" dirty="0"/>
                    </a:p>
                  </a:txBody>
                  <a:tcPr/>
                </a:tc>
              </a:tr>
              <a:tr h="370840">
                <a:tc>
                  <a:txBody>
                    <a:bodyPr/>
                    <a:lstStyle/>
                    <a:p>
                      <a:endParaRPr lang="zh-TW" altLang="en-US" dirty="0"/>
                    </a:p>
                  </a:txBody>
                  <a:tcPr/>
                </a:tc>
                <a:tc>
                  <a:txBody>
                    <a:bodyPr/>
                    <a:lstStyle/>
                    <a:p>
                      <a:endParaRPr lang="zh-TW" altLang="en-US" dirty="0"/>
                    </a:p>
                  </a:txBody>
                  <a:tcPr/>
                </a:tc>
              </a:tr>
            </a:tbl>
          </a:graphicData>
        </a:graphic>
      </p:graphicFrame>
      <p:sp>
        <p:nvSpPr>
          <p:cNvPr id="3" name="矩形 2"/>
          <p:cNvSpPr/>
          <p:nvPr/>
        </p:nvSpPr>
        <p:spPr>
          <a:xfrm>
            <a:off x="683568" y="116632"/>
            <a:ext cx="2286000" cy="707886"/>
          </a:xfrm>
          <a:prstGeom prst="rect">
            <a:avLst/>
          </a:prstGeom>
        </p:spPr>
        <p:txBody>
          <a:bodyPr>
            <a:spAutoFit/>
          </a:bodyPr>
          <a:lstStyle/>
          <a:p>
            <a:pPr lvl="0">
              <a:defRPr/>
            </a:pPr>
            <a:r>
              <a:rPr lang="en-US" altLang="zh-TW" sz="4000" dirty="0" smtClean="0">
                <a:solidFill>
                  <a:prstClr val="black"/>
                </a:solidFill>
              </a:rPr>
              <a:t>1 </a:t>
            </a:r>
            <a:r>
              <a:rPr lang="en-US" altLang="zh-TW" sz="4000" b="1" dirty="0" smtClean="0">
                <a:solidFill>
                  <a:prstClr val="black"/>
                </a:solidFill>
                <a:effectLst>
                  <a:outerShdw blurRad="38100" dist="38100" dir="2700000" algn="tl">
                    <a:srgbClr val="000000">
                      <a:alpha val="43137"/>
                    </a:srgbClr>
                  </a:outerShdw>
                </a:effectLst>
              </a:rPr>
              <a:t>Identify</a:t>
            </a:r>
            <a:endParaRPr lang="zh-TW" altLang="en-US" sz="40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151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Asset Management (</a:t>
            </a:r>
            <a:r>
              <a:rPr lang="en-US" altLang="zh-TW" dirty="0" smtClean="0"/>
              <a:t>ID.AM)</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643549995"/>
              </p:ext>
            </p:extLst>
          </p:nvPr>
        </p:nvGraphicFramePr>
        <p:xfrm>
          <a:off x="467544" y="1700808"/>
          <a:ext cx="8064896" cy="2225040"/>
        </p:xfrm>
        <a:graphic>
          <a:graphicData uri="http://schemas.openxmlformats.org/drawingml/2006/table">
            <a:tbl>
              <a:tblPr firstRow="1" bandRow="1">
                <a:tableStyleId>{5C22544A-7EE6-4342-B048-85BDC9FD1C3A}</a:tableStyleId>
              </a:tblPr>
              <a:tblGrid>
                <a:gridCol w="1152128"/>
                <a:gridCol w="6912768"/>
              </a:tblGrid>
              <a:tr h="370840">
                <a:tc>
                  <a:txBody>
                    <a:bodyPr/>
                    <a:lstStyle/>
                    <a:p>
                      <a:endParaRPr lang="zh-TW" altLang="en-US" dirty="0"/>
                    </a:p>
                  </a:txBody>
                  <a:tcPr/>
                </a:tc>
                <a:tc>
                  <a:txBody>
                    <a:bodyPr/>
                    <a:lstStyle/>
                    <a:p>
                      <a:endParaRPr lang="zh-TW" altLang="en-US"/>
                    </a:p>
                  </a:txBody>
                  <a:tcPr/>
                </a:tc>
              </a:tr>
              <a:tr h="370840">
                <a:tc>
                  <a:txBody>
                    <a:bodyPr/>
                    <a:lstStyle/>
                    <a:p>
                      <a:r>
                        <a:rPr lang="en-US" altLang="zh-TW" dirty="0" smtClean="0"/>
                        <a:t>ID.AM-1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FF0000"/>
                          </a:solidFill>
                          <a:effectLst>
                            <a:outerShdw blurRad="38100" dist="38100" dir="2700000" algn="tl">
                              <a:srgbClr val="000000">
                                <a:alpha val="43137"/>
                              </a:srgbClr>
                            </a:outerShdw>
                          </a:effectLst>
                        </a:rPr>
                        <a:t>Physical devices and systems </a:t>
                      </a:r>
                      <a:r>
                        <a:rPr lang="en-US" altLang="zh-TW" dirty="0" smtClean="0"/>
                        <a:t>within the organization are inventoried</a:t>
                      </a:r>
                      <a:endParaRPr lang="zh-TW" altLang="en-US" dirty="0" smtClean="0"/>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2715401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413338"/>
            <a:ext cx="4572000" cy="2031325"/>
          </a:xfrm>
          <a:prstGeom prst="rect">
            <a:avLst/>
          </a:prstGeom>
        </p:spPr>
        <p:txBody>
          <a:bodyPr>
            <a:spAutoFit/>
          </a:bodyPr>
          <a:lstStyle/>
          <a:p>
            <a:r>
              <a:rPr lang="en-US" altLang="zh-TW"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endParaRPr lang="zh-TW" altLang="en-US" dirty="0"/>
          </a:p>
        </p:txBody>
      </p:sp>
    </p:spTree>
    <p:extLst>
      <p:ext uri="{BB962C8B-B14F-4D97-AF65-F5344CB8AC3E}">
        <p14:creationId xmlns:p14="http://schemas.microsoft.com/office/powerpoint/2010/main" val="247474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5064"/>
            <a:ext cx="9144000"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Framework Implementation Tiers</a:t>
            </a:r>
          </a:p>
        </p:txBody>
      </p:sp>
    </p:spTree>
    <p:extLst>
      <p:ext uri="{BB962C8B-B14F-4D97-AF65-F5344CB8AC3E}">
        <p14:creationId xmlns:p14="http://schemas.microsoft.com/office/powerpoint/2010/main" val="67586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Framework Implementation Tiers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13886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Framework Profiles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00855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a:xfrm>
            <a:off x="1043608" y="1556792"/>
            <a:ext cx="6840760" cy="4525963"/>
          </a:xfrm>
        </p:spPr>
        <p:txBody>
          <a:bodyPr/>
          <a:lstStyle/>
          <a:p>
            <a:r>
              <a:rPr lang="en-US" altLang="zh-TW" b="1" dirty="0" smtClean="0">
                <a:effectLst>
                  <a:outerShdw blurRad="38100" dist="38100" dir="2700000" algn="tl">
                    <a:srgbClr val="000000">
                      <a:alpha val="43137"/>
                    </a:srgbClr>
                  </a:outerShdw>
                </a:effectLst>
              </a:rPr>
              <a:t>Cybersecurity threats</a:t>
            </a:r>
          </a:p>
          <a:p>
            <a:r>
              <a:rPr lang="en-US" altLang="zh-TW" b="1" dirty="0" smtClean="0">
                <a:effectLst>
                  <a:outerShdw blurRad="38100" dist="38100" dir="2700000" algn="tl">
                    <a:srgbClr val="000000">
                      <a:alpha val="43137"/>
                    </a:srgbClr>
                  </a:outerShdw>
                </a:effectLst>
              </a:rPr>
              <a:t>NIST</a:t>
            </a:r>
          </a:p>
          <a:p>
            <a:r>
              <a:rPr lang="en-US" altLang="zh-TW" b="1" dirty="0" smtClean="0">
                <a:effectLst>
                  <a:outerShdw blurRad="38100" dist="38100" dir="2700000" algn="tl">
                    <a:srgbClr val="000000">
                      <a:alpha val="43137"/>
                    </a:srgbClr>
                  </a:outerShdw>
                </a:effectLst>
              </a:rPr>
              <a:t>CSF</a:t>
            </a:r>
          </a:p>
          <a:p>
            <a:r>
              <a:rPr lang="en-US" altLang="zh-TW" b="1" dirty="0" smtClean="0">
                <a:effectLst>
                  <a:outerShdw blurRad="38100" dist="38100" dir="2700000" algn="tl">
                    <a:srgbClr val="000000">
                      <a:alpha val="43137"/>
                    </a:srgbClr>
                  </a:outerShdw>
                </a:effectLst>
              </a:rPr>
              <a:t>Framework</a:t>
            </a:r>
          </a:p>
          <a:p>
            <a:r>
              <a:rPr lang="en-US" altLang="zh-TW" b="1" dirty="0" smtClean="0">
                <a:effectLst>
                  <a:outerShdw blurRad="38100" dist="38100" dir="2700000" algn="tl">
                    <a:srgbClr val="000000">
                      <a:alpha val="43137"/>
                    </a:srgbClr>
                  </a:outerShdw>
                </a:effectLst>
              </a:rPr>
              <a:t>Benefits </a:t>
            </a:r>
            <a:r>
              <a:rPr lang="zh-TW" altLang="en-US" b="1" dirty="0" smtClean="0">
                <a:effectLst>
                  <a:outerShdw blurRad="38100" dist="38100" dir="2700000" algn="tl">
                    <a:srgbClr val="000000">
                      <a:alpha val="43137"/>
                    </a:srgbClr>
                  </a:outerShdw>
                </a:effectLst>
              </a:rPr>
              <a:t>用處</a:t>
            </a:r>
            <a:endParaRPr lang="en-US" altLang="zh-TW" b="1" dirty="0" smtClean="0">
              <a:effectLst>
                <a:outerShdw blurRad="38100" dist="38100" dir="2700000" algn="tl">
                  <a:srgbClr val="000000">
                    <a:alpha val="43137"/>
                  </a:srgbClr>
                </a:outerShdw>
              </a:effectLst>
            </a:endParaRPr>
          </a:p>
          <a:p>
            <a:endParaRPr lang="zh-TW" altLang="en-US" dirty="0"/>
          </a:p>
        </p:txBody>
      </p:sp>
    </p:spTree>
    <p:extLst>
      <p:ext uri="{BB962C8B-B14F-4D97-AF65-F5344CB8AC3E}">
        <p14:creationId xmlns:p14="http://schemas.microsoft.com/office/powerpoint/2010/main" val="33024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36"/>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a:t>Cybersecurity threats</a:t>
            </a:r>
          </a:p>
        </p:txBody>
      </p:sp>
    </p:spTree>
    <p:extLst>
      <p:ext uri="{BB962C8B-B14F-4D97-AF65-F5344CB8AC3E}">
        <p14:creationId xmlns:p14="http://schemas.microsoft.com/office/powerpoint/2010/main" val="110774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394075"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614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Ransomeware</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418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t>
            </a:r>
            <a:r>
              <a:rPr lang="zh-TW" altLang="en-US" dirty="0" smtClean="0"/>
              <a:t> </a:t>
            </a:r>
            <a:r>
              <a:rPr lang="en-US" altLang="zh-TW" dirty="0" smtClean="0"/>
              <a:t>security</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425864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36"/>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NIST</a:t>
            </a:r>
          </a:p>
        </p:txBody>
      </p:sp>
    </p:spTree>
    <p:extLst>
      <p:ext uri="{BB962C8B-B14F-4D97-AF65-F5344CB8AC3E}">
        <p14:creationId xmlns:p14="http://schemas.microsoft.com/office/powerpoint/2010/main" val="364933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36"/>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NIST CSF</a:t>
            </a:r>
          </a:p>
          <a:p>
            <a:pPr algn="ctr"/>
            <a:endParaRPr lang="en-US" altLang="zh-TW"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691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340768"/>
            <a:ext cx="7416824" cy="2677656"/>
          </a:xfrm>
          <a:prstGeom prst="rect">
            <a:avLst/>
          </a:prstGeom>
        </p:spPr>
        <p:txBody>
          <a:bodyPr wrap="square">
            <a:spAutoFit/>
          </a:bodyPr>
          <a:lstStyle/>
          <a:p>
            <a:r>
              <a:rPr lang="en-US" altLang="zh-TW" sz="2800" dirty="0" smtClean="0"/>
              <a:t>The Framework is a </a:t>
            </a:r>
            <a:r>
              <a:rPr lang="en-US" altLang="zh-TW" sz="2800" b="1" dirty="0" smtClean="0">
                <a:solidFill>
                  <a:srgbClr val="FF0000"/>
                </a:solidFill>
                <a:effectLst>
                  <a:outerShdw blurRad="38100" dist="38100" dir="2700000" algn="tl">
                    <a:srgbClr val="000000">
                      <a:alpha val="43137"/>
                    </a:srgbClr>
                  </a:outerShdw>
                </a:effectLst>
              </a:rPr>
              <a:t>risk-based </a:t>
            </a:r>
            <a:r>
              <a:rPr lang="en-US" altLang="zh-TW" sz="2800" dirty="0" smtClean="0"/>
              <a:t>approach to managing cybersecurity risk, and is composed of </a:t>
            </a:r>
            <a:r>
              <a:rPr lang="en-US" altLang="zh-TW" sz="2800" b="1" dirty="0" smtClean="0">
                <a:solidFill>
                  <a:srgbClr val="FF0000"/>
                </a:solidFill>
                <a:effectLst>
                  <a:outerShdw blurRad="38100" dist="38100" dir="2700000" algn="tl">
                    <a:srgbClr val="000000">
                      <a:alpha val="43137"/>
                    </a:srgbClr>
                  </a:outerShdw>
                </a:effectLst>
              </a:rPr>
              <a:t>three</a:t>
            </a:r>
            <a:r>
              <a:rPr lang="en-US" altLang="zh-TW" sz="2800" dirty="0" smtClean="0"/>
              <a:t> parts: </a:t>
            </a:r>
          </a:p>
          <a:p>
            <a:pPr marL="514350" indent="-514350">
              <a:buFont typeface="+mj-lt"/>
              <a:buAutoNum type="arabicPeriod"/>
            </a:pPr>
            <a:r>
              <a:rPr lang="en-US" altLang="zh-TW" sz="2800" dirty="0" smtClean="0"/>
              <a:t>the Framework Core, </a:t>
            </a:r>
          </a:p>
          <a:p>
            <a:pPr marL="514350" indent="-514350">
              <a:buFont typeface="+mj-lt"/>
              <a:buAutoNum type="arabicPeriod"/>
            </a:pPr>
            <a:r>
              <a:rPr lang="en-US" altLang="zh-TW" sz="2800" dirty="0" smtClean="0"/>
              <a:t>the Framework Implementation Tiers, and </a:t>
            </a:r>
          </a:p>
          <a:p>
            <a:pPr marL="514350" indent="-514350">
              <a:buFont typeface="+mj-lt"/>
              <a:buAutoNum type="arabicPeriod"/>
            </a:pPr>
            <a:r>
              <a:rPr lang="en-US" altLang="zh-TW" sz="2800" dirty="0" smtClean="0"/>
              <a:t>the Framework Profiles.</a:t>
            </a:r>
            <a:endParaRPr lang="zh-TW"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851829890"/>
              </p:ext>
            </p:extLst>
          </p:nvPr>
        </p:nvGraphicFramePr>
        <p:xfrm>
          <a:off x="1343980" y="4221088"/>
          <a:ext cx="6096000" cy="1483360"/>
        </p:xfrm>
        <a:graphic>
          <a:graphicData uri="http://schemas.openxmlformats.org/drawingml/2006/table">
            <a:tbl>
              <a:tblPr firstRow="1" bandRow="1">
                <a:tableStyleId>{5C22544A-7EE6-4342-B048-85BDC9FD1C3A}</a:tableStyleId>
              </a:tblPr>
              <a:tblGrid>
                <a:gridCol w="491716"/>
                <a:gridCol w="4248472"/>
                <a:gridCol w="1355812"/>
              </a:tblGrid>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tr>
              <a:tr h="370840">
                <a:tc>
                  <a:txBody>
                    <a:bodyPr/>
                    <a:lstStyle/>
                    <a:p>
                      <a:r>
                        <a:rPr lang="en-US" altLang="zh-TW" b="1" dirty="0" smtClean="0">
                          <a:effectLst>
                            <a:outerShdw blurRad="38100" dist="38100" dir="2700000" algn="tl">
                              <a:srgbClr val="000000">
                                <a:alpha val="43137"/>
                              </a:srgbClr>
                            </a:outerShdw>
                          </a:effectLst>
                        </a:rPr>
                        <a:t>1</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smtClean="0">
                          <a:effectLst>
                            <a:outerShdw blurRad="38100" dist="38100" dir="2700000" algn="tl">
                              <a:srgbClr val="000000">
                                <a:alpha val="43137"/>
                              </a:srgbClr>
                            </a:outerShdw>
                          </a:effectLst>
                        </a:rPr>
                        <a:t>the Framework Core</a:t>
                      </a:r>
                      <a:endParaRPr lang="zh-TW" altLang="en-US" b="1" dirty="0">
                        <a:effectLst>
                          <a:outerShdw blurRad="38100" dist="38100" dir="2700000" algn="tl">
                            <a:srgbClr val="000000">
                              <a:alpha val="43137"/>
                            </a:srgbClr>
                          </a:outerShdw>
                        </a:effectLst>
                      </a:endParaRPr>
                    </a:p>
                  </a:txBody>
                  <a:tcPr/>
                </a:tc>
                <a:tc>
                  <a:txBody>
                    <a:bodyPr/>
                    <a:lstStyle/>
                    <a:p>
                      <a:endParaRPr lang="zh-TW" altLang="en-US"/>
                    </a:p>
                  </a:txBody>
                  <a:tcPr/>
                </a:tc>
              </a:tr>
              <a:tr h="370840">
                <a:tc>
                  <a:txBody>
                    <a:bodyPr/>
                    <a:lstStyle/>
                    <a:p>
                      <a:r>
                        <a:rPr lang="en-US" altLang="zh-TW" b="1" dirty="0" smtClean="0">
                          <a:effectLst>
                            <a:outerShdw blurRad="38100" dist="38100" dir="2700000" algn="tl">
                              <a:srgbClr val="000000">
                                <a:alpha val="43137"/>
                              </a:srgbClr>
                            </a:outerShdw>
                          </a:effectLst>
                        </a:rPr>
                        <a:t>2</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smtClean="0">
                          <a:effectLst>
                            <a:outerShdw blurRad="38100" dist="38100" dir="2700000" algn="tl">
                              <a:srgbClr val="000000">
                                <a:alpha val="43137"/>
                              </a:srgbClr>
                            </a:outerShdw>
                          </a:effectLst>
                        </a:rPr>
                        <a:t>the Framework Implementation Tiers</a:t>
                      </a:r>
                      <a:endParaRPr lang="zh-TW" altLang="en-US" b="1" dirty="0">
                        <a:effectLst>
                          <a:outerShdw blurRad="38100" dist="38100" dir="2700000" algn="tl">
                            <a:srgbClr val="000000">
                              <a:alpha val="43137"/>
                            </a:srgbClr>
                          </a:outerShdw>
                        </a:effectLst>
                      </a:endParaRPr>
                    </a:p>
                  </a:txBody>
                  <a:tcPr/>
                </a:tc>
                <a:tc>
                  <a:txBody>
                    <a:bodyPr/>
                    <a:lstStyle/>
                    <a:p>
                      <a:endParaRPr lang="zh-TW" altLang="en-US"/>
                    </a:p>
                  </a:txBody>
                  <a:tcPr/>
                </a:tc>
              </a:tr>
              <a:tr h="370840">
                <a:tc>
                  <a:txBody>
                    <a:bodyPr/>
                    <a:lstStyle/>
                    <a:p>
                      <a:r>
                        <a:rPr lang="en-US" altLang="zh-TW" b="1" dirty="0" smtClean="0">
                          <a:effectLst>
                            <a:outerShdw blurRad="38100" dist="38100" dir="2700000" algn="tl">
                              <a:srgbClr val="000000">
                                <a:alpha val="43137"/>
                              </a:srgbClr>
                            </a:outerShdw>
                          </a:effectLst>
                        </a:rPr>
                        <a:t>3</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smtClean="0">
                          <a:effectLst>
                            <a:outerShdw blurRad="38100" dist="38100" dir="2700000" algn="tl">
                              <a:srgbClr val="000000">
                                <a:alpha val="43137"/>
                              </a:srgbClr>
                            </a:outerShdw>
                          </a:effectLst>
                        </a:rPr>
                        <a:t>the Framework Profiles</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32007502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271</Words>
  <Application>Microsoft Office PowerPoint</Application>
  <PresentationFormat>如螢幕大小 (4:3)</PresentationFormat>
  <Paragraphs>50</Paragraphs>
  <Slides>19</Slides>
  <Notes>0</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Office 佈景主題</vt:lpstr>
      <vt:lpstr>NIST CSF</vt:lpstr>
      <vt:lpstr>agenda</vt:lpstr>
      <vt:lpstr>PowerPoint 簡報</vt:lpstr>
      <vt:lpstr>PowerPoint 簡報</vt:lpstr>
      <vt:lpstr>Ransomeware</vt:lpstr>
      <vt:lpstr>IOT security</vt:lpstr>
      <vt:lpstr>PowerPoint 簡報</vt:lpstr>
      <vt:lpstr>PowerPoint 簡報</vt:lpstr>
      <vt:lpstr>PowerPoint 簡報</vt:lpstr>
      <vt:lpstr>PowerPoint 簡報</vt:lpstr>
      <vt:lpstr>PowerPoint 簡報</vt:lpstr>
      <vt:lpstr>the Framework Core</vt:lpstr>
      <vt:lpstr>PowerPoint 簡報</vt:lpstr>
      <vt:lpstr>PowerPoint 簡報</vt:lpstr>
      <vt:lpstr>Asset Management (ID.AM)</vt:lpstr>
      <vt:lpstr>PowerPoint 簡報</vt:lpstr>
      <vt:lpstr>PowerPoint 簡報</vt:lpstr>
      <vt:lpstr>Framework Implementation Tiers</vt:lpstr>
      <vt:lpstr>Framework Profiles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CSF</dc:title>
  <dc:creator>KSUIE</dc:creator>
  <cp:lastModifiedBy>KSUIE</cp:lastModifiedBy>
  <cp:revision>7</cp:revision>
  <dcterms:created xsi:type="dcterms:W3CDTF">2020-07-06T02:19:35Z</dcterms:created>
  <dcterms:modified xsi:type="dcterms:W3CDTF">2020-07-06T04:08:58Z</dcterms:modified>
</cp:coreProperties>
</file>