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5" r:id="rId10"/>
    <p:sldId id="286" r:id="rId11"/>
    <p:sldId id="262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63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資料分析實戰報告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7" y="4756156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NAME:</a:t>
            </a:r>
          </a:p>
          <a:p>
            <a:r>
              <a:rPr lang="en-US" altLang="zh-TW" dirty="0" smtClean="0"/>
              <a:t>TEACHER:</a:t>
            </a:r>
            <a:r>
              <a:rPr lang="zh-TW" altLang="en-US" dirty="0" smtClean="0"/>
              <a:t>偉大恩師龍大大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049" y="559323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111_2 </a:t>
            </a:r>
            <a:r>
              <a:rPr lang="zh-TW" altLang="en-US" sz="3200" dirty="0" smtClean="0"/>
              <a:t>機器學習</a:t>
            </a:r>
            <a:r>
              <a:rPr lang="zh-TW" altLang="en-US" sz="3200" dirty="0"/>
              <a:t>課程</a:t>
            </a:r>
            <a:r>
              <a:rPr lang="zh-TW" altLang="en-US" sz="3200" dirty="0" smtClean="0"/>
              <a:t>期中平時報告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4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264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https://making.lyst.com/lightfm/docs/home.html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30" y="1644649"/>
            <a:ext cx="8921373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資料讀取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549" y="839851"/>
            <a:ext cx="6977699" cy="53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898" y="247649"/>
            <a:ext cx="5588127" cy="693801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pandas.read_table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12" y="1273175"/>
            <a:ext cx="7592481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63" y="484631"/>
            <a:ext cx="11412846" cy="58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324" y="330199"/>
            <a:ext cx="9353256" cy="59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373" y="465583"/>
            <a:ext cx="10058400" cy="886968"/>
          </a:xfrm>
        </p:spPr>
        <p:txBody>
          <a:bodyPr/>
          <a:lstStyle/>
          <a:p>
            <a:r>
              <a:rPr lang="zh-CN" altLang="en-US" dirty="0" smtClean="0"/>
              <a:t>驗證資料載入是否</a:t>
            </a:r>
            <a:r>
              <a:rPr lang="zh-TW" altLang="en-US" dirty="0" smtClean="0"/>
              <a:t>正確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48" y="1435608"/>
            <a:ext cx="5092827" cy="8599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==&gt;</a:t>
            </a:r>
            <a:r>
              <a:rPr lang="zh-TW" altLang="en-US" dirty="0" smtClean="0"/>
              <a:t> </a:t>
            </a:r>
            <a:r>
              <a:rPr lang="zh-CN" altLang="en-US" dirty="0" smtClean="0"/>
              <a:t>載入</a:t>
            </a:r>
            <a:r>
              <a:rPr lang="zh-CN" altLang="en-US" dirty="0"/>
              <a:t>前幾</a:t>
            </a:r>
            <a:r>
              <a:rPr lang="zh-CN" altLang="en-US" dirty="0" smtClean="0"/>
              <a:t>行</a:t>
            </a:r>
            <a:r>
              <a:rPr lang="zh-TW" altLang="en-US" dirty="0"/>
              <a:t>來驗證資料載入是否正確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==&gt;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352551"/>
            <a:ext cx="6343650" cy="5241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547937"/>
            <a:ext cx="4276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8" t="4214"/>
          <a:stretch/>
        </p:blipFill>
        <p:spPr>
          <a:xfrm>
            <a:off x="1000124" y="438150"/>
            <a:ext cx="7931301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年齡和職業是以編碼形式給出的，它們的具體含義請參考改資料集的</a:t>
            </a:r>
            <a:r>
              <a:rPr lang="en-US" altLang="zh-CN" dirty="0" smtClean="0"/>
              <a:t>REAMDE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分析散佈在三個表中的資料不是一件輕鬆的事情。</a:t>
            </a:r>
            <a:endParaRPr lang="en-US" altLang="zh-CN" dirty="0" smtClean="0"/>
          </a:p>
          <a:p>
            <a:r>
              <a:rPr lang="zh-CN" altLang="en-US" dirty="0" smtClean="0"/>
              <a:t>假設我們想要根據性別和年齡來計算某部電影的平均得分，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如果將所有的資料都合併到一個表中的話，問題就簡單多了。我們先用</a:t>
            </a:r>
            <a:r>
              <a:rPr lang="en-US" altLang="zh-CN" dirty="0" smtClean="0"/>
              <a:t>pandas</a:t>
            </a:r>
            <a:r>
              <a:rPr lang="zh-CN" altLang="en-US" dirty="0"/>
              <a:t>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函數將</a:t>
            </a:r>
            <a:r>
              <a:rPr lang="en-US" altLang="zh-CN" dirty="0" smtClean="0"/>
              <a:t>ratings</a:t>
            </a:r>
            <a:r>
              <a:rPr lang="zh-CN" altLang="en-US" dirty="0"/>
              <a:t>和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合併到一起，然後再將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也合併進去。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會根據列名的重疊情況推斷出哪些列是合併（或連接）鍵：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32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675" y="484632"/>
            <a:ext cx="10299573" cy="74409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根據</a:t>
            </a:r>
            <a:r>
              <a:rPr lang="zh-CN" altLang="en-US" sz="3600" dirty="0">
                <a:solidFill>
                  <a:srgbClr val="FF0000"/>
                </a:solidFill>
              </a:rPr>
              <a:t>性別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FF0000"/>
                </a:solidFill>
              </a:rPr>
              <a:t>年齡</a:t>
            </a:r>
            <a:r>
              <a:rPr lang="zh-CN" altLang="en-US" sz="3600" dirty="0"/>
              <a:t>來計算某部電影的</a:t>
            </a:r>
            <a:r>
              <a:rPr lang="zh-CN" altLang="en-US" sz="3600" dirty="0">
                <a:solidFill>
                  <a:srgbClr val="FF0000"/>
                </a:solidFill>
              </a:rPr>
              <a:t>平均得分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674" y="1130808"/>
            <a:ext cx="10906125" cy="1240917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所有的資料都合併到一個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/>
              <a:t>pandas</a:t>
            </a:r>
            <a:r>
              <a:rPr lang="zh-TW" altLang="en-US" dirty="0"/>
              <a:t>的</a:t>
            </a:r>
            <a:r>
              <a:rPr lang="en-US" altLang="zh-TW" dirty="0"/>
              <a:t>merge</a:t>
            </a:r>
            <a:r>
              <a:rPr lang="zh-TW" altLang="en-US" dirty="0"/>
              <a:t>函數將</a:t>
            </a:r>
            <a:r>
              <a:rPr lang="en-US" altLang="zh-TW" dirty="0"/>
              <a:t>ratings</a:t>
            </a:r>
            <a:r>
              <a:rPr lang="zh-TW" altLang="en-US" dirty="0"/>
              <a:t>和</a:t>
            </a:r>
            <a:r>
              <a:rPr lang="en-US" altLang="zh-TW" dirty="0"/>
              <a:t>users</a:t>
            </a:r>
            <a:r>
              <a:rPr lang="zh-TW" altLang="en-US" dirty="0"/>
              <a:t>合併到</a:t>
            </a:r>
            <a:r>
              <a:rPr lang="zh-TW" altLang="en-US" dirty="0" smtClean="0"/>
              <a:t>一起</a:t>
            </a:r>
            <a:endParaRPr lang="en-US" altLang="zh-TW" dirty="0" smtClean="0"/>
          </a:p>
          <a:p>
            <a:r>
              <a:rPr lang="zh-TW" altLang="en-US" dirty="0" smtClean="0"/>
              <a:t>再</a:t>
            </a:r>
            <a:r>
              <a:rPr lang="zh-TW" altLang="en-US" dirty="0"/>
              <a:t>將</a:t>
            </a:r>
            <a:r>
              <a:rPr lang="en-US" altLang="zh-TW" dirty="0"/>
              <a:t>movies</a:t>
            </a:r>
            <a:r>
              <a:rPr lang="zh-TW" altLang="en-US" dirty="0"/>
              <a:t>也合併進去。</a:t>
            </a:r>
            <a:r>
              <a:rPr lang="en-US" altLang="zh-TW" dirty="0"/>
              <a:t>pandas</a:t>
            </a:r>
            <a:r>
              <a:rPr lang="zh-TW" altLang="en-US" dirty="0"/>
              <a:t>會根據列名的重疊情況推斷出哪些列是合併（或連接）</a:t>
            </a:r>
            <a:r>
              <a:rPr lang="zh-TW" altLang="en-US" dirty="0" smtClean="0"/>
              <a:t>鍵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73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674" y="2236851"/>
            <a:ext cx="5549451" cy="447119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/>
          <a:srcRect l="5138" t="4214" b="50838"/>
          <a:stretch/>
        </p:blipFill>
        <p:spPr>
          <a:xfrm>
            <a:off x="542924" y="227771"/>
            <a:ext cx="5391151" cy="1877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43768"/>
          <a:stretch/>
        </p:blipFill>
        <p:spPr>
          <a:xfrm>
            <a:off x="6719887" y="138112"/>
            <a:ext cx="4661176" cy="19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9601" y="188865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err="1" smtClean="0"/>
              <a:t>A.Pandas</a:t>
            </a:r>
            <a:r>
              <a:rPr lang="zh-TW" altLang="en-US" sz="3600" dirty="0" smtClean="0"/>
              <a:t>資料分析</a:t>
            </a:r>
            <a:r>
              <a:rPr lang="zh-TW" altLang="en-US" sz="3600" dirty="0"/>
              <a:t>技術</a:t>
            </a:r>
            <a:endParaRPr lang="en-US" altLang="zh-TW" sz="3600" dirty="0" smtClean="0"/>
          </a:p>
          <a:p>
            <a:pPr marL="274320" lvl="1" indent="0">
              <a:buNone/>
            </a:pPr>
            <a:r>
              <a:rPr lang="en-US" altLang="zh-TW" sz="2800" dirty="0"/>
              <a:t>Pandas</a:t>
            </a:r>
            <a:r>
              <a:rPr lang="zh-TW" altLang="en-US" sz="2800" dirty="0"/>
              <a:t>資料結構與基本運算</a:t>
            </a:r>
          </a:p>
          <a:p>
            <a:pPr marL="274320" lvl="1" indent="0">
              <a:buNone/>
            </a:pPr>
            <a:r>
              <a:rPr lang="en-US" altLang="zh-TW" sz="2800" dirty="0"/>
              <a:t>pandas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匯入</a:t>
            </a:r>
            <a:r>
              <a:rPr lang="en-US" altLang="zh-TW" sz="2800" dirty="0" smtClean="0"/>
              <a:t>(</a:t>
            </a:r>
            <a:r>
              <a:rPr lang="en-US" altLang="zh-TW" b="1" dirty="0"/>
              <a:t>Data </a:t>
            </a:r>
            <a:r>
              <a:rPr lang="en-US" altLang="zh-TW" b="1" dirty="0" smtClean="0"/>
              <a:t>Loading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與</a:t>
            </a:r>
            <a:r>
              <a:rPr lang="zh-TW" altLang="en-US" sz="2800" dirty="0"/>
              <a:t>資料清理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cleaning) 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zh-TW" altLang="en-US" sz="2800" dirty="0" smtClean="0"/>
              <a:t>資料處理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連接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(Join)|</a:t>
            </a:r>
            <a:r>
              <a:rPr lang="zh-TW" altLang="en-US" sz="2800" dirty="0" smtClean="0"/>
              <a:t>合併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(Combine)</a:t>
            </a:r>
            <a:r>
              <a:rPr lang="zh-TW" altLang="en-US" sz="2800" dirty="0" smtClean="0"/>
              <a:t>和重塑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(Reshape)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zh-TW" altLang="en-US" sz="2800" dirty="0" smtClean="0"/>
              <a:t>資料</a:t>
            </a:r>
            <a:r>
              <a:rPr lang="zh-TW" altLang="en-US" sz="2800" dirty="0"/>
              <a:t>聚合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(aggregation)</a:t>
            </a:r>
            <a:r>
              <a:rPr lang="zh-TW" altLang="en-US" sz="2800" dirty="0"/>
              <a:t>和分組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(group) </a:t>
            </a:r>
          </a:p>
          <a:p>
            <a:pPr marL="0" indent="0">
              <a:buNone/>
            </a:pPr>
            <a:r>
              <a:rPr lang="en-US" altLang="zh-TW" sz="3600" dirty="0" smtClean="0"/>
              <a:t>B.</a:t>
            </a:r>
            <a:r>
              <a:rPr lang="zh-TW" altLang="en-US" sz="3600" dirty="0" smtClean="0"/>
              <a:t>資料分析專題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28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236" y="2093976"/>
            <a:ext cx="5610138" cy="44464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43768"/>
          <a:stretch/>
        </p:blipFill>
        <p:spPr>
          <a:xfrm>
            <a:off x="376237" y="126731"/>
            <a:ext cx="4661176" cy="1967245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4"/>
          <a:srcRect l="5138" t="4214" b="50838"/>
          <a:stretch/>
        </p:blipFill>
        <p:spPr>
          <a:xfrm>
            <a:off x="5638799" y="216389"/>
            <a:ext cx="5391151" cy="18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8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638685"/>
            <a:ext cx="10058400" cy="30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98" y="1984891"/>
            <a:ext cx="10264099" cy="37830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6350" y="986135"/>
            <a:ext cx="1009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https://pandas.pydata.org/pandas-docs/stable/reference/api/pandas.DataFrame.pivot_table.html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55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124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根據</a:t>
            </a:r>
            <a:r>
              <a:rPr lang="zh-CN" altLang="en-US" sz="3200" dirty="0" smtClean="0">
                <a:solidFill>
                  <a:srgbClr val="FF0000"/>
                </a:solidFill>
              </a:rPr>
              <a:t>性別</a:t>
            </a:r>
            <a:r>
              <a:rPr lang="zh-CN" altLang="en-US" sz="3200" dirty="0" smtClean="0"/>
              <a:t>來</a:t>
            </a:r>
            <a:r>
              <a:rPr lang="zh-CN" altLang="en-US" sz="3200" dirty="0"/>
              <a:t>計算某部電影的</a:t>
            </a:r>
            <a:r>
              <a:rPr lang="zh-CN" altLang="en-US" sz="3200" dirty="0">
                <a:solidFill>
                  <a:srgbClr val="FF0000"/>
                </a:solidFill>
              </a:rPr>
              <a:t>平均得分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723042"/>
            <a:ext cx="10058400" cy="3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5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3" y="2044827"/>
            <a:ext cx="10058400" cy="2555367"/>
          </a:xfrm>
        </p:spPr>
        <p:txBody>
          <a:bodyPr/>
          <a:lstStyle/>
          <a:p>
            <a:r>
              <a:rPr lang="zh-CN" altLang="en-US" dirty="0" smtClean="0"/>
              <a:t>電影平均得分，行標為電影名稱，列表為性別。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TW" altLang="en-US" dirty="0"/>
              <a:t>資料預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</a:p>
          <a:p>
            <a:r>
              <a:rPr lang="zh-CN" altLang="en-US" dirty="0" smtClean="0"/>
              <a:t>過濾掉評分資料不夠</a:t>
            </a:r>
            <a:r>
              <a:rPr lang="en-US" altLang="zh-CN" dirty="0" smtClean="0"/>
              <a:t>250</a:t>
            </a:r>
            <a:r>
              <a:rPr lang="zh-CN" altLang="en-US" dirty="0" smtClean="0"/>
              <a:t>條的電影（這個數字可以自己設定）。</a:t>
            </a:r>
            <a:endParaRPr lang="en-US" altLang="zh-CN" dirty="0" smtClean="0"/>
          </a:p>
          <a:p>
            <a:r>
              <a:rPr lang="en-US" altLang="zh-CN" dirty="0" smtClean="0"/>
              <a:t>== &gt; </a:t>
            </a:r>
            <a:r>
              <a:rPr lang="zh-CN" altLang="en-US" dirty="0" smtClean="0"/>
              <a:t>先對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進行分組，然後利用</a:t>
            </a:r>
            <a:r>
              <a:rPr lang="en-US" altLang="zh-CN" dirty="0" smtClean="0"/>
              <a:t>size()</a:t>
            </a:r>
            <a:r>
              <a:rPr lang="zh-CN" altLang="en-US" dirty="0" smtClean="0"/>
              <a:t>得到一個含有各電影分組大小的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對象：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37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598" y="484631"/>
            <a:ext cx="8566256" cy="58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92" y="1463675"/>
            <a:ext cx="10586213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2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62" y="1241488"/>
            <a:ext cx="10875986" cy="2730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0175" y="4421004"/>
            <a:ext cx="922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https://pandas.pydata.org/pandas-docs/stable/reference/api/pandas.DataFrame.sort_values.html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1675" y="2438400"/>
            <a:ext cx="1771650" cy="428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0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Measuring Rating </a:t>
            </a:r>
            <a:r>
              <a:rPr lang="en-US" altLang="zh-TW" dirty="0" smtClean="0"/>
              <a:t>Disagreement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計算評分分歧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3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5098" y="702183"/>
            <a:ext cx="10058400" cy="18409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男性</a:t>
            </a:r>
            <a:r>
              <a:rPr lang="zh-TW" altLang="en-US" dirty="0"/>
              <a:t>與</a:t>
            </a:r>
            <a:r>
              <a:rPr lang="zh-CN" altLang="en-US" dirty="0" smtClean="0"/>
              <a:t>女性</a:t>
            </a:r>
            <a:r>
              <a:rPr lang="zh-TW" altLang="en-US" dirty="0" smtClean="0"/>
              <a:t>都</a:t>
            </a:r>
            <a:r>
              <a:rPr lang="zh-CN" altLang="en-US" dirty="0" smtClean="0"/>
              <a:t>喜歡的</a:t>
            </a:r>
            <a:r>
              <a:rPr lang="zh-CN" altLang="en-US" dirty="0"/>
              <a:t>電影</a:t>
            </a:r>
            <a:endParaRPr lang="zh-TW" altLang="en-US" dirty="0"/>
          </a:p>
          <a:p>
            <a:r>
              <a:rPr lang="zh-CN" altLang="en-US" dirty="0"/>
              <a:t>男性</a:t>
            </a:r>
            <a:r>
              <a:rPr lang="zh-TW" altLang="en-US" dirty="0"/>
              <a:t>與</a:t>
            </a:r>
            <a:r>
              <a:rPr lang="zh-CN" altLang="en-US" dirty="0"/>
              <a:t>女性</a:t>
            </a:r>
            <a:r>
              <a:rPr lang="zh-TW" altLang="en-US" dirty="0" smtClean="0"/>
              <a:t>都不</a:t>
            </a:r>
            <a:r>
              <a:rPr lang="zh-CN" altLang="en-US" dirty="0" smtClean="0"/>
              <a:t>喜歡</a:t>
            </a:r>
            <a:r>
              <a:rPr lang="zh-CN" altLang="en-US" dirty="0"/>
              <a:t>的</a:t>
            </a:r>
            <a:r>
              <a:rPr lang="zh-CN" altLang="en-US" dirty="0" smtClean="0"/>
              <a:t>電影</a:t>
            </a:r>
            <a:endParaRPr lang="en-US" altLang="zh-CN" dirty="0" smtClean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CN" altLang="en-US" dirty="0" smtClean="0"/>
              <a:t>男性</a:t>
            </a:r>
            <a:r>
              <a:rPr lang="zh-CN" altLang="en-US" dirty="0"/>
              <a:t>女性</a:t>
            </a:r>
            <a:r>
              <a:rPr lang="zh-CN" altLang="en-US" dirty="0" smtClean="0"/>
              <a:t>喜歡</a:t>
            </a:r>
            <a:r>
              <a:rPr lang="zh-CN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/>
              <a:t>男性</a:t>
            </a:r>
            <a:r>
              <a:rPr lang="zh-CN" altLang="en-US" dirty="0" smtClean="0"/>
              <a:t>評價</a:t>
            </a:r>
            <a:r>
              <a:rPr lang="zh-CN" altLang="en-US" dirty="0"/>
              <a:t>較低的</a:t>
            </a:r>
            <a:r>
              <a:rPr lang="zh-CN" altLang="en-US" dirty="0" smtClean="0"/>
              <a:t>電影</a:t>
            </a:r>
            <a:endParaRPr lang="en-US" altLang="zh-CN" dirty="0" smtClean="0"/>
          </a:p>
          <a:p>
            <a:r>
              <a:rPr lang="zh-CN" altLang="en-US" dirty="0" smtClean="0"/>
              <a:t>男性喜歡，而女性評價較低的電影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A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en-US" altLang="zh-TW" sz="9600" dirty="0" smtClean="0"/>
              <a:t>Pandas</a:t>
            </a:r>
          </a:p>
          <a:p>
            <a:pPr algn="ctr"/>
            <a:r>
              <a:rPr lang="zh-TW" altLang="en-US" sz="9600" dirty="0" smtClean="0"/>
              <a:t>資料分析</a:t>
            </a:r>
            <a:r>
              <a:rPr lang="zh-TW" altLang="en-US" sz="9600" dirty="0"/>
              <a:t>技術</a:t>
            </a:r>
            <a:endParaRPr lang="en-US" altLang="zh-TW" sz="9600" dirty="0"/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3925" y="419785"/>
            <a:ext cx="8210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只是想要找出分歧最大的電影（不考慮性別因素）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TW" sz="2800" dirty="0" smtClean="0"/>
              <a:t>= =  &gt;</a:t>
            </a:r>
            <a:r>
              <a:rPr lang="zh-CN" altLang="en-US" sz="2800" dirty="0" smtClean="0"/>
              <a:t>可以計算得分資料的方差或標準差：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402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750177" cy="886968"/>
          </a:xfrm>
        </p:spPr>
        <p:txBody>
          <a:bodyPr/>
          <a:lstStyle/>
          <a:p>
            <a:r>
              <a:rPr lang="en-US" altLang="zh-TW" dirty="0"/>
              <a:t>Descriptive </a:t>
            </a:r>
            <a:r>
              <a:rPr lang="en-US" altLang="zh-TW" dirty="0" smtClean="0"/>
              <a:t>Statistics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91" y="1371600"/>
            <a:ext cx="755351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3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778" y="151257"/>
            <a:ext cx="7502652" cy="75361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movies.describe</a:t>
            </a:r>
            <a:r>
              <a:rPr lang="en-US" altLang="zh-TW" dirty="0"/>
              <a:t>(include='all')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844" y="904874"/>
            <a:ext cx="4654481" cy="57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B.</a:t>
            </a:r>
            <a:r>
              <a:rPr lang="zh-TW" altLang="en-US" sz="4400" dirty="0" smtClean="0"/>
              <a:t>資料分析專題</a:t>
            </a:r>
            <a:endParaRPr lang="en-US" altLang="zh-TW" sz="4400" dirty="0" smtClean="0"/>
          </a:p>
          <a:p>
            <a:pPr algn="ctr"/>
            <a:r>
              <a:rPr lang="en-US" altLang="zh-TW" dirty="0" err="1"/>
              <a:t>MovieLens</a:t>
            </a:r>
            <a:r>
              <a:rPr lang="en-US" altLang="zh-TW" dirty="0"/>
              <a:t> </a:t>
            </a:r>
            <a:r>
              <a:rPr lang="en-US" altLang="zh-TW" dirty="0" smtClean="0"/>
              <a:t>1M</a:t>
            </a:r>
            <a:r>
              <a:rPr lang="zh-TW" altLang="en-US" dirty="0" smtClean="0"/>
              <a:t> 影評</a:t>
            </a:r>
            <a:r>
              <a:rPr lang="zh-TW" altLang="en-US" dirty="0"/>
              <a:t>資料分析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89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89023" y="2093976"/>
            <a:ext cx="5111877" cy="2622042"/>
          </a:xfrm>
        </p:spPr>
        <p:txBody>
          <a:bodyPr/>
          <a:lstStyle/>
          <a:p>
            <a:r>
              <a:rPr lang="zh-TW" altLang="en-US" dirty="0" smtClean="0"/>
              <a:t>資料集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</a:t>
            </a:r>
            <a:r>
              <a:rPr lang="en-US" altLang="zh-TW" dirty="0"/>
              <a:t>1M</a:t>
            </a:r>
            <a:r>
              <a:rPr lang="zh-TW" altLang="en-US" dirty="0"/>
              <a:t> 影評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r>
              <a:rPr lang="zh-TW" altLang="en-US" dirty="0" smtClean="0"/>
              <a:t>資料讀取</a:t>
            </a:r>
            <a:endParaRPr lang="en-US" altLang="zh-TW" dirty="0" smtClean="0"/>
          </a:p>
          <a:p>
            <a:r>
              <a:rPr lang="zh-TW" altLang="en-US" dirty="0" smtClean="0"/>
              <a:t>資料預處理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Descriptive </a:t>
            </a:r>
            <a:r>
              <a:rPr lang="en-US" altLang="zh-TW" dirty="0">
                <a:solidFill>
                  <a:srgbClr val="FF0000"/>
                </a:solidFill>
              </a:rPr>
              <a:t>Statistics</a:t>
            </a:r>
            <a:endParaRPr lang="zh-TW" altLang="en-US" sz="4800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Visualization</a:t>
            </a:r>
          </a:p>
          <a:p>
            <a:r>
              <a:rPr lang="en-US" altLang="zh-TW" dirty="0" smtClean="0"/>
              <a:t>Data Analysis using  Pandas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65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743"/>
          </a:xfrm>
        </p:spPr>
        <p:txBody>
          <a:bodyPr/>
          <a:lstStyle/>
          <a:p>
            <a:r>
              <a:rPr lang="en-US" altLang="zh-TW" dirty="0" err="1"/>
              <a:t>MovieLens</a:t>
            </a:r>
            <a:r>
              <a:rPr lang="en-US" altLang="zh-TW" dirty="0"/>
              <a:t> 1M</a:t>
            </a:r>
            <a:r>
              <a:rPr lang="zh-TW" altLang="en-US" dirty="0"/>
              <a:t> 影評</a:t>
            </a:r>
            <a:r>
              <a:rPr lang="zh-TW" altLang="en-US" dirty="0" smtClean="0"/>
              <a:t>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6000</a:t>
            </a:r>
            <a:r>
              <a:rPr lang="zh-TW" altLang="en-US" dirty="0"/>
              <a:t>名用戶對</a:t>
            </a:r>
            <a:r>
              <a:rPr lang="en-US" altLang="zh-TW" dirty="0"/>
              <a:t>4000</a:t>
            </a:r>
            <a:r>
              <a:rPr lang="zh-TW" altLang="en-US" dirty="0"/>
              <a:t>部電影的</a:t>
            </a:r>
            <a:r>
              <a:rPr lang="en-US" altLang="zh-TW" dirty="0"/>
              <a:t>100</a:t>
            </a:r>
            <a:r>
              <a:rPr lang="zh-TW" altLang="en-US" dirty="0"/>
              <a:t>萬條評分資料</a:t>
            </a:r>
          </a:p>
          <a:p>
            <a:r>
              <a:rPr lang="en-US" altLang="zh-TW" dirty="0" err="1"/>
              <a:t>MovieLens</a:t>
            </a:r>
            <a:r>
              <a:rPr lang="en-US" altLang="zh-TW" dirty="0"/>
              <a:t> 1M</a:t>
            </a:r>
            <a:r>
              <a:rPr lang="zh-TW" altLang="en-US" dirty="0"/>
              <a:t>資料集分為三個表：評分，使用者資訊，電影資訊</a:t>
            </a:r>
          </a:p>
          <a:p>
            <a:r>
              <a:rPr lang="zh-TW" altLang="en-US" dirty="0"/>
              <a:t>這些資料都是</a:t>
            </a:r>
            <a:r>
              <a:rPr lang="en-US" altLang="zh-TW" dirty="0" err="1"/>
              <a:t>dat</a:t>
            </a:r>
            <a:r>
              <a:rPr lang="zh-TW" altLang="en-US" dirty="0"/>
              <a:t>檔案格式</a:t>
            </a:r>
          </a:p>
          <a:p>
            <a:r>
              <a:rPr lang="zh-TW" altLang="en-US" dirty="0"/>
              <a:t>可以通過</a:t>
            </a:r>
            <a:r>
              <a:rPr lang="en-US" altLang="zh-TW" dirty="0" err="1"/>
              <a:t>pandas.read_table</a:t>
            </a:r>
            <a:r>
              <a:rPr lang="zh-TW" altLang="en-US" dirty="0"/>
              <a:t>將各個表分別讀到一個</a:t>
            </a: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zh-TW" altLang="en-US" dirty="0"/>
              <a:t>物件</a:t>
            </a:r>
          </a:p>
        </p:txBody>
      </p:sp>
    </p:spTree>
    <p:extLst>
      <p:ext uri="{BB962C8B-B14F-4D97-AF65-F5344CB8AC3E}">
        <p14:creationId xmlns:p14="http://schemas.microsoft.com/office/powerpoint/2010/main" val="282423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328" y="768350"/>
            <a:ext cx="9197097" cy="56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movies.dat</a:t>
            </a:r>
            <a:endParaRPr lang="en-US" altLang="zh-TW" dirty="0"/>
          </a:p>
          <a:p>
            <a:r>
              <a:rPr lang="en-US" altLang="zh-TW" dirty="0" smtClean="0"/>
              <a:t>ratings.dat</a:t>
            </a:r>
            <a:endParaRPr lang="en-US" altLang="zh-TW" dirty="0"/>
          </a:p>
          <a:p>
            <a:r>
              <a:rPr lang="en-US" altLang="zh-TW" dirty="0"/>
              <a:t>users.dat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029" y="1192354"/>
            <a:ext cx="7546036" cy="52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Getting the number of users and movies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06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144</TotalTime>
  <Words>522</Words>
  <Application>Microsoft Office PowerPoint</Application>
  <PresentationFormat>寬螢幕</PresentationFormat>
  <Paragraphs>68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方正姚体</vt:lpstr>
      <vt:lpstr>微軟正黑體</vt:lpstr>
      <vt:lpstr>標楷體</vt:lpstr>
      <vt:lpstr>Rockwell</vt:lpstr>
      <vt:lpstr>Rockwell Condensed</vt:lpstr>
      <vt:lpstr>Wingdings</vt:lpstr>
      <vt:lpstr>木刻字型</vt:lpstr>
      <vt:lpstr>資料分析實戰報告</vt:lpstr>
      <vt:lpstr>AGENDA</vt:lpstr>
      <vt:lpstr>PowerPoint 簡報</vt:lpstr>
      <vt:lpstr>PowerPoint 簡報</vt:lpstr>
      <vt:lpstr>Agenda</vt:lpstr>
      <vt:lpstr>MovieLens 1M 影評資料分析</vt:lpstr>
      <vt:lpstr>PowerPoint 簡報</vt:lpstr>
      <vt:lpstr>PowerPoint 簡報</vt:lpstr>
      <vt:lpstr>PowerPoint 簡報</vt:lpstr>
      <vt:lpstr>https://making.lyst.com/lightfm/docs/home.html</vt:lpstr>
      <vt:lpstr>資料讀取</vt:lpstr>
      <vt:lpstr>pandas.read_table()</vt:lpstr>
      <vt:lpstr>PowerPoint 簡報</vt:lpstr>
      <vt:lpstr>PowerPoint 簡報</vt:lpstr>
      <vt:lpstr>驗證資料載入是否正確?</vt:lpstr>
      <vt:lpstr>PowerPoint 簡報</vt:lpstr>
      <vt:lpstr>PowerPoint 簡報</vt:lpstr>
      <vt:lpstr>根據性別和年齡來計算某部電影的平均得分</vt:lpstr>
      <vt:lpstr>PowerPoint 簡報</vt:lpstr>
      <vt:lpstr>PowerPoint 簡報</vt:lpstr>
      <vt:lpstr>PowerPoint 簡報</vt:lpstr>
      <vt:lpstr>PowerPoint 簡報</vt:lpstr>
      <vt:lpstr>根據性別來計算某部電影的平均得分</vt:lpstr>
      <vt:lpstr>資料預處理</vt:lpstr>
      <vt:lpstr>PowerPoint 簡報</vt:lpstr>
      <vt:lpstr>PowerPoint 簡報</vt:lpstr>
      <vt:lpstr>PowerPoint 簡報</vt:lpstr>
      <vt:lpstr>Measuring Rating Disagreement 計算評分分歧</vt:lpstr>
      <vt:lpstr>PowerPoint 簡報</vt:lpstr>
      <vt:lpstr>PowerPoint 簡報</vt:lpstr>
      <vt:lpstr>Descriptive Statistics</vt:lpstr>
      <vt:lpstr>movies.describe(include='all')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機器學習課程期中考報告資料科學技術報告</dc:title>
  <dc:creator>owner</dc:creator>
  <cp:lastModifiedBy>owner</cp:lastModifiedBy>
  <cp:revision>14</cp:revision>
  <dcterms:created xsi:type="dcterms:W3CDTF">2023-04-11T01:50:11Z</dcterms:created>
  <dcterms:modified xsi:type="dcterms:W3CDTF">2023-05-02T03:30:33Z</dcterms:modified>
</cp:coreProperties>
</file>