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06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6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67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57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21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4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54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0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6902-F848-4E96-8955-65B0D14DB4F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4701-3FC3-4AB8-AB15-354DB3363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06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Ensemble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46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371" y="109806"/>
            <a:ext cx="1976252" cy="1325563"/>
          </a:xfrm>
        </p:spPr>
        <p:txBody>
          <a:bodyPr/>
          <a:lstStyle/>
          <a:p>
            <a:r>
              <a:rPr lang="en-US" altLang="zh-TW" dirty="0" smtClean="0"/>
              <a:t>Voting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38" y="1803504"/>
            <a:ext cx="3752654" cy="33630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83972" y="772587"/>
            <a:ext cx="2079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majority voting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716380" y="652636"/>
            <a:ext cx="127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Hard voting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33122"/>
              </p:ext>
            </p:extLst>
          </p:nvPr>
        </p:nvGraphicFramePr>
        <p:xfrm>
          <a:off x="4630476" y="1123852"/>
          <a:ext cx="6689584" cy="1828800"/>
        </p:xfrm>
        <a:graphic>
          <a:graphicData uri="http://schemas.openxmlformats.org/drawingml/2006/table">
            <a:tbl>
              <a:tblPr/>
              <a:tblGrid>
                <a:gridCol w="1672396">
                  <a:extLst>
                    <a:ext uri="{9D8B030D-6E8A-4147-A177-3AD203B41FA5}">
                      <a16:colId xmlns:a16="http://schemas.microsoft.com/office/drawing/2014/main" val="3747851287"/>
                    </a:ext>
                  </a:extLst>
                </a:gridCol>
                <a:gridCol w="1672396">
                  <a:extLst>
                    <a:ext uri="{9D8B030D-6E8A-4147-A177-3AD203B41FA5}">
                      <a16:colId xmlns:a16="http://schemas.microsoft.com/office/drawing/2014/main" val="1703568709"/>
                    </a:ext>
                  </a:extLst>
                </a:gridCol>
                <a:gridCol w="1672396">
                  <a:extLst>
                    <a:ext uri="{9D8B030D-6E8A-4147-A177-3AD203B41FA5}">
                      <a16:colId xmlns:a16="http://schemas.microsoft.com/office/drawing/2014/main" val="1413950011"/>
                    </a:ext>
                  </a:extLst>
                </a:gridCol>
                <a:gridCol w="1672396">
                  <a:extLst>
                    <a:ext uri="{9D8B030D-6E8A-4147-A177-3AD203B41FA5}">
                      <a16:colId xmlns:a16="http://schemas.microsoft.com/office/drawing/2014/main" val="3293018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454A55"/>
                          </a:solidFill>
                          <a:effectLst/>
                          <a:latin typeface="walsheim"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454A55"/>
                          </a:solidFill>
                          <a:effectLst/>
                          <a:latin typeface="walsheim"/>
                        </a:rPr>
                      </a:br>
                      <a:endParaRPr lang="en-US" sz="1400" dirty="0">
                        <a:solidFill>
                          <a:srgbClr val="454A55"/>
                        </a:solidFill>
                        <a:effectLst/>
                        <a:latin typeface="walsheim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walsheim"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walsheim"/>
                        </a:rPr>
                      </a:b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walsheim"/>
                        </a:rPr>
                        <a:t>Class A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walsheim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454A55"/>
                          </a:solidFill>
                          <a:effectLst/>
                          <a:latin typeface="walsheim"/>
                        </a:rPr>
                        <a:t>Class B</a:t>
                      </a:r>
                      <a:endParaRPr lang="en-US" sz="1400" dirty="0">
                        <a:solidFill>
                          <a:srgbClr val="454A55"/>
                        </a:solidFill>
                        <a:effectLst/>
                        <a:latin typeface="walsheim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454A55"/>
                          </a:solidFill>
                          <a:effectLst/>
                          <a:latin typeface="walsheim"/>
                        </a:rPr>
                        <a:t>Class C</a:t>
                      </a:r>
                      <a:endParaRPr lang="en-US" sz="1400" dirty="0">
                        <a:solidFill>
                          <a:srgbClr val="454A55"/>
                        </a:solidFill>
                        <a:effectLst/>
                        <a:latin typeface="walsheim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20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Learner 1</a:t>
                      </a:r>
                      <a:endParaRPr lang="en-US" sz="1400">
                        <a:solidFill>
                          <a:srgbClr val="454A55"/>
                        </a:solidFill>
                        <a:effectLst/>
                        <a:latin typeface="Roboto Mono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  <a:latin typeface="Roboto Mono"/>
                        </a:rPr>
                        <a:t>0.5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0.3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0.2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5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Learner 2</a:t>
                      </a:r>
                      <a:endParaRPr lang="en-US" sz="1400">
                        <a:solidFill>
                          <a:srgbClr val="454A55"/>
                        </a:solidFill>
                        <a:effectLst/>
                        <a:latin typeface="Roboto Mono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  <a:latin typeface="Roboto Mono"/>
                        </a:rPr>
                        <a:t>0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0.48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  <a:latin typeface="Roboto Mono"/>
                        </a:rPr>
                        <a:t>0.52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54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Learner 3</a:t>
                      </a:r>
                      <a:endParaRPr lang="en-US" sz="1400">
                        <a:solidFill>
                          <a:srgbClr val="454A55"/>
                        </a:solidFill>
                        <a:effectLst/>
                        <a:latin typeface="Roboto Mono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  <a:latin typeface="Roboto Mono"/>
                        </a:rPr>
                        <a:t>0.4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0.3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0.3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82269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55915"/>
              </p:ext>
            </p:extLst>
          </p:nvPr>
        </p:nvGraphicFramePr>
        <p:xfrm>
          <a:off x="4682166" y="4093377"/>
          <a:ext cx="7033784" cy="2049780"/>
        </p:xfrm>
        <a:graphic>
          <a:graphicData uri="http://schemas.openxmlformats.org/drawingml/2006/table">
            <a:tbl>
              <a:tblPr/>
              <a:tblGrid>
                <a:gridCol w="1758446">
                  <a:extLst>
                    <a:ext uri="{9D8B030D-6E8A-4147-A177-3AD203B41FA5}">
                      <a16:colId xmlns:a16="http://schemas.microsoft.com/office/drawing/2014/main" val="2591759194"/>
                    </a:ext>
                  </a:extLst>
                </a:gridCol>
                <a:gridCol w="1758446">
                  <a:extLst>
                    <a:ext uri="{9D8B030D-6E8A-4147-A177-3AD203B41FA5}">
                      <a16:colId xmlns:a16="http://schemas.microsoft.com/office/drawing/2014/main" val="2211338668"/>
                    </a:ext>
                  </a:extLst>
                </a:gridCol>
                <a:gridCol w="1758446">
                  <a:extLst>
                    <a:ext uri="{9D8B030D-6E8A-4147-A177-3AD203B41FA5}">
                      <a16:colId xmlns:a16="http://schemas.microsoft.com/office/drawing/2014/main" val="2030199003"/>
                    </a:ext>
                  </a:extLst>
                </a:gridCol>
                <a:gridCol w="1758446">
                  <a:extLst>
                    <a:ext uri="{9D8B030D-6E8A-4147-A177-3AD203B41FA5}">
                      <a16:colId xmlns:a16="http://schemas.microsoft.com/office/drawing/2014/main" val="3398708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454A55"/>
                          </a:solidFill>
                          <a:effectLst/>
                          <a:latin typeface="walsheim"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454A55"/>
                          </a:solidFill>
                          <a:effectLst/>
                          <a:latin typeface="walsheim"/>
                        </a:rPr>
                      </a:br>
                      <a:endParaRPr lang="en-US" sz="1200" dirty="0">
                        <a:solidFill>
                          <a:srgbClr val="454A55"/>
                        </a:solidFill>
                        <a:effectLst/>
                        <a:latin typeface="walsheim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454A55"/>
                          </a:solidFill>
                          <a:effectLst/>
                          <a:latin typeface="walsheim"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454A55"/>
                          </a:solidFill>
                          <a:effectLst/>
                          <a:latin typeface="walsheim"/>
                        </a:rPr>
                      </a:br>
                      <a:r>
                        <a:rPr lang="en-US" sz="1200" b="1" dirty="0">
                          <a:solidFill>
                            <a:srgbClr val="454A55"/>
                          </a:solidFill>
                          <a:effectLst/>
                          <a:latin typeface="walsheim"/>
                        </a:rPr>
                        <a:t>Class A</a:t>
                      </a:r>
                      <a:endParaRPr lang="en-US" sz="1200" dirty="0">
                        <a:solidFill>
                          <a:srgbClr val="454A55"/>
                        </a:solidFill>
                        <a:effectLst/>
                        <a:latin typeface="walsheim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walsheim"/>
                        </a:rPr>
                        <a:t>Class B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walsheim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454A55"/>
                          </a:solidFill>
                          <a:effectLst/>
                          <a:latin typeface="walsheim"/>
                        </a:rPr>
                        <a:t>Class C</a:t>
                      </a:r>
                      <a:endParaRPr lang="en-US" sz="1200" dirty="0">
                        <a:solidFill>
                          <a:srgbClr val="454A55"/>
                        </a:solidFill>
                        <a:effectLst/>
                        <a:latin typeface="walsheim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54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Learner 1</a:t>
                      </a:r>
                      <a:endParaRPr lang="en-US" sz="1200">
                        <a:solidFill>
                          <a:srgbClr val="454A55"/>
                        </a:solidFill>
                        <a:effectLst/>
                        <a:latin typeface="Roboto Mono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0.5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Roboto Mono"/>
                        </a:rPr>
                        <a:t>0.3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0.2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0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Learner 2</a:t>
                      </a:r>
                      <a:endParaRPr lang="en-US" sz="1200">
                        <a:solidFill>
                          <a:srgbClr val="454A55"/>
                        </a:solidFill>
                        <a:effectLst/>
                        <a:latin typeface="Roboto Mono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Roboto Mono"/>
                        </a:rPr>
                        <a:t>0.48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0.52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26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Learner 3</a:t>
                      </a:r>
                      <a:endParaRPr lang="en-US" sz="1200">
                        <a:solidFill>
                          <a:srgbClr val="454A55"/>
                        </a:solidFill>
                        <a:effectLst/>
                        <a:latin typeface="Roboto Mono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0.4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Roboto Mono"/>
                        </a:rPr>
                        <a:t>0.3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0.3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46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Average</a:t>
                      </a:r>
                      <a:endParaRPr lang="en-US" sz="1200">
                        <a:solidFill>
                          <a:srgbClr val="454A55"/>
                        </a:solidFill>
                        <a:effectLst/>
                        <a:latin typeface="Roboto Mono"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0.3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Roboto Mono"/>
                        </a:rPr>
                        <a:t>0.36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454A55"/>
                          </a:solidFill>
                          <a:effectLst/>
                          <a:latin typeface="Roboto Mono"/>
                        </a:rPr>
                        <a:t>0.34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16064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30476" y="3724045"/>
            <a:ext cx="1197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Soft voting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27727" y="372404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軟投票考慮了預測類別的概率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58558" y="65263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投票最多的</a:t>
            </a:r>
            <a:r>
              <a:rPr lang="zh-TW" altLang="en-US" dirty="0"/>
              <a:t>就</a:t>
            </a:r>
            <a:r>
              <a:rPr lang="zh-TW" altLang="en-US" dirty="0" smtClean="0"/>
              <a:t>是獲勝者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10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29395" cy="1325563"/>
          </a:xfrm>
        </p:spPr>
        <p:txBody>
          <a:bodyPr/>
          <a:lstStyle/>
          <a:p>
            <a:r>
              <a:rPr lang="en-US" altLang="zh-TW" dirty="0" smtClean="0"/>
              <a:t>STACKING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484" y="1938441"/>
            <a:ext cx="5061530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72670" y="940521"/>
            <a:ext cx="1515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Meta-learning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91843" y="974789"/>
            <a:ext cx="4979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use base learners in order to generate metadata for the problem's dataset and then utilize another learner called a meta-learner, in order to process the metadata. </a:t>
            </a:r>
          </a:p>
          <a:p>
            <a:endParaRPr lang="en-US" altLang="zh-TW" dirty="0"/>
          </a:p>
          <a:p>
            <a:r>
              <a:rPr lang="en-US" altLang="zh-TW" dirty="0" smtClean="0"/>
              <a:t>Base learners are considered to be level 0 learners, while the meta learner is considered a level 1 learner. </a:t>
            </a:r>
          </a:p>
          <a:p>
            <a:endParaRPr lang="en-US" altLang="zh-TW" dirty="0"/>
          </a:p>
          <a:p>
            <a:r>
              <a:rPr lang="en-US" altLang="zh-TW" dirty="0" smtClean="0"/>
              <a:t>In other words, the meta learner is stacked on top of the base learners, hence the name stacking.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91843" y="4291435"/>
            <a:ext cx="5318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用基礎學習器來為問題的數據集生成元數據，</a:t>
            </a:r>
            <a:endParaRPr lang="en-US" altLang="zh-TW" dirty="0" smtClean="0"/>
          </a:p>
          <a:p>
            <a:r>
              <a:rPr lang="zh-TW" altLang="en-US" dirty="0" smtClean="0"/>
              <a:t>然後使用另一個稱為元學習器的學習器來處理元數據。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基礎學習者被認為是 </a:t>
            </a:r>
            <a:r>
              <a:rPr lang="en-US" altLang="zh-TW" dirty="0" smtClean="0"/>
              <a:t>0 </a:t>
            </a:r>
            <a:r>
              <a:rPr lang="zh-TW" altLang="en-US" dirty="0" smtClean="0"/>
              <a:t>級學習者，</a:t>
            </a:r>
            <a:endParaRPr lang="en-US" altLang="zh-TW" dirty="0" smtClean="0"/>
          </a:p>
          <a:p>
            <a:r>
              <a:rPr lang="zh-TW" altLang="en-US" dirty="0" smtClean="0"/>
              <a:t>元學習者被認為是 </a:t>
            </a:r>
            <a:r>
              <a:rPr lang="en-US" altLang="zh-TW" dirty="0" smtClean="0"/>
              <a:t>1 </a:t>
            </a:r>
            <a:r>
              <a:rPr lang="zh-TW" altLang="en-US" dirty="0" smtClean="0"/>
              <a:t>級學習者。</a:t>
            </a:r>
            <a:endParaRPr lang="en-US" altLang="zh-TW" dirty="0" smtClean="0"/>
          </a:p>
          <a:p>
            <a:r>
              <a:rPr lang="zh-TW" altLang="en-US" dirty="0" smtClean="0"/>
              <a:t>換句話說，元學習器堆疊在基礎學習器之上，因此得名堆疊。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75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205</Words>
  <Application>Microsoft Office PowerPoint</Application>
  <PresentationFormat>寬螢幕</PresentationFormat>
  <Paragraphs>56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Roboto Mono</vt:lpstr>
      <vt:lpstr>walsheim</vt:lpstr>
      <vt:lpstr>新細明體</vt:lpstr>
      <vt:lpstr>Arial</vt:lpstr>
      <vt:lpstr>Calibri</vt:lpstr>
      <vt:lpstr>Calibri Light</vt:lpstr>
      <vt:lpstr>Office 佈景主題</vt:lpstr>
      <vt:lpstr>Ensemble Learning</vt:lpstr>
      <vt:lpstr>Voting</vt:lpstr>
      <vt:lpstr>STACKING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user</dc:creator>
  <cp:lastModifiedBy>user</cp:lastModifiedBy>
  <cp:revision>4</cp:revision>
  <dcterms:created xsi:type="dcterms:W3CDTF">2023-03-17T02:40:07Z</dcterms:created>
  <dcterms:modified xsi:type="dcterms:W3CDTF">2023-03-17T03:19:20Z</dcterms:modified>
</cp:coreProperties>
</file>