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8"/>
  </p:notesMasterIdLst>
  <p:sldIdLst>
    <p:sldId id="256" r:id="rId2"/>
    <p:sldId id="257" r:id="rId3"/>
    <p:sldId id="258" r:id="rId4"/>
    <p:sldId id="269" r:id="rId5"/>
    <p:sldId id="259" r:id="rId6"/>
    <p:sldId id="270" r:id="rId7"/>
    <p:sldId id="260" r:id="rId8"/>
    <p:sldId id="271" r:id="rId9"/>
    <p:sldId id="273" r:id="rId10"/>
    <p:sldId id="315" r:id="rId11"/>
    <p:sldId id="272" r:id="rId12"/>
    <p:sldId id="275" r:id="rId13"/>
    <p:sldId id="274" r:id="rId14"/>
    <p:sldId id="261" r:id="rId15"/>
    <p:sldId id="276" r:id="rId16"/>
    <p:sldId id="262" r:id="rId17"/>
    <p:sldId id="264" r:id="rId18"/>
    <p:sldId id="277" r:id="rId19"/>
    <p:sldId id="278" r:id="rId20"/>
    <p:sldId id="314" r:id="rId21"/>
    <p:sldId id="279" r:id="rId22"/>
    <p:sldId id="280" r:id="rId23"/>
    <p:sldId id="281" r:id="rId24"/>
    <p:sldId id="282" r:id="rId25"/>
    <p:sldId id="265" r:id="rId26"/>
    <p:sldId id="284" r:id="rId27"/>
    <p:sldId id="285" r:id="rId28"/>
    <p:sldId id="286" r:id="rId29"/>
    <p:sldId id="287" r:id="rId30"/>
    <p:sldId id="288" r:id="rId31"/>
    <p:sldId id="266" r:id="rId32"/>
    <p:sldId id="283" r:id="rId33"/>
    <p:sldId id="267" r:id="rId34"/>
    <p:sldId id="293" r:id="rId35"/>
    <p:sldId id="294" r:id="rId36"/>
    <p:sldId id="268" r:id="rId37"/>
    <p:sldId id="289" r:id="rId38"/>
    <p:sldId id="290" r:id="rId39"/>
    <p:sldId id="291" r:id="rId40"/>
    <p:sldId id="292" r:id="rId41"/>
    <p:sldId id="263" r:id="rId42"/>
    <p:sldId id="295" r:id="rId43"/>
    <p:sldId id="319" r:id="rId44"/>
    <p:sldId id="296" r:id="rId45"/>
    <p:sldId id="318" r:id="rId46"/>
    <p:sldId id="297" r:id="rId47"/>
    <p:sldId id="305" r:id="rId48"/>
    <p:sldId id="304" r:id="rId49"/>
    <p:sldId id="316" r:id="rId50"/>
    <p:sldId id="306" r:id="rId51"/>
    <p:sldId id="317" r:id="rId52"/>
    <p:sldId id="307" r:id="rId53"/>
    <p:sldId id="308" r:id="rId54"/>
    <p:sldId id="309" r:id="rId55"/>
    <p:sldId id="310" r:id="rId56"/>
    <p:sldId id="312" r:id="rId57"/>
    <p:sldId id="313" r:id="rId58"/>
    <p:sldId id="311" r:id="rId59"/>
    <p:sldId id="326" r:id="rId60"/>
    <p:sldId id="327" r:id="rId61"/>
    <p:sldId id="320" r:id="rId62"/>
    <p:sldId id="321" r:id="rId63"/>
    <p:sldId id="322" r:id="rId64"/>
    <p:sldId id="323" r:id="rId65"/>
    <p:sldId id="324" r:id="rId66"/>
    <p:sldId id="325" r:id="rId6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164" d="100"/>
          <a:sy n="164" d="100"/>
        </p:scale>
        <p:origin x="1620" y="132"/>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5C7927-48BE-445C-A0D0-D008264CFD92}" type="datetimeFigureOut">
              <a:rPr lang="zh-TW" altLang="en-US" smtClean="0"/>
              <a:t>2022/11/4</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6BF12C-23C9-4A3C-90CE-5C4C9450753E}" type="slidenum">
              <a:rPr lang="zh-TW" altLang="en-US" smtClean="0"/>
              <a:t>‹#›</a:t>
            </a:fld>
            <a:endParaRPr lang="zh-TW" altLang="en-US"/>
          </a:p>
        </p:txBody>
      </p:sp>
    </p:spTree>
    <p:extLst>
      <p:ext uri="{BB962C8B-B14F-4D97-AF65-F5344CB8AC3E}">
        <p14:creationId xmlns:p14="http://schemas.microsoft.com/office/powerpoint/2010/main" val="2759137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D9BF9DE6-540A-4B76-A073-679180E3FEF0}" type="datetime1">
              <a:rPr lang="zh-TW" altLang="en-US" smtClean="0"/>
              <a:t>2022/11/4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BF0AC0E-8DAE-4393-9467-A238A31520C4}" type="slidenum">
              <a:rPr lang="zh-TW" altLang="en-US" smtClean="0"/>
              <a:t>‹#›</a:t>
            </a:fld>
            <a:endParaRPr lang="zh-TW" altLang="en-US"/>
          </a:p>
        </p:txBody>
      </p:sp>
    </p:spTree>
    <p:extLst>
      <p:ext uri="{BB962C8B-B14F-4D97-AF65-F5344CB8AC3E}">
        <p14:creationId xmlns:p14="http://schemas.microsoft.com/office/powerpoint/2010/main" val="3161569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1BA066C-6B39-4A3D-B46F-882D55521BDD}" type="datetime1">
              <a:rPr lang="zh-TW" altLang="en-US" smtClean="0"/>
              <a:t>2022/11/4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BF0AC0E-8DAE-4393-9467-A238A31520C4}" type="slidenum">
              <a:rPr lang="zh-TW" altLang="en-US" smtClean="0"/>
              <a:t>‹#›</a:t>
            </a:fld>
            <a:endParaRPr lang="zh-TW" altLang="en-US"/>
          </a:p>
        </p:txBody>
      </p:sp>
    </p:spTree>
    <p:extLst>
      <p:ext uri="{BB962C8B-B14F-4D97-AF65-F5344CB8AC3E}">
        <p14:creationId xmlns:p14="http://schemas.microsoft.com/office/powerpoint/2010/main" val="3614028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667E5DB-26A4-4D60-900C-69F7318FA3F9}" type="datetime1">
              <a:rPr lang="zh-TW" altLang="en-US" smtClean="0"/>
              <a:t>2022/11/4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BF0AC0E-8DAE-4393-9467-A238A31520C4}" type="slidenum">
              <a:rPr lang="zh-TW" altLang="en-US" smtClean="0"/>
              <a:t>‹#›</a:t>
            </a:fld>
            <a:endParaRPr lang="zh-TW" altLang="en-US"/>
          </a:p>
        </p:txBody>
      </p:sp>
    </p:spTree>
    <p:extLst>
      <p:ext uri="{BB962C8B-B14F-4D97-AF65-F5344CB8AC3E}">
        <p14:creationId xmlns:p14="http://schemas.microsoft.com/office/powerpoint/2010/main" val="260310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F8F026C-225C-48DA-BB08-0964C23A523D}" type="datetime1">
              <a:rPr lang="zh-TW" altLang="en-US" smtClean="0"/>
              <a:t>2022/11/4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BF0AC0E-8DAE-4393-9467-A238A31520C4}" type="slidenum">
              <a:rPr lang="zh-TW" altLang="en-US" smtClean="0"/>
              <a:t>‹#›</a:t>
            </a:fld>
            <a:endParaRPr lang="zh-TW" altLang="en-US"/>
          </a:p>
        </p:txBody>
      </p:sp>
    </p:spTree>
    <p:extLst>
      <p:ext uri="{BB962C8B-B14F-4D97-AF65-F5344CB8AC3E}">
        <p14:creationId xmlns:p14="http://schemas.microsoft.com/office/powerpoint/2010/main" val="2846542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9DC5FA3B-F31B-401B-B671-B91AA89DA25F}" type="datetime1">
              <a:rPr lang="zh-TW" altLang="en-US" smtClean="0"/>
              <a:t>2022/11/4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BF0AC0E-8DAE-4393-9467-A238A31520C4}" type="slidenum">
              <a:rPr lang="zh-TW" altLang="en-US" smtClean="0"/>
              <a:t>‹#›</a:t>
            </a:fld>
            <a:endParaRPr lang="zh-TW" altLang="en-US"/>
          </a:p>
        </p:txBody>
      </p:sp>
    </p:spTree>
    <p:extLst>
      <p:ext uri="{BB962C8B-B14F-4D97-AF65-F5344CB8AC3E}">
        <p14:creationId xmlns:p14="http://schemas.microsoft.com/office/powerpoint/2010/main" val="3265347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13615D6E-BE6E-46B4-A2BE-93DFC7DA7331}" type="datetime1">
              <a:rPr lang="zh-TW" altLang="en-US" smtClean="0"/>
              <a:t>2022/11/4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BF0AC0E-8DAE-4393-9467-A238A31520C4}" type="slidenum">
              <a:rPr lang="zh-TW" altLang="en-US" smtClean="0"/>
              <a:t>‹#›</a:t>
            </a:fld>
            <a:endParaRPr lang="zh-TW" altLang="en-US"/>
          </a:p>
        </p:txBody>
      </p:sp>
    </p:spTree>
    <p:extLst>
      <p:ext uri="{BB962C8B-B14F-4D97-AF65-F5344CB8AC3E}">
        <p14:creationId xmlns:p14="http://schemas.microsoft.com/office/powerpoint/2010/main" val="2378056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165789D4-A357-4D1A-BDEF-EE4A43D736F2}" type="datetime1">
              <a:rPr lang="zh-TW" altLang="en-US" smtClean="0"/>
              <a:t>2022/11/4</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ABF0AC0E-8DAE-4393-9467-A238A31520C4}" type="slidenum">
              <a:rPr lang="zh-TW" altLang="en-US" smtClean="0"/>
              <a:t>‹#›</a:t>
            </a:fld>
            <a:endParaRPr lang="zh-TW" altLang="en-US"/>
          </a:p>
        </p:txBody>
      </p:sp>
    </p:spTree>
    <p:extLst>
      <p:ext uri="{BB962C8B-B14F-4D97-AF65-F5344CB8AC3E}">
        <p14:creationId xmlns:p14="http://schemas.microsoft.com/office/powerpoint/2010/main" val="344818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DCD4D83D-18A9-4D12-9296-3F774E4E317F}" type="datetime1">
              <a:rPr lang="zh-TW" altLang="en-US" smtClean="0"/>
              <a:t>2022/11/4</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ABF0AC0E-8DAE-4393-9467-A238A31520C4}" type="slidenum">
              <a:rPr lang="zh-TW" altLang="en-US" smtClean="0"/>
              <a:t>‹#›</a:t>
            </a:fld>
            <a:endParaRPr lang="zh-TW" altLang="en-US"/>
          </a:p>
        </p:txBody>
      </p:sp>
    </p:spTree>
    <p:extLst>
      <p:ext uri="{BB962C8B-B14F-4D97-AF65-F5344CB8AC3E}">
        <p14:creationId xmlns:p14="http://schemas.microsoft.com/office/powerpoint/2010/main" val="359793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6760C5-E32D-4096-923A-5E80E0312F06}" type="datetime1">
              <a:rPr lang="zh-TW" altLang="en-US" smtClean="0"/>
              <a:t>2022/11/4</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ABF0AC0E-8DAE-4393-9467-A238A31520C4}" type="slidenum">
              <a:rPr lang="zh-TW" altLang="en-US" smtClean="0"/>
              <a:t>‹#›</a:t>
            </a:fld>
            <a:endParaRPr lang="zh-TW" altLang="en-US"/>
          </a:p>
        </p:txBody>
      </p:sp>
    </p:spTree>
    <p:extLst>
      <p:ext uri="{BB962C8B-B14F-4D97-AF65-F5344CB8AC3E}">
        <p14:creationId xmlns:p14="http://schemas.microsoft.com/office/powerpoint/2010/main" val="2200334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F38F9984-5D0A-4076-ADBE-1D5B70864CEB}" type="datetime1">
              <a:rPr lang="zh-TW" altLang="en-US" smtClean="0"/>
              <a:t>2022/11/4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BF0AC0E-8DAE-4393-9467-A238A31520C4}" type="slidenum">
              <a:rPr lang="zh-TW" altLang="en-US" smtClean="0"/>
              <a:t>‹#›</a:t>
            </a:fld>
            <a:endParaRPr lang="zh-TW" altLang="en-US"/>
          </a:p>
        </p:txBody>
      </p:sp>
    </p:spTree>
    <p:extLst>
      <p:ext uri="{BB962C8B-B14F-4D97-AF65-F5344CB8AC3E}">
        <p14:creationId xmlns:p14="http://schemas.microsoft.com/office/powerpoint/2010/main" val="1193861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F1EFCBF8-0E79-4BEB-8187-6C01607E355D}" type="datetime1">
              <a:rPr lang="zh-TW" altLang="en-US" smtClean="0"/>
              <a:t>2022/11/4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BF0AC0E-8DAE-4393-9467-A238A31520C4}" type="slidenum">
              <a:rPr lang="zh-TW" altLang="en-US" smtClean="0"/>
              <a:t>‹#›</a:t>
            </a:fld>
            <a:endParaRPr lang="zh-TW" altLang="en-US"/>
          </a:p>
        </p:txBody>
      </p:sp>
    </p:spTree>
    <p:extLst>
      <p:ext uri="{BB962C8B-B14F-4D97-AF65-F5344CB8AC3E}">
        <p14:creationId xmlns:p14="http://schemas.microsoft.com/office/powerpoint/2010/main" val="2990222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9BE5CC-3916-44DC-87D7-57E43BF63BB4}" type="datetime1">
              <a:rPr lang="zh-TW" altLang="en-US" smtClean="0"/>
              <a:t>2022/11/4</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F0AC0E-8DAE-4393-9467-A238A31520C4}" type="slidenum">
              <a:rPr lang="zh-TW" altLang="en-US" smtClean="0"/>
              <a:t>‹#›</a:t>
            </a:fld>
            <a:endParaRPr lang="zh-TW" altLang="en-US"/>
          </a:p>
        </p:txBody>
      </p:sp>
    </p:spTree>
    <p:extLst>
      <p:ext uri="{BB962C8B-B14F-4D97-AF65-F5344CB8AC3E}">
        <p14:creationId xmlns:p14="http://schemas.microsoft.com/office/powerpoint/2010/main" val="684244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hyperlink" Target="https://plot.ly/" TargetMode="External"/></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a:xfrm>
            <a:off x="570470" y="708453"/>
            <a:ext cx="7772400" cy="55257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TW" altLang="en-US" sz="3200" b="1" dirty="0">
              <a:solidFill>
                <a:schemeClr val="accent4">
                  <a:lumMod val="50000"/>
                </a:schemeClr>
              </a:solidFill>
              <a:effectLst>
                <a:outerShdw blurRad="38100" dist="38100" dir="2700000" algn="tl">
                  <a:srgbClr val="000000">
                    <a:alpha val="43137"/>
                  </a:srgbClr>
                </a:outerShdw>
              </a:effectLst>
            </a:endParaRPr>
          </a:p>
        </p:txBody>
      </p:sp>
      <p:sp>
        <p:nvSpPr>
          <p:cNvPr id="7" name="矩形 6"/>
          <p:cNvSpPr/>
          <p:nvPr/>
        </p:nvSpPr>
        <p:spPr>
          <a:xfrm>
            <a:off x="1157416" y="2100818"/>
            <a:ext cx="6215450" cy="2862322"/>
          </a:xfrm>
          <a:prstGeom prst="rect">
            <a:avLst/>
          </a:prstGeom>
        </p:spPr>
        <p:txBody>
          <a:bodyPr wrap="square">
            <a:spAutoFit/>
          </a:bodyPr>
          <a:lstStyle/>
          <a:p>
            <a:r>
              <a:rPr lang="en-US" altLang="zh-TW" sz="6000" b="1" dirty="0" err="1">
                <a:effectLst>
                  <a:outerShdw blurRad="38100" dist="38100" dir="2700000" algn="tl">
                    <a:srgbClr val="000000">
                      <a:alpha val="43137"/>
                    </a:srgbClr>
                  </a:outerShdw>
                </a:effectLst>
              </a:rPr>
              <a:t>Matplotlib</a:t>
            </a:r>
            <a:r>
              <a:rPr lang="en-US" altLang="zh-TW" sz="6000" b="1" dirty="0">
                <a:effectLst>
                  <a:outerShdw blurRad="38100" dist="38100" dir="2700000" algn="tl">
                    <a:srgbClr val="000000">
                      <a:alpha val="43137"/>
                    </a:srgbClr>
                  </a:outerShdw>
                </a:effectLst>
              </a:rPr>
              <a:t> </a:t>
            </a:r>
            <a:endParaRPr lang="en-US" altLang="zh-TW" sz="6000" b="1" dirty="0" smtClean="0">
              <a:effectLst>
                <a:outerShdw blurRad="38100" dist="38100" dir="2700000" algn="tl">
                  <a:srgbClr val="000000">
                    <a:alpha val="43137"/>
                  </a:srgbClr>
                </a:outerShdw>
              </a:effectLst>
            </a:endParaRPr>
          </a:p>
          <a:p>
            <a:r>
              <a:rPr lang="en-US" altLang="zh-TW" sz="6000" b="1" dirty="0" smtClean="0">
                <a:effectLst>
                  <a:outerShdw blurRad="38100" dist="38100" dir="2700000" algn="tl">
                    <a:srgbClr val="000000">
                      <a:alpha val="43137"/>
                    </a:srgbClr>
                  </a:outerShdw>
                </a:effectLst>
              </a:rPr>
              <a:t>Data </a:t>
            </a:r>
            <a:r>
              <a:rPr lang="en-US" altLang="zh-TW" sz="6000" b="1" dirty="0">
                <a:effectLst>
                  <a:outerShdw blurRad="38100" dist="38100" dir="2700000" algn="tl">
                    <a:srgbClr val="000000">
                      <a:alpha val="43137"/>
                    </a:srgbClr>
                  </a:outerShdw>
                </a:effectLst>
              </a:rPr>
              <a:t>Visualization</a:t>
            </a:r>
            <a:br>
              <a:rPr lang="en-US" altLang="zh-TW" sz="6000" b="1" dirty="0">
                <a:effectLst>
                  <a:outerShdw blurRad="38100" dist="38100" dir="2700000" algn="tl">
                    <a:srgbClr val="000000">
                      <a:alpha val="43137"/>
                    </a:srgbClr>
                  </a:outerShdw>
                </a:effectLst>
              </a:rPr>
            </a:br>
            <a:r>
              <a:rPr lang="zh-TW" altLang="en-US" sz="6000" b="1" dirty="0">
                <a:effectLst>
                  <a:outerShdw blurRad="38100" dist="38100" dir="2700000" algn="tl">
                    <a:srgbClr val="000000">
                      <a:alpha val="43137"/>
                    </a:srgbClr>
                  </a:outerShdw>
                </a:effectLst>
              </a:rPr>
              <a:t>資料視覺化</a:t>
            </a:r>
          </a:p>
        </p:txBody>
      </p:sp>
      <p:sp>
        <p:nvSpPr>
          <p:cNvPr id="8" name="投影片編號版面配置區 7"/>
          <p:cNvSpPr>
            <a:spLocks noGrp="1"/>
          </p:cNvSpPr>
          <p:nvPr>
            <p:ph type="sldNum" sz="quarter" idx="12"/>
          </p:nvPr>
        </p:nvSpPr>
        <p:spPr/>
        <p:txBody>
          <a:bodyPr/>
          <a:lstStyle/>
          <a:p>
            <a:fld id="{ABF0AC0E-8DAE-4393-9467-A238A31520C4}" type="slidenum">
              <a:rPr lang="zh-TW" altLang="en-US" smtClean="0"/>
              <a:t>1</a:t>
            </a:fld>
            <a:endParaRPr lang="zh-TW" altLang="en-US"/>
          </a:p>
        </p:txBody>
      </p:sp>
    </p:spTree>
    <p:extLst>
      <p:ext uri="{BB962C8B-B14F-4D97-AF65-F5344CB8AC3E}">
        <p14:creationId xmlns:p14="http://schemas.microsoft.com/office/powerpoint/2010/main" val="1707889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7619" y="1014880"/>
            <a:ext cx="5976731" cy="4418967"/>
          </a:xfrm>
          <a:prstGeom prst="rect">
            <a:avLst/>
          </a:prstGeom>
        </p:spPr>
      </p:pic>
      <p:sp>
        <p:nvSpPr>
          <p:cNvPr id="5" name="投影片編號版面配置區 4"/>
          <p:cNvSpPr>
            <a:spLocks noGrp="1"/>
          </p:cNvSpPr>
          <p:nvPr>
            <p:ph type="sldNum" sz="quarter" idx="12"/>
          </p:nvPr>
        </p:nvSpPr>
        <p:spPr/>
        <p:txBody>
          <a:bodyPr/>
          <a:lstStyle/>
          <a:p>
            <a:fld id="{ABF0AC0E-8DAE-4393-9467-A238A31520C4}" type="slidenum">
              <a:rPr lang="zh-TW" altLang="en-US" smtClean="0"/>
              <a:t>10</a:t>
            </a:fld>
            <a:endParaRPr lang="zh-TW" altLang="en-US"/>
          </a:p>
        </p:txBody>
      </p:sp>
    </p:spTree>
    <p:extLst>
      <p:ext uri="{BB962C8B-B14F-4D97-AF65-F5344CB8AC3E}">
        <p14:creationId xmlns:p14="http://schemas.microsoft.com/office/powerpoint/2010/main" val="3619957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29257" y="361275"/>
            <a:ext cx="4903076" cy="6124754"/>
          </a:xfrm>
          <a:prstGeom prst="rect">
            <a:avLst/>
          </a:prstGeom>
        </p:spPr>
        <p:txBody>
          <a:bodyPr wrap="square">
            <a:spAutoFit/>
          </a:bodyPr>
          <a:lstStyle/>
          <a:p>
            <a:r>
              <a:rPr lang="en-US" altLang="zh-TW" sz="2800" dirty="0"/>
              <a:t>import </a:t>
            </a:r>
            <a:r>
              <a:rPr lang="en-US" altLang="zh-TW" sz="2800" dirty="0" err="1"/>
              <a:t>matplotlib.pyplot</a:t>
            </a:r>
            <a:r>
              <a:rPr lang="en-US" altLang="zh-TW" sz="2800" dirty="0"/>
              <a:t> as </a:t>
            </a:r>
            <a:r>
              <a:rPr lang="en-US" altLang="zh-TW" sz="2800" dirty="0" err="1"/>
              <a:t>plt</a:t>
            </a:r>
            <a:endParaRPr lang="en-US" altLang="zh-TW" sz="2800" dirty="0"/>
          </a:p>
          <a:p>
            <a:r>
              <a:rPr lang="en-US" altLang="zh-TW" sz="2800" dirty="0"/>
              <a:t> </a:t>
            </a:r>
          </a:p>
          <a:p>
            <a:r>
              <a:rPr lang="en-US" altLang="zh-TW" sz="2800" dirty="0"/>
              <a:t>x  = [1, 2, 3, 4, 5, 6, 7, 8, 9]</a:t>
            </a:r>
          </a:p>
          <a:p>
            <a:r>
              <a:rPr lang="en-US" altLang="zh-TW" sz="2800" dirty="0"/>
              <a:t>y1 = [1, 3, 5, 3, 1, 3, 5, 3, 1]</a:t>
            </a:r>
          </a:p>
          <a:p>
            <a:r>
              <a:rPr lang="en-US" altLang="zh-TW" sz="2800" dirty="0"/>
              <a:t>y2 = [2, 4, 6, 4, 2, 4, 6, 4, 2]</a:t>
            </a:r>
          </a:p>
          <a:p>
            <a:r>
              <a:rPr lang="en-US" altLang="zh-TW" sz="2800" dirty="0" err="1"/>
              <a:t>plt.plot</a:t>
            </a:r>
            <a:r>
              <a:rPr lang="en-US" altLang="zh-TW" sz="2800" dirty="0"/>
              <a:t>(x, y1, label="line L")</a:t>
            </a:r>
          </a:p>
          <a:p>
            <a:r>
              <a:rPr lang="en-US" altLang="zh-TW" sz="2800" dirty="0" err="1"/>
              <a:t>plt.plot</a:t>
            </a:r>
            <a:r>
              <a:rPr lang="en-US" altLang="zh-TW" sz="2800" dirty="0"/>
              <a:t>(x, y2, label="line H")</a:t>
            </a:r>
          </a:p>
          <a:p>
            <a:r>
              <a:rPr lang="en-US" altLang="zh-TW" sz="2800" dirty="0" err="1"/>
              <a:t>plt.plot</a:t>
            </a:r>
            <a:r>
              <a:rPr lang="en-US" altLang="zh-TW" sz="2800" dirty="0"/>
              <a:t>()</a:t>
            </a:r>
          </a:p>
          <a:p>
            <a:endParaRPr lang="en-US" altLang="zh-TW" sz="2800" dirty="0"/>
          </a:p>
          <a:p>
            <a:r>
              <a:rPr lang="en-US" altLang="zh-TW" sz="2800" dirty="0" err="1"/>
              <a:t>plt.xlabel</a:t>
            </a:r>
            <a:r>
              <a:rPr lang="en-US" altLang="zh-TW" sz="2800" dirty="0"/>
              <a:t>("x axis")</a:t>
            </a:r>
          </a:p>
          <a:p>
            <a:r>
              <a:rPr lang="en-US" altLang="zh-TW" sz="2800" dirty="0" err="1"/>
              <a:t>plt.ylabel</a:t>
            </a:r>
            <a:r>
              <a:rPr lang="en-US" altLang="zh-TW" sz="2800" dirty="0"/>
              <a:t>("y axis")</a:t>
            </a:r>
          </a:p>
          <a:p>
            <a:r>
              <a:rPr lang="en-US" altLang="zh-TW" sz="2800" dirty="0" err="1"/>
              <a:t>plt.title</a:t>
            </a:r>
            <a:r>
              <a:rPr lang="en-US" altLang="zh-TW" sz="2800" dirty="0"/>
              <a:t>("Line Graph Example")</a:t>
            </a:r>
          </a:p>
          <a:p>
            <a:r>
              <a:rPr lang="en-US" altLang="zh-TW" sz="2800" dirty="0" err="1"/>
              <a:t>plt.legend</a:t>
            </a:r>
            <a:r>
              <a:rPr lang="en-US" altLang="zh-TW" sz="2800" dirty="0"/>
              <a:t>()</a:t>
            </a:r>
          </a:p>
          <a:p>
            <a:r>
              <a:rPr lang="en-US" altLang="zh-TW" sz="2800" dirty="0" err="1"/>
              <a:t>plt.show</a:t>
            </a:r>
            <a:r>
              <a:rPr lang="en-US" altLang="zh-TW" sz="2800" dirty="0"/>
              <a:t>()</a:t>
            </a:r>
            <a:endParaRPr lang="zh-TW" altLang="en-US" sz="2800" dirty="0"/>
          </a:p>
        </p:txBody>
      </p:sp>
      <p:sp>
        <p:nvSpPr>
          <p:cNvPr id="6" name="投影片編號版面配置區 5"/>
          <p:cNvSpPr>
            <a:spLocks noGrp="1"/>
          </p:cNvSpPr>
          <p:nvPr>
            <p:ph type="sldNum" sz="quarter" idx="12"/>
          </p:nvPr>
        </p:nvSpPr>
        <p:spPr/>
        <p:txBody>
          <a:bodyPr/>
          <a:lstStyle/>
          <a:p>
            <a:fld id="{ABF0AC0E-8DAE-4393-9467-A238A31520C4}" type="slidenum">
              <a:rPr lang="zh-TW" altLang="en-US" smtClean="0"/>
              <a:t>11</a:t>
            </a:fld>
            <a:endParaRPr lang="zh-TW" altLang="en-US"/>
          </a:p>
        </p:txBody>
      </p:sp>
    </p:spTree>
    <p:extLst>
      <p:ext uri="{BB962C8B-B14F-4D97-AF65-F5344CB8AC3E}">
        <p14:creationId xmlns:p14="http://schemas.microsoft.com/office/powerpoint/2010/main" val="3022612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687" y="263781"/>
            <a:ext cx="2541941" cy="646331"/>
          </a:xfrm>
          <a:prstGeom prst="rect">
            <a:avLst/>
          </a:prstGeom>
          <a:solidFill>
            <a:schemeClr val="accent6">
              <a:lumMod val="20000"/>
              <a:lumOff val="80000"/>
            </a:schemeClr>
          </a:solidFill>
        </p:spPr>
        <p:txBody>
          <a:bodyPr wrap="square">
            <a:spAutoFit/>
          </a:bodyPr>
          <a:lstStyle/>
          <a:p>
            <a:r>
              <a:rPr lang="zh-TW" altLang="en-US" sz="3600" b="1" dirty="0" smtClean="0">
                <a:effectLst>
                  <a:outerShdw blurRad="38100" dist="38100" dir="2700000" algn="tl">
                    <a:srgbClr val="000000">
                      <a:alpha val="43137"/>
                    </a:srgbClr>
                  </a:outerShdw>
                </a:effectLst>
              </a:rPr>
              <a:t>隋棠小測驗</a:t>
            </a:r>
            <a:endParaRPr lang="zh-TW" altLang="en-US" sz="4800" b="1" dirty="0">
              <a:effectLst>
                <a:outerShdw blurRad="38100" dist="38100" dir="2700000" algn="tl">
                  <a:srgbClr val="000000">
                    <a:alpha val="43137"/>
                  </a:srgbClr>
                </a:outerShdw>
              </a:effectLst>
            </a:endParaRPr>
          </a:p>
        </p:txBody>
      </p:sp>
      <p:sp>
        <p:nvSpPr>
          <p:cNvPr id="5" name="矩形 4"/>
          <p:cNvSpPr/>
          <p:nvPr/>
        </p:nvSpPr>
        <p:spPr>
          <a:xfrm>
            <a:off x="2186151" y="2414014"/>
            <a:ext cx="4572000" cy="1323439"/>
          </a:xfrm>
          <a:prstGeom prst="rect">
            <a:avLst/>
          </a:prstGeom>
        </p:spPr>
        <p:txBody>
          <a:bodyPr>
            <a:spAutoFit/>
          </a:bodyPr>
          <a:lstStyle/>
          <a:p>
            <a:r>
              <a:rPr lang="zh-TW" altLang="en-US" sz="4000" dirty="0" smtClean="0"/>
              <a:t>請將顏色</a:t>
            </a:r>
            <a:r>
              <a:rPr lang="zh-TW" altLang="en-US" sz="4000" dirty="0"/>
              <a:t>改成</a:t>
            </a:r>
            <a:r>
              <a:rPr lang="zh-TW" altLang="en-US" sz="4000" dirty="0" smtClean="0">
                <a:solidFill>
                  <a:srgbClr val="FF0000"/>
                </a:solidFill>
              </a:rPr>
              <a:t>紅色</a:t>
            </a:r>
            <a:r>
              <a:rPr lang="zh-TW" altLang="en-US" sz="4000" dirty="0" smtClean="0"/>
              <a:t>，</a:t>
            </a:r>
            <a:endParaRPr lang="zh-TW" altLang="en-US" sz="4000" dirty="0"/>
          </a:p>
          <a:p>
            <a:r>
              <a:rPr lang="zh-TW" altLang="en-US" sz="4000" dirty="0"/>
              <a:t>線條改成</a:t>
            </a:r>
            <a:r>
              <a:rPr lang="zh-TW" altLang="en-US" sz="4000" dirty="0" smtClean="0"/>
              <a:t>虛線。</a:t>
            </a:r>
            <a:endParaRPr lang="zh-TW" altLang="en-US" sz="4000" dirty="0"/>
          </a:p>
        </p:txBody>
      </p:sp>
      <p:sp>
        <p:nvSpPr>
          <p:cNvPr id="2" name="投影片編號版面配置區 1"/>
          <p:cNvSpPr>
            <a:spLocks noGrp="1"/>
          </p:cNvSpPr>
          <p:nvPr>
            <p:ph type="sldNum" sz="quarter" idx="12"/>
          </p:nvPr>
        </p:nvSpPr>
        <p:spPr/>
        <p:txBody>
          <a:bodyPr/>
          <a:lstStyle/>
          <a:p>
            <a:fld id="{ABF0AC0E-8DAE-4393-9467-A238A31520C4}" type="slidenum">
              <a:rPr lang="zh-TW" altLang="en-US" smtClean="0"/>
              <a:t>12</a:t>
            </a:fld>
            <a:endParaRPr lang="zh-TW" altLang="en-US"/>
          </a:p>
        </p:txBody>
      </p:sp>
    </p:spTree>
    <p:extLst>
      <p:ext uri="{BB962C8B-B14F-4D97-AF65-F5344CB8AC3E}">
        <p14:creationId xmlns:p14="http://schemas.microsoft.com/office/powerpoint/2010/main" val="1273819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687" y="263781"/>
            <a:ext cx="2541941" cy="646331"/>
          </a:xfrm>
          <a:prstGeom prst="rect">
            <a:avLst/>
          </a:prstGeom>
          <a:solidFill>
            <a:schemeClr val="accent6">
              <a:lumMod val="20000"/>
              <a:lumOff val="80000"/>
            </a:schemeClr>
          </a:solidFill>
        </p:spPr>
        <p:txBody>
          <a:bodyPr wrap="square">
            <a:spAutoFit/>
          </a:bodyPr>
          <a:lstStyle/>
          <a:p>
            <a:r>
              <a:rPr lang="zh-TW" altLang="en-US" sz="3600" b="1" dirty="0" smtClean="0">
                <a:effectLst>
                  <a:outerShdw blurRad="38100" dist="38100" dir="2700000" algn="tl">
                    <a:srgbClr val="000000">
                      <a:alpha val="43137"/>
                    </a:srgbClr>
                  </a:outerShdw>
                </a:effectLst>
              </a:rPr>
              <a:t>隋棠小測驗</a:t>
            </a:r>
            <a:endParaRPr lang="zh-TW" altLang="en-US" sz="4800" b="1" dirty="0">
              <a:effectLst>
                <a:outerShdw blurRad="38100" dist="38100" dir="2700000" algn="tl">
                  <a:srgbClr val="000000">
                    <a:alpha val="43137"/>
                  </a:srgbClr>
                </a:outerShdw>
              </a:effectLst>
            </a:endParaRPr>
          </a:p>
        </p:txBody>
      </p:sp>
      <p:sp>
        <p:nvSpPr>
          <p:cNvPr id="5" name="矩形 4"/>
          <p:cNvSpPr/>
          <p:nvPr/>
        </p:nvSpPr>
        <p:spPr>
          <a:xfrm>
            <a:off x="2186151" y="2414014"/>
            <a:ext cx="4572000" cy="1323439"/>
          </a:xfrm>
          <a:prstGeom prst="rect">
            <a:avLst/>
          </a:prstGeom>
        </p:spPr>
        <p:txBody>
          <a:bodyPr>
            <a:spAutoFit/>
          </a:bodyPr>
          <a:lstStyle/>
          <a:p>
            <a:r>
              <a:rPr lang="zh-TW" altLang="en-US" sz="4000" dirty="0" smtClean="0"/>
              <a:t>請將顏色</a:t>
            </a:r>
            <a:r>
              <a:rPr lang="zh-TW" altLang="en-US" sz="4000" dirty="0"/>
              <a:t>改成</a:t>
            </a:r>
            <a:r>
              <a:rPr lang="zh-TW" altLang="en-US" sz="4000" dirty="0" smtClean="0">
                <a:solidFill>
                  <a:srgbClr val="FF0000"/>
                </a:solidFill>
              </a:rPr>
              <a:t>紅色</a:t>
            </a:r>
            <a:r>
              <a:rPr lang="zh-TW" altLang="en-US" sz="4000" dirty="0" smtClean="0"/>
              <a:t>，</a:t>
            </a:r>
            <a:endParaRPr lang="zh-TW" altLang="en-US" sz="4000" dirty="0"/>
          </a:p>
          <a:p>
            <a:r>
              <a:rPr lang="zh-TW" altLang="en-US" sz="4000" dirty="0"/>
              <a:t>線條改成</a:t>
            </a:r>
            <a:r>
              <a:rPr lang="zh-TW" altLang="en-US" sz="4000" dirty="0" smtClean="0"/>
              <a:t>虛線。</a:t>
            </a:r>
            <a:endParaRPr lang="zh-TW" altLang="en-US" sz="4000" dirty="0"/>
          </a:p>
        </p:txBody>
      </p:sp>
      <p:sp>
        <p:nvSpPr>
          <p:cNvPr id="6" name="矩形 5"/>
          <p:cNvSpPr/>
          <p:nvPr/>
        </p:nvSpPr>
        <p:spPr>
          <a:xfrm>
            <a:off x="2095539" y="5251810"/>
            <a:ext cx="4753224" cy="523220"/>
          </a:xfrm>
          <a:prstGeom prst="rect">
            <a:avLst/>
          </a:prstGeom>
        </p:spPr>
        <p:txBody>
          <a:bodyPr wrap="none">
            <a:spAutoFit/>
          </a:bodyPr>
          <a:lstStyle/>
          <a:p>
            <a:r>
              <a:rPr lang="en-US" altLang="zh-TW" sz="2800" dirty="0" err="1"/>
              <a:t>plt.plot</a:t>
            </a:r>
            <a:r>
              <a:rPr lang="en-US" altLang="zh-TW" sz="2800" dirty="0"/>
              <a:t>(x, y1,'r--',label="line L")</a:t>
            </a:r>
            <a:endParaRPr lang="zh-TW" altLang="en-US" sz="2800" dirty="0"/>
          </a:p>
        </p:txBody>
      </p:sp>
      <p:sp>
        <p:nvSpPr>
          <p:cNvPr id="7" name="投影片編號版面配置區 6"/>
          <p:cNvSpPr>
            <a:spLocks noGrp="1"/>
          </p:cNvSpPr>
          <p:nvPr>
            <p:ph type="sldNum" sz="quarter" idx="12"/>
          </p:nvPr>
        </p:nvSpPr>
        <p:spPr/>
        <p:txBody>
          <a:bodyPr/>
          <a:lstStyle/>
          <a:p>
            <a:fld id="{ABF0AC0E-8DAE-4393-9467-A238A31520C4}" type="slidenum">
              <a:rPr lang="zh-TW" altLang="en-US" smtClean="0"/>
              <a:t>13</a:t>
            </a:fld>
            <a:endParaRPr lang="zh-TW" altLang="en-US"/>
          </a:p>
        </p:txBody>
      </p:sp>
    </p:spTree>
    <p:extLst>
      <p:ext uri="{BB962C8B-B14F-4D97-AF65-F5344CB8AC3E}">
        <p14:creationId xmlns:p14="http://schemas.microsoft.com/office/powerpoint/2010/main" val="3020876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000" b="1" dirty="0" smtClean="0"/>
              <a:t>[4]</a:t>
            </a:r>
            <a:r>
              <a:rPr lang="en-US" altLang="ja-JP" sz="6000" b="1" dirty="0" smtClean="0">
                <a:solidFill>
                  <a:srgbClr val="00B050"/>
                </a:solidFill>
              </a:rPr>
              <a:t>MAT</a:t>
            </a:r>
            <a:r>
              <a:rPr lang="en-US" altLang="ja-JP" sz="6000" b="1" dirty="0" smtClean="0">
                <a:solidFill>
                  <a:srgbClr val="FFC000"/>
                </a:solidFill>
              </a:rPr>
              <a:t>PLOT</a:t>
            </a:r>
            <a:r>
              <a:rPr lang="en-US" altLang="ja-JP" sz="6000" b="1" dirty="0" smtClean="0">
                <a:solidFill>
                  <a:srgbClr val="7030A0"/>
                </a:solidFill>
              </a:rPr>
              <a:t>LIB</a:t>
            </a:r>
            <a:endParaRPr lang="ja-JP" altLang="en-US" sz="6000" b="1" dirty="0" smtClean="0">
              <a:solidFill>
                <a:srgbClr val="7030A0"/>
              </a:solidFill>
            </a:endParaRPr>
          </a:p>
        </p:txBody>
      </p:sp>
      <p:sp>
        <p:nvSpPr>
          <p:cNvPr id="2" name="投影片編號版面配置區 1"/>
          <p:cNvSpPr>
            <a:spLocks noGrp="1"/>
          </p:cNvSpPr>
          <p:nvPr>
            <p:ph type="sldNum" sz="quarter" idx="12"/>
          </p:nvPr>
        </p:nvSpPr>
        <p:spPr/>
        <p:txBody>
          <a:bodyPr/>
          <a:lstStyle/>
          <a:p>
            <a:fld id="{ABF0AC0E-8DAE-4393-9467-A238A31520C4}" type="slidenum">
              <a:rPr lang="zh-TW" altLang="en-US" smtClean="0"/>
              <a:t>14</a:t>
            </a:fld>
            <a:endParaRPr lang="zh-TW" altLang="en-US"/>
          </a:p>
        </p:txBody>
      </p:sp>
    </p:spTree>
    <p:extLst>
      <p:ext uri="{BB962C8B-B14F-4D97-AF65-F5344CB8AC3E}">
        <p14:creationId xmlns:p14="http://schemas.microsoft.com/office/powerpoint/2010/main" val="2825259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30165" y="973422"/>
            <a:ext cx="6511159" cy="3539430"/>
          </a:xfrm>
          <a:prstGeom prst="rect">
            <a:avLst/>
          </a:prstGeom>
        </p:spPr>
        <p:txBody>
          <a:bodyPr wrap="square">
            <a:spAutoFit/>
          </a:bodyPr>
          <a:lstStyle/>
          <a:p>
            <a:r>
              <a:rPr lang="zh-TW" altLang="en-US" sz="2800" dirty="0"/>
              <a:t>官方網址 </a:t>
            </a:r>
            <a:endParaRPr lang="en-US" altLang="zh-TW" sz="2800" dirty="0" smtClean="0"/>
          </a:p>
          <a:p>
            <a:r>
              <a:rPr lang="en-US" altLang="zh-TW" sz="2800" dirty="0" smtClean="0"/>
              <a:t>https</a:t>
            </a:r>
            <a:r>
              <a:rPr lang="en-US" altLang="zh-TW" sz="2800" dirty="0"/>
              <a:t>://matplotlib.org/</a:t>
            </a:r>
          </a:p>
          <a:p>
            <a:endParaRPr lang="en-US" altLang="zh-TW" sz="2800" dirty="0"/>
          </a:p>
          <a:p>
            <a:r>
              <a:rPr lang="zh-TW" altLang="en-US" sz="2800" dirty="0"/>
              <a:t>使用指南  </a:t>
            </a:r>
            <a:r>
              <a:rPr lang="en-US" altLang="zh-TW" sz="2800" dirty="0"/>
              <a:t>https://matplotlib.org/users/index.html</a:t>
            </a:r>
          </a:p>
          <a:p>
            <a:endParaRPr lang="en-US" altLang="zh-TW" sz="2800" dirty="0"/>
          </a:p>
          <a:p>
            <a:r>
              <a:rPr lang="zh-TW" altLang="en-US" sz="2800" dirty="0"/>
              <a:t>學習指南</a:t>
            </a:r>
            <a:r>
              <a:rPr lang="en-US" altLang="zh-TW" sz="2800" dirty="0"/>
              <a:t>(Tutorials) </a:t>
            </a:r>
            <a:endParaRPr lang="en-US" altLang="zh-TW" sz="2800" dirty="0" smtClean="0"/>
          </a:p>
          <a:p>
            <a:r>
              <a:rPr lang="en-US" altLang="zh-TW" sz="2800" dirty="0" smtClean="0"/>
              <a:t>https</a:t>
            </a:r>
            <a:r>
              <a:rPr lang="en-US" altLang="zh-TW" sz="2800" dirty="0"/>
              <a:t>://matplotlib.org/tutorials/index.html</a:t>
            </a:r>
            <a:endParaRPr lang="zh-TW" altLang="en-US" sz="2800" dirty="0"/>
          </a:p>
        </p:txBody>
      </p:sp>
      <p:sp>
        <p:nvSpPr>
          <p:cNvPr id="5" name="矩形 4"/>
          <p:cNvSpPr/>
          <p:nvPr/>
        </p:nvSpPr>
        <p:spPr>
          <a:xfrm>
            <a:off x="126126" y="5904636"/>
            <a:ext cx="8723586" cy="830997"/>
          </a:xfrm>
          <a:prstGeom prst="rect">
            <a:avLst/>
          </a:prstGeom>
        </p:spPr>
        <p:txBody>
          <a:bodyPr wrap="square">
            <a:spAutoFit/>
          </a:bodyPr>
          <a:lstStyle/>
          <a:p>
            <a:r>
              <a:rPr lang="en-US" altLang="zh-TW" sz="1600" dirty="0"/>
              <a:t>https://zh.wikipedia.org/wiki/Matplotlib</a:t>
            </a:r>
          </a:p>
          <a:p>
            <a:r>
              <a:rPr lang="en-US" altLang="zh-TW" sz="1600" dirty="0"/>
              <a:t>https://blog.techbridge.cc/2018/05/11/python-data-science-and-machine-learning-matplotlib-tutorial/</a:t>
            </a:r>
          </a:p>
          <a:p>
            <a:r>
              <a:rPr lang="en-US" altLang="zh-TW" sz="1600" dirty="0"/>
              <a:t>https://www.runoob.com/numpy/numpy-matplotlib.html</a:t>
            </a:r>
            <a:endParaRPr lang="zh-TW" altLang="en-US" sz="1600" dirty="0"/>
          </a:p>
        </p:txBody>
      </p:sp>
      <p:sp>
        <p:nvSpPr>
          <p:cNvPr id="6" name="投影片編號版面配置區 5"/>
          <p:cNvSpPr>
            <a:spLocks noGrp="1"/>
          </p:cNvSpPr>
          <p:nvPr>
            <p:ph type="sldNum" sz="quarter" idx="12"/>
          </p:nvPr>
        </p:nvSpPr>
        <p:spPr/>
        <p:txBody>
          <a:bodyPr/>
          <a:lstStyle/>
          <a:p>
            <a:fld id="{ABF0AC0E-8DAE-4393-9467-A238A31520C4}" type="slidenum">
              <a:rPr lang="zh-TW" altLang="en-US" smtClean="0"/>
              <a:t>15</a:t>
            </a:fld>
            <a:endParaRPr lang="zh-TW" altLang="en-US"/>
          </a:p>
        </p:txBody>
      </p:sp>
    </p:spTree>
    <p:extLst>
      <p:ext uri="{BB962C8B-B14F-4D97-AF65-F5344CB8AC3E}">
        <p14:creationId xmlns:p14="http://schemas.microsoft.com/office/powerpoint/2010/main" val="1279790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000" b="1" dirty="0" smtClean="0"/>
              <a:t>[5]</a:t>
            </a:r>
            <a:r>
              <a:rPr lang="en-US" altLang="ja-JP" sz="6000" b="1" dirty="0" smtClean="0">
                <a:solidFill>
                  <a:srgbClr val="00B050"/>
                </a:solidFill>
              </a:rPr>
              <a:t>MAT</a:t>
            </a:r>
            <a:r>
              <a:rPr lang="en-US" altLang="ja-JP" sz="6000" b="1" dirty="0" smtClean="0">
                <a:solidFill>
                  <a:srgbClr val="FFC000"/>
                </a:solidFill>
              </a:rPr>
              <a:t>PLOT</a:t>
            </a:r>
            <a:r>
              <a:rPr lang="en-US" altLang="ja-JP" sz="6000" b="1" dirty="0" smtClean="0">
                <a:solidFill>
                  <a:srgbClr val="7030A0"/>
                </a:solidFill>
              </a:rPr>
              <a:t>LIB</a:t>
            </a:r>
            <a:endParaRPr lang="ja-JP" altLang="en-US" sz="6000" b="1" dirty="0" smtClean="0">
              <a:solidFill>
                <a:srgbClr val="7030A0"/>
              </a:solidFill>
            </a:endParaRPr>
          </a:p>
          <a:p>
            <a:pPr algn="ctr"/>
            <a:r>
              <a:rPr lang="zh-TW" altLang="en-US" sz="4800" b="1" dirty="0" smtClean="0">
                <a:solidFill>
                  <a:srgbClr val="FF0000"/>
                </a:solidFill>
              </a:rPr>
              <a:t>範例學習</a:t>
            </a:r>
            <a:endParaRPr lang="en-US" altLang="zh-TW" sz="4800" b="1" dirty="0" smtClean="0">
              <a:solidFill>
                <a:srgbClr val="FF0000"/>
              </a:solidFill>
            </a:endParaRPr>
          </a:p>
          <a:p>
            <a:pPr algn="ctr"/>
            <a:r>
              <a:rPr lang="en-US" altLang="zh-TW" sz="4800" b="1" dirty="0" smtClean="0">
                <a:solidFill>
                  <a:schemeClr val="bg1"/>
                </a:solidFill>
              </a:rPr>
              <a:t>(1</a:t>
            </a:r>
            <a:r>
              <a:rPr lang="en-US" altLang="zh-TW" sz="4800" b="1" dirty="0">
                <a:solidFill>
                  <a:schemeClr val="bg1"/>
                </a:solidFill>
              </a:rPr>
              <a:t>)</a:t>
            </a:r>
            <a:r>
              <a:rPr lang="zh-TW" altLang="en-US" sz="4800" b="1" dirty="0" smtClean="0">
                <a:solidFill>
                  <a:schemeClr val="bg1"/>
                </a:solidFill>
              </a:rPr>
              <a:t>單一圖形</a:t>
            </a:r>
            <a:endParaRPr lang="ja-JP" altLang="en-US" sz="4800" b="1" dirty="0" smtClean="0">
              <a:solidFill>
                <a:schemeClr val="bg1"/>
              </a:solidFill>
            </a:endParaRPr>
          </a:p>
        </p:txBody>
      </p:sp>
      <p:sp>
        <p:nvSpPr>
          <p:cNvPr id="2" name="投影片編號版面配置區 1"/>
          <p:cNvSpPr>
            <a:spLocks noGrp="1"/>
          </p:cNvSpPr>
          <p:nvPr>
            <p:ph type="sldNum" sz="quarter" idx="12"/>
          </p:nvPr>
        </p:nvSpPr>
        <p:spPr/>
        <p:txBody>
          <a:bodyPr/>
          <a:lstStyle/>
          <a:p>
            <a:fld id="{ABF0AC0E-8DAE-4393-9467-A238A31520C4}" type="slidenum">
              <a:rPr lang="zh-TW" altLang="en-US" smtClean="0"/>
              <a:t>16</a:t>
            </a:fld>
            <a:endParaRPr lang="zh-TW" altLang="en-US"/>
          </a:p>
        </p:txBody>
      </p:sp>
    </p:spTree>
    <p:extLst>
      <p:ext uri="{BB962C8B-B14F-4D97-AF65-F5344CB8AC3E}">
        <p14:creationId xmlns:p14="http://schemas.microsoft.com/office/powerpoint/2010/main" val="3472276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86644" y="364499"/>
            <a:ext cx="5604739" cy="1015663"/>
          </a:xfrm>
          <a:prstGeom prst="rect">
            <a:avLst/>
          </a:prstGeom>
        </p:spPr>
        <p:txBody>
          <a:bodyPr wrap="none">
            <a:spAutoFit/>
          </a:bodyPr>
          <a:lstStyle/>
          <a:p>
            <a:r>
              <a:rPr lang="en-US" altLang="zh-TW" sz="6000" dirty="0" err="1"/>
              <a:t>matplotlib.pyplot</a:t>
            </a:r>
            <a:endParaRPr lang="zh-TW" altLang="en-US" sz="6000" dirty="0"/>
          </a:p>
        </p:txBody>
      </p:sp>
      <p:sp>
        <p:nvSpPr>
          <p:cNvPr id="3" name="矩形 2"/>
          <p:cNvSpPr/>
          <p:nvPr/>
        </p:nvSpPr>
        <p:spPr>
          <a:xfrm>
            <a:off x="586643" y="1380162"/>
            <a:ext cx="5046901" cy="369332"/>
          </a:xfrm>
          <a:prstGeom prst="rect">
            <a:avLst/>
          </a:prstGeom>
        </p:spPr>
        <p:txBody>
          <a:bodyPr wrap="square">
            <a:spAutoFit/>
          </a:bodyPr>
          <a:lstStyle/>
          <a:p>
            <a:r>
              <a:rPr lang="en-US" altLang="zh-TW" dirty="0"/>
              <a:t>https://matplotlib.org/api/pyplot_summary.html</a:t>
            </a:r>
            <a:endParaRPr lang="zh-TW" altLang="en-US" dirty="0"/>
          </a:p>
        </p:txBody>
      </p:sp>
      <p:sp>
        <p:nvSpPr>
          <p:cNvPr id="5" name="矩形 4"/>
          <p:cNvSpPr/>
          <p:nvPr/>
        </p:nvSpPr>
        <p:spPr>
          <a:xfrm>
            <a:off x="586643" y="2301169"/>
            <a:ext cx="8242047" cy="3046988"/>
          </a:xfrm>
          <a:prstGeom prst="rect">
            <a:avLst/>
          </a:prstGeom>
        </p:spPr>
        <p:txBody>
          <a:bodyPr wrap="square">
            <a:spAutoFit/>
          </a:bodyPr>
          <a:lstStyle/>
          <a:p>
            <a:r>
              <a:rPr lang="en-US" altLang="zh-TW" sz="2400" dirty="0" err="1"/>
              <a:t>matplotlib.pyplot</a:t>
            </a:r>
            <a:r>
              <a:rPr lang="zh-TW" altLang="en-US" sz="2400" dirty="0"/>
              <a:t>模組有許多基本統計圖形的</a:t>
            </a:r>
            <a:r>
              <a:rPr lang="zh-TW" altLang="en-US" sz="2400" dirty="0" smtClean="0"/>
              <a:t>函數</a:t>
            </a:r>
            <a:endParaRPr lang="en-US" altLang="zh-TW" sz="2400" dirty="0" smtClean="0"/>
          </a:p>
          <a:p>
            <a:endParaRPr lang="zh-TW" altLang="en-US" sz="2400" dirty="0"/>
          </a:p>
          <a:p>
            <a:pPr marL="457200" indent="-457200">
              <a:buFont typeface="+mj-lt"/>
              <a:buAutoNum type="arabicPeriod"/>
            </a:pPr>
            <a:r>
              <a:rPr lang="en-US" altLang="zh-TW" sz="2400" dirty="0"/>
              <a:t>plot():</a:t>
            </a:r>
            <a:r>
              <a:rPr lang="zh-TW" altLang="en-US" sz="2400" dirty="0"/>
              <a:t>折線圖</a:t>
            </a:r>
            <a:r>
              <a:rPr lang="en-US" altLang="zh-TW" sz="2400" dirty="0"/>
              <a:t>:</a:t>
            </a:r>
            <a:r>
              <a:rPr lang="en-US" altLang="zh-TW" sz="2400" dirty="0" err="1"/>
              <a:t>matplotlib.pyplot.plot</a:t>
            </a:r>
            <a:endParaRPr lang="en-US" altLang="zh-TW" sz="2400" dirty="0"/>
          </a:p>
          <a:p>
            <a:pPr marL="457200" indent="-457200">
              <a:buFont typeface="+mj-lt"/>
              <a:buAutoNum type="arabicPeriod"/>
            </a:pPr>
            <a:r>
              <a:rPr lang="en-US" altLang="zh-TW" sz="2400" dirty="0"/>
              <a:t>pie</a:t>
            </a:r>
            <a:r>
              <a:rPr lang="en-US" altLang="zh-TW" sz="2400" dirty="0" smtClean="0"/>
              <a:t>():</a:t>
            </a:r>
            <a:r>
              <a:rPr lang="zh-TW" altLang="en-US" sz="2400" dirty="0"/>
              <a:t>圓餅圖</a:t>
            </a:r>
            <a:r>
              <a:rPr lang="en-US" altLang="zh-TW" sz="2400" dirty="0"/>
              <a:t>(Pie chart</a:t>
            </a:r>
            <a:r>
              <a:rPr lang="en-US" altLang="zh-TW" sz="2400" dirty="0" smtClean="0"/>
              <a:t>):</a:t>
            </a:r>
            <a:r>
              <a:rPr lang="en-US" altLang="zh-TW" sz="2400" dirty="0" err="1" smtClean="0"/>
              <a:t>matplotlib.pyplot</a:t>
            </a:r>
            <a:endParaRPr lang="en-US" altLang="zh-TW" sz="2400" dirty="0" smtClean="0"/>
          </a:p>
          <a:p>
            <a:pPr marL="457200" indent="-457200">
              <a:buFont typeface="+mj-lt"/>
              <a:buAutoNum type="arabicPeriod"/>
            </a:pPr>
            <a:r>
              <a:rPr lang="en-US" altLang="zh-TW" sz="2400" dirty="0" smtClean="0"/>
              <a:t>bar</a:t>
            </a:r>
            <a:r>
              <a:rPr lang="en-US" altLang="zh-TW" sz="2400" dirty="0"/>
              <a:t>():</a:t>
            </a:r>
            <a:r>
              <a:rPr lang="zh-TW" altLang="en-US" sz="2400" dirty="0"/>
              <a:t>長條圖</a:t>
            </a:r>
            <a:r>
              <a:rPr lang="en-US" altLang="zh-TW" sz="2400" dirty="0"/>
              <a:t>|</a:t>
            </a:r>
            <a:r>
              <a:rPr lang="zh-TW" altLang="en-US" sz="2400" dirty="0"/>
              <a:t>柱狀圖</a:t>
            </a:r>
            <a:r>
              <a:rPr lang="en-US" altLang="zh-TW" sz="2400" dirty="0"/>
              <a:t>(Bar Chart):</a:t>
            </a:r>
            <a:r>
              <a:rPr lang="en-US" altLang="zh-TW" sz="2400" dirty="0" err="1"/>
              <a:t>matplotlib.pyplot.bar</a:t>
            </a:r>
            <a:endParaRPr lang="en-US" altLang="zh-TW" sz="2400" dirty="0"/>
          </a:p>
          <a:p>
            <a:pPr marL="457200" indent="-457200">
              <a:buFont typeface="+mj-lt"/>
              <a:buAutoNum type="arabicPeriod"/>
            </a:pPr>
            <a:r>
              <a:rPr lang="en-US" altLang="zh-TW" sz="2400" dirty="0" err="1"/>
              <a:t>hist</a:t>
            </a:r>
            <a:r>
              <a:rPr lang="en-US" altLang="zh-TW" sz="2400" dirty="0"/>
              <a:t>():</a:t>
            </a:r>
            <a:r>
              <a:rPr lang="zh-TW" altLang="en-US" sz="2400" dirty="0"/>
              <a:t>直方圖</a:t>
            </a:r>
            <a:r>
              <a:rPr lang="en-US" altLang="zh-TW" sz="2400" dirty="0"/>
              <a:t>(histogram):</a:t>
            </a:r>
            <a:r>
              <a:rPr lang="en-US" altLang="zh-TW" sz="2400" dirty="0" err="1"/>
              <a:t>matplotlib.pyplot.hist</a:t>
            </a:r>
            <a:endParaRPr lang="en-US" altLang="zh-TW" sz="2400" dirty="0"/>
          </a:p>
          <a:p>
            <a:pPr marL="457200" indent="-457200">
              <a:buFont typeface="+mj-lt"/>
              <a:buAutoNum type="arabicPeriod"/>
            </a:pPr>
            <a:r>
              <a:rPr lang="en-US" altLang="zh-TW" sz="2400" dirty="0"/>
              <a:t>boxplot():</a:t>
            </a:r>
            <a:r>
              <a:rPr lang="zh-TW" altLang="en-US" sz="2400" dirty="0"/>
              <a:t>箱形圖 </a:t>
            </a:r>
            <a:r>
              <a:rPr lang="en-US" altLang="zh-TW" sz="2400" dirty="0"/>
              <a:t>(Box plot):</a:t>
            </a:r>
            <a:r>
              <a:rPr lang="en-US" altLang="zh-TW" sz="2400" dirty="0" err="1"/>
              <a:t>matplotlib.pyplot.boxplot</a:t>
            </a:r>
            <a:endParaRPr lang="en-US" altLang="zh-TW" sz="2400" dirty="0"/>
          </a:p>
          <a:p>
            <a:pPr marL="457200" indent="-457200">
              <a:buFont typeface="+mj-lt"/>
              <a:buAutoNum type="arabicPeriod"/>
            </a:pPr>
            <a:r>
              <a:rPr lang="en-US" altLang="zh-TW" sz="2400" dirty="0"/>
              <a:t>scatter():</a:t>
            </a:r>
            <a:r>
              <a:rPr lang="zh-TW" altLang="en-US" sz="2400" dirty="0"/>
              <a:t>散佈圖 </a:t>
            </a:r>
            <a:r>
              <a:rPr lang="en-US" altLang="zh-TW" sz="2400" dirty="0"/>
              <a:t>(Scatter plot): </a:t>
            </a:r>
            <a:r>
              <a:rPr lang="en-US" altLang="zh-TW" sz="2400" dirty="0" err="1"/>
              <a:t>matplotlib.pyplot.scatter</a:t>
            </a:r>
            <a:endParaRPr lang="zh-TW" altLang="en-US" sz="2400" dirty="0"/>
          </a:p>
        </p:txBody>
      </p:sp>
      <p:sp>
        <p:nvSpPr>
          <p:cNvPr id="6" name="矩形 5"/>
          <p:cNvSpPr/>
          <p:nvPr/>
        </p:nvSpPr>
        <p:spPr>
          <a:xfrm>
            <a:off x="1955714" y="6269165"/>
            <a:ext cx="6641748" cy="369332"/>
          </a:xfrm>
          <a:prstGeom prst="rect">
            <a:avLst/>
          </a:prstGeom>
        </p:spPr>
        <p:txBody>
          <a:bodyPr wrap="square">
            <a:spAutoFit/>
          </a:bodyPr>
          <a:lstStyle/>
          <a:p>
            <a:r>
              <a:rPr lang="zh-TW" altLang="en-US"/>
              <a:t>參考</a:t>
            </a:r>
            <a:r>
              <a:rPr lang="en-US" altLang="zh-TW" dirty="0"/>
              <a:t>: https://colab.research.google.com/notebooks/charts.ipynb</a:t>
            </a:r>
            <a:endParaRPr lang="zh-TW" altLang="en-US" dirty="0"/>
          </a:p>
        </p:txBody>
      </p:sp>
      <p:sp>
        <p:nvSpPr>
          <p:cNvPr id="7" name="投影片編號版面配置區 6"/>
          <p:cNvSpPr>
            <a:spLocks noGrp="1"/>
          </p:cNvSpPr>
          <p:nvPr>
            <p:ph type="sldNum" sz="quarter" idx="12"/>
          </p:nvPr>
        </p:nvSpPr>
        <p:spPr/>
        <p:txBody>
          <a:bodyPr/>
          <a:lstStyle/>
          <a:p>
            <a:fld id="{ABF0AC0E-8DAE-4393-9467-A238A31520C4}" type="slidenum">
              <a:rPr lang="zh-TW" altLang="en-US" smtClean="0"/>
              <a:t>17</a:t>
            </a:fld>
            <a:endParaRPr lang="zh-TW" altLang="en-US"/>
          </a:p>
        </p:txBody>
      </p:sp>
    </p:spTree>
    <p:extLst>
      <p:ext uri="{BB962C8B-B14F-4D97-AF65-F5344CB8AC3E}">
        <p14:creationId xmlns:p14="http://schemas.microsoft.com/office/powerpoint/2010/main" val="1588015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162097"/>
            <a:ext cx="9144000" cy="21125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smtClean="0">
                <a:solidFill>
                  <a:schemeClr val="tx1"/>
                </a:solidFill>
                <a:effectLst>
                  <a:outerShdw blurRad="38100" dist="38100" dir="2700000" algn="tl">
                    <a:srgbClr val="000000">
                      <a:alpha val="43137"/>
                    </a:srgbClr>
                  </a:outerShdw>
                </a:effectLst>
              </a:rPr>
              <a:t>折線</a:t>
            </a:r>
            <a:r>
              <a:rPr lang="zh-TW" altLang="en-US" sz="3600" b="1" dirty="0">
                <a:solidFill>
                  <a:schemeClr val="tx1"/>
                </a:solidFill>
                <a:effectLst>
                  <a:outerShdw blurRad="38100" dist="38100" dir="2700000" algn="tl">
                    <a:srgbClr val="000000">
                      <a:alpha val="43137"/>
                    </a:srgbClr>
                  </a:outerShdw>
                </a:effectLst>
              </a:rPr>
              <a:t>圖</a:t>
            </a:r>
            <a:r>
              <a:rPr lang="en-US" altLang="zh-TW" sz="3600" b="1" dirty="0">
                <a:solidFill>
                  <a:schemeClr val="tx1"/>
                </a:solidFill>
                <a:effectLst>
                  <a:outerShdw blurRad="38100" dist="38100" dir="2700000" algn="tl">
                    <a:srgbClr val="000000">
                      <a:alpha val="43137"/>
                    </a:srgbClr>
                  </a:outerShdw>
                </a:effectLst>
              </a:rPr>
              <a:t>(Line </a:t>
            </a:r>
            <a:r>
              <a:rPr lang="en-US" altLang="zh-TW" sz="3600" b="1" dirty="0" smtClean="0">
                <a:solidFill>
                  <a:schemeClr val="tx1"/>
                </a:solidFill>
                <a:effectLst>
                  <a:outerShdw blurRad="38100" dist="38100" dir="2700000" algn="tl">
                    <a:srgbClr val="000000">
                      <a:alpha val="43137"/>
                    </a:srgbClr>
                  </a:outerShdw>
                </a:effectLst>
              </a:rPr>
              <a:t>chart)</a:t>
            </a:r>
          </a:p>
          <a:p>
            <a:pPr algn="ctr"/>
            <a:r>
              <a:rPr lang="en-US" altLang="zh-TW" sz="3600" b="1" dirty="0" smtClean="0">
                <a:solidFill>
                  <a:srgbClr val="FF0000"/>
                </a:solidFill>
                <a:effectLst>
                  <a:outerShdw blurRad="38100" dist="38100" dir="2700000" algn="tl">
                    <a:srgbClr val="000000">
                      <a:alpha val="43137"/>
                    </a:srgbClr>
                  </a:outerShdw>
                </a:effectLst>
              </a:rPr>
              <a:t>plot()</a:t>
            </a:r>
          </a:p>
          <a:p>
            <a:pPr algn="ctr"/>
            <a:r>
              <a:rPr lang="en-US" altLang="zh-TW" sz="3600" b="1" dirty="0" err="1" smtClean="0">
                <a:effectLst>
                  <a:outerShdw blurRad="38100" dist="38100" dir="2700000" algn="tl">
                    <a:srgbClr val="000000">
                      <a:alpha val="43137"/>
                    </a:srgbClr>
                  </a:outerShdw>
                </a:effectLst>
              </a:rPr>
              <a:t>matplotlib.pyplot.plot</a:t>
            </a:r>
            <a:endParaRPr lang="en-US" altLang="zh-TW" sz="3600" b="1" dirty="0">
              <a:effectLst>
                <a:outerShdw blurRad="38100" dist="38100" dir="2700000" algn="tl">
                  <a:srgbClr val="000000">
                    <a:alpha val="43137"/>
                  </a:srgbClr>
                </a:outerShdw>
              </a:effectLst>
            </a:endParaRPr>
          </a:p>
        </p:txBody>
      </p:sp>
      <p:sp>
        <p:nvSpPr>
          <p:cNvPr id="2" name="投影片編號版面配置區 1"/>
          <p:cNvSpPr>
            <a:spLocks noGrp="1"/>
          </p:cNvSpPr>
          <p:nvPr>
            <p:ph type="sldNum" sz="quarter" idx="12"/>
          </p:nvPr>
        </p:nvSpPr>
        <p:spPr/>
        <p:txBody>
          <a:bodyPr/>
          <a:lstStyle/>
          <a:p>
            <a:fld id="{ABF0AC0E-8DAE-4393-9467-A238A31520C4}" type="slidenum">
              <a:rPr lang="zh-TW" altLang="en-US" smtClean="0"/>
              <a:t>18</a:t>
            </a:fld>
            <a:endParaRPr lang="zh-TW" altLang="en-US"/>
          </a:p>
        </p:txBody>
      </p:sp>
    </p:spTree>
    <p:extLst>
      <p:ext uri="{BB962C8B-B14F-4D97-AF65-F5344CB8AC3E}">
        <p14:creationId xmlns:p14="http://schemas.microsoft.com/office/powerpoint/2010/main" val="3381106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687" y="263781"/>
            <a:ext cx="1585499" cy="646331"/>
          </a:xfrm>
          <a:prstGeom prst="rect">
            <a:avLst/>
          </a:prstGeom>
          <a:solidFill>
            <a:schemeClr val="accent6">
              <a:lumMod val="20000"/>
              <a:lumOff val="80000"/>
            </a:schemeClr>
          </a:solidFill>
        </p:spPr>
        <p:txBody>
          <a:bodyPr wrap="square">
            <a:spAutoFit/>
          </a:bodyPr>
          <a:lstStyle/>
          <a:p>
            <a:r>
              <a:rPr lang="zh-TW" altLang="en-US" sz="3600" b="1" dirty="0" smtClean="0">
                <a:effectLst>
                  <a:outerShdw blurRad="38100" dist="38100" dir="2700000" algn="tl">
                    <a:srgbClr val="000000">
                      <a:alpha val="43137"/>
                    </a:srgbClr>
                  </a:outerShdw>
                </a:effectLst>
              </a:rPr>
              <a:t>範例一</a:t>
            </a:r>
            <a:endParaRPr lang="zh-TW" altLang="en-US" sz="4800" b="1" dirty="0">
              <a:effectLst>
                <a:outerShdw blurRad="38100" dist="38100" dir="2700000" algn="tl">
                  <a:srgbClr val="000000">
                    <a:alpha val="43137"/>
                  </a:srgbClr>
                </a:outerShdw>
              </a:effectLst>
            </a:endParaRPr>
          </a:p>
        </p:txBody>
      </p:sp>
      <p:sp>
        <p:nvSpPr>
          <p:cNvPr id="5" name="矩形 4"/>
          <p:cNvSpPr/>
          <p:nvPr/>
        </p:nvSpPr>
        <p:spPr>
          <a:xfrm>
            <a:off x="509751" y="1162361"/>
            <a:ext cx="4135823" cy="5509200"/>
          </a:xfrm>
          <a:prstGeom prst="rect">
            <a:avLst/>
          </a:prstGeom>
          <a:solidFill>
            <a:schemeClr val="accent1">
              <a:lumMod val="20000"/>
              <a:lumOff val="80000"/>
            </a:schemeClr>
          </a:solidFill>
        </p:spPr>
        <p:txBody>
          <a:bodyPr wrap="square">
            <a:spAutoFit/>
          </a:bodyPr>
          <a:lstStyle/>
          <a:p>
            <a:r>
              <a:rPr lang="en-US" altLang="zh-TW" sz="2200" dirty="0"/>
              <a:t>import </a:t>
            </a:r>
            <a:r>
              <a:rPr lang="en-US" altLang="zh-TW" sz="2200" dirty="0" err="1"/>
              <a:t>numpy</a:t>
            </a:r>
            <a:r>
              <a:rPr lang="en-US" altLang="zh-TW" sz="2200" dirty="0"/>
              <a:t> as np</a:t>
            </a:r>
          </a:p>
          <a:p>
            <a:r>
              <a:rPr lang="en-US" altLang="zh-TW" sz="2200" dirty="0"/>
              <a:t>import </a:t>
            </a:r>
            <a:r>
              <a:rPr lang="en-US" altLang="zh-TW" sz="2200" dirty="0" err="1"/>
              <a:t>pylab</a:t>
            </a:r>
            <a:r>
              <a:rPr lang="en-US" altLang="zh-TW" sz="2200" dirty="0"/>
              <a:t> as </a:t>
            </a:r>
            <a:r>
              <a:rPr lang="en-US" altLang="zh-TW" sz="2200" dirty="0" err="1"/>
              <a:t>pl</a:t>
            </a:r>
            <a:endParaRPr lang="en-US" altLang="zh-TW" sz="2200" dirty="0"/>
          </a:p>
          <a:p>
            <a:endParaRPr lang="en-US" altLang="zh-TW" sz="2200" dirty="0"/>
          </a:p>
          <a:p>
            <a:endParaRPr lang="en-US" altLang="zh-TW" sz="2200" dirty="0"/>
          </a:p>
          <a:p>
            <a:r>
              <a:rPr lang="en-US" altLang="zh-TW" sz="2200" dirty="0"/>
              <a:t># </a:t>
            </a:r>
            <a:r>
              <a:rPr lang="zh-TW" altLang="en-US" sz="2200" dirty="0"/>
              <a:t>產生資料</a:t>
            </a:r>
          </a:p>
          <a:p>
            <a:r>
              <a:rPr lang="en-US" altLang="zh-TW" sz="2200" dirty="0"/>
              <a:t>x = </a:t>
            </a:r>
            <a:r>
              <a:rPr lang="en-US" altLang="zh-TW" sz="2200" dirty="0" err="1"/>
              <a:t>np.arange</a:t>
            </a:r>
            <a:r>
              <a:rPr lang="en-US" altLang="zh-TW" sz="2200" dirty="0"/>
              <a:t>(0.0, 2.0*</a:t>
            </a:r>
            <a:r>
              <a:rPr lang="en-US" altLang="zh-TW" sz="2200" dirty="0" err="1"/>
              <a:t>np.pi</a:t>
            </a:r>
            <a:r>
              <a:rPr lang="en-US" altLang="zh-TW" sz="2200" dirty="0"/>
              <a:t>, 0.01)	</a:t>
            </a:r>
          </a:p>
          <a:p>
            <a:r>
              <a:rPr lang="en-US" altLang="zh-TW" sz="2200" dirty="0"/>
              <a:t>y = </a:t>
            </a:r>
            <a:r>
              <a:rPr lang="en-US" altLang="zh-TW" sz="2200" dirty="0" err="1"/>
              <a:t>np.sin</a:t>
            </a:r>
            <a:r>
              <a:rPr lang="en-US" altLang="zh-TW" sz="2200" dirty="0"/>
              <a:t>(x)			</a:t>
            </a:r>
          </a:p>
          <a:p>
            <a:endParaRPr lang="en-US" altLang="zh-TW" sz="2200" dirty="0"/>
          </a:p>
          <a:p>
            <a:r>
              <a:rPr lang="en-US" altLang="zh-TW" sz="2200" dirty="0"/>
              <a:t>#</a:t>
            </a:r>
            <a:r>
              <a:rPr lang="zh-TW" altLang="en-US" sz="2200" dirty="0"/>
              <a:t>畫圖</a:t>
            </a:r>
          </a:p>
          <a:p>
            <a:endParaRPr lang="zh-TW" altLang="en-US" sz="2200" dirty="0"/>
          </a:p>
          <a:p>
            <a:r>
              <a:rPr lang="en-US" altLang="zh-TW" sz="2200" dirty="0" err="1"/>
              <a:t>pl.plot</a:t>
            </a:r>
            <a:r>
              <a:rPr lang="en-US" altLang="zh-TW" sz="2200" dirty="0"/>
              <a:t>(</a:t>
            </a:r>
            <a:r>
              <a:rPr lang="en-US" altLang="zh-TW" sz="2200" dirty="0" err="1"/>
              <a:t>x,y</a:t>
            </a:r>
            <a:r>
              <a:rPr lang="en-US" altLang="zh-TW" sz="2200" dirty="0"/>
              <a:t>)		</a:t>
            </a:r>
          </a:p>
          <a:p>
            <a:r>
              <a:rPr lang="en-US" altLang="zh-TW" sz="2200" dirty="0" err="1"/>
              <a:t>pl.xlabel</a:t>
            </a:r>
            <a:r>
              <a:rPr lang="en-US" altLang="zh-TW" sz="2200" dirty="0"/>
              <a:t>('x')			</a:t>
            </a:r>
          </a:p>
          <a:p>
            <a:r>
              <a:rPr lang="en-US" altLang="zh-TW" sz="2200" dirty="0" err="1"/>
              <a:t>pl.ylabel</a:t>
            </a:r>
            <a:r>
              <a:rPr lang="en-US" altLang="zh-TW" sz="2200" dirty="0"/>
              <a:t>('y')</a:t>
            </a:r>
          </a:p>
          <a:p>
            <a:r>
              <a:rPr lang="en-US" altLang="zh-TW" sz="2200" dirty="0" err="1"/>
              <a:t>pl.title</a:t>
            </a:r>
            <a:r>
              <a:rPr lang="en-US" altLang="zh-TW" sz="2200" dirty="0"/>
              <a:t>('sin')		</a:t>
            </a:r>
          </a:p>
          <a:p>
            <a:r>
              <a:rPr lang="en-US" altLang="zh-TW" sz="2200" dirty="0" err="1"/>
              <a:t>pl.show</a:t>
            </a:r>
            <a:r>
              <a:rPr lang="en-US" altLang="zh-TW" sz="2200" dirty="0"/>
              <a:t>()</a:t>
            </a:r>
            <a:endParaRPr lang="zh-TW" altLang="en-US" sz="2200" dirty="0"/>
          </a:p>
        </p:txBody>
      </p:sp>
      <p:sp>
        <p:nvSpPr>
          <p:cNvPr id="6" name="矩形 5"/>
          <p:cNvSpPr/>
          <p:nvPr/>
        </p:nvSpPr>
        <p:spPr>
          <a:xfrm>
            <a:off x="4645574" y="1100805"/>
            <a:ext cx="4414344" cy="5632311"/>
          </a:xfrm>
          <a:prstGeom prst="rect">
            <a:avLst/>
          </a:prstGeom>
        </p:spPr>
        <p:txBody>
          <a:bodyPr wrap="square">
            <a:spAutoFit/>
          </a:bodyPr>
          <a:lstStyle/>
          <a:p>
            <a:r>
              <a:rPr lang="zh-TW" altLang="en-US" sz="2000" dirty="0"/>
              <a:t>步驟</a:t>
            </a:r>
            <a:r>
              <a:rPr lang="zh-TW" altLang="en-US" sz="2000" dirty="0" smtClean="0"/>
              <a:t>一</a:t>
            </a:r>
            <a:r>
              <a:rPr lang="en-US" altLang="zh-TW" sz="2000" dirty="0" smtClean="0"/>
              <a:t>:</a:t>
            </a:r>
          </a:p>
          <a:p>
            <a:r>
              <a:rPr lang="zh-TW" altLang="en-US" sz="2000" dirty="0" smtClean="0"/>
              <a:t>先</a:t>
            </a:r>
            <a:r>
              <a:rPr lang="zh-TW" altLang="en-US" sz="2000" dirty="0"/>
              <a:t>產生</a:t>
            </a:r>
            <a:r>
              <a:rPr lang="en-US" altLang="zh-TW" sz="2000" dirty="0"/>
              <a:t>x</a:t>
            </a:r>
            <a:r>
              <a:rPr lang="zh-TW" altLang="en-US" sz="2000" dirty="0"/>
              <a:t>軸的資料</a:t>
            </a:r>
            <a:r>
              <a:rPr lang="en-US" altLang="zh-TW" sz="2000" dirty="0"/>
              <a:t>===</a:t>
            </a:r>
            <a:r>
              <a:rPr lang="zh-TW" altLang="en-US" sz="2000" dirty="0"/>
              <a:t>使用陣列</a:t>
            </a:r>
            <a:r>
              <a:rPr lang="en-US" altLang="zh-TW" sz="2000" dirty="0" smtClean="0"/>
              <a:t>:</a:t>
            </a:r>
          </a:p>
          <a:p>
            <a:r>
              <a:rPr lang="en-US" altLang="zh-TW" sz="2000" dirty="0" smtClean="0"/>
              <a:t>0</a:t>
            </a:r>
            <a:r>
              <a:rPr lang="zh-TW" altLang="en-US" sz="2000" dirty="0"/>
              <a:t>到</a:t>
            </a:r>
            <a:r>
              <a:rPr lang="en-US" altLang="zh-TW" sz="2000" dirty="0"/>
              <a:t>2π</a:t>
            </a:r>
            <a:r>
              <a:rPr lang="zh-TW" altLang="en-US" sz="2000" dirty="0"/>
              <a:t>之間，以</a:t>
            </a:r>
            <a:r>
              <a:rPr lang="en-US" altLang="zh-TW" sz="2000" dirty="0"/>
              <a:t>0.01</a:t>
            </a:r>
            <a:r>
              <a:rPr lang="zh-TW" altLang="en-US" sz="2000" dirty="0"/>
              <a:t>為</a:t>
            </a:r>
            <a:r>
              <a:rPr lang="en-US" altLang="zh-TW" sz="2000" dirty="0"/>
              <a:t>step</a:t>
            </a:r>
          </a:p>
          <a:p>
            <a:r>
              <a:rPr lang="en-US" altLang="zh-TW" sz="2000" dirty="0"/>
              <a:t>x = </a:t>
            </a:r>
            <a:r>
              <a:rPr lang="en-US" altLang="zh-TW" sz="2000" dirty="0" err="1"/>
              <a:t>np.arange</a:t>
            </a:r>
            <a:r>
              <a:rPr lang="en-US" altLang="zh-TW" sz="2000" dirty="0"/>
              <a:t>(0.0, 2.0*</a:t>
            </a:r>
            <a:r>
              <a:rPr lang="en-US" altLang="zh-TW" sz="2000" dirty="0" err="1"/>
              <a:t>np.pi</a:t>
            </a:r>
            <a:r>
              <a:rPr lang="en-US" altLang="zh-TW" sz="2000" dirty="0"/>
              <a:t>, 0.01)    </a:t>
            </a:r>
          </a:p>
          <a:p>
            <a:r>
              <a:rPr lang="en-US" altLang="zh-TW" sz="2000" dirty="0"/>
              <a:t> </a:t>
            </a:r>
          </a:p>
          <a:p>
            <a:r>
              <a:rPr lang="zh-TW" altLang="en-US" sz="2000" dirty="0"/>
              <a:t>步驟二</a:t>
            </a:r>
            <a:r>
              <a:rPr lang="en-US" altLang="zh-TW" sz="2000" dirty="0" smtClean="0"/>
              <a:t>:</a:t>
            </a:r>
          </a:p>
          <a:p>
            <a:r>
              <a:rPr lang="zh-TW" altLang="en-US" sz="2000" dirty="0" smtClean="0"/>
              <a:t>針對</a:t>
            </a:r>
            <a:r>
              <a:rPr lang="zh-TW" altLang="en-US" sz="2000" dirty="0"/>
              <a:t>每一個</a:t>
            </a:r>
            <a:r>
              <a:rPr lang="en-US" altLang="zh-TW" sz="2000" dirty="0"/>
              <a:t>x</a:t>
            </a:r>
            <a:r>
              <a:rPr lang="zh-TW" altLang="en-US" sz="2000" dirty="0"/>
              <a:t>產生 </a:t>
            </a:r>
            <a:r>
              <a:rPr lang="en-US" altLang="zh-TW" sz="2000" dirty="0"/>
              <a:t>y (y = sin(x))==== y </a:t>
            </a:r>
            <a:r>
              <a:rPr lang="zh-TW" altLang="en-US" sz="2000" dirty="0"/>
              <a:t>也是一個陣列</a:t>
            </a:r>
          </a:p>
          <a:p>
            <a:r>
              <a:rPr lang="zh-TW" altLang="en-US" sz="2000" dirty="0"/>
              <a:t> </a:t>
            </a:r>
          </a:p>
          <a:p>
            <a:r>
              <a:rPr lang="en-US" altLang="zh-TW" sz="2000" dirty="0"/>
              <a:t>y = </a:t>
            </a:r>
            <a:r>
              <a:rPr lang="en-US" altLang="zh-TW" sz="2000" dirty="0" err="1"/>
              <a:t>np.sin</a:t>
            </a:r>
            <a:r>
              <a:rPr lang="en-US" altLang="zh-TW" sz="2000" dirty="0"/>
              <a:t>(x)</a:t>
            </a:r>
          </a:p>
          <a:p>
            <a:endParaRPr lang="en-US" altLang="zh-TW" sz="2000" dirty="0"/>
          </a:p>
          <a:p>
            <a:r>
              <a:rPr lang="zh-TW" altLang="en-US" sz="2000" dirty="0"/>
              <a:t>步驟三</a:t>
            </a:r>
            <a:r>
              <a:rPr lang="en-US" altLang="zh-TW" sz="2000" dirty="0" smtClean="0"/>
              <a:t>:</a:t>
            </a:r>
          </a:p>
          <a:p>
            <a:r>
              <a:rPr lang="zh-TW" altLang="en-US" sz="2000" dirty="0" smtClean="0"/>
              <a:t>畫圖</a:t>
            </a:r>
            <a:r>
              <a:rPr lang="en-US" altLang="zh-TW" sz="2000" dirty="0"/>
              <a:t>==&gt;</a:t>
            </a:r>
            <a:r>
              <a:rPr lang="zh-TW" altLang="en-US" sz="2000" dirty="0"/>
              <a:t>設定圖形的呈現參數</a:t>
            </a:r>
          </a:p>
          <a:p>
            <a:r>
              <a:rPr lang="en-US" altLang="zh-TW" sz="2000" dirty="0" err="1"/>
              <a:t>pl.plot</a:t>
            </a:r>
            <a:r>
              <a:rPr lang="en-US" altLang="zh-TW" sz="2000" dirty="0"/>
              <a:t>(</a:t>
            </a:r>
            <a:r>
              <a:rPr lang="en-US" altLang="zh-TW" sz="2000" dirty="0" err="1"/>
              <a:t>x,y</a:t>
            </a:r>
            <a:r>
              <a:rPr lang="en-US" altLang="zh-TW" sz="2000" dirty="0"/>
              <a:t>)	</a:t>
            </a:r>
          </a:p>
          <a:p>
            <a:endParaRPr lang="en-US" altLang="zh-TW" sz="2000" dirty="0"/>
          </a:p>
          <a:p>
            <a:r>
              <a:rPr lang="zh-TW" altLang="en-US" sz="2000" dirty="0"/>
              <a:t>步驟四</a:t>
            </a:r>
            <a:r>
              <a:rPr lang="en-US" altLang="zh-TW" sz="2000" dirty="0" smtClean="0"/>
              <a:t>:</a:t>
            </a:r>
          </a:p>
          <a:p>
            <a:r>
              <a:rPr lang="zh-TW" altLang="en-US" sz="2000" dirty="0" smtClean="0"/>
              <a:t>顯示</a:t>
            </a:r>
            <a:r>
              <a:rPr lang="zh-TW" altLang="en-US" sz="2000" dirty="0"/>
              <a:t>圖形</a:t>
            </a:r>
          </a:p>
          <a:p>
            <a:r>
              <a:rPr lang="en-US" altLang="zh-TW" sz="2000" dirty="0" err="1"/>
              <a:t>pl.show</a:t>
            </a:r>
            <a:r>
              <a:rPr lang="en-US" altLang="zh-TW" sz="2000" dirty="0"/>
              <a:t>()</a:t>
            </a:r>
            <a:endParaRPr lang="zh-TW" altLang="en-US" sz="2000" dirty="0"/>
          </a:p>
        </p:txBody>
      </p:sp>
      <p:sp>
        <p:nvSpPr>
          <p:cNvPr id="8" name="投影片編號版面配置區 7"/>
          <p:cNvSpPr>
            <a:spLocks noGrp="1"/>
          </p:cNvSpPr>
          <p:nvPr>
            <p:ph type="sldNum" sz="quarter" idx="12"/>
          </p:nvPr>
        </p:nvSpPr>
        <p:spPr/>
        <p:txBody>
          <a:bodyPr/>
          <a:lstStyle/>
          <a:p>
            <a:fld id="{ABF0AC0E-8DAE-4393-9467-A238A31520C4}" type="slidenum">
              <a:rPr lang="zh-TW" altLang="en-US" smtClean="0"/>
              <a:t>19</a:t>
            </a:fld>
            <a:endParaRPr lang="zh-TW" altLang="en-US"/>
          </a:p>
        </p:txBody>
      </p:sp>
    </p:spTree>
    <p:extLst>
      <p:ext uri="{BB962C8B-B14F-4D97-AF65-F5344CB8AC3E}">
        <p14:creationId xmlns:p14="http://schemas.microsoft.com/office/powerpoint/2010/main" val="1236208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6"/>
            <a:ext cx="7886700" cy="696419"/>
          </a:xfrm>
        </p:spPr>
        <p:txBody>
          <a:bodyPr/>
          <a:lstStyle/>
          <a:p>
            <a:r>
              <a:rPr lang="en-US" altLang="zh-TW" dirty="0" smtClean="0"/>
              <a:t>Agenda</a:t>
            </a:r>
            <a:endParaRPr lang="zh-TW" altLang="en-US" dirty="0"/>
          </a:p>
        </p:txBody>
      </p:sp>
      <p:sp>
        <p:nvSpPr>
          <p:cNvPr id="3" name="內容版面配置區 2"/>
          <p:cNvSpPr>
            <a:spLocks noGrp="1"/>
          </p:cNvSpPr>
          <p:nvPr>
            <p:ph idx="1"/>
          </p:nvPr>
        </p:nvSpPr>
        <p:spPr>
          <a:xfrm>
            <a:off x="628650" y="1279086"/>
            <a:ext cx="7886700" cy="5132223"/>
          </a:xfrm>
        </p:spPr>
        <p:txBody>
          <a:bodyPr>
            <a:noAutofit/>
          </a:bodyPr>
          <a:lstStyle/>
          <a:p>
            <a:pPr marL="0" indent="0">
              <a:buNone/>
            </a:pPr>
            <a:r>
              <a:rPr lang="en-US" altLang="zh-TW" sz="1800" dirty="0"/>
              <a:t>[1].Data Visualization</a:t>
            </a:r>
            <a:r>
              <a:rPr lang="zh-TW" altLang="en-US" sz="1800" dirty="0"/>
              <a:t>資料視覺化</a:t>
            </a:r>
          </a:p>
          <a:p>
            <a:pPr marL="0" indent="0">
              <a:buNone/>
            </a:pPr>
            <a:r>
              <a:rPr lang="en-US" altLang="zh-TW" sz="1800" dirty="0"/>
              <a:t>[2].</a:t>
            </a:r>
            <a:r>
              <a:rPr lang="zh-TW" altLang="en-US" sz="1800" dirty="0"/>
              <a:t>資料視覺化</a:t>
            </a:r>
            <a:r>
              <a:rPr lang="ja-JP" altLang="en-US" sz="1800" dirty="0"/>
              <a:t>の</a:t>
            </a:r>
            <a:r>
              <a:rPr lang="zh-TW" altLang="en-US" sz="1800" dirty="0"/>
              <a:t>套件</a:t>
            </a:r>
          </a:p>
          <a:p>
            <a:pPr marL="0" indent="0">
              <a:buNone/>
            </a:pPr>
            <a:r>
              <a:rPr lang="en-US" altLang="zh-TW" sz="1800" dirty="0"/>
              <a:t>[3].Google </a:t>
            </a:r>
            <a:r>
              <a:rPr lang="en-US" altLang="zh-TW" sz="1800" dirty="0" err="1"/>
              <a:t>Colab</a:t>
            </a:r>
            <a:r>
              <a:rPr lang="zh-TW" altLang="en-US" sz="1800" dirty="0"/>
              <a:t>上的範利</a:t>
            </a:r>
          </a:p>
          <a:p>
            <a:pPr marL="0" indent="0">
              <a:buNone/>
            </a:pPr>
            <a:endParaRPr lang="zh-TW" altLang="en-US" sz="1800" dirty="0"/>
          </a:p>
          <a:p>
            <a:pPr marL="0" indent="0">
              <a:buNone/>
            </a:pPr>
            <a:r>
              <a:rPr lang="en-US" altLang="zh-TW" sz="1800" dirty="0"/>
              <a:t>[4].MATPLOTLIB</a:t>
            </a:r>
          </a:p>
          <a:p>
            <a:pPr marL="0" indent="0">
              <a:buNone/>
            </a:pPr>
            <a:r>
              <a:rPr lang="en-US" altLang="zh-TW" sz="1800" dirty="0"/>
              <a:t>[5].MATPLOTLIB</a:t>
            </a:r>
            <a:r>
              <a:rPr lang="zh-TW" altLang="en-US" sz="1800" dirty="0"/>
              <a:t>範例學習</a:t>
            </a:r>
            <a:r>
              <a:rPr lang="en-US" altLang="zh-TW" sz="1800" dirty="0"/>
              <a:t>[1]</a:t>
            </a:r>
            <a:r>
              <a:rPr lang="zh-TW" altLang="en-US" sz="1800" dirty="0"/>
              <a:t>單一圖形</a:t>
            </a:r>
          </a:p>
          <a:p>
            <a:pPr marL="0" indent="0">
              <a:buNone/>
            </a:pPr>
            <a:r>
              <a:rPr lang="zh-TW" altLang="en-US" sz="1800" dirty="0"/>
              <a:t>    </a:t>
            </a:r>
            <a:r>
              <a:rPr lang="en-US" altLang="zh-TW" sz="1800" dirty="0" err="1"/>
              <a:t>matplotlib.pyplot</a:t>
            </a:r>
            <a:r>
              <a:rPr lang="zh-TW" altLang="en-US" sz="1800" dirty="0"/>
              <a:t>的許多範例</a:t>
            </a:r>
          </a:p>
          <a:p>
            <a:pPr marL="0" indent="0">
              <a:buNone/>
            </a:pPr>
            <a:r>
              <a:rPr lang="zh-TW" altLang="en-US" sz="1800" dirty="0"/>
              <a:t>     </a:t>
            </a:r>
            <a:r>
              <a:rPr lang="en-US" altLang="zh-TW" sz="1800" dirty="0"/>
              <a:t>plot():</a:t>
            </a:r>
            <a:r>
              <a:rPr lang="zh-TW" altLang="en-US" sz="1800" dirty="0"/>
              <a:t>折線圖</a:t>
            </a:r>
            <a:r>
              <a:rPr lang="en-US" altLang="zh-TW" sz="1800" dirty="0"/>
              <a:t>(Line chart):</a:t>
            </a:r>
            <a:r>
              <a:rPr lang="en-US" altLang="zh-TW" sz="1800" dirty="0" err="1"/>
              <a:t>matplotlib.pyplot.plot</a:t>
            </a:r>
            <a:endParaRPr lang="en-US" altLang="zh-TW" sz="1800" dirty="0"/>
          </a:p>
          <a:p>
            <a:pPr marL="0" indent="0">
              <a:buNone/>
            </a:pPr>
            <a:r>
              <a:rPr lang="en-US" altLang="zh-TW" sz="1800" dirty="0"/>
              <a:t>     bar():</a:t>
            </a:r>
            <a:r>
              <a:rPr lang="zh-TW" altLang="en-US" sz="1800" dirty="0"/>
              <a:t>長條圖</a:t>
            </a:r>
            <a:r>
              <a:rPr lang="en-US" altLang="zh-TW" sz="1800" dirty="0"/>
              <a:t>|</a:t>
            </a:r>
            <a:r>
              <a:rPr lang="zh-TW" altLang="en-US" sz="1800" dirty="0"/>
              <a:t>柱狀圖</a:t>
            </a:r>
            <a:r>
              <a:rPr lang="en-US" altLang="zh-TW" sz="1800" dirty="0"/>
              <a:t>(Bar Chart):</a:t>
            </a:r>
            <a:r>
              <a:rPr lang="en-US" altLang="zh-TW" sz="1800" dirty="0" err="1"/>
              <a:t>matplotlib.pyplot.bar</a:t>
            </a:r>
            <a:endParaRPr lang="en-US" altLang="zh-TW" sz="1800" dirty="0"/>
          </a:p>
          <a:p>
            <a:pPr marL="0" indent="0">
              <a:buNone/>
            </a:pPr>
            <a:r>
              <a:rPr lang="en-US" altLang="zh-TW" sz="1800" dirty="0"/>
              <a:t>     </a:t>
            </a:r>
            <a:r>
              <a:rPr lang="en-US" altLang="zh-TW" sz="1800" dirty="0" err="1"/>
              <a:t>hist</a:t>
            </a:r>
            <a:r>
              <a:rPr lang="en-US" altLang="zh-TW" sz="1800" dirty="0"/>
              <a:t>():</a:t>
            </a:r>
            <a:r>
              <a:rPr lang="zh-TW" altLang="en-US" sz="1800" dirty="0"/>
              <a:t>直方圖</a:t>
            </a:r>
            <a:r>
              <a:rPr lang="en-US" altLang="zh-TW" sz="1800" dirty="0"/>
              <a:t>(histogram):</a:t>
            </a:r>
            <a:r>
              <a:rPr lang="en-US" altLang="zh-TW" sz="1800" dirty="0" err="1"/>
              <a:t>matplotlib.pyplot.hist</a:t>
            </a:r>
            <a:endParaRPr lang="en-US" altLang="zh-TW" sz="1800" dirty="0"/>
          </a:p>
          <a:p>
            <a:pPr marL="0" indent="0">
              <a:buNone/>
            </a:pPr>
            <a:r>
              <a:rPr lang="en-US" altLang="zh-TW" sz="1800" dirty="0"/>
              <a:t>     boxplot():</a:t>
            </a:r>
            <a:r>
              <a:rPr lang="zh-TW" altLang="en-US" sz="1800" dirty="0"/>
              <a:t>箱形圖 </a:t>
            </a:r>
            <a:r>
              <a:rPr lang="en-US" altLang="zh-TW" sz="1800" dirty="0"/>
              <a:t>(Box plot):</a:t>
            </a:r>
            <a:r>
              <a:rPr lang="en-US" altLang="zh-TW" sz="1800" dirty="0" err="1"/>
              <a:t>matplotlib.pyplot.boxplot</a:t>
            </a:r>
            <a:endParaRPr lang="en-US" altLang="zh-TW" sz="1800" dirty="0"/>
          </a:p>
          <a:p>
            <a:pPr marL="0" indent="0">
              <a:buNone/>
            </a:pPr>
            <a:r>
              <a:rPr lang="en-US" altLang="zh-TW" sz="1800" dirty="0"/>
              <a:t>     scatter():</a:t>
            </a:r>
            <a:r>
              <a:rPr lang="zh-TW" altLang="en-US" sz="1800" dirty="0"/>
              <a:t>散佈圖 </a:t>
            </a:r>
            <a:r>
              <a:rPr lang="en-US" altLang="zh-TW" sz="1800" dirty="0"/>
              <a:t>(Scatter plot): </a:t>
            </a:r>
            <a:r>
              <a:rPr lang="en-US" altLang="zh-TW" sz="1800" dirty="0" err="1"/>
              <a:t>matplotlib.pyplot.scatter</a:t>
            </a:r>
            <a:endParaRPr lang="en-US" altLang="zh-TW" sz="1800" dirty="0"/>
          </a:p>
          <a:p>
            <a:pPr marL="0" indent="0">
              <a:buNone/>
            </a:pPr>
            <a:r>
              <a:rPr lang="en-US" altLang="zh-TW" sz="1800" dirty="0"/>
              <a:t>     </a:t>
            </a:r>
            <a:r>
              <a:rPr lang="zh-TW" altLang="en-US" sz="1800" dirty="0"/>
              <a:t>圓餅圖</a:t>
            </a:r>
          </a:p>
          <a:p>
            <a:pPr marL="0" indent="0">
              <a:buNone/>
            </a:pPr>
            <a:r>
              <a:rPr lang="en-US" altLang="zh-TW" sz="1800" dirty="0"/>
              <a:t>[6].MATPLOTLIB</a:t>
            </a:r>
            <a:r>
              <a:rPr lang="zh-TW" altLang="en-US" sz="1800" dirty="0"/>
              <a:t>範例學習</a:t>
            </a:r>
            <a:r>
              <a:rPr lang="en-US" altLang="zh-TW" sz="1800" dirty="0"/>
              <a:t>[2]</a:t>
            </a:r>
            <a:r>
              <a:rPr lang="zh-TW" altLang="en-US" sz="1800" dirty="0"/>
              <a:t>多圖形並</a:t>
            </a:r>
            <a:r>
              <a:rPr lang="zh-TW" altLang="en-US" sz="1800" dirty="0" smtClean="0"/>
              <a:t>陳列</a:t>
            </a:r>
            <a:endParaRPr lang="zh-TW" altLang="en-US" sz="1800" dirty="0"/>
          </a:p>
        </p:txBody>
      </p:sp>
      <p:sp>
        <p:nvSpPr>
          <p:cNvPr id="4" name="投影片編號版面配置區 3"/>
          <p:cNvSpPr>
            <a:spLocks noGrp="1"/>
          </p:cNvSpPr>
          <p:nvPr>
            <p:ph type="sldNum" sz="quarter" idx="12"/>
          </p:nvPr>
        </p:nvSpPr>
        <p:spPr/>
        <p:txBody>
          <a:bodyPr/>
          <a:lstStyle/>
          <a:p>
            <a:fld id="{ABF0AC0E-8DAE-4393-9467-A238A31520C4}" type="slidenum">
              <a:rPr lang="zh-TW" altLang="en-US" smtClean="0"/>
              <a:t>2</a:t>
            </a:fld>
            <a:endParaRPr lang="zh-TW" altLang="en-US"/>
          </a:p>
        </p:txBody>
      </p:sp>
    </p:spTree>
    <p:extLst>
      <p:ext uri="{BB962C8B-B14F-4D97-AF65-F5344CB8AC3E}">
        <p14:creationId xmlns:p14="http://schemas.microsoft.com/office/powerpoint/2010/main" val="2150003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855" y="1282260"/>
            <a:ext cx="6154980" cy="4277711"/>
          </a:xfrm>
          <a:prstGeom prst="rect">
            <a:avLst/>
          </a:prstGeom>
        </p:spPr>
      </p:pic>
      <p:sp>
        <p:nvSpPr>
          <p:cNvPr id="5" name="投影片編號版面配置區 4"/>
          <p:cNvSpPr>
            <a:spLocks noGrp="1"/>
          </p:cNvSpPr>
          <p:nvPr>
            <p:ph type="sldNum" sz="quarter" idx="12"/>
          </p:nvPr>
        </p:nvSpPr>
        <p:spPr/>
        <p:txBody>
          <a:bodyPr/>
          <a:lstStyle/>
          <a:p>
            <a:fld id="{ABF0AC0E-8DAE-4393-9467-A238A31520C4}" type="slidenum">
              <a:rPr lang="zh-TW" altLang="en-US" smtClean="0"/>
              <a:t>20</a:t>
            </a:fld>
            <a:endParaRPr lang="zh-TW" altLang="en-US"/>
          </a:p>
        </p:txBody>
      </p:sp>
    </p:spTree>
    <p:extLst>
      <p:ext uri="{BB962C8B-B14F-4D97-AF65-F5344CB8AC3E}">
        <p14:creationId xmlns:p14="http://schemas.microsoft.com/office/powerpoint/2010/main" val="3034297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0158" y="459092"/>
            <a:ext cx="7036670" cy="707886"/>
          </a:xfrm>
          <a:prstGeom prst="rect">
            <a:avLst/>
          </a:prstGeom>
        </p:spPr>
        <p:txBody>
          <a:bodyPr wrap="none">
            <a:spAutoFit/>
          </a:bodyPr>
          <a:lstStyle/>
          <a:p>
            <a:r>
              <a:rPr lang="en-US" altLang="zh-TW" sz="4000" dirty="0"/>
              <a:t>plot()</a:t>
            </a:r>
            <a:r>
              <a:rPr lang="zh-TW" altLang="en-US" sz="4000" dirty="0"/>
              <a:t>函數 </a:t>
            </a:r>
            <a:r>
              <a:rPr lang="en-US" altLang="zh-TW" sz="4000" dirty="0" err="1"/>
              <a:t>matplotlib.pyplot.plot</a:t>
            </a:r>
            <a:endParaRPr lang="zh-TW" altLang="en-US" sz="4000" dirty="0"/>
          </a:p>
        </p:txBody>
      </p:sp>
      <p:sp>
        <p:nvSpPr>
          <p:cNvPr id="5" name="矩形 4"/>
          <p:cNvSpPr/>
          <p:nvPr/>
        </p:nvSpPr>
        <p:spPr>
          <a:xfrm>
            <a:off x="550158" y="2470806"/>
            <a:ext cx="8332075" cy="2677656"/>
          </a:xfrm>
          <a:prstGeom prst="rect">
            <a:avLst/>
          </a:prstGeom>
        </p:spPr>
        <p:txBody>
          <a:bodyPr wrap="square">
            <a:spAutoFit/>
          </a:bodyPr>
          <a:lstStyle/>
          <a:p>
            <a:r>
              <a:rPr lang="zh-TW" altLang="en-US" sz="2800" dirty="0" smtClean="0"/>
              <a:t>使用</a:t>
            </a:r>
            <a:r>
              <a:rPr lang="en-US" altLang="zh-TW" sz="2800" dirty="0"/>
              <a:t>plot()</a:t>
            </a:r>
            <a:r>
              <a:rPr lang="zh-TW" altLang="en-US" sz="2800" dirty="0"/>
              <a:t>函數畫圖</a:t>
            </a:r>
          </a:p>
          <a:p>
            <a:r>
              <a:rPr lang="en-US" altLang="zh-TW" sz="2800" dirty="0" err="1"/>
              <a:t>pl.plot</a:t>
            </a:r>
            <a:r>
              <a:rPr lang="en-US" altLang="zh-TW" sz="2800" dirty="0"/>
              <a:t>(</a:t>
            </a:r>
            <a:r>
              <a:rPr lang="en-US" altLang="zh-TW" sz="2800" dirty="0" err="1"/>
              <a:t>t,s</a:t>
            </a:r>
            <a:r>
              <a:rPr lang="en-US" altLang="zh-TW" sz="2800" dirty="0"/>
              <a:t>)            </a:t>
            </a:r>
            <a:r>
              <a:rPr lang="zh-TW" altLang="en-US" sz="2800" dirty="0" smtClean="0"/>
              <a:t>   </a:t>
            </a:r>
            <a:r>
              <a:rPr lang="en-US" altLang="zh-TW" sz="2800" dirty="0" smtClean="0"/>
              <a:t>#</a:t>
            </a:r>
            <a:r>
              <a:rPr lang="zh-TW" altLang="en-US" sz="2800" dirty="0"/>
              <a:t>畫圖，以</a:t>
            </a:r>
            <a:r>
              <a:rPr lang="en-US" altLang="zh-TW" sz="2800" dirty="0"/>
              <a:t>t</a:t>
            </a:r>
            <a:r>
              <a:rPr lang="zh-TW" altLang="en-US" sz="2800" dirty="0"/>
              <a:t>為橫坐標，</a:t>
            </a:r>
            <a:r>
              <a:rPr lang="en-US" altLang="zh-TW" sz="2800" dirty="0"/>
              <a:t>s</a:t>
            </a:r>
            <a:r>
              <a:rPr lang="zh-TW" altLang="en-US" sz="2800" dirty="0"/>
              <a:t>為縱坐標</a:t>
            </a:r>
          </a:p>
          <a:p>
            <a:r>
              <a:rPr lang="en-US" altLang="zh-TW" sz="2800" dirty="0" err="1"/>
              <a:t>pl.xlabel</a:t>
            </a:r>
            <a:r>
              <a:rPr lang="en-US" altLang="zh-TW" sz="2800" dirty="0"/>
              <a:t>('x')            #</a:t>
            </a:r>
            <a:r>
              <a:rPr lang="zh-TW" altLang="en-US" sz="2800" dirty="0"/>
              <a:t>設定坐標軸標籤</a:t>
            </a:r>
          </a:p>
          <a:p>
            <a:r>
              <a:rPr lang="en-US" altLang="zh-TW" sz="2800" dirty="0" err="1"/>
              <a:t>pl.ylabel</a:t>
            </a:r>
            <a:r>
              <a:rPr lang="en-US" altLang="zh-TW" sz="2800" dirty="0"/>
              <a:t>('y')</a:t>
            </a:r>
          </a:p>
          <a:p>
            <a:r>
              <a:rPr lang="en-US" altLang="zh-TW" sz="2800" dirty="0" err="1"/>
              <a:t>pl.title</a:t>
            </a:r>
            <a:r>
              <a:rPr lang="en-US" altLang="zh-TW" sz="2800" dirty="0" smtClean="0"/>
              <a:t>(‘sin’)        </a:t>
            </a:r>
            <a:r>
              <a:rPr lang="zh-TW" altLang="en-US" sz="2800" dirty="0" smtClean="0"/>
              <a:t>    </a:t>
            </a:r>
            <a:r>
              <a:rPr lang="en-US" altLang="zh-TW" sz="2800" dirty="0" smtClean="0"/>
              <a:t>#</a:t>
            </a:r>
            <a:r>
              <a:rPr lang="zh-TW" altLang="en-US" sz="2800" dirty="0"/>
              <a:t>設定圖形標題</a:t>
            </a:r>
          </a:p>
          <a:p>
            <a:r>
              <a:rPr lang="en-US" altLang="zh-TW" sz="2800" dirty="0" err="1"/>
              <a:t>pl.show</a:t>
            </a:r>
            <a:r>
              <a:rPr lang="en-US" altLang="zh-TW" sz="2800" dirty="0"/>
              <a:t>()                </a:t>
            </a:r>
            <a:r>
              <a:rPr lang="zh-TW" altLang="en-US" sz="2800" dirty="0" smtClean="0"/>
              <a:t> </a:t>
            </a:r>
            <a:r>
              <a:rPr lang="en-US" altLang="zh-TW" sz="2800" dirty="0" smtClean="0"/>
              <a:t>#</a:t>
            </a:r>
            <a:r>
              <a:rPr lang="zh-TW" altLang="en-US" sz="2800" dirty="0"/>
              <a:t>顯示圖形</a:t>
            </a:r>
          </a:p>
        </p:txBody>
      </p:sp>
      <p:sp>
        <p:nvSpPr>
          <p:cNvPr id="6" name="矩形 5"/>
          <p:cNvSpPr/>
          <p:nvPr/>
        </p:nvSpPr>
        <p:spPr>
          <a:xfrm>
            <a:off x="550158" y="1166978"/>
            <a:ext cx="8332075" cy="369332"/>
          </a:xfrm>
          <a:prstGeom prst="rect">
            <a:avLst/>
          </a:prstGeom>
        </p:spPr>
        <p:txBody>
          <a:bodyPr wrap="square">
            <a:spAutoFit/>
          </a:bodyPr>
          <a:lstStyle/>
          <a:p>
            <a:r>
              <a:rPr lang="en-US" altLang="zh-TW" dirty="0"/>
              <a:t>https://matplotlib.org/api/_as_gen/matplotlib.pyplot.plot.html#matplotlib.pyplot.plot</a:t>
            </a:r>
          </a:p>
        </p:txBody>
      </p:sp>
      <p:sp>
        <p:nvSpPr>
          <p:cNvPr id="7" name="投影片編號版面配置區 6"/>
          <p:cNvSpPr>
            <a:spLocks noGrp="1"/>
          </p:cNvSpPr>
          <p:nvPr>
            <p:ph type="sldNum" sz="quarter" idx="12"/>
          </p:nvPr>
        </p:nvSpPr>
        <p:spPr/>
        <p:txBody>
          <a:bodyPr/>
          <a:lstStyle/>
          <a:p>
            <a:fld id="{ABF0AC0E-8DAE-4393-9467-A238A31520C4}" type="slidenum">
              <a:rPr lang="zh-TW" altLang="en-US" smtClean="0"/>
              <a:t>21</a:t>
            </a:fld>
            <a:endParaRPr lang="zh-TW" altLang="en-US"/>
          </a:p>
        </p:txBody>
      </p:sp>
    </p:spTree>
    <p:extLst>
      <p:ext uri="{BB962C8B-B14F-4D97-AF65-F5344CB8AC3E}">
        <p14:creationId xmlns:p14="http://schemas.microsoft.com/office/powerpoint/2010/main" val="3014673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687" y="177476"/>
            <a:ext cx="6882713" cy="646331"/>
          </a:xfrm>
          <a:prstGeom prst="rect">
            <a:avLst/>
          </a:prstGeom>
          <a:solidFill>
            <a:schemeClr val="accent6">
              <a:lumMod val="20000"/>
              <a:lumOff val="80000"/>
            </a:schemeClr>
          </a:solidFill>
        </p:spPr>
        <p:txBody>
          <a:bodyPr wrap="square">
            <a:spAutoFit/>
          </a:bodyPr>
          <a:lstStyle/>
          <a:p>
            <a:r>
              <a:rPr lang="zh-TW" altLang="en-US" sz="3600" b="1" dirty="0" smtClean="0">
                <a:effectLst>
                  <a:outerShdw blurRad="38100" dist="38100" dir="2700000" algn="tl">
                    <a:srgbClr val="000000">
                      <a:alpha val="43137"/>
                    </a:srgbClr>
                  </a:outerShdw>
                </a:effectLst>
              </a:rPr>
              <a:t>範例二</a:t>
            </a:r>
            <a:r>
              <a:rPr lang="en-US" altLang="zh-TW" sz="3600" b="1" dirty="0" smtClean="0">
                <a:effectLst>
                  <a:outerShdw blurRad="38100" dist="38100" dir="2700000" algn="tl">
                    <a:srgbClr val="000000">
                      <a:alpha val="43137"/>
                    </a:srgbClr>
                  </a:outerShdw>
                </a:effectLst>
              </a:rPr>
              <a:t>:</a:t>
            </a:r>
            <a:r>
              <a:rPr lang="zh-TW" altLang="en-US" sz="3600" b="1" dirty="0">
                <a:effectLst>
                  <a:outerShdw blurRad="38100" dist="38100" dir="2700000" algn="tl">
                    <a:srgbClr val="000000">
                      <a:alpha val="43137"/>
                    </a:srgbClr>
                  </a:outerShdw>
                </a:effectLst>
              </a:rPr>
              <a:t>看看底下產生的數學公式</a:t>
            </a:r>
            <a:endParaRPr lang="zh-TW" altLang="en-US" sz="4800" b="1" dirty="0">
              <a:effectLst>
                <a:outerShdw blurRad="38100" dist="38100" dir="2700000" algn="tl">
                  <a:srgbClr val="000000">
                    <a:alpha val="43137"/>
                  </a:srgbClr>
                </a:outerShdw>
              </a:effectLst>
            </a:endParaRPr>
          </a:p>
        </p:txBody>
      </p:sp>
      <p:sp>
        <p:nvSpPr>
          <p:cNvPr id="5" name="矩形 4"/>
          <p:cNvSpPr/>
          <p:nvPr/>
        </p:nvSpPr>
        <p:spPr>
          <a:xfrm>
            <a:off x="204950" y="1309506"/>
            <a:ext cx="8466084" cy="5170646"/>
          </a:xfrm>
          <a:prstGeom prst="rect">
            <a:avLst/>
          </a:prstGeom>
          <a:solidFill>
            <a:schemeClr val="accent1">
              <a:lumMod val="20000"/>
              <a:lumOff val="80000"/>
            </a:schemeClr>
          </a:solidFill>
        </p:spPr>
        <p:txBody>
          <a:bodyPr wrap="square">
            <a:spAutoFit/>
          </a:bodyPr>
          <a:lstStyle/>
          <a:p>
            <a:r>
              <a:rPr lang="en-US" altLang="zh-TW" sz="2200" dirty="0"/>
              <a:t>import </a:t>
            </a:r>
            <a:r>
              <a:rPr lang="en-US" altLang="zh-TW" sz="2200" dirty="0" err="1"/>
              <a:t>numpy</a:t>
            </a:r>
            <a:r>
              <a:rPr lang="en-US" altLang="zh-TW" sz="2200" dirty="0"/>
              <a:t> as np</a:t>
            </a:r>
          </a:p>
          <a:p>
            <a:r>
              <a:rPr lang="en-US" altLang="zh-TW" sz="2200" dirty="0"/>
              <a:t>import </a:t>
            </a:r>
            <a:r>
              <a:rPr lang="en-US" altLang="zh-TW" sz="2200" dirty="0" err="1"/>
              <a:t>matplotlib.pyplot</a:t>
            </a:r>
            <a:r>
              <a:rPr lang="en-US" altLang="zh-TW" sz="2200" dirty="0"/>
              <a:t> as </a:t>
            </a:r>
            <a:r>
              <a:rPr lang="en-US" altLang="zh-TW" sz="2200" dirty="0" err="1" smtClean="0"/>
              <a:t>plt</a:t>
            </a:r>
            <a:endParaRPr lang="en-US" altLang="zh-TW" sz="2200" dirty="0" smtClean="0"/>
          </a:p>
          <a:p>
            <a:endParaRPr lang="en-US" altLang="zh-TW" sz="2200" dirty="0"/>
          </a:p>
          <a:p>
            <a:r>
              <a:rPr lang="en-US" altLang="zh-TW" sz="2200" dirty="0"/>
              <a:t>t = </a:t>
            </a:r>
            <a:r>
              <a:rPr lang="en-US" altLang="zh-TW" sz="2200" dirty="0" err="1"/>
              <a:t>np.arange</a:t>
            </a:r>
            <a:r>
              <a:rPr lang="en-US" altLang="zh-TW" sz="2200" dirty="0"/>
              <a:t>(0.0, 2.0, 0.01)</a:t>
            </a:r>
          </a:p>
          <a:p>
            <a:r>
              <a:rPr lang="en-US" altLang="zh-TW" sz="2200" dirty="0"/>
              <a:t>s = </a:t>
            </a:r>
            <a:r>
              <a:rPr lang="en-US" altLang="zh-TW" sz="2200" dirty="0" err="1"/>
              <a:t>np.sin</a:t>
            </a:r>
            <a:r>
              <a:rPr lang="en-US" altLang="zh-TW" sz="2200" dirty="0"/>
              <a:t>(2*</a:t>
            </a:r>
            <a:r>
              <a:rPr lang="en-US" altLang="zh-TW" sz="2200" dirty="0" err="1"/>
              <a:t>np.pi</a:t>
            </a:r>
            <a:r>
              <a:rPr lang="en-US" altLang="zh-TW" sz="2200" dirty="0"/>
              <a:t>*t)</a:t>
            </a:r>
          </a:p>
          <a:p>
            <a:endParaRPr lang="en-US" altLang="zh-TW" sz="2200" dirty="0"/>
          </a:p>
          <a:p>
            <a:r>
              <a:rPr lang="en-US" altLang="zh-TW" sz="2200" dirty="0" err="1"/>
              <a:t>plt.plot</a:t>
            </a:r>
            <a:r>
              <a:rPr lang="en-US" altLang="zh-TW" sz="2200" dirty="0"/>
              <a:t>(t, s)</a:t>
            </a:r>
          </a:p>
          <a:p>
            <a:r>
              <a:rPr lang="en-US" altLang="zh-TW" sz="2200" dirty="0" err="1"/>
              <a:t>plt.title</a:t>
            </a:r>
            <a:r>
              <a:rPr lang="en-US" altLang="zh-TW" sz="2200" dirty="0"/>
              <a:t>(r'$\</a:t>
            </a:r>
            <a:r>
              <a:rPr lang="en-US" altLang="zh-TW" sz="2200" dirty="0" err="1"/>
              <a:t>alpha_i</a:t>
            </a:r>
            <a:r>
              <a:rPr lang="en-US" altLang="zh-TW" sz="2200" dirty="0"/>
              <a:t> &gt; \</a:t>
            </a:r>
            <a:r>
              <a:rPr lang="en-US" altLang="zh-TW" sz="2200" dirty="0" err="1"/>
              <a:t>beta_i</a:t>
            </a:r>
            <a:r>
              <a:rPr lang="en-US" altLang="zh-TW" sz="2200" dirty="0"/>
              <a:t>$', </a:t>
            </a:r>
            <a:r>
              <a:rPr lang="en-US" altLang="zh-TW" sz="2200" dirty="0" err="1"/>
              <a:t>fontsize</a:t>
            </a:r>
            <a:r>
              <a:rPr lang="en-US" altLang="zh-TW" sz="2200" dirty="0"/>
              <a:t>=20)</a:t>
            </a:r>
          </a:p>
          <a:p>
            <a:endParaRPr lang="en-US" altLang="zh-TW" sz="2200" dirty="0"/>
          </a:p>
          <a:p>
            <a:r>
              <a:rPr lang="en-US" altLang="zh-TW" sz="2200" dirty="0" err="1"/>
              <a:t>plt.text</a:t>
            </a:r>
            <a:r>
              <a:rPr lang="en-US" altLang="zh-TW" sz="2200" dirty="0"/>
              <a:t>(1, -0.6, r'$\sum_{</a:t>
            </a:r>
            <a:r>
              <a:rPr lang="en-US" altLang="zh-TW" sz="2200" dirty="0" err="1"/>
              <a:t>i</a:t>
            </a:r>
            <a:r>
              <a:rPr lang="en-US" altLang="zh-TW" sz="2200" dirty="0"/>
              <a:t>=0}^\</a:t>
            </a:r>
            <a:r>
              <a:rPr lang="en-US" altLang="zh-TW" sz="2200" dirty="0" err="1"/>
              <a:t>infty</a:t>
            </a:r>
            <a:r>
              <a:rPr lang="en-US" altLang="zh-TW" sz="2200" dirty="0"/>
              <a:t> </a:t>
            </a:r>
            <a:r>
              <a:rPr lang="en-US" altLang="zh-TW" sz="2200" dirty="0" err="1"/>
              <a:t>x_i</a:t>
            </a:r>
            <a:r>
              <a:rPr lang="en-US" altLang="zh-TW" sz="2200" dirty="0"/>
              <a:t>$', </a:t>
            </a:r>
            <a:r>
              <a:rPr lang="en-US" altLang="zh-TW" sz="2200" dirty="0" err="1"/>
              <a:t>fontsize</a:t>
            </a:r>
            <a:r>
              <a:rPr lang="en-US" altLang="zh-TW" sz="2200" dirty="0"/>
              <a:t>=20)</a:t>
            </a:r>
          </a:p>
          <a:p>
            <a:r>
              <a:rPr lang="en-US" altLang="zh-TW" sz="2200" dirty="0" err="1"/>
              <a:t>plt.text</a:t>
            </a:r>
            <a:r>
              <a:rPr lang="en-US" altLang="zh-TW" sz="2200" dirty="0"/>
              <a:t>(0.6, 0.6, r'$\</a:t>
            </a:r>
            <a:r>
              <a:rPr lang="en-US" altLang="zh-TW" sz="2200" dirty="0" err="1"/>
              <a:t>mathcal</a:t>
            </a:r>
            <a:r>
              <a:rPr lang="en-US" altLang="zh-TW" sz="2200" dirty="0"/>
              <a:t>{A}\</a:t>
            </a:r>
            <a:r>
              <a:rPr lang="en-US" altLang="zh-TW" sz="2200" dirty="0" err="1"/>
              <a:t>mathrm</a:t>
            </a:r>
            <a:r>
              <a:rPr lang="en-US" altLang="zh-TW" sz="2200" dirty="0"/>
              <a:t>{sin}(2 \omega t</a:t>
            </a:r>
            <a:r>
              <a:rPr lang="en-US" altLang="zh-TW" sz="2200" dirty="0" smtClean="0"/>
              <a:t>)$', </a:t>
            </a:r>
            <a:r>
              <a:rPr lang="en-US" altLang="zh-TW" sz="2200" dirty="0" err="1" smtClean="0"/>
              <a:t>fontsize</a:t>
            </a:r>
            <a:r>
              <a:rPr lang="en-US" altLang="zh-TW" sz="2200" dirty="0" smtClean="0"/>
              <a:t>=20</a:t>
            </a:r>
            <a:r>
              <a:rPr lang="en-US" altLang="zh-TW" sz="2200" dirty="0"/>
              <a:t>)</a:t>
            </a:r>
          </a:p>
          <a:p>
            <a:r>
              <a:rPr lang="en-US" altLang="zh-TW" sz="2200" dirty="0"/>
              <a:t>         </a:t>
            </a:r>
          </a:p>
          <a:p>
            <a:r>
              <a:rPr lang="en-US" altLang="zh-TW" sz="2200" dirty="0" err="1"/>
              <a:t>plt.xlabel</a:t>
            </a:r>
            <a:r>
              <a:rPr lang="en-US" altLang="zh-TW" sz="2200" dirty="0"/>
              <a:t>('time (s)')</a:t>
            </a:r>
          </a:p>
          <a:p>
            <a:r>
              <a:rPr lang="en-US" altLang="zh-TW" sz="2200" dirty="0" err="1"/>
              <a:t>plt.ylabel</a:t>
            </a:r>
            <a:r>
              <a:rPr lang="en-US" altLang="zh-TW" sz="2200" dirty="0"/>
              <a:t>('volts (mV)')</a:t>
            </a:r>
          </a:p>
          <a:p>
            <a:r>
              <a:rPr lang="en-US" altLang="zh-TW" sz="2200" dirty="0" err="1"/>
              <a:t>plt.show</a:t>
            </a:r>
            <a:r>
              <a:rPr lang="en-US" altLang="zh-TW" sz="2200" dirty="0"/>
              <a:t>()</a:t>
            </a:r>
            <a:endParaRPr lang="zh-TW" altLang="en-US" sz="2200" dirty="0"/>
          </a:p>
        </p:txBody>
      </p:sp>
      <p:sp>
        <p:nvSpPr>
          <p:cNvPr id="2" name="矩形 1"/>
          <p:cNvSpPr/>
          <p:nvPr/>
        </p:nvSpPr>
        <p:spPr>
          <a:xfrm>
            <a:off x="73573" y="823807"/>
            <a:ext cx="8902261" cy="338554"/>
          </a:xfrm>
          <a:prstGeom prst="rect">
            <a:avLst/>
          </a:prstGeom>
        </p:spPr>
        <p:txBody>
          <a:bodyPr wrap="square">
            <a:spAutoFit/>
          </a:bodyPr>
          <a:lstStyle/>
          <a:p>
            <a:r>
              <a:rPr lang="en-US" altLang="zh-TW" sz="1600" dirty="0"/>
              <a:t>https://matplotlib.org/gallery/pyplots/pyplot_mathtext.html#sphx-glr-gallery-pyplots-pyplot-mathtext-py</a:t>
            </a:r>
            <a:endParaRPr lang="zh-TW" altLang="en-US" sz="1600" dirty="0"/>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8317" y="1298361"/>
            <a:ext cx="3644165" cy="2596468"/>
          </a:xfrm>
          <a:prstGeom prst="rect">
            <a:avLst/>
          </a:prstGeom>
        </p:spPr>
      </p:pic>
      <p:sp>
        <p:nvSpPr>
          <p:cNvPr id="7" name="投影片編號版面配置區 6"/>
          <p:cNvSpPr>
            <a:spLocks noGrp="1"/>
          </p:cNvSpPr>
          <p:nvPr>
            <p:ph type="sldNum" sz="quarter" idx="12"/>
          </p:nvPr>
        </p:nvSpPr>
        <p:spPr/>
        <p:txBody>
          <a:bodyPr/>
          <a:lstStyle/>
          <a:p>
            <a:fld id="{ABF0AC0E-8DAE-4393-9467-A238A31520C4}" type="slidenum">
              <a:rPr lang="zh-TW" altLang="en-US" smtClean="0"/>
              <a:t>22</a:t>
            </a:fld>
            <a:endParaRPr lang="zh-TW" altLang="en-US"/>
          </a:p>
        </p:txBody>
      </p:sp>
    </p:spTree>
    <p:extLst>
      <p:ext uri="{BB962C8B-B14F-4D97-AF65-F5344CB8AC3E}">
        <p14:creationId xmlns:p14="http://schemas.microsoft.com/office/powerpoint/2010/main" val="1444665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162097"/>
            <a:ext cx="9144000" cy="21125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tx1"/>
                </a:solidFill>
                <a:effectLst>
                  <a:outerShdw blurRad="38100" dist="38100" dir="2700000" algn="tl">
                    <a:srgbClr val="000000">
                      <a:alpha val="43137"/>
                    </a:srgbClr>
                  </a:outerShdw>
                </a:effectLst>
              </a:rPr>
              <a:t>圓餅圖</a:t>
            </a:r>
            <a:r>
              <a:rPr lang="en-US" altLang="zh-TW" sz="3600" b="1" dirty="0">
                <a:solidFill>
                  <a:schemeClr val="tx1"/>
                </a:solidFill>
                <a:effectLst>
                  <a:outerShdw blurRad="38100" dist="38100" dir="2700000" algn="tl">
                    <a:srgbClr val="000000">
                      <a:alpha val="43137"/>
                    </a:srgbClr>
                  </a:outerShdw>
                </a:effectLst>
              </a:rPr>
              <a:t>(Pie Chart</a:t>
            </a:r>
            <a:r>
              <a:rPr lang="en-US" altLang="zh-TW" sz="3600" b="1" dirty="0" smtClean="0">
                <a:solidFill>
                  <a:schemeClr val="tx1"/>
                </a:solidFill>
                <a:effectLst>
                  <a:outerShdw blurRad="38100" dist="38100" dir="2700000" algn="tl">
                    <a:srgbClr val="000000">
                      <a:alpha val="43137"/>
                    </a:srgbClr>
                  </a:outerShdw>
                </a:effectLst>
              </a:rPr>
              <a:t>)</a:t>
            </a:r>
          </a:p>
          <a:p>
            <a:pPr algn="ctr"/>
            <a:r>
              <a:rPr lang="en-US" altLang="zh-TW" sz="3600" b="1" dirty="0" smtClean="0">
                <a:solidFill>
                  <a:srgbClr val="FF0000"/>
                </a:solidFill>
                <a:effectLst>
                  <a:outerShdw blurRad="38100" dist="38100" dir="2700000" algn="tl">
                    <a:srgbClr val="000000">
                      <a:alpha val="43137"/>
                    </a:srgbClr>
                  </a:outerShdw>
                </a:effectLst>
              </a:rPr>
              <a:t>pie()</a:t>
            </a:r>
          </a:p>
          <a:p>
            <a:pPr algn="ctr"/>
            <a:r>
              <a:rPr lang="en-US" altLang="zh-TW" sz="3600" b="1" dirty="0" err="1" smtClean="0">
                <a:effectLst>
                  <a:outerShdw blurRad="38100" dist="38100" dir="2700000" algn="tl">
                    <a:srgbClr val="000000">
                      <a:alpha val="43137"/>
                    </a:srgbClr>
                  </a:outerShdw>
                </a:effectLst>
              </a:rPr>
              <a:t>matplotlib.pyplot.plt.pie</a:t>
            </a:r>
            <a:r>
              <a:rPr lang="en-US" altLang="zh-TW" sz="3600" b="1" dirty="0">
                <a:effectLst>
                  <a:outerShdw blurRad="38100" dist="38100" dir="2700000" algn="tl">
                    <a:srgbClr val="000000">
                      <a:alpha val="43137"/>
                    </a:srgbClr>
                  </a:outerShdw>
                </a:effectLst>
              </a:rPr>
              <a:t>()</a:t>
            </a:r>
          </a:p>
        </p:txBody>
      </p:sp>
      <p:sp>
        <p:nvSpPr>
          <p:cNvPr id="2" name="投影片編號版面配置區 1"/>
          <p:cNvSpPr>
            <a:spLocks noGrp="1"/>
          </p:cNvSpPr>
          <p:nvPr>
            <p:ph type="sldNum" sz="quarter" idx="12"/>
          </p:nvPr>
        </p:nvSpPr>
        <p:spPr/>
        <p:txBody>
          <a:bodyPr/>
          <a:lstStyle/>
          <a:p>
            <a:fld id="{ABF0AC0E-8DAE-4393-9467-A238A31520C4}" type="slidenum">
              <a:rPr lang="zh-TW" altLang="en-US" smtClean="0"/>
              <a:t>23</a:t>
            </a:fld>
            <a:endParaRPr lang="zh-TW" altLang="en-US"/>
          </a:p>
        </p:txBody>
      </p:sp>
    </p:spTree>
    <p:extLst>
      <p:ext uri="{BB962C8B-B14F-4D97-AF65-F5344CB8AC3E}">
        <p14:creationId xmlns:p14="http://schemas.microsoft.com/office/powerpoint/2010/main" val="3170753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687" y="263781"/>
            <a:ext cx="2499899" cy="646331"/>
          </a:xfrm>
          <a:prstGeom prst="rect">
            <a:avLst/>
          </a:prstGeom>
          <a:solidFill>
            <a:schemeClr val="accent6">
              <a:lumMod val="20000"/>
              <a:lumOff val="80000"/>
            </a:schemeClr>
          </a:solidFill>
        </p:spPr>
        <p:txBody>
          <a:bodyPr wrap="square">
            <a:spAutoFit/>
          </a:bodyPr>
          <a:lstStyle/>
          <a:p>
            <a:r>
              <a:rPr lang="zh-TW" altLang="en-US" sz="3600" b="1" dirty="0" smtClean="0">
                <a:effectLst>
                  <a:outerShdw blurRad="38100" dist="38100" dir="2700000" algn="tl">
                    <a:srgbClr val="000000">
                      <a:alpha val="43137"/>
                    </a:srgbClr>
                  </a:outerShdw>
                </a:effectLst>
              </a:rPr>
              <a:t>學習範例一</a:t>
            </a:r>
            <a:endParaRPr lang="zh-TW" altLang="en-US" sz="4800" b="1" dirty="0">
              <a:effectLst>
                <a:outerShdw blurRad="38100" dist="38100" dir="2700000" algn="tl">
                  <a:srgbClr val="000000">
                    <a:alpha val="43137"/>
                  </a:srgbClr>
                </a:outerShdw>
              </a:effectLst>
            </a:endParaRPr>
          </a:p>
        </p:txBody>
      </p:sp>
      <p:sp>
        <p:nvSpPr>
          <p:cNvPr id="5" name="矩形 4"/>
          <p:cNvSpPr/>
          <p:nvPr/>
        </p:nvSpPr>
        <p:spPr>
          <a:xfrm>
            <a:off x="4076986" y="263781"/>
            <a:ext cx="4572000" cy="6247864"/>
          </a:xfrm>
          <a:prstGeom prst="rect">
            <a:avLst/>
          </a:prstGeom>
          <a:solidFill>
            <a:schemeClr val="accent1">
              <a:lumMod val="20000"/>
              <a:lumOff val="80000"/>
            </a:schemeClr>
          </a:solidFill>
        </p:spPr>
        <p:txBody>
          <a:bodyPr>
            <a:spAutoFit/>
          </a:bodyPr>
          <a:lstStyle/>
          <a:p>
            <a:r>
              <a:rPr lang="en-US" altLang="zh-TW" sz="2000" dirty="0"/>
              <a:t>import </a:t>
            </a:r>
            <a:r>
              <a:rPr lang="en-US" altLang="zh-TW" sz="2000" dirty="0" err="1"/>
              <a:t>matplotlib.pyplot</a:t>
            </a:r>
            <a:r>
              <a:rPr lang="en-US" altLang="zh-TW" sz="2000" dirty="0"/>
              <a:t> as </a:t>
            </a:r>
            <a:r>
              <a:rPr lang="en-US" altLang="zh-TW" sz="2000" dirty="0" err="1" smtClean="0"/>
              <a:t>plt</a:t>
            </a:r>
            <a:endParaRPr lang="en-US" altLang="zh-TW" sz="2000" dirty="0" smtClean="0"/>
          </a:p>
          <a:p>
            <a:endParaRPr lang="en-US" altLang="zh-TW" sz="2000" dirty="0"/>
          </a:p>
          <a:p>
            <a:r>
              <a:rPr lang="en-US" altLang="zh-TW" sz="2000" dirty="0" smtClean="0"/>
              <a:t>#</a:t>
            </a:r>
            <a:r>
              <a:rPr lang="zh-TW" altLang="en-US" sz="2000" dirty="0"/>
              <a:t>設定</a:t>
            </a:r>
            <a:r>
              <a:rPr lang="en-US" altLang="zh-TW" sz="2000" dirty="0"/>
              <a:t>label</a:t>
            </a:r>
            <a:r>
              <a:rPr lang="zh-TW" altLang="en-US" sz="2000" dirty="0"/>
              <a:t>：</a:t>
            </a:r>
          </a:p>
          <a:p>
            <a:r>
              <a:rPr lang="en-US" altLang="zh-TW" sz="2000" dirty="0"/>
              <a:t>labels = 'A','B','C','D','E','F'</a:t>
            </a:r>
          </a:p>
          <a:p>
            <a:endParaRPr lang="en-US" altLang="zh-TW" sz="2000" dirty="0"/>
          </a:p>
          <a:p>
            <a:r>
              <a:rPr lang="en-US" altLang="zh-TW" sz="2000" dirty="0"/>
              <a:t>#</a:t>
            </a:r>
            <a:r>
              <a:rPr lang="zh-TW" altLang="en-US" sz="2000" dirty="0"/>
              <a:t>設定每個區塊的大小：</a:t>
            </a:r>
          </a:p>
          <a:p>
            <a:r>
              <a:rPr lang="en-US" altLang="zh-TW" sz="2000" dirty="0"/>
              <a:t>size = [33,52,12,17,62,48]</a:t>
            </a:r>
          </a:p>
          <a:p>
            <a:endParaRPr lang="en-US" altLang="zh-TW" sz="2000" dirty="0"/>
          </a:p>
          <a:p>
            <a:r>
              <a:rPr lang="en-US" altLang="zh-TW" sz="2000" dirty="0"/>
              <a:t># </a:t>
            </a:r>
            <a:r>
              <a:rPr lang="zh-TW" altLang="en-US" sz="2000" dirty="0"/>
              <a:t>使用</a:t>
            </a:r>
            <a:r>
              <a:rPr lang="en-US" altLang="zh-TW" sz="2000" dirty="0" err="1"/>
              <a:t>plt.pie</a:t>
            </a:r>
            <a:r>
              <a:rPr lang="en-US" altLang="zh-TW" sz="2000" dirty="0"/>
              <a:t>()</a:t>
            </a:r>
            <a:r>
              <a:rPr lang="zh-TW" altLang="en-US" sz="2000" dirty="0"/>
              <a:t>畫圓餅圖</a:t>
            </a:r>
          </a:p>
          <a:p>
            <a:endParaRPr lang="zh-TW" altLang="en-US" sz="2000" dirty="0"/>
          </a:p>
          <a:p>
            <a:r>
              <a:rPr lang="en-US" altLang="zh-TW" sz="2000" dirty="0" err="1"/>
              <a:t>plt.pie</a:t>
            </a:r>
            <a:r>
              <a:rPr lang="en-US" altLang="zh-TW" sz="2000" dirty="0"/>
              <a:t>(size , labels = </a:t>
            </a:r>
            <a:r>
              <a:rPr lang="en-US" altLang="zh-TW" sz="2000" dirty="0" err="1"/>
              <a:t>labels,autopct</a:t>
            </a:r>
            <a:r>
              <a:rPr lang="en-US" altLang="zh-TW" sz="2000" dirty="0"/>
              <a:t>='%1.1f%%')</a:t>
            </a:r>
          </a:p>
          <a:p>
            <a:endParaRPr lang="en-US" altLang="zh-TW" sz="2000" dirty="0"/>
          </a:p>
          <a:p>
            <a:r>
              <a:rPr lang="en-US" altLang="zh-TW" sz="2000" dirty="0"/>
              <a:t># </a:t>
            </a:r>
            <a:r>
              <a:rPr lang="en-US" altLang="zh-TW" sz="2000" dirty="0" err="1"/>
              <a:t>autopct</a:t>
            </a:r>
            <a:r>
              <a:rPr lang="en-US" altLang="zh-TW" sz="2000" dirty="0"/>
              <a:t>='%1.1f%%'</a:t>
            </a:r>
            <a:r>
              <a:rPr lang="zh-TW" altLang="en-US" sz="2000" dirty="0"/>
              <a:t>是用來顯示百分比。</a:t>
            </a:r>
          </a:p>
          <a:p>
            <a:endParaRPr lang="zh-TW" altLang="en-US" sz="2000" dirty="0"/>
          </a:p>
          <a:p>
            <a:r>
              <a:rPr lang="en-US" altLang="zh-TW" sz="2000" dirty="0"/>
              <a:t>#</a:t>
            </a:r>
            <a:r>
              <a:rPr lang="zh-TW" altLang="en-US" sz="2000" dirty="0"/>
              <a:t>為了要讓圓餅圖比例相等加上：</a:t>
            </a:r>
          </a:p>
          <a:p>
            <a:r>
              <a:rPr lang="en-US" altLang="zh-TW" sz="2000" dirty="0" err="1"/>
              <a:t>plt.axis</a:t>
            </a:r>
            <a:r>
              <a:rPr lang="en-US" altLang="zh-TW" sz="2000" dirty="0"/>
              <a:t>('equal')</a:t>
            </a:r>
          </a:p>
          <a:p>
            <a:endParaRPr lang="en-US" altLang="zh-TW" sz="2000" dirty="0"/>
          </a:p>
          <a:p>
            <a:r>
              <a:rPr lang="en-US" altLang="zh-TW" sz="2000" dirty="0"/>
              <a:t># </a:t>
            </a:r>
            <a:r>
              <a:rPr lang="zh-TW" altLang="en-US" sz="2000" dirty="0"/>
              <a:t>最後的顯示</a:t>
            </a:r>
          </a:p>
          <a:p>
            <a:r>
              <a:rPr lang="en-US" altLang="zh-TW" sz="2000" dirty="0" err="1"/>
              <a:t>plt.show</a:t>
            </a:r>
            <a:r>
              <a:rPr lang="en-US" altLang="zh-TW" sz="2000" dirty="0"/>
              <a:t>()</a:t>
            </a:r>
            <a:endParaRPr lang="zh-TW" altLang="en-US" sz="2000"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85105"/>
            <a:ext cx="4433310" cy="2972477"/>
          </a:xfrm>
          <a:prstGeom prst="rect">
            <a:avLst/>
          </a:prstGeom>
        </p:spPr>
      </p:pic>
      <p:sp>
        <p:nvSpPr>
          <p:cNvPr id="7" name="投影片編號版面配置區 6"/>
          <p:cNvSpPr>
            <a:spLocks noGrp="1"/>
          </p:cNvSpPr>
          <p:nvPr>
            <p:ph type="sldNum" sz="quarter" idx="12"/>
          </p:nvPr>
        </p:nvSpPr>
        <p:spPr/>
        <p:txBody>
          <a:bodyPr/>
          <a:lstStyle/>
          <a:p>
            <a:fld id="{ABF0AC0E-8DAE-4393-9467-A238A31520C4}" type="slidenum">
              <a:rPr lang="zh-TW" altLang="en-US" smtClean="0"/>
              <a:t>24</a:t>
            </a:fld>
            <a:endParaRPr lang="zh-TW" altLang="en-US"/>
          </a:p>
        </p:txBody>
      </p:sp>
    </p:spTree>
    <p:extLst>
      <p:ext uri="{BB962C8B-B14F-4D97-AF65-F5344CB8AC3E}">
        <p14:creationId xmlns:p14="http://schemas.microsoft.com/office/powerpoint/2010/main" val="1149262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162097"/>
            <a:ext cx="9144000" cy="21125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smtClean="0">
                <a:solidFill>
                  <a:schemeClr val="tx1"/>
                </a:solidFill>
                <a:effectLst>
                  <a:outerShdw blurRad="38100" dist="38100" dir="2700000" algn="tl">
                    <a:srgbClr val="000000">
                      <a:alpha val="43137"/>
                    </a:srgbClr>
                  </a:outerShdw>
                </a:effectLst>
              </a:rPr>
              <a:t>長條圖</a:t>
            </a:r>
            <a:r>
              <a:rPr lang="en-US" altLang="zh-TW" sz="3600" b="1" dirty="0" smtClean="0">
                <a:solidFill>
                  <a:schemeClr val="tx1"/>
                </a:solidFill>
                <a:effectLst>
                  <a:outerShdw blurRad="38100" dist="38100" dir="2700000" algn="tl">
                    <a:srgbClr val="000000">
                      <a:alpha val="43137"/>
                    </a:srgbClr>
                  </a:outerShdw>
                </a:effectLst>
              </a:rPr>
              <a:t>|</a:t>
            </a:r>
            <a:r>
              <a:rPr lang="zh-TW" altLang="en-US" sz="3600" b="1" dirty="0" smtClean="0">
                <a:solidFill>
                  <a:schemeClr val="tx1"/>
                </a:solidFill>
                <a:effectLst>
                  <a:outerShdw blurRad="38100" dist="38100" dir="2700000" algn="tl">
                    <a:srgbClr val="000000">
                      <a:alpha val="43137"/>
                    </a:srgbClr>
                  </a:outerShdw>
                </a:effectLst>
              </a:rPr>
              <a:t>柱狀圖</a:t>
            </a:r>
            <a:r>
              <a:rPr lang="en-US" altLang="zh-TW" sz="3600" b="1" dirty="0" smtClean="0">
                <a:solidFill>
                  <a:schemeClr val="tx1"/>
                </a:solidFill>
                <a:effectLst>
                  <a:outerShdw blurRad="38100" dist="38100" dir="2700000" algn="tl">
                    <a:srgbClr val="000000">
                      <a:alpha val="43137"/>
                    </a:srgbClr>
                  </a:outerShdw>
                </a:effectLst>
              </a:rPr>
              <a:t>(Bar Chart)</a:t>
            </a:r>
          </a:p>
          <a:p>
            <a:pPr algn="ctr"/>
            <a:r>
              <a:rPr lang="en-US" altLang="zh-TW" sz="3600" b="1" dirty="0" smtClean="0">
                <a:solidFill>
                  <a:srgbClr val="FF0000"/>
                </a:solidFill>
                <a:effectLst>
                  <a:outerShdw blurRad="38100" dist="38100" dir="2700000" algn="tl">
                    <a:srgbClr val="000000">
                      <a:alpha val="43137"/>
                    </a:srgbClr>
                  </a:outerShdw>
                </a:effectLst>
              </a:rPr>
              <a:t>bar()</a:t>
            </a:r>
          </a:p>
          <a:p>
            <a:pPr algn="ctr"/>
            <a:r>
              <a:rPr lang="en-US" altLang="zh-TW" sz="3600" b="1" dirty="0" err="1" smtClean="0">
                <a:solidFill>
                  <a:schemeClr val="bg1"/>
                </a:solidFill>
                <a:effectLst>
                  <a:outerShdw blurRad="38100" dist="38100" dir="2700000" algn="tl">
                    <a:srgbClr val="000000">
                      <a:alpha val="43137"/>
                    </a:srgbClr>
                  </a:outerShdw>
                </a:effectLst>
              </a:rPr>
              <a:t>matplotlib.pyplot.bar</a:t>
            </a:r>
            <a:endParaRPr lang="en-US" altLang="zh-TW" sz="3600" b="1" dirty="0" smtClean="0">
              <a:solidFill>
                <a:schemeClr val="bg1"/>
              </a:solidFill>
              <a:effectLst>
                <a:outerShdw blurRad="38100" dist="38100" dir="2700000" algn="tl">
                  <a:srgbClr val="000000">
                    <a:alpha val="43137"/>
                  </a:srgbClr>
                </a:outerShdw>
              </a:effectLst>
            </a:endParaRPr>
          </a:p>
        </p:txBody>
      </p:sp>
      <p:sp>
        <p:nvSpPr>
          <p:cNvPr id="2" name="投影片編號版面配置區 1"/>
          <p:cNvSpPr>
            <a:spLocks noGrp="1"/>
          </p:cNvSpPr>
          <p:nvPr>
            <p:ph type="sldNum" sz="quarter" idx="12"/>
          </p:nvPr>
        </p:nvSpPr>
        <p:spPr/>
        <p:txBody>
          <a:bodyPr/>
          <a:lstStyle/>
          <a:p>
            <a:fld id="{ABF0AC0E-8DAE-4393-9467-A238A31520C4}" type="slidenum">
              <a:rPr lang="zh-TW" altLang="en-US" smtClean="0"/>
              <a:t>25</a:t>
            </a:fld>
            <a:endParaRPr lang="zh-TW" altLang="en-US"/>
          </a:p>
        </p:txBody>
      </p:sp>
    </p:spTree>
    <p:extLst>
      <p:ext uri="{BB962C8B-B14F-4D97-AF65-F5344CB8AC3E}">
        <p14:creationId xmlns:p14="http://schemas.microsoft.com/office/powerpoint/2010/main" val="13049311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687" y="1443163"/>
            <a:ext cx="8875985" cy="4893647"/>
          </a:xfrm>
          <a:prstGeom prst="rect">
            <a:avLst/>
          </a:prstGeom>
        </p:spPr>
        <p:txBody>
          <a:bodyPr wrap="square">
            <a:spAutoFit/>
          </a:bodyPr>
          <a:lstStyle/>
          <a:p>
            <a:pPr marL="342900" indent="-342900">
              <a:buFont typeface="Wingdings" panose="05000000000000000000" pitchFamily="2" charset="2"/>
              <a:buChar char="Ø"/>
            </a:pPr>
            <a:r>
              <a:rPr lang="zh-TW" altLang="en-US" sz="2400" dirty="0" smtClean="0"/>
              <a:t>一種</a:t>
            </a:r>
            <a:r>
              <a:rPr lang="zh-TW" altLang="en-US" sz="2400" dirty="0"/>
              <a:t>以長方形的長度為變量的統計圖表</a:t>
            </a:r>
            <a:r>
              <a:rPr lang="zh-TW" altLang="en-US" sz="2400" dirty="0" smtClean="0"/>
              <a:t>。</a:t>
            </a:r>
            <a:endParaRPr lang="en-US" altLang="zh-TW" sz="2400" dirty="0" smtClean="0"/>
          </a:p>
          <a:p>
            <a:pPr marL="342900" indent="-342900">
              <a:buFont typeface="Wingdings" panose="05000000000000000000" pitchFamily="2" charset="2"/>
              <a:buChar char="Ø"/>
            </a:pPr>
            <a:endParaRPr lang="zh-TW" altLang="en-US" sz="2400" dirty="0"/>
          </a:p>
          <a:p>
            <a:pPr marL="342900" indent="-342900">
              <a:buFont typeface="Wingdings" panose="05000000000000000000" pitchFamily="2" charset="2"/>
              <a:buChar char="Ø"/>
            </a:pPr>
            <a:r>
              <a:rPr lang="zh-TW" altLang="en-US" sz="2400" dirty="0"/>
              <a:t>長條圖用來比較兩個或以上的價值（不同時間或者不同條件）</a:t>
            </a:r>
            <a:r>
              <a:rPr lang="zh-TW" altLang="en-US" sz="2400" dirty="0" smtClean="0"/>
              <a:t>，</a:t>
            </a:r>
            <a:endParaRPr lang="en-US" altLang="zh-TW" sz="2400" dirty="0" smtClean="0"/>
          </a:p>
          <a:p>
            <a:pPr marL="342900" indent="-342900">
              <a:buFont typeface="Wingdings" panose="05000000000000000000" pitchFamily="2" charset="2"/>
              <a:buChar char="Ø"/>
            </a:pPr>
            <a:r>
              <a:rPr lang="zh-TW" altLang="en-US" sz="2400" dirty="0" smtClean="0"/>
              <a:t>只有</a:t>
            </a:r>
            <a:r>
              <a:rPr lang="zh-TW" altLang="en-US" sz="2400" dirty="0"/>
              <a:t>一個變量</a:t>
            </a:r>
            <a:r>
              <a:rPr lang="zh-TW" altLang="en-US" sz="2400" dirty="0" smtClean="0"/>
              <a:t>，通常</a:t>
            </a:r>
            <a:r>
              <a:rPr lang="zh-TW" altLang="en-US" sz="2400" dirty="0"/>
              <a:t>利用於較小的數據集分析。</a:t>
            </a:r>
          </a:p>
          <a:p>
            <a:pPr marL="342900" indent="-342900">
              <a:buFont typeface="Wingdings" panose="05000000000000000000" pitchFamily="2" charset="2"/>
              <a:buChar char="Ø"/>
            </a:pPr>
            <a:r>
              <a:rPr lang="zh-TW" altLang="en-US" sz="2400" dirty="0"/>
              <a:t>長條圖亦可橫向排列，或用多維方式表達。</a:t>
            </a:r>
          </a:p>
          <a:p>
            <a:pPr marL="342900" indent="-342900">
              <a:buFont typeface="Wingdings" panose="05000000000000000000" pitchFamily="2" charset="2"/>
              <a:buChar char="Ø"/>
            </a:pPr>
            <a:endParaRPr lang="zh-TW" altLang="en-US" sz="2400" dirty="0"/>
          </a:p>
          <a:p>
            <a:pPr marL="342900" indent="-342900">
              <a:buFont typeface="Wingdings" panose="05000000000000000000" pitchFamily="2" charset="2"/>
              <a:buChar char="Ø"/>
            </a:pPr>
            <a:r>
              <a:rPr lang="zh-TW" altLang="en-US" sz="2400" dirty="0"/>
              <a:t>繪製長條圖時，長條柱或柱組中線須對齊項目刻度。</a:t>
            </a:r>
          </a:p>
          <a:p>
            <a:pPr marL="342900" indent="-342900">
              <a:buFont typeface="Wingdings" panose="05000000000000000000" pitchFamily="2" charset="2"/>
              <a:buChar char="Ø"/>
            </a:pPr>
            <a:r>
              <a:rPr lang="zh-TW" altLang="en-US" sz="2400" dirty="0"/>
              <a:t>相較之下，折線圖則是將數據代表之點對齊項目刻度。</a:t>
            </a:r>
          </a:p>
          <a:p>
            <a:pPr marL="342900" indent="-342900">
              <a:buFont typeface="Wingdings" panose="05000000000000000000" pitchFamily="2" charset="2"/>
              <a:buChar char="Ø"/>
            </a:pPr>
            <a:r>
              <a:rPr lang="zh-TW" altLang="en-US" sz="2400" dirty="0"/>
              <a:t>在數字大且接近時，兩者皆可使用波浪形省略符號，以擴大表現數據間的差距，增強理解和清晰度。</a:t>
            </a:r>
          </a:p>
          <a:p>
            <a:pPr marL="342900" indent="-342900">
              <a:buFont typeface="Wingdings" panose="05000000000000000000" pitchFamily="2" charset="2"/>
              <a:buChar char="Ø"/>
            </a:pPr>
            <a:endParaRPr lang="zh-TW" altLang="en-US" sz="2400" dirty="0"/>
          </a:p>
          <a:p>
            <a:pPr marL="342900" indent="-342900">
              <a:buFont typeface="Wingdings" panose="05000000000000000000" pitchFamily="2" charset="2"/>
              <a:buChar char="Ø"/>
            </a:pPr>
            <a:r>
              <a:rPr lang="zh-TW" altLang="en-US" sz="2400" dirty="0"/>
              <a:t>類似的圖形表達為直方圖，不過後者較長條圖而言更複雜（直方圖可以表達兩個不同的變量）。</a:t>
            </a:r>
          </a:p>
        </p:txBody>
      </p:sp>
      <p:sp>
        <p:nvSpPr>
          <p:cNvPr id="6" name="矩形 5"/>
          <p:cNvSpPr/>
          <p:nvPr/>
        </p:nvSpPr>
        <p:spPr>
          <a:xfrm>
            <a:off x="127687" y="177476"/>
            <a:ext cx="3960837" cy="646331"/>
          </a:xfrm>
          <a:prstGeom prst="rect">
            <a:avLst/>
          </a:prstGeom>
          <a:solidFill>
            <a:schemeClr val="accent6">
              <a:lumMod val="20000"/>
              <a:lumOff val="80000"/>
            </a:schemeClr>
          </a:solidFill>
        </p:spPr>
        <p:txBody>
          <a:bodyPr wrap="square">
            <a:spAutoFit/>
          </a:bodyPr>
          <a:lstStyle/>
          <a:p>
            <a:r>
              <a:rPr lang="zh-TW" altLang="en-US" sz="3600" b="1" dirty="0">
                <a:effectLst>
                  <a:outerShdw blurRad="38100" dist="38100" dir="2700000" algn="tl">
                    <a:srgbClr val="000000">
                      <a:alpha val="43137"/>
                    </a:srgbClr>
                  </a:outerShdw>
                </a:effectLst>
              </a:rPr>
              <a:t>長條圖（</a:t>
            </a:r>
            <a:r>
              <a:rPr lang="en-US" altLang="zh-TW" sz="3600" b="1" dirty="0">
                <a:effectLst>
                  <a:outerShdw blurRad="38100" dist="38100" dir="2700000" algn="tl">
                    <a:srgbClr val="000000">
                      <a:alpha val="43137"/>
                    </a:srgbClr>
                  </a:outerShdw>
                </a:effectLst>
              </a:rPr>
              <a:t>bar chart</a:t>
            </a:r>
            <a:r>
              <a:rPr lang="zh-TW" altLang="en-US" sz="3600" b="1" dirty="0">
                <a:effectLst>
                  <a:outerShdw blurRad="38100" dist="38100" dir="2700000" algn="tl">
                    <a:srgbClr val="000000">
                      <a:alpha val="43137"/>
                    </a:srgbClr>
                  </a:outerShdw>
                </a:effectLst>
              </a:rPr>
              <a:t>）</a:t>
            </a:r>
          </a:p>
        </p:txBody>
      </p:sp>
      <p:sp>
        <p:nvSpPr>
          <p:cNvPr id="7" name="投影片編號版面配置區 6"/>
          <p:cNvSpPr>
            <a:spLocks noGrp="1"/>
          </p:cNvSpPr>
          <p:nvPr>
            <p:ph type="sldNum" sz="quarter" idx="12"/>
          </p:nvPr>
        </p:nvSpPr>
        <p:spPr/>
        <p:txBody>
          <a:bodyPr/>
          <a:lstStyle/>
          <a:p>
            <a:fld id="{ABF0AC0E-8DAE-4393-9467-A238A31520C4}" type="slidenum">
              <a:rPr lang="zh-TW" altLang="en-US" smtClean="0"/>
              <a:t>26</a:t>
            </a:fld>
            <a:endParaRPr lang="zh-TW" altLang="en-US"/>
          </a:p>
        </p:txBody>
      </p:sp>
    </p:spTree>
    <p:extLst>
      <p:ext uri="{BB962C8B-B14F-4D97-AF65-F5344CB8AC3E}">
        <p14:creationId xmlns:p14="http://schemas.microsoft.com/office/powerpoint/2010/main" val="28382923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7687" y="177476"/>
            <a:ext cx="3960837" cy="646331"/>
          </a:xfrm>
          <a:prstGeom prst="rect">
            <a:avLst/>
          </a:prstGeom>
          <a:solidFill>
            <a:schemeClr val="accent6">
              <a:lumMod val="20000"/>
              <a:lumOff val="80000"/>
            </a:schemeClr>
          </a:solidFill>
        </p:spPr>
        <p:txBody>
          <a:bodyPr wrap="square">
            <a:spAutoFit/>
          </a:bodyPr>
          <a:lstStyle/>
          <a:p>
            <a:r>
              <a:rPr lang="zh-TW" altLang="en-US" sz="3600" b="1" dirty="0">
                <a:effectLst>
                  <a:outerShdw blurRad="38100" dist="38100" dir="2700000" algn="tl">
                    <a:srgbClr val="000000">
                      <a:alpha val="43137"/>
                    </a:srgbClr>
                  </a:outerShdw>
                </a:effectLst>
              </a:rPr>
              <a:t>長條圖（</a:t>
            </a:r>
            <a:r>
              <a:rPr lang="en-US" altLang="zh-TW" sz="3600" b="1" dirty="0">
                <a:effectLst>
                  <a:outerShdw blurRad="38100" dist="38100" dir="2700000" algn="tl">
                    <a:srgbClr val="000000">
                      <a:alpha val="43137"/>
                    </a:srgbClr>
                  </a:outerShdw>
                </a:effectLst>
              </a:rPr>
              <a:t>bar chart</a:t>
            </a:r>
            <a:r>
              <a:rPr lang="zh-TW" altLang="en-US" sz="3600" b="1" dirty="0">
                <a:effectLst>
                  <a:outerShdw blurRad="38100" dist="38100" dir="2700000" algn="tl">
                    <a:srgbClr val="000000">
                      <a:alpha val="43137"/>
                    </a:srgbClr>
                  </a:outerShdw>
                </a:effectLst>
              </a:rPr>
              <a:t>）</a:t>
            </a:r>
          </a:p>
        </p:txBody>
      </p:sp>
      <p:sp>
        <p:nvSpPr>
          <p:cNvPr id="3" name="矩形 2"/>
          <p:cNvSpPr/>
          <p:nvPr/>
        </p:nvSpPr>
        <p:spPr>
          <a:xfrm>
            <a:off x="548101" y="994856"/>
            <a:ext cx="8361965" cy="5863144"/>
          </a:xfrm>
          <a:prstGeom prst="rect">
            <a:avLst/>
          </a:prstGeom>
        </p:spPr>
        <p:txBody>
          <a:bodyPr wrap="square">
            <a:spAutoFit/>
          </a:bodyPr>
          <a:lstStyle/>
          <a:p>
            <a:pPr>
              <a:lnSpc>
                <a:spcPts val="4500"/>
              </a:lnSpc>
            </a:pPr>
            <a:r>
              <a:rPr lang="en-US" altLang="zh-TW" sz="3200" dirty="0" err="1" smtClean="0"/>
              <a:t>matplotlib.pyplot.bar</a:t>
            </a:r>
            <a:r>
              <a:rPr lang="en-US" altLang="zh-TW" sz="3200" dirty="0" smtClean="0"/>
              <a:t>(</a:t>
            </a:r>
          </a:p>
          <a:p>
            <a:pPr>
              <a:lnSpc>
                <a:spcPts val="4500"/>
              </a:lnSpc>
            </a:pPr>
            <a:r>
              <a:rPr lang="en-US" altLang="zh-TW" sz="3200" dirty="0" smtClean="0"/>
              <a:t>left,</a:t>
            </a:r>
            <a:r>
              <a:rPr lang="zh-TW" altLang="en-US" sz="3200" dirty="0" smtClean="0"/>
              <a:t> </a:t>
            </a:r>
            <a:endParaRPr lang="en-US" altLang="zh-TW" sz="3200" dirty="0" smtClean="0"/>
          </a:p>
          <a:p>
            <a:pPr>
              <a:lnSpc>
                <a:spcPts val="4500"/>
              </a:lnSpc>
            </a:pPr>
            <a:r>
              <a:rPr lang="en-US" altLang="zh-TW" sz="3200" dirty="0" smtClean="0"/>
              <a:t>height</a:t>
            </a:r>
            <a:r>
              <a:rPr lang="en-US" altLang="zh-TW" sz="3200" dirty="0"/>
              <a:t>, </a:t>
            </a:r>
            <a:endParaRPr lang="en-US" altLang="zh-TW" sz="3200" dirty="0" smtClean="0"/>
          </a:p>
          <a:p>
            <a:pPr>
              <a:lnSpc>
                <a:spcPts val="4500"/>
              </a:lnSpc>
            </a:pPr>
            <a:r>
              <a:rPr lang="en-US" altLang="zh-TW" sz="3200" dirty="0" smtClean="0"/>
              <a:t>alpha=1</a:t>
            </a:r>
            <a:r>
              <a:rPr lang="en-US" altLang="zh-TW" sz="3200" dirty="0"/>
              <a:t>, </a:t>
            </a:r>
            <a:endParaRPr lang="en-US" altLang="zh-TW" sz="3200" dirty="0" smtClean="0"/>
          </a:p>
          <a:p>
            <a:pPr>
              <a:lnSpc>
                <a:spcPts val="4500"/>
              </a:lnSpc>
            </a:pPr>
            <a:r>
              <a:rPr lang="en-US" altLang="zh-TW" sz="3200" dirty="0" smtClean="0"/>
              <a:t>width=0.8</a:t>
            </a:r>
            <a:r>
              <a:rPr lang="en-US" altLang="zh-TW" sz="3200" dirty="0"/>
              <a:t>, </a:t>
            </a:r>
            <a:endParaRPr lang="en-US" altLang="zh-TW" sz="3200" dirty="0" smtClean="0"/>
          </a:p>
          <a:p>
            <a:pPr>
              <a:lnSpc>
                <a:spcPts val="4500"/>
              </a:lnSpc>
            </a:pPr>
            <a:r>
              <a:rPr lang="en-US" altLang="zh-TW" sz="3200" dirty="0" smtClean="0"/>
              <a:t>color</a:t>
            </a:r>
            <a:r>
              <a:rPr lang="en-US" altLang="zh-TW" sz="3200" dirty="0"/>
              <a:t>=, </a:t>
            </a:r>
            <a:endParaRPr lang="en-US" altLang="zh-TW" sz="3200" dirty="0" smtClean="0"/>
          </a:p>
          <a:p>
            <a:pPr>
              <a:lnSpc>
                <a:spcPts val="4500"/>
              </a:lnSpc>
            </a:pPr>
            <a:r>
              <a:rPr lang="en-US" altLang="zh-TW" sz="3200" dirty="0" err="1" smtClean="0"/>
              <a:t>edgecolor</a:t>
            </a:r>
            <a:r>
              <a:rPr lang="en-US" altLang="zh-TW" sz="3200" dirty="0"/>
              <a:t>=, </a:t>
            </a:r>
            <a:endParaRPr lang="en-US" altLang="zh-TW" sz="3200" dirty="0" smtClean="0"/>
          </a:p>
          <a:p>
            <a:pPr>
              <a:lnSpc>
                <a:spcPts val="4500"/>
              </a:lnSpc>
            </a:pPr>
            <a:r>
              <a:rPr lang="en-US" altLang="zh-TW" sz="3200" dirty="0" smtClean="0"/>
              <a:t>label</a:t>
            </a:r>
            <a:r>
              <a:rPr lang="en-US" altLang="zh-TW" sz="3200" dirty="0"/>
              <a:t>=, </a:t>
            </a:r>
            <a:endParaRPr lang="en-US" altLang="zh-TW" sz="3200" dirty="0" smtClean="0"/>
          </a:p>
          <a:p>
            <a:pPr>
              <a:lnSpc>
                <a:spcPts val="4500"/>
              </a:lnSpc>
            </a:pPr>
            <a:r>
              <a:rPr lang="en-US" altLang="zh-TW" sz="3200" dirty="0" err="1" smtClean="0"/>
              <a:t>lw</a:t>
            </a:r>
            <a:r>
              <a:rPr lang="en-US" altLang="zh-TW" sz="3200" dirty="0" smtClean="0"/>
              <a:t>=3</a:t>
            </a:r>
          </a:p>
          <a:p>
            <a:pPr>
              <a:lnSpc>
                <a:spcPts val="4500"/>
              </a:lnSpc>
            </a:pPr>
            <a:r>
              <a:rPr lang="en-US" altLang="zh-TW" sz="3200" dirty="0" smtClean="0"/>
              <a:t>)</a:t>
            </a:r>
            <a:endParaRPr lang="en-US" altLang="zh-TW" sz="3200" dirty="0"/>
          </a:p>
        </p:txBody>
      </p:sp>
      <p:sp>
        <p:nvSpPr>
          <p:cNvPr id="5" name="矩形 4"/>
          <p:cNvSpPr/>
          <p:nvPr/>
        </p:nvSpPr>
        <p:spPr>
          <a:xfrm>
            <a:off x="2971105" y="1615558"/>
            <a:ext cx="6172895" cy="400110"/>
          </a:xfrm>
          <a:prstGeom prst="rect">
            <a:avLst/>
          </a:prstGeom>
        </p:spPr>
        <p:txBody>
          <a:bodyPr wrap="square">
            <a:spAutoFit/>
          </a:bodyPr>
          <a:lstStyle/>
          <a:p>
            <a:r>
              <a:rPr lang="en-US" altLang="zh-TW" sz="2000" dirty="0"/>
              <a:t>x</a:t>
            </a:r>
            <a:r>
              <a:rPr lang="zh-TW" altLang="en-US" sz="2000" dirty="0"/>
              <a:t>軸的位置序列</a:t>
            </a:r>
            <a:r>
              <a:rPr lang="zh-TW" altLang="en-US" sz="2000" dirty="0" smtClean="0"/>
              <a:t>，一般</a:t>
            </a:r>
            <a:r>
              <a:rPr lang="zh-TW" altLang="en-US" sz="2000" dirty="0"/>
              <a:t>採用</a:t>
            </a:r>
            <a:r>
              <a:rPr lang="en-US" altLang="zh-TW" sz="2000" dirty="0" err="1"/>
              <a:t>arange</a:t>
            </a:r>
            <a:r>
              <a:rPr lang="zh-TW" altLang="en-US" sz="2000" dirty="0"/>
              <a:t>函數產生一個序列</a:t>
            </a:r>
          </a:p>
        </p:txBody>
      </p:sp>
      <p:sp>
        <p:nvSpPr>
          <p:cNvPr id="7" name="矩形 6"/>
          <p:cNvSpPr/>
          <p:nvPr/>
        </p:nvSpPr>
        <p:spPr>
          <a:xfrm>
            <a:off x="2971105" y="2247059"/>
            <a:ext cx="4367853" cy="400110"/>
          </a:xfrm>
          <a:prstGeom prst="rect">
            <a:avLst/>
          </a:prstGeom>
        </p:spPr>
        <p:txBody>
          <a:bodyPr wrap="square">
            <a:spAutoFit/>
          </a:bodyPr>
          <a:lstStyle/>
          <a:p>
            <a:r>
              <a:rPr lang="en-US" altLang="zh-TW" sz="2000" dirty="0"/>
              <a:t>y</a:t>
            </a:r>
            <a:r>
              <a:rPr lang="zh-TW" altLang="en-US" sz="2000" dirty="0"/>
              <a:t>軸的數值序列，也就是直條圖的高度</a:t>
            </a:r>
          </a:p>
        </p:txBody>
      </p:sp>
      <p:sp>
        <p:nvSpPr>
          <p:cNvPr id="8" name="矩形 7"/>
          <p:cNvSpPr/>
          <p:nvPr/>
        </p:nvSpPr>
        <p:spPr>
          <a:xfrm>
            <a:off x="2971105" y="2816327"/>
            <a:ext cx="1046584" cy="400110"/>
          </a:xfrm>
          <a:prstGeom prst="rect">
            <a:avLst/>
          </a:prstGeom>
        </p:spPr>
        <p:txBody>
          <a:bodyPr wrap="square">
            <a:spAutoFit/>
          </a:bodyPr>
          <a:lstStyle/>
          <a:p>
            <a:r>
              <a:rPr lang="zh-TW" altLang="en-US" sz="2000" dirty="0"/>
              <a:t>透明度</a:t>
            </a:r>
          </a:p>
        </p:txBody>
      </p:sp>
      <p:sp>
        <p:nvSpPr>
          <p:cNvPr id="9" name="矩形 8"/>
          <p:cNvSpPr/>
          <p:nvPr/>
        </p:nvSpPr>
        <p:spPr>
          <a:xfrm>
            <a:off x="2971105" y="3452971"/>
            <a:ext cx="4374221" cy="400110"/>
          </a:xfrm>
          <a:prstGeom prst="rect">
            <a:avLst/>
          </a:prstGeom>
        </p:spPr>
        <p:txBody>
          <a:bodyPr wrap="square">
            <a:spAutoFit/>
          </a:bodyPr>
          <a:lstStyle/>
          <a:p>
            <a:r>
              <a:rPr lang="zh-TW" altLang="en-US" sz="2000" dirty="0"/>
              <a:t>為直條圖的寬度，一般這是為</a:t>
            </a:r>
            <a:r>
              <a:rPr lang="en-US" altLang="zh-TW" sz="2000" dirty="0"/>
              <a:t>0.8</a:t>
            </a:r>
            <a:r>
              <a:rPr lang="zh-TW" altLang="en-US" sz="2000" dirty="0"/>
              <a:t>即可</a:t>
            </a:r>
          </a:p>
        </p:txBody>
      </p:sp>
      <p:sp>
        <p:nvSpPr>
          <p:cNvPr id="10" name="矩形 9"/>
          <p:cNvSpPr/>
          <p:nvPr/>
        </p:nvSpPr>
        <p:spPr>
          <a:xfrm>
            <a:off x="2971105" y="4001115"/>
            <a:ext cx="4374221" cy="400110"/>
          </a:xfrm>
          <a:prstGeom prst="rect">
            <a:avLst/>
          </a:prstGeom>
        </p:spPr>
        <p:txBody>
          <a:bodyPr wrap="square">
            <a:spAutoFit/>
          </a:bodyPr>
          <a:lstStyle/>
          <a:p>
            <a:r>
              <a:rPr lang="zh-TW" altLang="en-US" sz="2000" dirty="0"/>
              <a:t>直條圖填充的顏色</a:t>
            </a:r>
          </a:p>
        </p:txBody>
      </p:sp>
      <p:sp>
        <p:nvSpPr>
          <p:cNvPr id="11" name="矩形 10"/>
          <p:cNvSpPr/>
          <p:nvPr/>
        </p:nvSpPr>
        <p:spPr>
          <a:xfrm>
            <a:off x="2971105" y="4549259"/>
            <a:ext cx="4374221" cy="400110"/>
          </a:xfrm>
          <a:prstGeom prst="rect">
            <a:avLst/>
          </a:prstGeom>
        </p:spPr>
        <p:txBody>
          <a:bodyPr wrap="square">
            <a:spAutoFit/>
          </a:bodyPr>
          <a:lstStyle/>
          <a:p>
            <a:r>
              <a:rPr lang="zh-TW" altLang="en-US" sz="2000" dirty="0"/>
              <a:t>圖形邊緣顏色</a:t>
            </a:r>
          </a:p>
        </p:txBody>
      </p:sp>
      <p:sp>
        <p:nvSpPr>
          <p:cNvPr id="12" name="矩形 11"/>
          <p:cNvSpPr/>
          <p:nvPr/>
        </p:nvSpPr>
        <p:spPr>
          <a:xfrm>
            <a:off x="2971105" y="5097403"/>
            <a:ext cx="4374221" cy="400110"/>
          </a:xfrm>
          <a:prstGeom prst="rect">
            <a:avLst/>
          </a:prstGeom>
        </p:spPr>
        <p:txBody>
          <a:bodyPr wrap="square">
            <a:spAutoFit/>
          </a:bodyPr>
          <a:lstStyle/>
          <a:p>
            <a:r>
              <a:rPr lang="zh-TW" altLang="en-US" sz="2000" dirty="0"/>
              <a:t>解釋每個圖像代表的含義</a:t>
            </a:r>
          </a:p>
        </p:txBody>
      </p:sp>
      <p:sp>
        <p:nvSpPr>
          <p:cNvPr id="13" name="矩形 12"/>
          <p:cNvSpPr/>
          <p:nvPr/>
        </p:nvSpPr>
        <p:spPr>
          <a:xfrm>
            <a:off x="2964737" y="5645547"/>
            <a:ext cx="4374221" cy="400110"/>
          </a:xfrm>
          <a:prstGeom prst="rect">
            <a:avLst/>
          </a:prstGeom>
        </p:spPr>
        <p:txBody>
          <a:bodyPr wrap="square">
            <a:spAutoFit/>
          </a:bodyPr>
          <a:lstStyle/>
          <a:p>
            <a:r>
              <a:rPr lang="zh-TW" altLang="en-US" sz="2000" dirty="0"/>
              <a:t>邊緣</a:t>
            </a:r>
            <a:r>
              <a:rPr lang="en-US" altLang="zh-TW" sz="2000" dirty="0"/>
              <a:t>or</a:t>
            </a:r>
            <a:r>
              <a:rPr lang="zh-TW" altLang="en-US" sz="2000" dirty="0"/>
              <a:t>線的寬度</a:t>
            </a:r>
          </a:p>
        </p:txBody>
      </p:sp>
      <p:sp>
        <p:nvSpPr>
          <p:cNvPr id="14" name="投影片編號版面配置區 13"/>
          <p:cNvSpPr>
            <a:spLocks noGrp="1"/>
          </p:cNvSpPr>
          <p:nvPr>
            <p:ph type="sldNum" sz="quarter" idx="12"/>
          </p:nvPr>
        </p:nvSpPr>
        <p:spPr/>
        <p:txBody>
          <a:bodyPr/>
          <a:lstStyle/>
          <a:p>
            <a:fld id="{ABF0AC0E-8DAE-4393-9467-A238A31520C4}" type="slidenum">
              <a:rPr lang="zh-TW" altLang="en-US" smtClean="0"/>
              <a:t>27</a:t>
            </a:fld>
            <a:endParaRPr lang="zh-TW" altLang="en-US"/>
          </a:p>
        </p:txBody>
      </p:sp>
    </p:spTree>
    <p:extLst>
      <p:ext uri="{BB962C8B-B14F-4D97-AF65-F5344CB8AC3E}">
        <p14:creationId xmlns:p14="http://schemas.microsoft.com/office/powerpoint/2010/main" val="3586497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7687" y="177476"/>
            <a:ext cx="1564479" cy="646331"/>
          </a:xfrm>
          <a:prstGeom prst="rect">
            <a:avLst/>
          </a:prstGeom>
          <a:solidFill>
            <a:schemeClr val="accent6">
              <a:lumMod val="20000"/>
              <a:lumOff val="80000"/>
            </a:schemeClr>
          </a:solidFill>
        </p:spPr>
        <p:txBody>
          <a:bodyPr wrap="square">
            <a:spAutoFit/>
          </a:bodyPr>
          <a:lstStyle/>
          <a:p>
            <a:r>
              <a:rPr lang="zh-TW" altLang="en-US" sz="3600" b="1" dirty="0" smtClean="0">
                <a:effectLst>
                  <a:outerShdw blurRad="38100" dist="38100" dir="2700000" algn="tl">
                    <a:srgbClr val="000000">
                      <a:alpha val="43137"/>
                    </a:srgbClr>
                  </a:outerShdw>
                </a:effectLst>
              </a:rPr>
              <a:t>範例一</a:t>
            </a:r>
            <a:endParaRPr lang="zh-TW" altLang="en-US" sz="3600" b="1" dirty="0">
              <a:effectLst>
                <a:outerShdw blurRad="38100" dist="38100" dir="2700000" algn="tl">
                  <a:srgbClr val="000000">
                    <a:alpha val="43137"/>
                  </a:srgbClr>
                </a:outerShdw>
              </a:effectLst>
            </a:endParaRPr>
          </a:p>
        </p:txBody>
      </p:sp>
      <p:sp>
        <p:nvSpPr>
          <p:cNvPr id="2" name="矩形 1"/>
          <p:cNvSpPr/>
          <p:nvPr/>
        </p:nvSpPr>
        <p:spPr>
          <a:xfrm>
            <a:off x="1219200" y="1078710"/>
            <a:ext cx="5454869" cy="5262979"/>
          </a:xfrm>
          <a:prstGeom prst="rect">
            <a:avLst/>
          </a:prstGeom>
          <a:solidFill>
            <a:schemeClr val="accent1">
              <a:lumMod val="20000"/>
              <a:lumOff val="80000"/>
            </a:schemeClr>
          </a:solidFill>
        </p:spPr>
        <p:txBody>
          <a:bodyPr wrap="square">
            <a:spAutoFit/>
          </a:bodyPr>
          <a:lstStyle/>
          <a:p>
            <a:r>
              <a:rPr lang="en-US" altLang="zh-TW" sz="2400" dirty="0"/>
              <a:t>from </a:t>
            </a:r>
            <a:r>
              <a:rPr lang="en-US" altLang="zh-TW" sz="2400" dirty="0" err="1"/>
              <a:t>matplotlib</a:t>
            </a:r>
            <a:r>
              <a:rPr lang="en-US" altLang="zh-TW" sz="2400" dirty="0"/>
              <a:t> import </a:t>
            </a:r>
            <a:r>
              <a:rPr lang="en-US" altLang="zh-TW" sz="2400" dirty="0" err="1"/>
              <a:t>pyplot</a:t>
            </a:r>
            <a:r>
              <a:rPr lang="en-US" altLang="zh-TW" sz="2400" dirty="0"/>
              <a:t> as </a:t>
            </a:r>
            <a:r>
              <a:rPr lang="en-US" altLang="zh-TW" sz="2400" dirty="0" err="1"/>
              <a:t>plt</a:t>
            </a:r>
            <a:r>
              <a:rPr lang="en-US" altLang="zh-TW" sz="2400" dirty="0"/>
              <a:t> </a:t>
            </a:r>
          </a:p>
          <a:p>
            <a:endParaRPr lang="en-US" altLang="zh-TW" sz="2400" dirty="0"/>
          </a:p>
          <a:p>
            <a:r>
              <a:rPr lang="en-US" altLang="zh-TW" sz="2400" dirty="0"/>
              <a:t>x =  [5,8,10] </a:t>
            </a:r>
          </a:p>
          <a:p>
            <a:r>
              <a:rPr lang="en-US" altLang="zh-TW" sz="2400" dirty="0"/>
              <a:t>y =  [12,16,6] </a:t>
            </a:r>
          </a:p>
          <a:p>
            <a:r>
              <a:rPr lang="en-US" altLang="zh-TW" sz="2400" dirty="0"/>
              <a:t>x2 =  [6,9,11] </a:t>
            </a:r>
          </a:p>
          <a:p>
            <a:r>
              <a:rPr lang="en-US" altLang="zh-TW" sz="2400" dirty="0"/>
              <a:t>y2 =  [6,15,7] </a:t>
            </a:r>
          </a:p>
          <a:p>
            <a:endParaRPr lang="en-US" altLang="zh-TW" sz="2400" dirty="0"/>
          </a:p>
          <a:p>
            <a:r>
              <a:rPr lang="en-US" altLang="zh-TW" sz="2400" dirty="0" err="1"/>
              <a:t>plt.bar</a:t>
            </a:r>
            <a:r>
              <a:rPr lang="en-US" altLang="zh-TW" sz="2400" dirty="0"/>
              <a:t>(x, y, align =  'center') </a:t>
            </a:r>
          </a:p>
          <a:p>
            <a:r>
              <a:rPr lang="en-US" altLang="zh-TW" sz="2400" dirty="0" err="1"/>
              <a:t>plt.bar</a:t>
            </a:r>
            <a:r>
              <a:rPr lang="en-US" altLang="zh-TW" sz="2400" dirty="0"/>
              <a:t>(x2, y2, color =  'g', align =  'center') </a:t>
            </a:r>
          </a:p>
          <a:p>
            <a:endParaRPr lang="en-US" altLang="zh-TW" sz="2400" dirty="0"/>
          </a:p>
          <a:p>
            <a:r>
              <a:rPr lang="en-US" altLang="zh-TW" sz="2400" dirty="0" err="1"/>
              <a:t>plt.title</a:t>
            </a:r>
            <a:r>
              <a:rPr lang="en-US" altLang="zh-TW" sz="2400" dirty="0"/>
              <a:t>('Bar graph') </a:t>
            </a:r>
          </a:p>
          <a:p>
            <a:r>
              <a:rPr lang="en-US" altLang="zh-TW" sz="2400" dirty="0" err="1"/>
              <a:t>plt.ylabel</a:t>
            </a:r>
            <a:r>
              <a:rPr lang="en-US" altLang="zh-TW" sz="2400" dirty="0"/>
              <a:t>('Y axis') </a:t>
            </a:r>
          </a:p>
          <a:p>
            <a:r>
              <a:rPr lang="en-US" altLang="zh-TW" sz="2400" dirty="0" err="1"/>
              <a:t>plt.xlabel</a:t>
            </a:r>
            <a:r>
              <a:rPr lang="en-US" altLang="zh-TW" sz="2400" dirty="0"/>
              <a:t>('X axis') </a:t>
            </a:r>
          </a:p>
          <a:p>
            <a:r>
              <a:rPr lang="en-US" altLang="zh-TW" sz="2400" dirty="0" err="1"/>
              <a:t>plt.show</a:t>
            </a:r>
            <a:r>
              <a:rPr lang="en-US" altLang="zh-TW" sz="2400" dirty="0"/>
              <a:t>()</a:t>
            </a:r>
            <a:endParaRPr lang="zh-TW" altLang="en-US" sz="2400"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3545" y="4331304"/>
            <a:ext cx="3330960" cy="2424103"/>
          </a:xfrm>
          <a:prstGeom prst="rect">
            <a:avLst/>
          </a:prstGeom>
        </p:spPr>
      </p:pic>
      <p:sp>
        <p:nvSpPr>
          <p:cNvPr id="14" name="投影片編號版面配置區 13"/>
          <p:cNvSpPr>
            <a:spLocks noGrp="1"/>
          </p:cNvSpPr>
          <p:nvPr>
            <p:ph type="sldNum" sz="quarter" idx="12"/>
          </p:nvPr>
        </p:nvSpPr>
        <p:spPr/>
        <p:txBody>
          <a:bodyPr/>
          <a:lstStyle/>
          <a:p>
            <a:fld id="{ABF0AC0E-8DAE-4393-9467-A238A31520C4}" type="slidenum">
              <a:rPr lang="zh-TW" altLang="en-US" smtClean="0"/>
              <a:t>28</a:t>
            </a:fld>
            <a:endParaRPr lang="zh-TW" altLang="en-US"/>
          </a:p>
        </p:txBody>
      </p:sp>
    </p:spTree>
    <p:extLst>
      <p:ext uri="{BB962C8B-B14F-4D97-AF65-F5344CB8AC3E}">
        <p14:creationId xmlns:p14="http://schemas.microsoft.com/office/powerpoint/2010/main" val="1364568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7687" y="177476"/>
            <a:ext cx="1564479" cy="646331"/>
          </a:xfrm>
          <a:prstGeom prst="rect">
            <a:avLst/>
          </a:prstGeom>
          <a:solidFill>
            <a:schemeClr val="accent6">
              <a:lumMod val="20000"/>
              <a:lumOff val="80000"/>
            </a:schemeClr>
          </a:solidFill>
        </p:spPr>
        <p:txBody>
          <a:bodyPr wrap="square">
            <a:spAutoFit/>
          </a:bodyPr>
          <a:lstStyle/>
          <a:p>
            <a:r>
              <a:rPr lang="zh-TW" altLang="en-US" sz="3600" b="1" dirty="0" smtClean="0">
                <a:effectLst>
                  <a:outerShdw blurRad="38100" dist="38100" dir="2700000" algn="tl">
                    <a:srgbClr val="000000">
                      <a:alpha val="43137"/>
                    </a:srgbClr>
                  </a:outerShdw>
                </a:effectLst>
              </a:rPr>
              <a:t>範例二</a:t>
            </a:r>
            <a:endParaRPr lang="zh-TW" altLang="en-US" sz="3600" b="1" dirty="0">
              <a:effectLst>
                <a:outerShdw blurRad="38100" dist="38100" dir="2700000" algn="tl">
                  <a:srgbClr val="000000">
                    <a:alpha val="43137"/>
                  </a:srgbClr>
                </a:outerShdw>
              </a:effectLst>
            </a:endParaRPr>
          </a:p>
        </p:txBody>
      </p:sp>
      <p:sp>
        <p:nvSpPr>
          <p:cNvPr id="2" name="矩形 1"/>
          <p:cNvSpPr/>
          <p:nvPr/>
        </p:nvSpPr>
        <p:spPr>
          <a:xfrm>
            <a:off x="1145629" y="1089012"/>
            <a:ext cx="6968357" cy="4154984"/>
          </a:xfrm>
          <a:prstGeom prst="rect">
            <a:avLst/>
          </a:prstGeom>
          <a:solidFill>
            <a:schemeClr val="accent1">
              <a:lumMod val="20000"/>
              <a:lumOff val="80000"/>
            </a:schemeClr>
          </a:solidFill>
        </p:spPr>
        <p:txBody>
          <a:bodyPr wrap="square">
            <a:spAutoFit/>
          </a:bodyPr>
          <a:lstStyle/>
          <a:p>
            <a:r>
              <a:rPr lang="en-US" altLang="zh-TW" sz="2400" dirty="0"/>
              <a:t>%</a:t>
            </a:r>
            <a:r>
              <a:rPr lang="en-US" altLang="zh-TW" sz="2400" dirty="0" err="1"/>
              <a:t>matplotlib</a:t>
            </a:r>
            <a:r>
              <a:rPr lang="en-US" altLang="zh-TW" sz="2400" dirty="0"/>
              <a:t> inline</a:t>
            </a:r>
          </a:p>
          <a:p>
            <a:r>
              <a:rPr lang="en-US" altLang="zh-TW" sz="2400" dirty="0"/>
              <a:t>import </a:t>
            </a:r>
            <a:r>
              <a:rPr lang="en-US" altLang="zh-TW" sz="2400" dirty="0" err="1"/>
              <a:t>numpy</a:t>
            </a:r>
            <a:r>
              <a:rPr lang="en-US" altLang="zh-TW" sz="2400" dirty="0"/>
              <a:t> as np</a:t>
            </a:r>
          </a:p>
          <a:p>
            <a:r>
              <a:rPr lang="en-US" altLang="zh-TW" sz="2400" dirty="0"/>
              <a:t>from </a:t>
            </a:r>
            <a:r>
              <a:rPr lang="en-US" altLang="zh-TW" sz="2400" dirty="0" err="1"/>
              <a:t>matplotlib</a:t>
            </a:r>
            <a:r>
              <a:rPr lang="en-US" altLang="zh-TW" sz="2400" dirty="0"/>
              <a:t> import </a:t>
            </a:r>
            <a:r>
              <a:rPr lang="en-US" altLang="zh-TW" sz="2400" dirty="0" err="1"/>
              <a:t>pyplot</a:t>
            </a:r>
            <a:r>
              <a:rPr lang="en-US" altLang="zh-TW" sz="2400" dirty="0"/>
              <a:t> as </a:t>
            </a:r>
            <a:r>
              <a:rPr lang="en-US" altLang="zh-TW" sz="2400" dirty="0" err="1"/>
              <a:t>plt</a:t>
            </a:r>
            <a:endParaRPr lang="en-US" altLang="zh-TW" sz="2400" dirty="0"/>
          </a:p>
          <a:p>
            <a:endParaRPr lang="en-US" altLang="zh-TW" sz="2400" dirty="0"/>
          </a:p>
          <a:p>
            <a:r>
              <a:rPr lang="en-US" altLang="zh-TW" sz="2400" dirty="0" err="1"/>
              <a:t>plt.figure</a:t>
            </a:r>
            <a:r>
              <a:rPr lang="en-US" altLang="zh-TW" sz="2400" dirty="0"/>
              <a:t>(</a:t>
            </a:r>
            <a:r>
              <a:rPr lang="en-US" altLang="zh-TW" sz="2400" dirty="0" err="1"/>
              <a:t>figsize</a:t>
            </a:r>
            <a:r>
              <a:rPr lang="en-US" altLang="zh-TW" sz="2400" dirty="0"/>
              <a:t>=(9,6))</a:t>
            </a:r>
          </a:p>
          <a:p>
            <a:endParaRPr lang="en-US" altLang="zh-TW" sz="2400" dirty="0"/>
          </a:p>
          <a:p>
            <a:r>
              <a:rPr lang="en-US" altLang="zh-TW" sz="2400" dirty="0"/>
              <a:t>n = 8</a:t>
            </a:r>
          </a:p>
          <a:p>
            <a:r>
              <a:rPr lang="en-US" altLang="zh-TW" sz="2400" dirty="0"/>
              <a:t>X = </a:t>
            </a:r>
            <a:r>
              <a:rPr lang="en-US" altLang="zh-TW" sz="2400" dirty="0" err="1"/>
              <a:t>np.arange</a:t>
            </a:r>
            <a:r>
              <a:rPr lang="en-US" altLang="zh-TW" sz="2400" dirty="0"/>
              <a:t>(n)+1 </a:t>
            </a:r>
            <a:endParaRPr lang="en-US" altLang="zh-TW" sz="2400" dirty="0" smtClean="0"/>
          </a:p>
          <a:p>
            <a:endParaRPr lang="zh-TW" altLang="en-US" sz="2400" dirty="0"/>
          </a:p>
          <a:p>
            <a:r>
              <a:rPr lang="en-US" altLang="zh-TW" sz="2400" dirty="0" smtClean="0"/>
              <a:t>Y1 </a:t>
            </a:r>
            <a:r>
              <a:rPr lang="en-US" altLang="zh-TW" sz="2400" dirty="0"/>
              <a:t>= </a:t>
            </a:r>
            <a:r>
              <a:rPr lang="en-US" altLang="zh-TW" sz="2400" dirty="0" err="1"/>
              <a:t>np.random.uniform</a:t>
            </a:r>
            <a:r>
              <a:rPr lang="en-US" altLang="zh-TW" sz="2400" dirty="0"/>
              <a:t>(0.5,1.0,n)</a:t>
            </a:r>
          </a:p>
          <a:p>
            <a:r>
              <a:rPr lang="en-US" altLang="zh-TW" sz="2400" dirty="0"/>
              <a:t>Y2 = </a:t>
            </a:r>
            <a:r>
              <a:rPr lang="en-US" altLang="zh-TW" sz="2400" dirty="0" err="1"/>
              <a:t>np.random.uniform</a:t>
            </a:r>
            <a:r>
              <a:rPr lang="en-US" altLang="zh-TW" sz="2400" dirty="0"/>
              <a:t>(0.5,1.0,n</a:t>
            </a:r>
            <a:r>
              <a:rPr lang="en-US" altLang="zh-TW" sz="2400" dirty="0" smtClean="0"/>
              <a:t>)</a:t>
            </a:r>
            <a:endParaRPr lang="en-US" altLang="zh-TW" sz="2400" dirty="0"/>
          </a:p>
        </p:txBody>
      </p:sp>
      <p:sp>
        <p:nvSpPr>
          <p:cNvPr id="3" name="矩形 2"/>
          <p:cNvSpPr/>
          <p:nvPr/>
        </p:nvSpPr>
        <p:spPr>
          <a:xfrm>
            <a:off x="1145629" y="5404097"/>
            <a:ext cx="7441323" cy="1569660"/>
          </a:xfrm>
          <a:prstGeom prst="rect">
            <a:avLst/>
          </a:prstGeom>
        </p:spPr>
        <p:txBody>
          <a:bodyPr wrap="square">
            <a:spAutoFit/>
          </a:bodyPr>
          <a:lstStyle/>
          <a:p>
            <a:pPr marL="285750" indent="-285750">
              <a:buFont typeface="Wingdings" panose="05000000000000000000" pitchFamily="2" charset="2"/>
              <a:buChar char="Ø"/>
            </a:pPr>
            <a:r>
              <a:rPr lang="en-US" altLang="zh-TW" sz="2400" dirty="0" smtClean="0"/>
              <a:t>uniform</a:t>
            </a:r>
            <a:r>
              <a:rPr lang="zh-TW" altLang="en-US" sz="2400" dirty="0"/>
              <a:t>均勻分佈的亂數，</a:t>
            </a:r>
            <a:r>
              <a:rPr lang="en-US" altLang="zh-TW" sz="2400" dirty="0"/>
              <a:t>normal</a:t>
            </a:r>
            <a:r>
              <a:rPr lang="zh-TW" altLang="en-US" sz="2400" dirty="0"/>
              <a:t>是正態分佈的亂數</a:t>
            </a:r>
            <a:r>
              <a:rPr lang="zh-TW" altLang="en-US" sz="2400" dirty="0" smtClean="0"/>
              <a:t>，</a:t>
            </a:r>
            <a:r>
              <a:rPr lang="en-US" altLang="zh-TW" sz="2400" dirty="0" smtClean="0"/>
              <a:t/>
            </a:r>
            <a:br>
              <a:rPr lang="en-US" altLang="zh-TW" sz="2400" dirty="0" smtClean="0"/>
            </a:br>
            <a:r>
              <a:rPr lang="en-US" altLang="zh-TW" sz="2400" dirty="0" smtClean="0"/>
              <a:t>0.5-1</a:t>
            </a:r>
            <a:r>
              <a:rPr lang="zh-TW" altLang="en-US" sz="2400" dirty="0"/>
              <a:t>均勻分佈的數，一共有</a:t>
            </a:r>
            <a:r>
              <a:rPr lang="en-US" altLang="zh-TW" sz="2400" dirty="0"/>
              <a:t>n</a:t>
            </a:r>
            <a:r>
              <a:rPr lang="zh-TW" altLang="en-US" sz="2400" dirty="0" smtClean="0"/>
              <a:t>個</a:t>
            </a:r>
            <a:endParaRPr lang="en-US" altLang="zh-TW" sz="2400" dirty="0" smtClean="0"/>
          </a:p>
          <a:p>
            <a:pPr marL="285750" indent="-285750">
              <a:buFont typeface="Wingdings" panose="05000000000000000000" pitchFamily="2" charset="2"/>
              <a:buChar char="Ø"/>
            </a:pPr>
            <a:r>
              <a:rPr lang="en-US" altLang="zh-TW" sz="2400" dirty="0" smtClean="0"/>
              <a:t>X</a:t>
            </a:r>
            <a:r>
              <a:rPr lang="zh-TW" altLang="en-US" sz="2400" dirty="0"/>
              <a:t>是</a:t>
            </a:r>
            <a:r>
              <a:rPr lang="en-US" altLang="zh-TW" sz="2400" dirty="0"/>
              <a:t>1,2,3,4,5,6,7,8,</a:t>
            </a:r>
            <a:r>
              <a:rPr lang="zh-TW" altLang="en-US" sz="2400" dirty="0"/>
              <a:t>柱的個數</a:t>
            </a:r>
          </a:p>
          <a:p>
            <a:pPr marL="285750" indent="-285750">
              <a:buFont typeface="Wingdings" panose="05000000000000000000" pitchFamily="2" charset="2"/>
              <a:buChar char="Ø"/>
            </a:pPr>
            <a:endParaRPr lang="zh-TW" altLang="en-US" sz="2400" dirty="0"/>
          </a:p>
        </p:txBody>
      </p:sp>
      <p:sp>
        <p:nvSpPr>
          <p:cNvPr id="5" name="投影片編號版面配置區 4"/>
          <p:cNvSpPr>
            <a:spLocks noGrp="1"/>
          </p:cNvSpPr>
          <p:nvPr>
            <p:ph type="sldNum" sz="quarter" idx="12"/>
          </p:nvPr>
        </p:nvSpPr>
        <p:spPr/>
        <p:txBody>
          <a:bodyPr/>
          <a:lstStyle/>
          <a:p>
            <a:fld id="{ABF0AC0E-8DAE-4393-9467-A238A31520C4}" type="slidenum">
              <a:rPr lang="zh-TW" altLang="en-US" smtClean="0"/>
              <a:t>29</a:t>
            </a:fld>
            <a:endParaRPr lang="zh-TW" altLang="en-US"/>
          </a:p>
        </p:txBody>
      </p:sp>
    </p:spTree>
    <p:extLst>
      <p:ext uri="{BB962C8B-B14F-4D97-AF65-F5344CB8AC3E}">
        <p14:creationId xmlns:p14="http://schemas.microsoft.com/office/powerpoint/2010/main" val="3298199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000" b="1" dirty="0" smtClean="0"/>
              <a:t>[1]</a:t>
            </a:r>
            <a:r>
              <a:rPr lang="zh-TW" altLang="en-US" sz="6000" b="1" dirty="0" smtClean="0">
                <a:solidFill>
                  <a:srgbClr val="FFC000"/>
                </a:solidFill>
              </a:rPr>
              <a:t>資料</a:t>
            </a:r>
            <a:r>
              <a:rPr lang="zh-TW" altLang="en-US" sz="6000" b="1" dirty="0" smtClean="0">
                <a:solidFill>
                  <a:schemeClr val="accent6"/>
                </a:solidFill>
              </a:rPr>
              <a:t>視覺化</a:t>
            </a:r>
            <a:endParaRPr lang="en-US" altLang="zh-TW" sz="6000" b="1" dirty="0" smtClean="0">
              <a:solidFill>
                <a:schemeClr val="accent6"/>
              </a:solidFill>
            </a:endParaRPr>
          </a:p>
          <a:p>
            <a:pPr algn="ctr"/>
            <a:r>
              <a:rPr lang="en-US" altLang="zh-TW" sz="3600" b="1" dirty="0" smtClean="0">
                <a:solidFill>
                  <a:srgbClr val="7030A0"/>
                </a:solidFill>
              </a:rPr>
              <a:t>Data Visualization</a:t>
            </a:r>
            <a:endParaRPr lang="zh-TW" altLang="en-US" sz="3600" b="1" dirty="0">
              <a:solidFill>
                <a:srgbClr val="7030A0"/>
              </a:solidFill>
            </a:endParaRPr>
          </a:p>
        </p:txBody>
      </p:sp>
      <p:sp>
        <p:nvSpPr>
          <p:cNvPr id="2" name="投影片編號版面配置區 1"/>
          <p:cNvSpPr>
            <a:spLocks noGrp="1"/>
          </p:cNvSpPr>
          <p:nvPr>
            <p:ph type="sldNum" sz="quarter" idx="12"/>
          </p:nvPr>
        </p:nvSpPr>
        <p:spPr/>
        <p:txBody>
          <a:bodyPr/>
          <a:lstStyle/>
          <a:p>
            <a:fld id="{ABF0AC0E-8DAE-4393-9467-A238A31520C4}" type="slidenum">
              <a:rPr lang="zh-TW" altLang="en-US" smtClean="0"/>
              <a:t>3</a:t>
            </a:fld>
            <a:endParaRPr lang="zh-TW" altLang="en-US"/>
          </a:p>
        </p:txBody>
      </p:sp>
    </p:spTree>
    <p:extLst>
      <p:ext uri="{BB962C8B-B14F-4D97-AF65-F5344CB8AC3E}">
        <p14:creationId xmlns:p14="http://schemas.microsoft.com/office/powerpoint/2010/main" val="26918100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7687" y="177476"/>
            <a:ext cx="1564479" cy="646331"/>
          </a:xfrm>
          <a:prstGeom prst="rect">
            <a:avLst/>
          </a:prstGeom>
          <a:solidFill>
            <a:schemeClr val="accent6">
              <a:lumMod val="20000"/>
              <a:lumOff val="80000"/>
            </a:schemeClr>
          </a:solidFill>
        </p:spPr>
        <p:txBody>
          <a:bodyPr wrap="square">
            <a:spAutoFit/>
          </a:bodyPr>
          <a:lstStyle/>
          <a:p>
            <a:r>
              <a:rPr lang="zh-TW" altLang="en-US" sz="3600" b="1" dirty="0" smtClean="0">
                <a:effectLst>
                  <a:outerShdw blurRad="38100" dist="38100" dir="2700000" algn="tl">
                    <a:srgbClr val="000000">
                      <a:alpha val="43137"/>
                    </a:srgbClr>
                  </a:outerShdw>
                </a:effectLst>
              </a:rPr>
              <a:t>範例二</a:t>
            </a:r>
            <a:endParaRPr lang="zh-TW" altLang="en-US" sz="3600" b="1" dirty="0">
              <a:effectLst>
                <a:outerShdw blurRad="38100" dist="38100" dir="2700000" algn="tl">
                  <a:srgbClr val="000000">
                    <a:alpha val="43137"/>
                  </a:srgbClr>
                </a:outerShdw>
              </a:effectLst>
            </a:endParaRPr>
          </a:p>
        </p:txBody>
      </p:sp>
      <p:sp>
        <p:nvSpPr>
          <p:cNvPr id="2" name="矩形 1"/>
          <p:cNvSpPr/>
          <p:nvPr/>
        </p:nvSpPr>
        <p:spPr>
          <a:xfrm>
            <a:off x="299580" y="1057516"/>
            <a:ext cx="4061467" cy="4832092"/>
          </a:xfrm>
          <a:prstGeom prst="rect">
            <a:avLst/>
          </a:prstGeom>
          <a:solidFill>
            <a:schemeClr val="accent1">
              <a:lumMod val="20000"/>
              <a:lumOff val="80000"/>
            </a:schemeClr>
          </a:solidFill>
        </p:spPr>
        <p:txBody>
          <a:bodyPr wrap="square">
            <a:spAutoFit/>
          </a:bodyPr>
          <a:lstStyle/>
          <a:p>
            <a:r>
              <a:rPr lang="en-US" altLang="zh-TW" sz="2800" dirty="0" err="1"/>
              <a:t>plt.bar</a:t>
            </a:r>
            <a:r>
              <a:rPr lang="en-US" altLang="zh-TW" sz="2800" dirty="0" smtClean="0"/>
              <a:t>(</a:t>
            </a:r>
          </a:p>
          <a:p>
            <a:r>
              <a:rPr lang="en-US" altLang="zh-TW" sz="2800" dirty="0" smtClean="0"/>
              <a:t>X</a:t>
            </a:r>
            <a:r>
              <a:rPr lang="en-US" altLang="zh-TW" sz="2800" dirty="0"/>
              <a:t>, </a:t>
            </a:r>
            <a:endParaRPr lang="en-US" altLang="zh-TW" sz="2800" dirty="0" smtClean="0"/>
          </a:p>
          <a:p>
            <a:r>
              <a:rPr lang="en-US" altLang="zh-TW" sz="2800" dirty="0" smtClean="0"/>
              <a:t>Y1</a:t>
            </a:r>
            <a:r>
              <a:rPr lang="en-US" altLang="zh-TW" sz="2800" dirty="0"/>
              <a:t>, </a:t>
            </a:r>
            <a:endParaRPr lang="en-US" altLang="zh-TW" sz="2800" dirty="0" smtClean="0"/>
          </a:p>
          <a:p>
            <a:r>
              <a:rPr lang="en-US" altLang="zh-TW" sz="2800" dirty="0" smtClean="0"/>
              <a:t>alpha=0.9</a:t>
            </a:r>
            <a:r>
              <a:rPr lang="en-US" altLang="zh-TW" sz="2800" dirty="0"/>
              <a:t>, </a:t>
            </a:r>
            <a:endParaRPr lang="en-US" altLang="zh-TW" sz="2800" dirty="0" smtClean="0"/>
          </a:p>
          <a:p>
            <a:r>
              <a:rPr lang="en-US" altLang="zh-TW" sz="2800" dirty="0" smtClean="0"/>
              <a:t>width </a:t>
            </a:r>
            <a:r>
              <a:rPr lang="en-US" altLang="zh-TW" sz="2800" dirty="0"/>
              <a:t>= 0.35, </a:t>
            </a:r>
            <a:endParaRPr lang="en-US" altLang="zh-TW" sz="2800" dirty="0" smtClean="0"/>
          </a:p>
          <a:p>
            <a:r>
              <a:rPr lang="en-US" altLang="zh-TW" sz="2800" dirty="0" err="1" smtClean="0"/>
              <a:t>facecolor</a:t>
            </a:r>
            <a:r>
              <a:rPr lang="en-US" altLang="zh-TW" sz="2800" dirty="0" smtClean="0"/>
              <a:t> </a:t>
            </a:r>
            <a:r>
              <a:rPr lang="en-US" altLang="zh-TW" sz="2800" dirty="0"/>
              <a:t>= '</a:t>
            </a:r>
            <a:r>
              <a:rPr lang="en-US" altLang="zh-TW" sz="2800" dirty="0" err="1"/>
              <a:t>lightskyblue</a:t>
            </a:r>
            <a:r>
              <a:rPr lang="en-US" altLang="zh-TW" sz="2800" dirty="0"/>
              <a:t>', </a:t>
            </a:r>
            <a:endParaRPr lang="en-US" altLang="zh-TW" sz="2800" dirty="0" smtClean="0"/>
          </a:p>
          <a:p>
            <a:r>
              <a:rPr lang="en-US" altLang="zh-TW" sz="2800" dirty="0" err="1" smtClean="0"/>
              <a:t>edgecolor</a:t>
            </a:r>
            <a:r>
              <a:rPr lang="en-US" altLang="zh-TW" sz="2800" dirty="0" smtClean="0"/>
              <a:t> </a:t>
            </a:r>
            <a:r>
              <a:rPr lang="en-US" altLang="zh-TW" sz="2800" dirty="0"/>
              <a:t>= 'white', </a:t>
            </a:r>
            <a:endParaRPr lang="en-US" altLang="zh-TW" sz="2800" dirty="0" smtClean="0"/>
          </a:p>
          <a:p>
            <a:r>
              <a:rPr lang="en-US" altLang="zh-TW" sz="2800" dirty="0" smtClean="0"/>
              <a:t>label</a:t>
            </a:r>
            <a:r>
              <a:rPr lang="en-US" altLang="zh-TW" sz="2800" dirty="0"/>
              <a:t>='one</a:t>
            </a:r>
            <a:r>
              <a:rPr lang="en-US" altLang="zh-TW" sz="2800" dirty="0" smtClean="0"/>
              <a:t>',</a:t>
            </a:r>
          </a:p>
          <a:p>
            <a:r>
              <a:rPr lang="en-US" altLang="zh-TW" sz="2800" dirty="0" err="1" smtClean="0"/>
              <a:t>lw</a:t>
            </a:r>
            <a:r>
              <a:rPr lang="en-US" altLang="zh-TW" sz="2800" dirty="0" smtClean="0"/>
              <a:t>=1</a:t>
            </a:r>
          </a:p>
          <a:p>
            <a:r>
              <a:rPr lang="en-US" altLang="zh-TW" sz="2800" dirty="0" smtClean="0"/>
              <a:t>)</a:t>
            </a:r>
          </a:p>
          <a:p>
            <a:endParaRPr lang="en-US" altLang="zh-TW" sz="2800" dirty="0"/>
          </a:p>
        </p:txBody>
      </p:sp>
      <p:sp>
        <p:nvSpPr>
          <p:cNvPr id="4" name="矩形 3"/>
          <p:cNvSpPr/>
          <p:nvPr/>
        </p:nvSpPr>
        <p:spPr>
          <a:xfrm>
            <a:off x="1881351" y="6123317"/>
            <a:ext cx="7031421" cy="461665"/>
          </a:xfrm>
          <a:prstGeom prst="rect">
            <a:avLst/>
          </a:prstGeom>
        </p:spPr>
        <p:txBody>
          <a:bodyPr wrap="square">
            <a:spAutoFit/>
          </a:bodyPr>
          <a:lstStyle/>
          <a:p>
            <a:r>
              <a:rPr lang="en-US" altLang="zh-TW" sz="2400" dirty="0" err="1" smtClean="0"/>
              <a:t>plt.legend</a:t>
            </a:r>
            <a:r>
              <a:rPr lang="en-US" altLang="zh-TW" sz="2400" dirty="0" smtClean="0"/>
              <a:t>(</a:t>
            </a:r>
            <a:r>
              <a:rPr lang="en-US" altLang="zh-TW" sz="2400" dirty="0" err="1" smtClean="0"/>
              <a:t>loc</a:t>
            </a:r>
            <a:r>
              <a:rPr lang="en-US" altLang="zh-TW" sz="2400" dirty="0"/>
              <a:t>=“upper left”) # </a:t>
            </a:r>
            <a:r>
              <a:rPr lang="zh-TW" altLang="en-US" sz="2400" dirty="0"/>
              <a:t>設置</a:t>
            </a:r>
            <a:r>
              <a:rPr lang="en-US" altLang="zh-TW" sz="2400" dirty="0"/>
              <a:t>label</a:t>
            </a:r>
            <a:r>
              <a:rPr lang="zh-TW" altLang="en-US" sz="2400" dirty="0"/>
              <a:t>的位置在左上</a:t>
            </a:r>
          </a:p>
        </p:txBody>
      </p:sp>
      <p:sp>
        <p:nvSpPr>
          <p:cNvPr id="7" name="矩形 6"/>
          <p:cNvSpPr/>
          <p:nvPr/>
        </p:nvSpPr>
        <p:spPr>
          <a:xfrm>
            <a:off x="4708670" y="1057516"/>
            <a:ext cx="4061467" cy="4401205"/>
          </a:xfrm>
          <a:prstGeom prst="rect">
            <a:avLst/>
          </a:prstGeom>
          <a:solidFill>
            <a:schemeClr val="accent1">
              <a:lumMod val="20000"/>
              <a:lumOff val="80000"/>
            </a:schemeClr>
          </a:solidFill>
        </p:spPr>
        <p:txBody>
          <a:bodyPr wrap="square">
            <a:spAutoFit/>
          </a:bodyPr>
          <a:lstStyle/>
          <a:p>
            <a:r>
              <a:rPr lang="en-US" altLang="zh-TW" sz="2800" dirty="0" err="1"/>
              <a:t>plt.bar</a:t>
            </a:r>
            <a:r>
              <a:rPr lang="en-US" altLang="zh-TW" sz="2800" dirty="0" smtClean="0"/>
              <a:t>(</a:t>
            </a:r>
          </a:p>
          <a:p>
            <a:r>
              <a:rPr lang="en-US" altLang="zh-TW" sz="2800" dirty="0" smtClean="0"/>
              <a:t>X+0.35</a:t>
            </a:r>
            <a:r>
              <a:rPr lang="en-US" altLang="zh-TW" sz="2800" dirty="0"/>
              <a:t>, </a:t>
            </a:r>
            <a:endParaRPr lang="en-US" altLang="zh-TW" sz="2800" dirty="0" smtClean="0"/>
          </a:p>
          <a:p>
            <a:r>
              <a:rPr lang="en-US" altLang="zh-TW" sz="2800" dirty="0" smtClean="0"/>
              <a:t>Y2</a:t>
            </a:r>
            <a:r>
              <a:rPr lang="en-US" altLang="zh-TW" sz="2800" dirty="0"/>
              <a:t>, </a:t>
            </a:r>
            <a:endParaRPr lang="en-US" altLang="zh-TW" sz="2800" dirty="0" smtClean="0"/>
          </a:p>
          <a:p>
            <a:r>
              <a:rPr lang="en-US" altLang="zh-TW" sz="2800" dirty="0" smtClean="0"/>
              <a:t>alpha=0.9</a:t>
            </a:r>
            <a:r>
              <a:rPr lang="en-US" altLang="zh-TW" sz="2800" dirty="0"/>
              <a:t>, </a:t>
            </a:r>
            <a:endParaRPr lang="en-US" altLang="zh-TW" sz="2800" dirty="0" smtClean="0"/>
          </a:p>
          <a:p>
            <a:r>
              <a:rPr lang="en-US" altLang="zh-TW" sz="2800" dirty="0" smtClean="0"/>
              <a:t>width </a:t>
            </a:r>
            <a:r>
              <a:rPr lang="en-US" altLang="zh-TW" sz="2800" dirty="0"/>
              <a:t>= 0.35, </a:t>
            </a:r>
            <a:endParaRPr lang="en-US" altLang="zh-TW" sz="2800" dirty="0" smtClean="0"/>
          </a:p>
          <a:p>
            <a:r>
              <a:rPr lang="en-US" altLang="zh-TW" sz="2800" dirty="0" err="1" smtClean="0"/>
              <a:t>facecolor</a:t>
            </a:r>
            <a:r>
              <a:rPr lang="en-US" altLang="zh-TW" sz="2800" dirty="0" smtClean="0"/>
              <a:t> </a:t>
            </a:r>
            <a:r>
              <a:rPr lang="en-US" altLang="zh-TW" sz="2800" dirty="0"/>
              <a:t>= '</a:t>
            </a:r>
            <a:r>
              <a:rPr lang="en-US" altLang="zh-TW" sz="2800" dirty="0" err="1"/>
              <a:t>yellowgreen</a:t>
            </a:r>
            <a:r>
              <a:rPr lang="en-US" altLang="zh-TW" sz="2800" dirty="0"/>
              <a:t>', </a:t>
            </a:r>
            <a:endParaRPr lang="en-US" altLang="zh-TW" sz="2800" dirty="0" smtClean="0"/>
          </a:p>
          <a:p>
            <a:r>
              <a:rPr lang="en-US" altLang="zh-TW" sz="2800" dirty="0" err="1" smtClean="0"/>
              <a:t>edgecolor</a:t>
            </a:r>
            <a:r>
              <a:rPr lang="en-US" altLang="zh-TW" sz="2800" dirty="0" smtClean="0"/>
              <a:t> </a:t>
            </a:r>
            <a:r>
              <a:rPr lang="en-US" altLang="zh-TW" sz="2800" dirty="0"/>
              <a:t>= 'white', </a:t>
            </a:r>
            <a:endParaRPr lang="en-US" altLang="zh-TW" sz="2800" dirty="0" smtClean="0"/>
          </a:p>
          <a:p>
            <a:r>
              <a:rPr lang="en-US" altLang="zh-TW" sz="2800" dirty="0" smtClean="0"/>
              <a:t>label</a:t>
            </a:r>
            <a:r>
              <a:rPr lang="en-US" altLang="zh-TW" sz="2800" dirty="0"/>
              <a:t>='second', </a:t>
            </a:r>
            <a:endParaRPr lang="en-US" altLang="zh-TW" sz="2800" dirty="0" smtClean="0"/>
          </a:p>
          <a:p>
            <a:r>
              <a:rPr lang="en-US" altLang="zh-TW" sz="2800" dirty="0" err="1" smtClean="0"/>
              <a:t>lw</a:t>
            </a:r>
            <a:r>
              <a:rPr lang="en-US" altLang="zh-TW" sz="2800" dirty="0" smtClean="0"/>
              <a:t>=1</a:t>
            </a:r>
          </a:p>
          <a:p>
            <a:r>
              <a:rPr lang="en-US" altLang="zh-TW" sz="2800" dirty="0" smtClean="0"/>
              <a:t>)</a:t>
            </a:r>
            <a:endParaRPr lang="en-US" altLang="zh-TW" sz="2800"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6421" y="80124"/>
            <a:ext cx="2951339" cy="1954783"/>
          </a:xfrm>
          <a:prstGeom prst="rect">
            <a:avLst/>
          </a:prstGeom>
        </p:spPr>
      </p:pic>
      <p:sp>
        <p:nvSpPr>
          <p:cNvPr id="8" name="投影片編號版面配置區 7"/>
          <p:cNvSpPr>
            <a:spLocks noGrp="1"/>
          </p:cNvSpPr>
          <p:nvPr>
            <p:ph type="sldNum" sz="quarter" idx="12"/>
          </p:nvPr>
        </p:nvSpPr>
        <p:spPr/>
        <p:txBody>
          <a:bodyPr/>
          <a:lstStyle/>
          <a:p>
            <a:fld id="{ABF0AC0E-8DAE-4393-9467-A238A31520C4}" type="slidenum">
              <a:rPr lang="zh-TW" altLang="en-US" smtClean="0"/>
              <a:t>30</a:t>
            </a:fld>
            <a:endParaRPr lang="zh-TW" altLang="en-US"/>
          </a:p>
        </p:txBody>
      </p:sp>
    </p:spTree>
    <p:extLst>
      <p:ext uri="{BB962C8B-B14F-4D97-AF65-F5344CB8AC3E}">
        <p14:creationId xmlns:p14="http://schemas.microsoft.com/office/powerpoint/2010/main" val="1540899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162097"/>
            <a:ext cx="9144000" cy="21125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smtClean="0">
                <a:solidFill>
                  <a:schemeClr val="tx1"/>
                </a:solidFill>
                <a:effectLst>
                  <a:outerShdw blurRad="38100" dist="38100" dir="2700000" algn="tl">
                    <a:srgbClr val="000000">
                      <a:alpha val="43137"/>
                    </a:srgbClr>
                  </a:outerShdw>
                </a:effectLst>
              </a:rPr>
              <a:t>直方圖</a:t>
            </a:r>
            <a:r>
              <a:rPr lang="en-US" altLang="zh-TW" sz="3600" b="1" dirty="0" smtClean="0">
                <a:solidFill>
                  <a:schemeClr val="tx1"/>
                </a:solidFill>
                <a:effectLst>
                  <a:outerShdw blurRad="38100" dist="38100" dir="2700000" algn="tl">
                    <a:srgbClr val="000000">
                      <a:alpha val="43137"/>
                    </a:srgbClr>
                  </a:outerShdw>
                </a:effectLst>
              </a:rPr>
              <a:t>(histogram)</a:t>
            </a:r>
          </a:p>
          <a:p>
            <a:pPr algn="ctr"/>
            <a:r>
              <a:rPr lang="en-US" altLang="zh-TW" sz="3600" b="1" dirty="0" err="1" smtClean="0">
                <a:solidFill>
                  <a:srgbClr val="FF0000"/>
                </a:solidFill>
                <a:effectLst>
                  <a:outerShdw blurRad="38100" dist="38100" dir="2700000" algn="tl">
                    <a:srgbClr val="000000">
                      <a:alpha val="43137"/>
                    </a:srgbClr>
                  </a:outerShdw>
                </a:effectLst>
              </a:rPr>
              <a:t>hist</a:t>
            </a:r>
            <a:r>
              <a:rPr lang="en-US" altLang="zh-TW" sz="3600" b="1" dirty="0" smtClean="0">
                <a:solidFill>
                  <a:srgbClr val="FF0000"/>
                </a:solidFill>
                <a:effectLst>
                  <a:outerShdw blurRad="38100" dist="38100" dir="2700000" algn="tl">
                    <a:srgbClr val="000000">
                      <a:alpha val="43137"/>
                    </a:srgbClr>
                  </a:outerShdw>
                </a:effectLst>
              </a:rPr>
              <a:t>()</a:t>
            </a:r>
          </a:p>
          <a:p>
            <a:pPr algn="ctr"/>
            <a:r>
              <a:rPr lang="en-US" altLang="zh-TW" sz="3600" b="1" dirty="0" err="1" smtClean="0">
                <a:effectLst>
                  <a:outerShdw blurRad="38100" dist="38100" dir="2700000" algn="tl">
                    <a:srgbClr val="000000">
                      <a:alpha val="43137"/>
                    </a:srgbClr>
                  </a:outerShdw>
                </a:effectLst>
              </a:rPr>
              <a:t>matplotlib.pyplot.hist</a:t>
            </a:r>
            <a:endParaRPr lang="en-US" altLang="zh-TW" sz="3600" b="1" dirty="0">
              <a:effectLst>
                <a:outerShdw blurRad="38100" dist="38100" dir="2700000" algn="tl">
                  <a:srgbClr val="000000">
                    <a:alpha val="43137"/>
                  </a:srgbClr>
                </a:outerShdw>
              </a:effectLst>
            </a:endParaRPr>
          </a:p>
        </p:txBody>
      </p:sp>
      <p:sp>
        <p:nvSpPr>
          <p:cNvPr id="2" name="投影片編號版面配置區 1"/>
          <p:cNvSpPr>
            <a:spLocks noGrp="1"/>
          </p:cNvSpPr>
          <p:nvPr>
            <p:ph type="sldNum" sz="quarter" idx="12"/>
          </p:nvPr>
        </p:nvSpPr>
        <p:spPr/>
        <p:txBody>
          <a:bodyPr/>
          <a:lstStyle/>
          <a:p>
            <a:fld id="{ABF0AC0E-8DAE-4393-9467-A238A31520C4}" type="slidenum">
              <a:rPr lang="zh-TW" altLang="en-US" smtClean="0"/>
              <a:t>31</a:t>
            </a:fld>
            <a:endParaRPr lang="zh-TW" altLang="en-US"/>
          </a:p>
        </p:txBody>
      </p:sp>
    </p:spTree>
    <p:extLst>
      <p:ext uri="{BB962C8B-B14F-4D97-AF65-F5344CB8AC3E}">
        <p14:creationId xmlns:p14="http://schemas.microsoft.com/office/powerpoint/2010/main" val="25945453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87084" y="371357"/>
            <a:ext cx="3803182" cy="646331"/>
          </a:xfrm>
          <a:prstGeom prst="rect">
            <a:avLst/>
          </a:prstGeom>
          <a:solidFill>
            <a:schemeClr val="accent6">
              <a:lumMod val="20000"/>
              <a:lumOff val="80000"/>
            </a:schemeClr>
          </a:solidFill>
        </p:spPr>
        <p:txBody>
          <a:bodyPr wrap="square">
            <a:spAutoFit/>
          </a:bodyPr>
          <a:lstStyle/>
          <a:p>
            <a:r>
              <a:rPr lang="zh-TW" altLang="en-US" sz="3600" b="1" dirty="0">
                <a:effectLst>
                  <a:outerShdw blurRad="38100" dist="38100" dir="2700000" algn="tl">
                    <a:srgbClr val="000000">
                      <a:alpha val="43137"/>
                    </a:srgbClr>
                  </a:outerShdw>
                </a:effectLst>
              </a:rPr>
              <a:t>直方圖</a:t>
            </a:r>
            <a:r>
              <a:rPr lang="en-US" altLang="zh-TW" sz="3600" b="1" dirty="0">
                <a:effectLst>
                  <a:outerShdw blurRad="38100" dist="38100" dir="2700000" algn="tl">
                    <a:srgbClr val="000000">
                      <a:alpha val="43137"/>
                    </a:srgbClr>
                  </a:outerShdw>
                </a:effectLst>
              </a:rPr>
              <a:t>(histogram)</a:t>
            </a:r>
          </a:p>
        </p:txBody>
      </p:sp>
      <p:sp>
        <p:nvSpPr>
          <p:cNvPr id="4" name="矩形 3"/>
          <p:cNvSpPr/>
          <p:nvPr/>
        </p:nvSpPr>
        <p:spPr>
          <a:xfrm>
            <a:off x="687084" y="1818373"/>
            <a:ext cx="7465962" cy="1569660"/>
          </a:xfrm>
          <a:prstGeom prst="rect">
            <a:avLst/>
          </a:prstGeom>
        </p:spPr>
        <p:txBody>
          <a:bodyPr wrap="square">
            <a:spAutoFit/>
          </a:bodyPr>
          <a:lstStyle/>
          <a:p>
            <a:r>
              <a:rPr lang="zh-TW" altLang="en-US" sz="2400" dirty="0" smtClean="0"/>
              <a:t>直</a:t>
            </a:r>
            <a:r>
              <a:rPr lang="zh-TW" altLang="en-US" sz="2400" dirty="0"/>
              <a:t>方圖基本上是一種</a:t>
            </a:r>
            <a:r>
              <a:rPr lang="zh-TW" altLang="en-US" sz="2400" b="1" dirty="0">
                <a:solidFill>
                  <a:srgbClr val="FF0000"/>
                </a:solidFill>
                <a:effectLst>
                  <a:outerShdw blurRad="38100" dist="38100" dir="2700000" algn="tl">
                    <a:srgbClr val="000000">
                      <a:alpha val="43137"/>
                    </a:srgbClr>
                  </a:outerShdw>
                </a:effectLst>
              </a:rPr>
              <a:t>次數分配表</a:t>
            </a:r>
            <a:r>
              <a:rPr lang="zh-TW" altLang="en-US" sz="2400" dirty="0"/>
              <a:t>，</a:t>
            </a:r>
          </a:p>
          <a:p>
            <a:r>
              <a:rPr lang="zh-TW" altLang="en-US" sz="2400" dirty="0"/>
              <a:t>沿著橫軸以各組組界為分界</a:t>
            </a:r>
            <a:r>
              <a:rPr lang="zh-TW" altLang="en-US" sz="2400" dirty="0" smtClean="0"/>
              <a:t>，</a:t>
            </a:r>
            <a:endParaRPr lang="en-US" altLang="zh-TW" sz="2400" dirty="0" smtClean="0"/>
          </a:p>
          <a:p>
            <a:r>
              <a:rPr lang="zh-TW" altLang="en-US" sz="2400" dirty="0" smtClean="0"/>
              <a:t>組</a:t>
            </a:r>
            <a:r>
              <a:rPr lang="zh-TW" altLang="en-US" sz="2400" dirty="0"/>
              <a:t>距為底邊</a:t>
            </a:r>
            <a:r>
              <a:rPr lang="zh-TW" altLang="en-US" sz="2400" dirty="0" smtClean="0"/>
              <a:t>，以</a:t>
            </a:r>
            <a:r>
              <a:rPr lang="zh-TW" altLang="en-US" sz="2400" dirty="0"/>
              <a:t>各組的次數為高度，</a:t>
            </a:r>
          </a:p>
          <a:p>
            <a:r>
              <a:rPr lang="zh-TW" altLang="en-US" sz="2400" dirty="0"/>
              <a:t>依序在固定的間距上畫出矩形高度所繪製而成之圖形</a:t>
            </a:r>
            <a:r>
              <a:rPr lang="zh-TW" altLang="en-US" sz="2400" dirty="0" smtClean="0"/>
              <a:t>。</a:t>
            </a:r>
            <a:endParaRPr lang="zh-TW" altLang="en-US" sz="2400" dirty="0"/>
          </a:p>
        </p:txBody>
      </p:sp>
      <p:sp>
        <p:nvSpPr>
          <p:cNvPr id="5" name="矩形 4"/>
          <p:cNvSpPr/>
          <p:nvPr/>
        </p:nvSpPr>
        <p:spPr>
          <a:xfrm>
            <a:off x="687084" y="1017688"/>
            <a:ext cx="3689280" cy="369332"/>
          </a:xfrm>
          <a:prstGeom prst="rect">
            <a:avLst/>
          </a:prstGeom>
        </p:spPr>
        <p:txBody>
          <a:bodyPr wrap="none">
            <a:spAutoFit/>
          </a:bodyPr>
          <a:lstStyle/>
          <a:p>
            <a:r>
              <a:rPr lang="en-US" altLang="zh-TW" dirty="0"/>
              <a:t>https://zh.wikipedia.org/wiki/</a:t>
            </a:r>
            <a:r>
              <a:rPr lang="zh-TW" altLang="en-US" dirty="0"/>
              <a:t>直方圖</a:t>
            </a:r>
          </a:p>
        </p:txBody>
      </p:sp>
      <p:sp>
        <p:nvSpPr>
          <p:cNvPr id="8" name="矩形 7"/>
          <p:cNvSpPr/>
          <p:nvPr/>
        </p:nvSpPr>
        <p:spPr>
          <a:xfrm>
            <a:off x="2029278" y="3885981"/>
            <a:ext cx="5498408" cy="2677656"/>
          </a:xfrm>
          <a:prstGeom prst="rect">
            <a:avLst/>
          </a:prstGeom>
          <a:solidFill>
            <a:schemeClr val="accent1">
              <a:lumMod val="20000"/>
              <a:lumOff val="80000"/>
            </a:schemeClr>
          </a:solidFill>
        </p:spPr>
        <p:txBody>
          <a:bodyPr wrap="square">
            <a:spAutoFit/>
          </a:bodyPr>
          <a:lstStyle/>
          <a:p>
            <a:r>
              <a:rPr lang="en-US" altLang="zh-TW" sz="2400" dirty="0"/>
              <a:t>import </a:t>
            </a:r>
            <a:r>
              <a:rPr lang="en-US" altLang="zh-TW" sz="2400" dirty="0" err="1"/>
              <a:t>matplotlib.pyplot</a:t>
            </a:r>
            <a:r>
              <a:rPr lang="en-US" altLang="zh-TW" sz="2400" dirty="0"/>
              <a:t> as </a:t>
            </a:r>
            <a:r>
              <a:rPr lang="en-US" altLang="zh-TW" sz="2400" dirty="0" err="1"/>
              <a:t>plt</a:t>
            </a:r>
            <a:endParaRPr lang="en-US" altLang="zh-TW" sz="2400" dirty="0"/>
          </a:p>
          <a:p>
            <a:r>
              <a:rPr lang="en-US" altLang="zh-TW" sz="2400" dirty="0"/>
              <a:t>from </a:t>
            </a:r>
            <a:r>
              <a:rPr lang="en-US" altLang="zh-TW" sz="2400" dirty="0" err="1"/>
              <a:t>numpy.random</a:t>
            </a:r>
            <a:r>
              <a:rPr lang="en-US" altLang="zh-TW" sz="2400" dirty="0"/>
              <a:t> import </a:t>
            </a:r>
            <a:r>
              <a:rPr lang="en-US" altLang="zh-TW" sz="2400" dirty="0" err="1"/>
              <a:t>normal,rand</a:t>
            </a:r>
            <a:endParaRPr lang="en-US" altLang="zh-TW" sz="2400" dirty="0"/>
          </a:p>
          <a:p>
            <a:endParaRPr lang="en-US" altLang="zh-TW" sz="2400" dirty="0"/>
          </a:p>
          <a:p>
            <a:r>
              <a:rPr lang="en-US" altLang="zh-TW" sz="2400" dirty="0"/>
              <a:t>x = normal(size=200)</a:t>
            </a:r>
          </a:p>
          <a:p>
            <a:endParaRPr lang="en-US" altLang="zh-TW" sz="2400" dirty="0"/>
          </a:p>
          <a:p>
            <a:r>
              <a:rPr lang="en-US" altLang="zh-TW" sz="2400" dirty="0" err="1"/>
              <a:t>plt.hist</a:t>
            </a:r>
            <a:r>
              <a:rPr lang="en-US" altLang="zh-TW" sz="2400" dirty="0"/>
              <a:t>(</a:t>
            </a:r>
            <a:r>
              <a:rPr lang="en-US" altLang="zh-TW" sz="2400" dirty="0" err="1"/>
              <a:t>x,bins</a:t>
            </a:r>
            <a:r>
              <a:rPr lang="en-US" altLang="zh-TW" sz="2400" dirty="0"/>
              <a:t>=30)</a:t>
            </a:r>
          </a:p>
          <a:p>
            <a:r>
              <a:rPr lang="en-US" altLang="zh-TW" sz="2400" dirty="0" err="1"/>
              <a:t>plt.show</a:t>
            </a:r>
            <a:r>
              <a:rPr lang="en-US" altLang="zh-TW" sz="2400" dirty="0"/>
              <a:t>()</a:t>
            </a:r>
            <a:endParaRPr lang="zh-TW" altLang="en-US" sz="2400" dirty="0"/>
          </a:p>
        </p:txBody>
      </p:sp>
      <p:pic>
        <p:nvPicPr>
          <p:cNvPr id="9" name="圖片 8"/>
          <p:cNvPicPr>
            <a:picLocks noChangeAspect="1"/>
          </p:cNvPicPr>
          <p:nvPr/>
        </p:nvPicPr>
        <p:blipFill>
          <a:blip r:embed="rId2"/>
          <a:stretch>
            <a:fillRect/>
          </a:stretch>
        </p:blipFill>
        <p:spPr>
          <a:xfrm>
            <a:off x="5367285" y="63449"/>
            <a:ext cx="3776715" cy="2826635"/>
          </a:xfrm>
          <a:prstGeom prst="rect">
            <a:avLst/>
          </a:prstGeom>
        </p:spPr>
      </p:pic>
      <p:sp>
        <p:nvSpPr>
          <p:cNvPr id="10" name="投影片編號版面配置區 9"/>
          <p:cNvSpPr>
            <a:spLocks noGrp="1"/>
          </p:cNvSpPr>
          <p:nvPr>
            <p:ph type="sldNum" sz="quarter" idx="12"/>
          </p:nvPr>
        </p:nvSpPr>
        <p:spPr/>
        <p:txBody>
          <a:bodyPr/>
          <a:lstStyle/>
          <a:p>
            <a:fld id="{ABF0AC0E-8DAE-4393-9467-A238A31520C4}" type="slidenum">
              <a:rPr lang="zh-TW" altLang="en-US" smtClean="0"/>
              <a:t>32</a:t>
            </a:fld>
            <a:endParaRPr lang="zh-TW" altLang="en-US"/>
          </a:p>
        </p:txBody>
      </p:sp>
    </p:spTree>
    <p:extLst>
      <p:ext uri="{BB962C8B-B14F-4D97-AF65-F5344CB8AC3E}">
        <p14:creationId xmlns:p14="http://schemas.microsoft.com/office/powerpoint/2010/main" val="85876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162097"/>
            <a:ext cx="9144000" cy="21125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smtClean="0">
                <a:solidFill>
                  <a:schemeClr val="tx1"/>
                </a:solidFill>
                <a:effectLst>
                  <a:outerShdw blurRad="38100" dist="38100" dir="2700000" algn="tl">
                    <a:srgbClr val="000000">
                      <a:alpha val="43137"/>
                    </a:srgbClr>
                  </a:outerShdw>
                </a:effectLst>
              </a:rPr>
              <a:t>箱形圖 </a:t>
            </a:r>
            <a:r>
              <a:rPr lang="en-US" altLang="zh-TW" sz="3600" b="1" dirty="0" smtClean="0">
                <a:solidFill>
                  <a:schemeClr val="tx1"/>
                </a:solidFill>
                <a:effectLst>
                  <a:outerShdw blurRad="38100" dist="38100" dir="2700000" algn="tl">
                    <a:srgbClr val="000000">
                      <a:alpha val="43137"/>
                    </a:srgbClr>
                  </a:outerShdw>
                </a:effectLst>
              </a:rPr>
              <a:t>(Box plot)</a:t>
            </a:r>
          </a:p>
          <a:p>
            <a:pPr algn="ctr"/>
            <a:r>
              <a:rPr lang="en-US" altLang="zh-TW" sz="3600" b="1" dirty="0" smtClean="0">
                <a:solidFill>
                  <a:srgbClr val="FF0000"/>
                </a:solidFill>
                <a:effectLst>
                  <a:outerShdw blurRad="38100" dist="38100" dir="2700000" algn="tl">
                    <a:srgbClr val="000000">
                      <a:alpha val="43137"/>
                    </a:srgbClr>
                  </a:outerShdw>
                </a:effectLst>
              </a:rPr>
              <a:t>boxplot()</a:t>
            </a:r>
          </a:p>
          <a:p>
            <a:pPr algn="ctr"/>
            <a:r>
              <a:rPr lang="en-US" altLang="zh-TW" sz="3600" b="1" dirty="0" err="1" smtClean="0">
                <a:solidFill>
                  <a:schemeClr val="bg1"/>
                </a:solidFill>
                <a:effectLst>
                  <a:outerShdw blurRad="38100" dist="38100" dir="2700000" algn="tl">
                    <a:srgbClr val="000000">
                      <a:alpha val="43137"/>
                    </a:srgbClr>
                  </a:outerShdw>
                </a:effectLst>
              </a:rPr>
              <a:t>matplotlib.pyplot.boxplot</a:t>
            </a:r>
            <a:endParaRPr lang="en-US" altLang="zh-TW" sz="3600" b="1" dirty="0">
              <a:solidFill>
                <a:schemeClr val="bg1"/>
              </a:solidFill>
              <a:effectLst>
                <a:outerShdw blurRad="38100" dist="38100" dir="2700000" algn="tl">
                  <a:srgbClr val="000000">
                    <a:alpha val="43137"/>
                  </a:srgbClr>
                </a:outerShdw>
              </a:effectLst>
            </a:endParaRPr>
          </a:p>
        </p:txBody>
      </p:sp>
      <p:sp>
        <p:nvSpPr>
          <p:cNvPr id="5" name="矩形 4"/>
          <p:cNvSpPr/>
          <p:nvPr/>
        </p:nvSpPr>
        <p:spPr>
          <a:xfrm>
            <a:off x="325820" y="957254"/>
            <a:ext cx="8660525" cy="2616101"/>
          </a:xfrm>
          <a:prstGeom prst="rect">
            <a:avLst/>
          </a:prstGeom>
        </p:spPr>
        <p:txBody>
          <a:bodyPr wrap="square">
            <a:spAutoFit/>
          </a:bodyPr>
          <a:lstStyle/>
          <a:p>
            <a:r>
              <a:rPr lang="en-US" altLang="zh-TW" sz="2800" dirty="0" err="1"/>
              <a:t>matplotlib.pyplot.boxplot</a:t>
            </a:r>
            <a:r>
              <a:rPr lang="en-US" altLang="zh-TW" sz="2800" dirty="0" smtClean="0"/>
              <a:t>(</a:t>
            </a:r>
          </a:p>
          <a:p>
            <a:r>
              <a:rPr lang="en-US" altLang="zh-TW" dirty="0" smtClean="0"/>
              <a:t>x</a:t>
            </a:r>
            <a:r>
              <a:rPr lang="en-US" altLang="zh-TW" dirty="0"/>
              <a:t>, notch=None, </a:t>
            </a:r>
            <a:r>
              <a:rPr lang="en-US" altLang="zh-TW" dirty="0" err="1"/>
              <a:t>sym</a:t>
            </a:r>
            <a:r>
              <a:rPr lang="en-US" altLang="zh-TW" dirty="0"/>
              <a:t>=None, </a:t>
            </a:r>
            <a:r>
              <a:rPr lang="en-US" altLang="zh-TW" dirty="0" err="1"/>
              <a:t>vert</a:t>
            </a:r>
            <a:r>
              <a:rPr lang="en-US" altLang="zh-TW" dirty="0"/>
              <a:t>=None, </a:t>
            </a:r>
            <a:r>
              <a:rPr lang="en-US" altLang="zh-TW" dirty="0" err="1"/>
              <a:t>whis</a:t>
            </a:r>
            <a:r>
              <a:rPr lang="en-US" altLang="zh-TW" dirty="0"/>
              <a:t>=None, </a:t>
            </a:r>
          </a:p>
          <a:p>
            <a:r>
              <a:rPr lang="en-US" altLang="zh-TW" dirty="0"/>
              <a:t>positions=None, widths=None, </a:t>
            </a:r>
            <a:r>
              <a:rPr lang="en-US" altLang="zh-TW" dirty="0" err="1"/>
              <a:t>patch_artist</a:t>
            </a:r>
            <a:r>
              <a:rPr lang="en-US" altLang="zh-TW" dirty="0"/>
              <a:t>=None, bootstrap=None, </a:t>
            </a:r>
            <a:r>
              <a:rPr lang="en-US" altLang="zh-TW" dirty="0" err="1"/>
              <a:t>usermedians</a:t>
            </a:r>
            <a:r>
              <a:rPr lang="en-US" altLang="zh-TW" dirty="0"/>
              <a:t>=None, </a:t>
            </a:r>
            <a:r>
              <a:rPr lang="en-US" altLang="zh-TW" dirty="0" err="1" smtClean="0"/>
              <a:t>conf_intervals</a:t>
            </a:r>
            <a:r>
              <a:rPr lang="en-US" altLang="zh-TW" dirty="0" smtClean="0"/>
              <a:t>=None</a:t>
            </a:r>
            <a:r>
              <a:rPr lang="en-US" altLang="zh-TW" dirty="0"/>
              <a:t>, </a:t>
            </a:r>
            <a:r>
              <a:rPr lang="en-US" altLang="zh-TW" dirty="0" err="1"/>
              <a:t>meanline</a:t>
            </a:r>
            <a:r>
              <a:rPr lang="en-US" altLang="zh-TW" dirty="0"/>
              <a:t>=None, </a:t>
            </a:r>
            <a:r>
              <a:rPr lang="en-US" altLang="zh-TW" dirty="0" err="1"/>
              <a:t>showmeans</a:t>
            </a:r>
            <a:r>
              <a:rPr lang="en-US" altLang="zh-TW" dirty="0"/>
              <a:t>=None, </a:t>
            </a:r>
            <a:r>
              <a:rPr lang="en-US" altLang="zh-TW" dirty="0" err="1"/>
              <a:t>showcaps</a:t>
            </a:r>
            <a:r>
              <a:rPr lang="en-US" altLang="zh-TW" dirty="0"/>
              <a:t>=None, </a:t>
            </a:r>
            <a:r>
              <a:rPr lang="en-US" altLang="zh-TW" dirty="0" err="1"/>
              <a:t>showbox</a:t>
            </a:r>
            <a:r>
              <a:rPr lang="en-US" altLang="zh-TW" dirty="0"/>
              <a:t>=None, </a:t>
            </a:r>
            <a:r>
              <a:rPr lang="en-US" altLang="zh-TW" dirty="0" err="1" smtClean="0"/>
              <a:t>showfliers</a:t>
            </a:r>
            <a:r>
              <a:rPr lang="en-US" altLang="zh-TW" dirty="0" smtClean="0"/>
              <a:t>=None</a:t>
            </a:r>
            <a:r>
              <a:rPr lang="en-US" altLang="zh-TW" dirty="0"/>
              <a:t>, </a:t>
            </a:r>
            <a:r>
              <a:rPr lang="en-US" altLang="zh-TW" dirty="0" err="1"/>
              <a:t>boxprops</a:t>
            </a:r>
            <a:r>
              <a:rPr lang="en-US" altLang="zh-TW" dirty="0"/>
              <a:t>=None, labels=None, </a:t>
            </a:r>
            <a:r>
              <a:rPr lang="en-US" altLang="zh-TW" dirty="0" err="1"/>
              <a:t>flierprops</a:t>
            </a:r>
            <a:r>
              <a:rPr lang="en-US" altLang="zh-TW" dirty="0"/>
              <a:t>=None, </a:t>
            </a:r>
            <a:r>
              <a:rPr lang="en-US" altLang="zh-TW" dirty="0" err="1"/>
              <a:t>medianprops</a:t>
            </a:r>
            <a:r>
              <a:rPr lang="en-US" altLang="zh-TW" dirty="0"/>
              <a:t>=None, </a:t>
            </a:r>
            <a:r>
              <a:rPr lang="en-US" altLang="zh-TW" dirty="0" err="1" smtClean="0"/>
              <a:t>meanprops</a:t>
            </a:r>
            <a:r>
              <a:rPr lang="en-US" altLang="zh-TW" dirty="0" smtClean="0"/>
              <a:t>=None</a:t>
            </a:r>
            <a:r>
              <a:rPr lang="en-US" altLang="zh-TW" dirty="0"/>
              <a:t>, </a:t>
            </a:r>
            <a:r>
              <a:rPr lang="en-US" altLang="zh-TW" dirty="0" err="1"/>
              <a:t>capprops</a:t>
            </a:r>
            <a:r>
              <a:rPr lang="en-US" altLang="zh-TW" dirty="0"/>
              <a:t>=None, </a:t>
            </a:r>
            <a:r>
              <a:rPr lang="en-US" altLang="zh-TW" dirty="0" err="1"/>
              <a:t>whiskerprops</a:t>
            </a:r>
            <a:r>
              <a:rPr lang="en-US" altLang="zh-TW" dirty="0"/>
              <a:t>=None, </a:t>
            </a:r>
            <a:r>
              <a:rPr lang="en-US" altLang="zh-TW" dirty="0" err="1"/>
              <a:t>manage_ticks</a:t>
            </a:r>
            <a:r>
              <a:rPr lang="en-US" altLang="zh-TW" dirty="0"/>
              <a:t>=True, </a:t>
            </a:r>
            <a:r>
              <a:rPr lang="en-US" altLang="zh-TW" dirty="0" err="1"/>
              <a:t>autorange</a:t>
            </a:r>
            <a:r>
              <a:rPr lang="en-US" altLang="zh-TW" dirty="0"/>
              <a:t>=False, </a:t>
            </a:r>
            <a:r>
              <a:rPr lang="en-US" altLang="zh-TW" dirty="0" err="1"/>
              <a:t>zorder</a:t>
            </a:r>
            <a:r>
              <a:rPr lang="en-US" altLang="zh-TW" dirty="0"/>
              <a:t>=None, *, </a:t>
            </a:r>
            <a:r>
              <a:rPr lang="en-US" altLang="zh-TW" dirty="0" smtClean="0"/>
              <a:t>data=None</a:t>
            </a:r>
          </a:p>
          <a:p>
            <a:r>
              <a:rPr lang="en-US" altLang="zh-TW" sz="2800" dirty="0" smtClean="0"/>
              <a:t>)</a:t>
            </a:r>
            <a:endParaRPr lang="zh-TW" altLang="en-US" sz="2800" dirty="0"/>
          </a:p>
        </p:txBody>
      </p:sp>
      <p:sp>
        <p:nvSpPr>
          <p:cNvPr id="3" name="投影片編號版面配置區 2"/>
          <p:cNvSpPr>
            <a:spLocks noGrp="1"/>
          </p:cNvSpPr>
          <p:nvPr>
            <p:ph type="sldNum" sz="quarter" idx="12"/>
          </p:nvPr>
        </p:nvSpPr>
        <p:spPr/>
        <p:txBody>
          <a:bodyPr/>
          <a:lstStyle/>
          <a:p>
            <a:fld id="{ABF0AC0E-8DAE-4393-9467-A238A31520C4}" type="slidenum">
              <a:rPr lang="zh-TW" altLang="en-US" smtClean="0"/>
              <a:t>33</a:t>
            </a:fld>
            <a:endParaRPr lang="zh-TW" altLang="en-US"/>
          </a:p>
        </p:txBody>
      </p:sp>
    </p:spTree>
    <p:extLst>
      <p:ext uri="{BB962C8B-B14F-4D97-AF65-F5344CB8AC3E}">
        <p14:creationId xmlns:p14="http://schemas.microsoft.com/office/powerpoint/2010/main" val="25985509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8201" y="224212"/>
            <a:ext cx="1709275" cy="646331"/>
          </a:xfrm>
          <a:prstGeom prst="rect">
            <a:avLst/>
          </a:prstGeom>
          <a:solidFill>
            <a:schemeClr val="accent6">
              <a:lumMod val="20000"/>
              <a:lumOff val="80000"/>
            </a:schemeClr>
          </a:solidFill>
        </p:spPr>
        <p:txBody>
          <a:bodyPr wrap="square">
            <a:spAutoFit/>
          </a:bodyPr>
          <a:lstStyle/>
          <a:p>
            <a:r>
              <a:rPr lang="zh-TW" altLang="en-US" sz="3600" b="1" dirty="0" smtClean="0">
                <a:effectLst>
                  <a:outerShdw blurRad="38100" dist="38100" dir="2700000" algn="tl">
                    <a:srgbClr val="000000">
                      <a:alpha val="43137"/>
                    </a:srgbClr>
                  </a:outerShdw>
                </a:effectLst>
              </a:rPr>
              <a:t>範例一</a:t>
            </a:r>
            <a:endParaRPr lang="en-US" altLang="zh-TW" sz="3600" b="1" dirty="0">
              <a:effectLst>
                <a:outerShdw blurRad="38100" dist="38100" dir="2700000" algn="tl">
                  <a:srgbClr val="000000">
                    <a:alpha val="43137"/>
                  </a:srgbClr>
                </a:outerShdw>
              </a:effectLst>
            </a:endParaRPr>
          </a:p>
        </p:txBody>
      </p:sp>
      <p:sp>
        <p:nvSpPr>
          <p:cNvPr id="5" name="矩形 4"/>
          <p:cNvSpPr/>
          <p:nvPr/>
        </p:nvSpPr>
        <p:spPr>
          <a:xfrm>
            <a:off x="2096813" y="6488668"/>
            <a:ext cx="6963103" cy="369332"/>
          </a:xfrm>
          <a:prstGeom prst="rect">
            <a:avLst/>
          </a:prstGeom>
        </p:spPr>
        <p:txBody>
          <a:bodyPr wrap="square">
            <a:spAutoFit/>
          </a:bodyPr>
          <a:lstStyle/>
          <a:p>
            <a:r>
              <a:rPr lang="en-US" altLang="zh-TW" dirty="0"/>
              <a:t>https://matplotlib.org/3.1.1/api/_as_gen/matplotlib.pyplot.boxplot.html</a:t>
            </a:r>
            <a:endParaRPr lang="zh-TW" altLang="en-US" dirty="0"/>
          </a:p>
        </p:txBody>
      </p:sp>
      <p:sp>
        <p:nvSpPr>
          <p:cNvPr id="7" name="矩形 6"/>
          <p:cNvSpPr/>
          <p:nvPr/>
        </p:nvSpPr>
        <p:spPr>
          <a:xfrm>
            <a:off x="298201" y="2372823"/>
            <a:ext cx="5125137" cy="3539430"/>
          </a:xfrm>
          <a:prstGeom prst="rect">
            <a:avLst/>
          </a:prstGeom>
          <a:solidFill>
            <a:schemeClr val="accent1">
              <a:lumMod val="20000"/>
              <a:lumOff val="80000"/>
            </a:schemeClr>
          </a:solidFill>
        </p:spPr>
        <p:txBody>
          <a:bodyPr wrap="square">
            <a:spAutoFit/>
          </a:bodyPr>
          <a:lstStyle/>
          <a:p>
            <a:r>
              <a:rPr lang="en-US" altLang="zh-TW" sz="1400" dirty="0"/>
              <a:t>import </a:t>
            </a:r>
            <a:r>
              <a:rPr lang="en-US" altLang="zh-TW" sz="1400" dirty="0" err="1"/>
              <a:t>numpy</a:t>
            </a:r>
            <a:r>
              <a:rPr lang="en-US" altLang="zh-TW" sz="1400" dirty="0"/>
              <a:t> as np</a:t>
            </a:r>
          </a:p>
          <a:p>
            <a:r>
              <a:rPr lang="en-US" altLang="zh-TW" sz="1400" dirty="0"/>
              <a:t>import </a:t>
            </a:r>
            <a:r>
              <a:rPr lang="en-US" altLang="zh-TW" sz="1400" dirty="0" err="1"/>
              <a:t>matplotlib.pyplot</a:t>
            </a:r>
            <a:r>
              <a:rPr lang="en-US" altLang="zh-TW" sz="1400" dirty="0"/>
              <a:t> as </a:t>
            </a:r>
            <a:r>
              <a:rPr lang="en-US" altLang="zh-TW" sz="1400" dirty="0" err="1"/>
              <a:t>plt</a:t>
            </a:r>
            <a:endParaRPr lang="en-US" altLang="zh-TW" sz="1400" dirty="0"/>
          </a:p>
          <a:p>
            <a:endParaRPr lang="en-US" altLang="zh-TW" sz="1400" dirty="0"/>
          </a:p>
          <a:p>
            <a:r>
              <a:rPr lang="en-US" altLang="zh-TW" sz="1400" dirty="0"/>
              <a:t># Fixing random state for reproducibility</a:t>
            </a:r>
          </a:p>
          <a:p>
            <a:r>
              <a:rPr lang="en-US" altLang="zh-TW" sz="1400" dirty="0" err="1"/>
              <a:t>np.random.seed</a:t>
            </a:r>
            <a:r>
              <a:rPr lang="en-US" altLang="zh-TW" sz="1400" dirty="0"/>
              <a:t>(19680801)</a:t>
            </a:r>
          </a:p>
          <a:p>
            <a:endParaRPr lang="en-US" altLang="zh-TW" sz="1400" dirty="0"/>
          </a:p>
          <a:p>
            <a:r>
              <a:rPr lang="en-US" altLang="zh-TW" sz="1400" dirty="0"/>
              <a:t># fake up some data</a:t>
            </a:r>
          </a:p>
          <a:p>
            <a:r>
              <a:rPr lang="en-US" altLang="zh-TW" sz="1400" dirty="0"/>
              <a:t>spread = </a:t>
            </a:r>
            <a:r>
              <a:rPr lang="en-US" altLang="zh-TW" sz="1400" dirty="0" err="1"/>
              <a:t>np.random.rand</a:t>
            </a:r>
            <a:r>
              <a:rPr lang="en-US" altLang="zh-TW" sz="1400" dirty="0"/>
              <a:t>(50) * 100</a:t>
            </a:r>
          </a:p>
          <a:p>
            <a:r>
              <a:rPr lang="en-US" altLang="zh-TW" sz="1400" dirty="0"/>
              <a:t>center = </a:t>
            </a:r>
            <a:r>
              <a:rPr lang="en-US" altLang="zh-TW" sz="1400" dirty="0" err="1"/>
              <a:t>np.ones</a:t>
            </a:r>
            <a:r>
              <a:rPr lang="en-US" altLang="zh-TW" sz="1400" dirty="0"/>
              <a:t>(25) * 50</a:t>
            </a:r>
          </a:p>
          <a:p>
            <a:r>
              <a:rPr lang="en-US" altLang="zh-TW" sz="1400" dirty="0" err="1"/>
              <a:t>flier_high</a:t>
            </a:r>
            <a:r>
              <a:rPr lang="en-US" altLang="zh-TW" sz="1400" dirty="0"/>
              <a:t> = </a:t>
            </a:r>
            <a:r>
              <a:rPr lang="en-US" altLang="zh-TW" sz="1400" dirty="0" err="1"/>
              <a:t>np.random.rand</a:t>
            </a:r>
            <a:r>
              <a:rPr lang="en-US" altLang="zh-TW" sz="1400" dirty="0"/>
              <a:t>(10) * 100 + 100</a:t>
            </a:r>
          </a:p>
          <a:p>
            <a:r>
              <a:rPr lang="en-US" altLang="zh-TW" sz="1400" dirty="0" err="1"/>
              <a:t>flier_low</a:t>
            </a:r>
            <a:r>
              <a:rPr lang="en-US" altLang="zh-TW" sz="1400" dirty="0"/>
              <a:t> = </a:t>
            </a:r>
            <a:r>
              <a:rPr lang="en-US" altLang="zh-TW" sz="1400" dirty="0" err="1"/>
              <a:t>np.random.rand</a:t>
            </a:r>
            <a:r>
              <a:rPr lang="en-US" altLang="zh-TW" sz="1400" dirty="0"/>
              <a:t>(10) * -100</a:t>
            </a:r>
          </a:p>
          <a:p>
            <a:r>
              <a:rPr lang="en-US" altLang="zh-TW" sz="1400" dirty="0"/>
              <a:t>data = </a:t>
            </a:r>
            <a:r>
              <a:rPr lang="en-US" altLang="zh-TW" sz="1400" dirty="0" err="1"/>
              <a:t>np.concatenate</a:t>
            </a:r>
            <a:r>
              <a:rPr lang="en-US" altLang="zh-TW" sz="1400" dirty="0"/>
              <a:t>((spread, center, </a:t>
            </a:r>
            <a:r>
              <a:rPr lang="en-US" altLang="zh-TW" sz="1400" dirty="0" err="1"/>
              <a:t>flier_high</a:t>
            </a:r>
            <a:r>
              <a:rPr lang="en-US" altLang="zh-TW" sz="1400" dirty="0"/>
              <a:t>, </a:t>
            </a:r>
            <a:r>
              <a:rPr lang="en-US" altLang="zh-TW" sz="1400" dirty="0" err="1"/>
              <a:t>flier_low</a:t>
            </a:r>
            <a:r>
              <a:rPr lang="en-US" altLang="zh-TW" sz="1400" dirty="0"/>
              <a:t>))</a:t>
            </a:r>
          </a:p>
          <a:p>
            <a:endParaRPr lang="en-US" altLang="zh-TW" sz="1400" dirty="0"/>
          </a:p>
          <a:p>
            <a:r>
              <a:rPr lang="en-US" altLang="zh-TW" sz="1400" dirty="0"/>
              <a:t>fig1, ax1 = </a:t>
            </a:r>
            <a:r>
              <a:rPr lang="en-US" altLang="zh-TW" sz="1400" dirty="0" err="1"/>
              <a:t>plt.subplots</a:t>
            </a:r>
            <a:r>
              <a:rPr lang="en-US" altLang="zh-TW" sz="1400" dirty="0"/>
              <a:t>()</a:t>
            </a:r>
          </a:p>
          <a:p>
            <a:r>
              <a:rPr lang="en-US" altLang="zh-TW" sz="1400" dirty="0"/>
              <a:t>ax1.set_title('Basic Plot')</a:t>
            </a:r>
          </a:p>
          <a:p>
            <a:r>
              <a:rPr lang="en-US" altLang="zh-TW" sz="1400" dirty="0"/>
              <a:t>ax1.boxplot(data)</a:t>
            </a:r>
            <a:endParaRPr lang="zh-TW" altLang="en-US" sz="1400" dirty="0"/>
          </a:p>
        </p:txBody>
      </p:sp>
      <p:pic>
        <p:nvPicPr>
          <p:cNvPr id="9" name="圖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3658" y="343832"/>
            <a:ext cx="5325905" cy="3671120"/>
          </a:xfrm>
          <a:prstGeom prst="rect">
            <a:avLst/>
          </a:prstGeom>
        </p:spPr>
      </p:pic>
      <p:sp>
        <p:nvSpPr>
          <p:cNvPr id="10" name="投影片編號版面配置區 9"/>
          <p:cNvSpPr>
            <a:spLocks noGrp="1"/>
          </p:cNvSpPr>
          <p:nvPr>
            <p:ph type="sldNum" sz="quarter" idx="12"/>
          </p:nvPr>
        </p:nvSpPr>
        <p:spPr/>
        <p:txBody>
          <a:bodyPr/>
          <a:lstStyle/>
          <a:p>
            <a:fld id="{ABF0AC0E-8DAE-4393-9467-A238A31520C4}" type="slidenum">
              <a:rPr lang="zh-TW" altLang="en-US" smtClean="0"/>
              <a:t>34</a:t>
            </a:fld>
            <a:endParaRPr lang="zh-TW" altLang="en-US"/>
          </a:p>
        </p:txBody>
      </p:sp>
    </p:spTree>
    <p:extLst>
      <p:ext uri="{BB962C8B-B14F-4D97-AF65-F5344CB8AC3E}">
        <p14:creationId xmlns:p14="http://schemas.microsoft.com/office/powerpoint/2010/main" val="9586067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96816" y="434892"/>
            <a:ext cx="7884730" cy="1410398"/>
          </a:xfrm>
        </p:spPr>
        <p:txBody>
          <a:bodyPr>
            <a:normAutofit fontScale="90000"/>
          </a:bodyPr>
          <a:lstStyle/>
          <a:p>
            <a:r>
              <a:rPr lang="zh-TW" altLang="en-US" dirty="0" smtClean="0"/>
              <a:t>作業</a:t>
            </a:r>
            <a:r>
              <a:rPr lang="en-US" altLang="zh-TW" dirty="0" smtClean="0"/>
              <a:t>:</a:t>
            </a:r>
            <a:br>
              <a:rPr lang="en-US" altLang="zh-TW" dirty="0" smtClean="0"/>
            </a:br>
            <a:r>
              <a:rPr lang="zh-TW" altLang="en-US" dirty="0" smtClean="0"/>
              <a:t>完成</a:t>
            </a:r>
            <a:r>
              <a:rPr lang="zh-TW" altLang="en-US" dirty="0"/>
              <a:t>底下的</a:t>
            </a:r>
            <a:r>
              <a:rPr lang="en-US" altLang="zh-TW" dirty="0"/>
              <a:t>boxplot</a:t>
            </a:r>
            <a:r>
              <a:rPr lang="zh-TW" altLang="en-US" dirty="0"/>
              <a:t>箱形圖 </a:t>
            </a:r>
            <a:r>
              <a:rPr lang="en-US" altLang="zh-TW" dirty="0"/>
              <a:t>(Box plot)</a:t>
            </a:r>
            <a:endParaRPr lang="zh-TW" altLang="en-US" dirty="0"/>
          </a:p>
        </p:txBody>
      </p:sp>
      <p:sp>
        <p:nvSpPr>
          <p:cNvPr id="4" name="矩形 3"/>
          <p:cNvSpPr/>
          <p:nvPr/>
        </p:nvSpPr>
        <p:spPr>
          <a:xfrm>
            <a:off x="1392621" y="2660567"/>
            <a:ext cx="6984124" cy="1754326"/>
          </a:xfrm>
          <a:prstGeom prst="rect">
            <a:avLst/>
          </a:prstGeom>
        </p:spPr>
        <p:txBody>
          <a:bodyPr wrap="square">
            <a:spAutoFit/>
          </a:bodyPr>
          <a:lstStyle/>
          <a:p>
            <a:r>
              <a:rPr lang="zh-TW" altLang="en-US" sz="3600" dirty="0"/>
              <a:t>某高中身高</a:t>
            </a:r>
          </a:p>
          <a:p>
            <a:r>
              <a:rPr lang="zh-TW" altLang="en-US" sz="3600" dirty="0"/>
              <a:t>            </a:t>
            </a:r>
            <a:r>
              <a:rPr lang="en-US" altLang="zh-TW" sz="3600" dirty="0"/>
              <a:t>178   164  159  162  182  </a:t>
            </a:r>
          </a:p>
          <a:p>
            <a:r>
              <a:rPr lang="en-US" altLang="zh-TW" sz="3600" dirty="0"/>
              <a:t>             179   166  168  173  </a:t>
            </a:r>
            <a:r>
              <a:rPr lang="en-US" altLang="zh-TW" sz="3600" dirty="0" smtClean="0"/>
              <a:t>165</a:t>
            </a:r>
            <a:endParaRPr lang="en-US" altLang="zh-TW" sz="3600" dirty="0"/>
          </a:p>
        </p:txBody>
      </p:sp>
      <p:sp>
        <p:nvSpPr>
          <p:cNvPr id="5" name="矩形 4"/>
          <p:cNvSpPr/>
          <p:nvPr/>
        </p:nvSpPr>
        <p:spPr>
          <a:xfrm>
            <a:off x="3115935" y="6045447"/>
            <a:ext cx="6007045" cy="369332"/>
          </a:xfrm>
          <a:prstGeom prst="rect">
            <a:avLst/>
          </a:prstGeom>
        </p:spPr>
        <p:txBody>
          <a:bodyPr wrap="square">
            <a:spAutoFit/>
          </a:bodyPr>
          <a:lstStyle/>
          <a:p>
            <a:r>
              <a:rPr lang="en-US" altLang="zh-TW" dirty="0"/>
              <a:t>http://estat.ncku.edu.tw/topic/graph_stat/base/BoxPlot.html</a:t>
            </a:r>
            <a:endParaRPr lang="zh-TW" altLang="en-US" dirty="0"/>
          </a:p>
        </p:txBody>
      </p:sp>
      <p:sp>
        <p:nvSpPr>
          <p:cNvPr id="6" name="投影片編號版面配置區 5"/>
          <p:cNvSpPr>
            <a:spLocks noGrp="1"/>
          </p:cNvSpPr>
          <p:nvPr>
            <p:ph type="sldNum" sz="quarter" idx="12"/>
          </p:nvPr>
        </p:nvSpPr>
        <p:spPr/>
        <p:txBody>
          <a:bodyPr/>
          <a:lstStyle/>
          <a:p>
            <a:fld id="{ABF0AC0E-8DAE-4393-9467-A238A31520C4}" type="slidenum">
              <a:rPr lang="zh-TW" altLang="en-US" smtClean="0"/>
              <a:t>35</a:t>
            </a:fld>
            <a:endParaRPr lang="zh-TW" altLang="en-US"/>
          </a:p>
        </p:txBody>
      </p:sp>
    </p:spTree>
    <p:extLst>
      <p:ext uri="{BB962C8B-B14F-4D97-AF65-F5344CB8AC3E}">
        <p14:creationId xmlns:p14="http://schemas.microsoft.com/office/powerpoint/2010/main" val="24873462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162097"/>
            <a:ext cx="9144000" cy="21125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smtClean="0">
                <a:solidFill>
                  <a:schemeClr val="tx1"/>
                </a:solidFill>
                <a:effectLst>
                  <a:outerShdw blurRad="38100" dist="38100" dir="2700000" algn="tl">
                    <a:srgbClr val="000000">
                      <a:alpha val="43137"/>
                    </a:srgbClr>
                  </a:outerShdw>
                </a:effectLst>
              </a:rPr>
              <a:t>散佈圖 </a:t>
            </a:r>
            <a:r>
              <a:rPr lang="en-US" altLang="zh-TW" sz="3600" b="1" dirty="0" smtClean="0">
                <a:solidFill>
                  <a:schemeClr val="tx1"/>
                </a:solidFill>
                <a:effectLst>
                  <a:outerShdw blurRad="38100" dist="38100" dir="2700000" algn="tl">
                    <a:srgbClr val="000000">
                      <a:alpha val="43137"/>
                    </a:srgbClr>
                  </a:outerShdw>
                </a:effectLst>
              </a:rPr>
              <a:t>(Scatter plot)</a:t>
            </a:r>
          </a:p>
          <a:p>
            <a:pPr algn="ctr"/>
            <a:r>
              <a:rPr lang="en-US" altLang="zh-TW" sz="3600" b="1" dirty="0" smtClean="0">
                <a:solidFill>
                  <a:srgbClr val="FF0000"/>
                </a:solidFill>
                <a:effectLst>
                  <a:outerShdw blurRad="38100" dist="38100" dir="2700000" algn="tl">
                    <a:srgbClr val="000000">
                      <a:alpha val="43137"/>
                    </a:srgbClr>
                  </a:outerShdw>
                </a:effectLst>
              </a:rPr>
              <a:t>scatter() </a:t>
            </a:r>
          </a:p>
          <a:p>
            <a:pPr algn="ctr"/>
            <a:r>
              <a:rPr lang="en-US" altLang="zh-TW" sz="3600" b="1" dirty="0" err="1" smtClean="0">
                <a:solidFill>
                  <a:schemeClr val="bg1"/>
                </a:solidFill>
                <a:effectLst>
                  <a:outerShdw blurRad="38100" dist="38100" dir="2700000" algn="tl">
                    <a:srgbClr val="000000">
                      <a:alpha val="43137"/>
                    </a:srgbClr>
                  </a:outerShdw>
                </a:effectLst>
              </a:rPr>
              <a:t>matplotlib.pyplot.scatter</a:t>
            </a:r>
            <a:endParaRPr lang="en-US" altLang="zh-TW" sz="3600" b="1" dirty="0">
              <a:solidFill>
                <a:schemeClr val="bg1"/>
              </a:solidFill>
              <a:effectLst>
                <a:outerShdw blurRad="38100" dist="38100" dir="2700000" algn="tl">
                  <a:srgbClr val="000000">
                    <a:alpha val="43137"/>
                  </a:srgbClr>
                </a:outerShdw>
              </a:effectLst>
            </a:endParaRPr>
          </a:p>
        </p:txBody>
      </p:sp>
      <p:sp>
        <p:nvSpPr>
          <p:cNvPr id="2" name="投影片編號版面配置區 1"/>
          <p:cNvSpPr>
            <a:spLocks noGrp="1"/>
          </p:cNvSpPr>
          <p:nvPr>
            <p:ph type="sldNum" sz="quarter" idx="12"/>
          </p:nvPr>
        </p:nvSpPr>
        <p:spPr/>
        <p:txBody>
          <a:bodyPr/>
          <a:lstStyle/>
          <a:p>
            <a:fld id="{ABF0AC0E-8DAE-4393-9467-A238A31520C4}" type="slidenum">
              <a:rPr lang="zh-TW" altLang="en-US" smtClean="0"/>
              <a:t>36</a:t>
            </a:fld>
            <a:endParaRPr lang="zh-TW" altLang="en-US"/>
          </a:p>
        </p:txBody>
      </p:sp>
    </p:spTree>
    <p:extLst>
      <p:ext uri="{BB962C8B-B14F-4D97-AF65-F5344CB8AC3E}">
        <p14:creationId xmlns:p14="http://schemas.microsoft.com/office/powerpoint/2010/main" val="5577637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88732" y="419214"/>
            <a:ext cx="4107982" cy="646331"/>
          </a:xfrm>
          <a:prstGeom prst="rect">
            <a:avLst/>
          </a:prstGeom>
          <a:solidFill>
            <a:schemeClr val="accent6">
              <a:lumMod val="20000"/>
              <a:lumOff val="80000"/>
            </a:schemeClr>
          </a:solidFill>
        </p:spPr>
        <p:txBody>
          <a:bodyPr wrap="square">
            <a:spAutoFit/>
          </a:bodyPr>
          <a:lstStyle/>
          <a:p>
            <a:r>
              <a:rPr lang="zh-TW" altLang="en-US" sz="3600" b="1" dirty="0">
                <a:effectLst>
                  <a:outerShdw blurRad="38100" dist="38100" dir="2700000" algn="tl">
                    <a:srgbClr val="000000">
                      <a:alpha val="43137"/>
                    </a:srgbClr>
                  </a:outerShdw>
                </a:effectLst>
              </a:rPr>
              <a:t>散佈圖 </a:t>
            </a:r>
            <a:r>
              <a:rPr lang="en-US" altLang="zh-TW" sz="3600" b="1" dirty="0">
                <a:effectLst>
                  <a:outerShdw blurRad="38100" dist="38100" dir="2700000" algn="tl">
                    <a:srgbClr val="000000">
                      <a:alpha val="43137"/>
                    </a:srgbClr>
                  </a:outerShdw>
                </a:effectLst>
              </a:rPr>
              <a:t>(Scatter plot)</a:t>
            </a:r>
            <a:endParaRPr lang="zh-TW" altLang="en-US" sz="3600" b="1" dirty="0">
              <a:effectLst>
                <a:outerShdw blurRad="38100" dist="38100" dir="2700000" algn="tl">
                  <a:srgbClr val="000000">
                    <a:alpha val="43137"/>
                  </a:srgbClr>
                </a:outerShdw>
              </a:effectLst>
            </a:endParaRPr>
          </a:p>
        </p:txBody>
      </p:sp>
      <p:sp>
        <p:nvSpPr>
          <p:cNvPr id="5" name="矩形 4"/>
          <p:cNvSpPr/>
          <p:nvPr/>
        </p:nvSpPr>
        <p:spPr>
          <a:xfrm>
            <a:off x="488732" y="3425262"/>
            <a:ext cx="8213834" cy="1938992"/>
          </a:xfrm>
          <a:prstGeom prst="rect">
            <a:avLst/>
          </a:prstGeom>
        </p:spPr>
        <p:txBody>
          <a:bodyPr wrap="square">
            <a:spAutoFit/>
          </a:bodyPr>
          <a:lstStyle/>
          <a:p>
            <a:pPr marL="285750" indent="-285750">
              <a:buFont typeface="Wingdings" panose="05000000000000000000" pitchFamily="2" charset="2"/>
              <a:buChar char="Ø"/>
            </a:pPr>
            <a:r>
              <a:rPr lang="zh-TW" altLang="en-US" sz="2400" dirty="0" smtClean="0"/>
              <a:t>散佈</a:t>
            </a:r>
            <a:r>
              <a:rPr lang="zh-TW" altLang="en-US" sz="2400" dirty="0"/>
              <a:t>圖是一種使用笛卡兒坐標來顯示一組數據的通常兩個變量的值的圖或數學圖。</a:t>
            </a:r>
          </a:p>
          <a:p>
            <a:pPr marL="285750" indent="-285750">
              <a:buFont typeface="Wingdings" panose="05000000000000000000" pitchFamily="2" charset="2"/>
              <a:buChar char="Ø"/>
            </a:pPr>
            <a:r>
              <a:rPr lang="zh-TW" altLang="en-US" sz="2400" dirty="0"/>
              <a:t>如果對點進行了編碼，則可以顯示一個附加變量。</a:t>
            </a:r>
          </a:p>
          <a:p>
            <a:pPr marL="285750" indent="-285750">
              <a:buFont typeface="Wingdings" panose="05000000000000000000" pitchFamily="2" charset="2"/>
              <a:buChar char="Ø"/>
            </a:pPr>
            <a:r>
              <a:rPr lang="zh-TW" altLang="en-US" sz="2400" dirty="0"/>
              <a:t>數據顯示為點的集合，每個點具有確定水平軸上位置的一個變量的值和確定垂直軸上位置的另一個變量的值。</a:t>
            </a:r>
          </a:p>
        </p:txBody>
      </p:sp>
      <p:sp>
        <p:nvSpPr>
          <p:cNvPr id="6" name="矩形 5"/>
          <p:cNvSpPr/>
          <p:nvPr/>
        </p:nvSpPr>
        <p:spPr>
          <a:xfrm>
            <a:off x="488732" y="1833947"/>
            <a:ext cx="4572001" cy="523220"/>
          </a:xfrm>
          <a:prstGeom prst="rect">
            <a:avLst/>
          </a:prstGeom>
        </p:spPr>
        <p:txBody>
          <a:bodyPr>
            <a:spAutoFit/>
          </a:bodyPr>
          <a:lstStyle/>
          <a:p>
            <a:r>
              <a:rPr lang="zh-TW" altLang="en-US" sz="2800" dirty="0"/>
              <a:t>用途</a:t>
            </a:r>
            <a:r>
              <a:rPr lang="en-US" altLang="zh-TW" sz="2800" dirty="0"/>
              <a:t>:</a:t>
            </a:r>
            <a:r>
              <a:rPr lang="zh-TW" altLang="en-US" sz="2800" dirty="0"/>
              <a:t>看看資料有何關係</a:t>
            </a:r>
            <a:r>
              <a:rPr lang="en-US" altLang="zh-TW" sz="2800" dirty="0" smtClean="0"/>
              <a:t>??</a:t>
            </a:r>
            <a:endParaRPr lang="en-US" altLang="zh-TW" sz="2800" dirty="0"/>
          </a:p>
        </p:txBody>
      </p:sp>
      <p:pic>
        <p:nvPicPr>
          <p:cNvPr id="1026" name="Picture 2" descr="Matplotlib-02]散佈圖. 提到資料視覺化，就不得不提散佈圖，雖然是基本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3888" y="419214"/>
            <a:ext cx="3434802" cy="2570735"/>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4669282" y="6238679"/>
            <a:ext cx="4159408" cy="369332"/>
          </a:xfrm>
          <a:prstGeom prst="rect">
            <a:avLst/>
          </a:prstGeom>
        </p:spPr>
        <p:txBody>
          <a:bodyPr wrap="none">
            <a:spAutoFit/>
          </a:bodyPr>
          <a:lstStyle/>
          <a:p>
            <a:r>
              <a:rPr lang="en-US" altLang="zh-TW" dirty="0"/>
              <a:t>https://en.wikipedia.org/wiki/Scatter_plot</a:t>
            </a:r>
          </a:p>
        </p:txBody>
      </p:sp>
      <p:sp>
        <p:nvSpPr>
          <p:cNvPr id="8" name="投影片編號版面配置區 7"/>
          <p:cNvSpPr>
            <a:spLocks noGrp="1"/>
          </p:cNvSpPr>
          <p:nvPr>
            <p:ph type="sldNum" sz="quarter" idx="12"/>
          </p:nvPr>
        </p:nvSpPr>
        <p:spPr/>
        <p:txBody>
          <a:bodyPr/>
          <a:lstStyle/>
          <a:p>
            <a:fld id="{ABF0AC0E-8DAE-4393-9467-A238A31520C4}" type="slidenum">
              <a:rPr lang="zh-TW" altLang="en-US" smtClean="0"/>
              <a:t>37</a:t>
            </a:fld>
            <a:endParaRPr lang="zh-TW" altLang="en-US"/>
          </a:p>
        </p:txBody>
      </p:sp>
    </p:spTree>
    <p:extLst>
      <p:ext uri="{BB962C8B-B14F-4D97-AF65-F5344CB8AC3E}">
        <p14:creationId xmlns:p14="http://schemas.microsoft.com/office/powerpoint/2010/main" val="16385957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687" y="177476"/>
            <a:ext cx="1564479" cy="646331"/>
          </a:xfrm>
          <a:prstGeom prst="rect">
            <a:avLst/>
          </a:prstGeom>
          <a:solidFill>
            <a:schemeClr val="accent6">
              <a:lumMod val="20000"/>
              <a:lumOff val="80000"/>
            </a:schemeClr>
          </a:solidFill>
        </p:spPr>
        <p:txBody>
          <a:bodyPr wrap="square">
            <a:spAutoFit/>
          </a:bodyPr>
          <a:lstStyle/>
          <a:p>
            <a:r>
              <a:rPr lang="zh-TW" altLang="en-US" sz="3600" b="1" dirty="0" smtClean="0">
                <a:effectLst>
                  <a:outerShdw blurRad="38100" dist="38100" dir="2700000" algn="tl">
                    <a:srgbClr val="000000">
                      <a:alpha val="43137"/>
                    </a:srgbClr>
                  </a:outerShdw>
                </a:effectLst>
              </a:rPr>
              <a:t>範例一</a:t>
            </a:r>
            <a:endParaRPr lang="zh-TW" altLang="en-US" sz="3600" b="1" dirty="0">
              <a:effectLst>
                <a:outerShdw blurRad="38100" dist="38100" dir="2700000" algn="tl">
                  <a:srgbClr val="000000">
                    <a:alpha val="43137"/>
                  </a:srgbClr>
                </a:outerShdw>
              </a:effectLst>
            </a:endParaRPr>
          </a:p>
        </p:txBody>
      </p:sp>
      <p:sp>
        <p:nvSpPr>
          <p:cNvPr id="5" name="矩形 4"/>
          <p:cNvSpPr/>
          <p:nvPr/>
        </p:nvSpPr>
        <p:spPr>
          <a:xfrm>
            <a:off x="801414" y="1584206"/>
            <a:ext cx="4703380" cy="4832092"/>
          </a:xfrm>
          <a:prstGeom prst="rect">
            <a:avLst/>
          </a:prstGeom>
          <a:solidFill>
            <a:schemeClr val="accent1">
              <a:lumMod val="20000"/>
              <a:lumOff val="80000"/>
            </a:schemeClr>
          </a:solidFill>
        </p:spPr>
        <p:txBody>
          <a:bodyPr wrap="square">
            <a:spAutoFit/>
          </a:bodyPr>
          <a:lstStyle/>
          <a:p>
            <a:r>
              <a:rPr lang="en-US" altLang="zh-TW" sz="2800" dirty="0"/>
              <a:t>import </a:t>
            </a:r>
            <a:r>
              <a:rPr lang="en-US" altLang="zh-TW" sz="2800" dirty="0" err="1"/>
              <a:t>numpy</a:t>
            </a:r>
            <a:r>
              <a:rPr lang="en-US" altLang="zh-TW" sz="2800" dirty="0"/>
              <a:t> as np</a:t>
            </a:r>
          </a:p>
          <a:p>
            <a:r>
              <a:rPr lang="en-US" altLang="zh-TW" sz="2800" dirty="0"/>
              <a:t>import </a:t>
            </a:r>
            <a:r>
              <a:rPr lang="en-US" altLang="zh-TW" sz="2800" dirty="0" err="1"/>
              <a:t>pylab</a:t>
            </a:r>
            <a:r>
              <a:rPr lang="en-US" altLang="zh-TW" sz="2800" dirty="0"/>
              <a:t> as </a:t>
            </a:r>
            <a:r>
              <a:rPr lang="en-US" altLang="zh-TW" sz="2800" dirty="0" err="1"/>
              <a:t>pl</a:t>
            </a:r>
            <a:endParaRPr lang="en-US" altLang="zh-TW" sz="2800" dirty="0"/>
          </a:p>
          <a:p>
            <a:endParaRPr lang="en-US" altLang="zh-TW" sz="2800" dirty="0"/>
          </a:p>
          <a:p>
            <a:r>
              <a:rPr lang="en-US" altLang="zh-TW" sz="2800" dirty="0"/>
              <a:t># </a:t>
            </a:r>
            <a:r>
              <a:rPr lang="zh-TW" altLang="en-US" sz="2800" dirty="0"/>
              <a:t>產生資料</a:t>
            </a:r>
          </a:p>
          <a:p>
            <a:r>
              <a:rPr lang="en-US" altLang="zh-TW" sz="2800" dirty="0"/>
              <a:t>x = </a:t>
            </a:r>
            <a:r>
              <a:rPr lang="en-US" altLang="zh-TW" sz="2800" dirty="0" err="1"/>
              <a:t>np.arange</a:t>
            </a:r>
            <a:r>
              <a:rPr lang="en-US" altLang="zh-TW" sz="2800" dirty="0"/>
              <a:t>(0, 2.0*</a:t>
            </a:r>
            <a:r>
              <a:rPr lang="en-US" altLang="zh-TW" sz="2800" dirty="0" err="1"/>
              <a:t>np.pi</a:t>
            </a:r>
            <a:r>
              <a:rPr lang="en-US" altLang="zh-TW" sz="2800" dirty="0"/>
              <a:t>, 0.2)</a:t>
            </a:r>
          </a:p>
          <a:p>
            <a:r>
              <a:rPr lang="en-US" altLang="zh-TW" sz="2800" dirty="0"/>
              <a:t>y = </a:t>
            </a:r>
            <a:r>
              <a:rPr lang="en-US" altLang="zh-TW" sz="2800" dirty="0" err="1"/>
              <a:t>np.cos</a:t>
            </a:r>
            <a:r>
              <a:rPr lang="en-US" altLang="zh-TW" sz="2800" dirty="0"/>
              <a:t>(x)</a:t>
            </a:r>
          </a:p>
          <a:p>
            <a:endParaRPr lang="en-US" altLang="zh-TW" sz="2800" dirty="0"/>
          </a:p>
          <a:p>
            <a:r>
              <a:rPr lang="en-US" altLang="zh-TW" sz="2800" dirty="0"/>
              <a:t>#</a:t>
            </a:r>
            <a:r>
              <a:rPr lang="zh-TW" altLang="en-US" sz="2800" dirty="0"/>
              <a:t>畫圖</a:t>
            </a:r>
          </a:p>
          <a:p>
            <a:r>
              <a:rPr lang="en-US" altLang="zh-TW" sz="2800" dirty="0" err="1"/>
              <a:t>pl.scatter</a:t>
            </a:r>
            <a:r>
              <a:rPr lang="en-US" altLang="zh-TW" sz="2800" dirty="0"/>
              <a:t>(</a:t>
            </a:r>
            <a:r>
              <a:rPr lang="en-US" altLang="zh-TW" sz="2800" dirty="0" err="1"/>
              <a:t>x,y</a:t>
            </a:r>
            <a:r>
              <a:rPr lang="en-US" altLang="zh-TW" sz="2800" dirty="0"/>
              <a:t>)			</a:t>
            </a:r>
          </a:p>
          <a:p>
            <a:r>
              <a:rPr lang="en-US" altLang="zh-TW" sz="2800" dirty="0" err="1"/>
              <a:t>pl.show</a:t>
            </a:r>
            <a:r>
              <a:rPr lang="en-US" altLang="zh-TW" sz="2800" dirty="0" smtClean="0"/>
              <a:t>()</a:t>
            </a:r>
            <a:endParaRPr lang="en-US" altLang="zh-TW" sz="2800"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4041" y="446847"/>
            <a:ext cx="4130566" cy="2653835"/>
          </a:xfrm>
          <a:prstGeom prst="rect">
            <a:avLst/>
          </a:prstGeom>
        </p:spPr>
      </p:pic>
      <p:sp>
        <p:nvSpPr>
          <p:cNvPr id="7" name="投影片編號版面配置區 6"/>
          <p:cNvSpPr>
            <a:spLocks noGrp="1"/>
          </p:cNvSpPr>
          <p:nvPr>
            <p:ph type="sldNum" sz="quarter" idx="12"/>
          </p:nvPr>
        </p:nvSpPr>
        <p:spPr/>
        <p:txBody>
          <a:bodyPr/>
          <a:lstStyle/>
          <a:p>
            <a:fld id="{ABF0AC0E-8DAE-4393-9467-A238A31520C4}" type="slidenum">
              <a:rPr lang="zh-TW" altLang="en-US" smtClean="0"/>
              <a:t>38</a:t>
            </a:fld>
            <a:endParaRPr lang="zh-TW" altLang="en-US"/>
          </a:p>
        </p:txBody>
      </p:sp>
    </p:spTree>
    <p:extLst>
      <p:ext uri="{BB962C8B-B14F-4D97-AF65-F5344CB8AC3E}">
        <p14:creationId xmlns:p14="http://schemas.microsoft.com/office/powerpoint/2010/main" val="31574474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687" y="177476"/>
            <a:ext cx="1564479" cy="646331"/>
          </a:xfrm>
          <a:prstGeom prst="rect">
            <a:avLst/>
          </a:prstGeom>
          <a:solidFill>
            <a:schemeClr val="accent6">
              <a:lumMod val="20000"/>
              <a:lumOff val="80000"/>
            </a:schemeClr>
          </a:solidFill>
        </p:spPr>
        <p:txBody>
          <a:bodyPr wrap="square">
            <a:spAutoFit/>
          </a:bodyPr>
          <a:lstStyle/>
          <a:p>
            <a:r>
              <a:rPr lang="zh-TW" altLang="en-US" sz="3600" b="1" dirty="0" smtClean="0">
                <a:effectLst>
                  <a:outerShdw blurRad="38100" dist="38100" dir="2700000" algn="tl">
                    <a:srgbClr val="000000">
                      <a:alpha val="43137"/>
                    </a:srgbClr>
                  </a:outerShdw>
                </a:effectLst>
              </a:rPr>
              <a:t>範例二</a:t>
            </a:r>
            <a:endParaRPr lang="zh-TW" altLang="en-US" sz="3600" b="1" dirty="0">
              <a:effectLst>
                <a:outerShdw blurRad="38100" dist="38100" dir="2700000" algn="tl">
                  <a:srgbClr val="000000">
                    <a:alpha val="43137"/>
                  </a:srgbClr>
                </a:outerShdw>
              </a:effectLst>
            </a:endParaRPr>
          </a:p>
        </p:txBody>
      </p:sp>
      <p:sp>
        <p:nvSpPr>
          <p:cNvPr id="5" name="矩形 4"/>
          <p:cNvSpPr/>
          <p:nvPr/>
        </p:nvSpPr>
        <p:spPr>
          <a:xfrm>
            <a:off x="499240" y="1289915"/>
            <a:ext cx="6647793" cy="4832092"/>
          </a:xfrm>
          <a:prstGeom prst="rect">
            <a:avLst/>
          </a:prstGeom>
          <a:solidFill>
            <a:schemeClr val="accent1">
              <a:lumMod val="20000"/>
              <a:lumOff val="80000"/>
            </a:schemeClr>
          </a:solidFill>
        </p:spPr>
        <p:txBody>
          <a:bodyPr wrap="square">
            <a:spAutoFit/>
          </a:bodyPr>
          <a:lstStyle/>
          <a:p>
            <a:r>
              <a:rPr lang="en-US" altLang="zh-TW" sz="2800" dirty="0"/>
              <a:t>import </a:t>
            </a:r>
            <a:r>
              <a:rPr lang="en-US" altLang="zh-TW" sz="2800" dirty="0" err="1"/>
              <a:t>matplotlib.pylab</a:t>
            </a:r>
            <a:r>
              <a:rPr lang="en-US" altLang="zh-TW" sz="2800" dirty="0"/>
              <a:t> as </a:t>
            </a:r>
            <a:r>
              <a:rPr lang="en-US" altLang="zh-TW" sz="2800" dirty="0" err="1"/>
              <a:t>pl</a:t>
            </a:r>
            <a:endParaRPr lang="en-US" altLang="zh-TW" sz="2800" dirty="0"/>
          </a:p>
          <a:p>
            <a:r>
              <a:rPr lang="en-US" altLang="zh-TW" sz="2800" dirty="0"/>
              <a:t>import </a:t>
            </a:r>
            <a:r>
              <a:rPr lang="en-US" altLang="zh-TW" sz="2800" dirty="0" err="1"/>
              <a:t>numpy</a:t>
            </a:r>
            <a:r>
              <a:rPr lang="en-US" altLang="zh-TW" sz="2800" dirty="0"/>
              <a:t> as np</a:t>
            </a:r>
          </a:p>
          <a:p>
            <a:endParaRPr lang="en-US" altLang="zh-TW" sz="2800" dirty="0"/>
          </a:p>
          <a:p>
            <a:r>
              <a:rPr lang="en-US" altLang="zh-TW" sz="2800" dirty="0"/>
              <a:t># </a:t>
            </a:r>
            <a:r>
              <a:rPr lang="zh-TW" altLang="en-US" sz="2800" dirty="0"/>
              <a:t>產生資料</a:t>
            </a:r>
          </a:p>
          <a:p>
            <a:r>
              <a:rPr lang="en-US" altLang="zh-TW" sz="2800" dirty="0"/>
              <a:t>x = </a:t>
            </a:r>
            <a:r>
              <a:rPr lang="en-US" altLang="zh-TW" sz="2800" dirty="0" err="1"/>
              <a:t>np.random.random</a:t>
            </a:r>
            <a:r>
              <a:rPr lang="en-US" altLang="zh-TW" sz="2800" dirty="0"/>
              <a:t>(100)</a:t>
            </a:r>
          </a:p>
          <a:p>
            <a:r>
              <a:rPr lang="en-US" altLang="zh-TW" sz="2800" dirty="0"/>
              <a:t>y = </a:t>
            </a:r>
            <a:r>
              <a:rPr lang="en-US" altLang="zh-TW" sz="2800" dirty="0" err="1"/>
              <a:t>np.random.random</a:t>
            </a:r>
            <a:r>
              <a:rPr lang="en-US" altLang="zh-TW" sz="2800" dirty="0"/>
              <a:t>(100)</a:t>
            </a:r>
          </a:p>
          <a:p>
            <a:endParaRPr lang="en-US" altLang="zh-TW" sz="2800" dirty="0"/>
          </a:p>
          <a:p>
            <a:r>
              <a:rPr lang="en-US" altLang="zh-TW" sz="2800" dirty="0"/>
              <a:t>#</a:t>
            </a:r>
            <a:r>
              <a:rPr lang="zh-TW" altLang="en-US" sz="2800" dirty="0"/>
              <a:t>畫圖</a:t>
            </a:r>
          </a:p>
          <a:p>
            <a:r>
              <a:rPr lang="en-US" altLang="zh-TW" sz="2800" dirty="0"/>
              <a:t>#</a:t>
            </a:r>
            <a:r>
              <a:rPr lang="en-US" altLang="zh-TW" sz="2800" dirty="0" err="1"/>
              <a:t>pl.scatter</a:t>
            </a:r>
            <a:r>
              <a:rPr lang="en-US" altLang="zh-TW" sz="2800" dirty="0"/>
              <a:t>(</a:t>
            </a:r>
            <a:r>
              <a:rPr lang="en-US" altLang="zh-TW" sz="2800" dirty="0" err="1"/>
              <a:t>x,y,s</a:t>
            </a:r>
            <a:r>
              <a:rPr lang="en-US" altLang="zh-TW" sz="2800" dirty="0"/>
              <a:t>=x*500,c=</a:t>
            </a:r>
            <a:r>
              <a:rPr lang="en-US" altLang="zh-TW" sz="2800" dirty="0" err="1"/>
              <a:t>u'r',marker</a:t>
            </a:r>
            <a:r>
              <a:rPr lang="en-US" altLang="zh-TW" sz="2800" dirty="0"/>
              <a:t>=u'*')	</a:t>
            </a:r>
          </a:p>
          <a:p>
            <a:r>
              <a:rPr lang="en-US" altLang="zh-TW" sz="2800" dirty="0" err="1"/>
              <a:t>pl.scatter</a:t>
            </a:r>
            <a:r>
              <a:rPr lang="en-US" altLang="zh-TW" sz="2800" dirty="0"/>
              <a:t>(</a:t>
            </a:r>
            <a:r>
              <a:rPr lang="en-US" altLang="zh-TW" sz="2800" dirty="0" err="1"/>
              <a:t>x,y,s</a:t>
            </a:r>
            <a:r>
              <a:rPr lang="en-US" altLang="zh-TW" sz="2800" dirty="0"/>
              <a:t>=x*500,c=</a:t>
            </a:r>
            <a:r>
              <a:rPr lang="en-US" altLang="zh-TW" sz="2800" dirty="0" err="1"/>
              <a:t>u'b',marker</a:t>
            </a:r>
            <a:r>
              <a:rPr lang="en-US" altLang="zh-TW" sz="2800" dirty="0"/>
              <a:t>=</a:t>
            </a:r>
            <a:r>
              <a:rPr lang="en-US" altLang="zh-TW" sz="2800" dirty="0" err="1"/>
              <a:t>u'p</a:t>
            </a:r>
            <a:r>
              <a:rPr lang="en-US" altLang="zh-TW" sz="2800" dirty="0"/>
              <a:t>')	</a:t>
            </a:r>
          </a:p>
          <a:p>
            <a:r>
              <a:rPr lang="en-US" altLang="zh-TW" sz="2800" dirty="0" err="1"/>
              <a:t>pl.show</a:t>
            </a:r>
            <a:r>
              <a:rPr lang="en-US" altLang="zh-TW" sz="2800" dirty="0"/>
              <a:t>()</a:t>
            </a:r>
            <a:endParaRPr lang="zh-TW" altLang="en-US" sz="2800" dirty="0"/>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7451" y="500641"/>
            <a:ext cx="3817107" cy="2544738"/>
          </a:xfrm>
          <a:prstGeom prst="rect">
            <a:avLst/>
          </a:prstGeom>
        </p:spPr>
      </p:pic>
      <p:sp>
        <p:nvSpPr>
          <p:cNvPr id="3" name="投影片編號版面配置區 2"/>
          <p:cNvSpPr>
            <a:spLocks noGrp="1"/>
          </p:cNvSpPr>
          <p:nvPr>
            <p:ph type="sldNum" sz="quarter" idx="12"/>
          </p:nvPr>
        </p:nvSpPr>
        <p:spPr/>
        <p:txBody>
          <a:bodyPr/>
          <a:lstStyle/>
          <a:p>
            <a:fld id="{ABF0AC0E-8DAE-4393-9467-A238A31520C4}" type="slidenum">
              <a:rPr lang="zh-TW" altLang="en-US" smtClean="0"/>
              <a:t>39</a:t>
            </a:fld>
            <a:endParaRPr lang="zh-TW" altLang="en-US"/>
          </a:p>
        </p:txBody>
      </p:sp>
    </p:spTree>
    <p:extLst>
      <p:ext uri="{BB962C8B-B14F-4D97-AF65-F5344CB8AC3E}">
        <p14:creationId xmlns:p14="http://schemas.microsoft.com/office/powerpoint/2010/main" val="4280902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19959" y="4088212"/>
            <a:ext cx="8003627" cy="1938992"/>
          </a:xfrm>
          <a:prstGeom prst="rect">
            <a:avLst/>
          </a:prstGeom>
        </p:spPr>
        <p:txBody>
          <a:bodyPr wrap="square">
            <a:spAutoFit/>
          </a:bodyPr>
          <a:lstStyle/>
          <a:p>
            <a:pPr marL="342900" indent="-342900">
              <a:buFont typeface="Wingdings" panose="05000000000000000000" pitchFamily="2" charset="2"/>
              <a:buChar char="Ø"/>
            </a:pPr>
            <a:r>
              <a:rPr lang="zh-TW" altLang="en-US" sz="2400" dirty="0"/>
              <a:t>為了清晰</a:t>
            </a:r>
            <a:r>
              <a:rPr lang="zh-TW" altLang="en-US" sz="2400" b="1" dirty="0">
                <a:solidFill>
                  <a:srgbClr val="7030A0"/>
                </a:solidFill>
                <a:effectLst>
                  <a:outerShdw blurRad="38100" dist="38100" dir="2700000" algn="tl">
                    <a:srgbClr val="000000">
                      <a:alpha val="43137"/>
                    </a:srgbClr>
                  </a:outerShdw>
                </a:effectLst>
              </a:rPr>
              <a:t>有效地傳遞資訊</a:t>
            </a:r>
            <a:r>
              <a:rPr lang="zh-TW" altLang="en-US" sz="2400" dirty="0"/>
              <a:t>，資料視覺化使用</a:t>
            </a:r>
            <a:r>
              <a:rPr lang="zh-TW" altLang="en-US" sz="2400" b="1" dirty="0">
                <a:solidFill>
                  <a:srgbClr val="FF0000"/>
                </a:solidFill>
                <a:effectLst>
                  <a:outerShdw blurRad="38100" dist="38100" dir="2700000" algn="tl">
                    <a:srgbClr val="000000">
                      <a:alpha val="43137"/>
                    </a:srgbClr>
                  </a:outerShdw>
                </a:effectLst>
              </a:rPr>
              <a:t>統計圖形</a:t>
            </a:r>
            <a:r>
              <a:rPr lang="zh-TW" altLang="en-US" sz="2400" dirty="0"/>
              <a:t>、</a:t>
            </a:r>
            <a:r>
              <a:rPr lang="zh-TW" altLang="en-US" sz="2400" b="1" dirty="0">
                <a:solidFill>
                  <a:srgbClr val="FF0000"/>
                </a:solidFill>
                <a:effectLst>
                  <a:outerShdw blurRad="38100" dist="38100" dir="2700000" algn="tl">
                    <a:srgbClr val="000000">
                      <a:alpha val="43137"/>
                    </a:srgbClr>
                  </a:outerShdw>
                </a:effectLst>
              </a:rPr>
              <a:t>圖表</a:t>
            </a:r>
            <a:r>
              <a:rPr lang="zh-TW" altLang="en-US" sz="2400" dirty="0"/>
              <a:t>、</a:t>
            </a:r>
            <a:r>
              <a:rPr lang="zh-TW" altLang="en-US" sz="2400" b="1" dirty="0">
                <a:solidFill>
                  <a:srgbClr val="FF0000"/>
                </a:solidFill>
                <a:effectLst>
                  <a:outerShdw blurRad="38100" dist="38100" dir="2700000" algn="tl">
                    <a:srgbClr val="000000">
                      <a:alpha val="43137"/>
                    </a:srgbClr>
                  </a:outerShdw>
                </a:effectLst>
              </a:rPr>
              <a:t>資訊圖表和其他工具</a:t>
            </a:r>
            <a:r>
              <a:rPr lang="zh-TW" altLang="en-US" sz="2400" dirty="0" smtClean="0"/>
              <a:t>。</a:t>
            </a:r>
            <a:endParaRPr lang="en-US" altLang="zh-TW" sz="2400" dirty="0" smtClean="0"/>
          </a:p>
          <a:p>
            <a:pPr marL="342900" indent="-342900">
              <a:buFont typeface="Wingdings" panose="05000000000000000000" pitchFamily="2" charset="2"/>
              <a:buChar char="Ø"/>
            </a:pPr>
            <a:r>
              <a:rPr lang="zh-TW" altLang="en-US" sz="2400" dirty="0" smtClean="0"/>
              <a:t>可以</a:t>
            </a:r>
            <a:r>
              <a:rPr lang="zh-TW" altLang="en-US" sz="2400" dirty="0"/>
              <a:t>使用點、線或條對數字資料進行編碼，以便在視覺上傳達定量資訊</a:t>
            </a:r>
            <a:r>
              <a:rPr lang="zh-TW" altLang="en-US" sz="2400" dirty="0" smtClean="0"/>
              <a:t>。</a:t>
            </a:r>
            <a:endParaRPr lang="en-US" altLang="zh-TW" sz="2400" dirty="0" smtClean="0"/>
          </a:p>
          <a:p>
            <a:pPr marL="342900" indent="-342900">
              <a:buFont typeface="Wingdings" panose="05000000000000000000" pitchFamily="2" charset="2"/>
              <a:buChar char="Ø"/>
            </a:pPr>
            <a:r>
              <a:rPr lang="zh-TW" altLang="en-US" sz="2400" b="1" dirty="0" smtClean="0">
                <a:effectLst>
                  <a:outerShdw blurRad="38100" dist="38100" dir="2700000" algn="tl">
                    <a:srgbClr val="000000">
                      <a:alpha val="43137"/>
                    </a:srgbClr>
                  </a:outerShdw>
                </a:effectLst>
              </a:rPr>
              <a:t>有效</a:t>
            </a:r>
            <a:r>
              <a:rPr lang="zh-TW" altLang="en-US" sz="2400" b="1" dirty="0">
                <a:effectLst>
                  <a:outerShdw blurRad="38100" dist="38100" dir="2700000" algn="tl">
                    <a:srgbClr val="000000">
                      <a:alpha val="43137"/>
                    </a:srgbClr>
                  </a:outerShdw>
                </a:effectLst>
              </a:rPr>
              <a:t>的視覺化可以幫助用戶</a:t>
            </a:r>
            <a:r>
              <a:rPr lang="zh-TW" altLang="en-US" sz="2400" b="1" dirty="0">
                <a:solidFill>
                  <a:srgbClr val="00B0F0"/>
                </a:solidFill>
                <a:effectLst>
                  <a:outerShdw blurRad="38100" dist="38100" dir="2700000" algn="tl">
                    <a:srgbClr val="000000">
                      <a:alpha val="43137"/>
                    </a:srgbClr>
                  </a:outerShdw>
                </a:effectLst>
              </a:rPr>
              <a:t>分析</a:t>
            </a:r>
            <a:r>
              <a:rPr lang="zh-TW" altLang="en-US" sz="2400" b="1" dirty="0">
                <a:effectLst>
                  <a:outerShdw blurRad="38100" dist="38100" dir="2700000" algn="tl">
                    <a:srgbClr val="000000">
                      <a:alpha val="43137"/>
                    </a:srgbClr>
                  </a:outerShdw>
                </a:effectLst>
              </a:rPr>
              <a:t>和</a:t>
            </a:r>
            <a:r>
              <a:rPr lang="zh-TW" altLang="en-US" sz="2400" b="1" dirty="0">
                <a:solidFill>
                  <a:srgbClr val="00B0F0"/>
                </a:solidFill>
                <a:effectLst>
                  <a:outerShdw blurRad="38100" dist="38100" dir="2700000" algn="tl">
                    <a:srgbClr val="000000">
                      <a:alpha val="43137"/>
                    </a:srgbClr>
                  </a:outerShdw>
                </a:effectLst>
              </a:rPr>
              <a:t>推理</a:t>
            </a:r>
            <a:r>
              <a:rPr lang="zh-TW" altLang="en-US" sz="2400" b="1" dirty="0">
                <a:effectLst>
                  <a:outerShdw blurRad="38100" dist="38100" dir="2700000" algn="tl">
                    <a:srgbClr val="000000">
                      <a:alpha val="43137"/>
                    </a:srgbClr>
                  </a:outerShdw>
                </a:effectLst>
              </a:rPr>
              <a:t>資料和證據</a:t>
            </a:r>
            <a:r>
              <a:rPr lang="zh-TW" altLang="en-US" sz="2400" dirty="0"/>
              <a:t>。</a:t>
            </a:r>
          </a:p>
        </p:txBody>
      </p:sp>
      <p:sp>
        <p:nvSpPr>
          <p:cNvPr id="7" name="矩形 6"/>
          <p:cNvSpPr/>
          <p:nvPr/>
        </p:nvSpPr>
        <p:spPr>
          <a:xfrm>
            <a:off x="1482811" y="2142178"/>
            <a:ext cx="5741773" cy="1200329"/>
          </a:xfrm>
          <a:prstGeom prst="rect">
            <a:avLst/>
          </a:prstGeom>
        </p:spPr>
        <p:txBody>
          <a:bodyPr wrap="square">
            <a:spAutoFit/>
          </a:bodyPr>
          <a:lstStyle/>
          <a:p>
            <a:r>
              <a:rPr lang="zh-TW" altLang="en-US" sz="3600" dirty="0"/>
              <a:t>藉助於</a:t>
            </a:r>
            <a:r>
              <a:rPr lang="zh-TW" altLang="en-US" sz="3600" b="1" dirty="0">
                <a:solidFill>
                  <a:srgbClr val="FF0000"/>
                </a:solidFill>
                <a:effectLst>
                  <a:outerShdw blurRad="38100" dist="38100" dir="2700000" algn="tl">
                    <a:srgbClr val="000000">
                      <a:alpha val="43137"/>
                    </a:srgbClr>
                  </a:outerShdw>
                </a:effectLst>
              </a:rPr>
              <a:t>圖形化手段</a:t>
            </a:r>
            <a:r>
              <a:rPr lang="zh-TW" altLang="en-US" sz="3600" dirty="0" smtClean="0"/>
              <a:t>，</a:t>
            </a:r>
            <a:endParaRPr lang="en-US" altLang="zh-TW" sz="3600" dirty="0" smtClean="0"/>
          </a:p>
          <a:p>
            <a:r>
              <a:rPr lang="zh-TW" altLang="en-US" sz="3600" dirty="0" smtClean="0"/>
              <a:t>清晰</a:t>
            </a:r>
            <a:r>
              <a:rPr lang="zh-TW" altLang="en-US" sz="3600" dirty="0"/>
              <a:t>有效地傳達與溝通訊息</a:t>
            </a:r>
          </a:p>
        </p:txBody>
      </p:sp>
      <p:sp>
        <p:nvSpPr>
          <p:cNvPr id="8" name="矩形 7"/>
          <p:cNvSpPr/>
          <p:nvPr/>
        </p:nvSpPr>
        <p:spPr>
          <a:xfrm>
            <a:off x="127687" y="263781"/>
            <a:ext cx="2887362" cy="1138773"/>
          </a:xfrm>
          <a:prstGeom prst="rect">
            <a:avLst/>
          </a:prstGeom>
          <a:solidFill>
            <a:schemeClr val="accent6">
              <a:lumMod val="20000"/>
              <a:lumOff val="80000"/>
            </a:schemeClr>
          </a:solidFill>
        </p:spPr>
        <p:txBody>
          <a:bodyPr wrap="square">
            <a:spAutoFit/>
          </a:bodyPr>
          <a:lstStyle/>
          <a:p>
            <a:r>
              <a:rPr lang="en-US" altLang="zh-TW" sz="2800" b="1" dirty="0">
                <a:effectLst>
                  <a:outerShdw blurRad="38100" dist="38100" dir="2700000" algn="tl">
                    <a:srgbClr val="000000">
                      <a:alpha val="43137"/>
                    </a:srgbClr>
                  </a:outerShdw>
                </a:effectLst>
              </a:rPr>
              <a:t>Data Visualization</a:t>
            </a:r>
            <a:br>
              <a:rPr lang="en-US" altLang="zh-TW" sz="2800" b="1" dirty="0">
                <a:effectLst>
                  <a:outerShdw blurRad="38100" dist="38100" dir="2700000" algn="tl">
                    <a:srgbClr val="000000">
                      <a:alpha val="43137"/>
                    </a:srgbClr>
                  </a:outerShdw>
                </a:effectLst>
              </a:rPr>
            </a:br>
            <a:r>
              <a:rPr lang="zh-TW" altLang="en-US" sz="4000" b="1" dirty="0">
                <a:effectLst>
                  <a:outerShdw blurRad="38100" dist="38100" dir="2700000" algn="tl">
                    <a:srgbClr val="000000">
                      <a:alpha val="43137"/>
                    </a:srgbClr>
                  </a:outerShdw>
                </a:effectLst>
              </a:rPr>
              <a:t>資料視覺化</a:t>
            </a:r>
          </a:p>
        </p:txBody>
      </p:sp>
      <p:sp>
        <p:nvSpPr>
          <p:cNvPr id="9" name="投影片編號版面配置區 8"/>
          <p:cNvSpPr>
            <a:spLocks noGrp="1"/>
          </p:cNvSpPr>
          <p:nvPr>
            <p:ph type="sldNum" sz="quarter" idx="12"/>
          </p:nvPr>
        </p:nvSpPr>
        <p:spPr/>
        <p:txBody>
          <a:bodyPr/>
          <a:lstStyle/>
          <a:p>
            <a:fld id="{ABF0AC0E-8DAE-4393-9467-A238A31520C4}" type="slidenum">
              <a:rPr lang="zh-TW" altLang="en-US" smtClean="0"/>
              <a:t>4</a:t>
            </a:fld>
            <a:endParaRPr lang="zh-TW" altLang="en-US"/>
          </a:p>
        </p:txBody>
      </p:sp>
    </p:spTree>
    <p:extLst>
      <p:ext uri="{BB962C8B-B14F-4D97-AF65-F5344CB8AC3E}">
        <p14:creationId xmlns:p14="http://schemas.microsoft.com/office/powerpoint/2010/main" val="16544830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0652" y="524317"/>
            <a:ext cx="5978823" cy="646331"/>
          </a:xfrm>
          <a:prstGeom prst="rect">
            <a:avLst/>
          </a:prstGeom>
          <a:solidFill>
            <a:schemeClr val="accent6">
              <a:lumMod val="20000"/>
              <a:lumOff val="80000"/>
            </a:schemeClr>
          </a:solidFill>
        </p:spPr>
        <p:txBody>
          <a:bodyPr wrap="square">
            <a:spAutoFit/>
          </a:bodyPr>
          <a:lstStyle/>
          <a:p>
            <a:r>
              <a:rPr lang="en-US" altLang="zh-TW" sz="3600" b="1" dirty="0" err="1">
                <a:effectLst>
                  <a:outerShdw blurRad="38100" dist="38100" dir="2700000" algn="tl">
                    <a:srgbClr val="000000">
                      <a:alpha val="43137"/>
                    </a:srgbClr>
                  </a:outerShdw>
                </a:effectLst>
              </a:rPr>
              <a:t>matplotlib</a:t>
            </a:r>
            <a:r>
              <a:rPr lang="zh-TW" altLang="en-US" sz="3600" b="1" dirty="0">
                <a:effectLst>
                  <a:outerShdw blurRad="38100" dist="38100" dir="2700000" algn="tl">
                    <a:srgbClr val="000000">
                      <a:alpha val="43137"/>
                    </a:srgbClr>
                  </a:outerShdw>
                </a:effectLst>
              </a:rPr>
              <a:t>使用函數</a:t>
            </a:r>
            <a:r>
              <a:rPr lang="en-US" altLang="zh-TW" sz="3600" b="1" dirty="0">
                <a:effectLst>
                  <a:outerShdw blurRad="38100" dist="38100" dir="2700000" algn="tl">
                    <a:srgbClr val="000000">
                      <a:alpha val="43137"/>
                    </a:srgbClr>
                  </a:outerShdw>
                </a:effectLst>
              </a:rPr>
              <a:t>:</a:t>
            </a:r>
            <a:r>
              <a:rPr lang="en-US" altLang="zh-TW" sz="3600" b="1" dirty="0" err="1">
                <a:solidFill>
                  <a:srgbClr val="FF0000"/>
                </a:solidFill>
                <a:effectLst>
                  <a:outerShdw blurRad="38100" dist="38100" dir="2700000" algn="tl">
                    <a:srgbClr val="000000">
                      <a:alpha val="43137"/>
                    </a:srgbClr>
                  </a:outerShdw>
                </a:effectLst>
              </a:rPr>
              <a:t>pl.scatter</a:t>
            </a:r>
            <a:endParaRPr lang="en-US" altLang="zh-TW" sz="3600" b="1" dirty="0">
              <a:solidFill>
                <a:srgbClr val="FF0000"/>
              </a:solidFill>
              <a:effectLst>
                <a:outerShdw blurRad="38100" dist="38100" dir="2700000" algn="tl">
                  <a:srgbClr val="000000">
                    <a:alpha val="43137"/>
                  </a:srgbClr>
                </a:outerShdw>
              </a:effectLst>
            </a:endParaRPr>
          </a:p>
        </p:txBody>
      </p:sp>
      <p:sp>
        <p:nvSpPr>
          <p:cNvPr id="2" name="矩形 1"/>
          <p:cNvSpPr/>
          <p:nvPr/>
        </p:nvSpPr>
        <p:spPr>
          <a:xfrm>
            <a:off x="1066797" y="2059372"/>
            <a:ext cx="7173311" cy="1938992"/>
          </a:xfrm>
          <a:prstGeom prst="rect">
            <a:avLst/>
          </a:prstGeom>
        </p:spPr>
        <p:txBody>
          <a:bodyPr wrap="square">
            <a:spAutoFit/>
          </a:bodyPr>
          <a:lstStyle/>
          <a:p>
            <a:r>
              <a:rPr lang="zh-TW" altLang="en-US" sz="2800" dirty="0" smtClean="0"/>
              <a:t>有</a:t>
            </a:r>
            <a:r>
              <a:rPr lang="zh-TW" altLang="en-US" sz="2800" dirty="0"/>
              <a:t>許多參數設定</a:t>
            </a:r>
            <a:r>
              <a:rPr lang="en-US" altLang="zh-TW" sz="2800" dirty="0"/>
              <a:t>:</a:t>
            </a:r>
            <a:r>
              <a:rPr lang="zh-TW" altLang="en-US" sz="2800" dirty="0"/>
              <a:t>請參看原始</a:t>
            </a:r>
            <a:r>
              <a:rPr lang="zh-TW" altLang="en-US" sz="2800" dirty="0" smtClean="0"/>
              <a:t>網站</a:t>
            </a:r>
            <a:endParaRPr lang="en-US" altLang="zh-TW" sz="2800" dirty="0" smtClean="0"/>
          </a:p>
          <a:p>
            <a:endParaRPr lang="zh-TW" altLang="en-US" sz="2800" dirty="0"/>
          </a:p>
          <a:p>
            <a:endParaRPr lang="zh-TW" altLang="en-US" sz="2800" dirty="0"/>
          </a:p>
          <a:p>
            <a:r>
              <a:rPr lang="en-US" altLang="zh-TW" sz="2800" dirty="0"/>
              <a:t>s</a:t>
            </a:r>
            <a:r>
              <a:rPr lang="zh-TW" altLang="en-US" sz="2800" dirty="0"/>
              <a:t>指</a:t>
            </a:r>
            <a:r>
              <a:rPr lang="zh-TW" altLang="en-US" sz="3600" b="1" dirty="0">
                <a:effectLst>
                  <a:outerShdw blurRad="38100" dist="38100" dir="2700000" algn="tl">
                    <a:srgbClr val="000000">
                      <a:alpha val="43137"/>
                    </a:srgbClr>
                  </a:outerShdw>
                </a:effectLst>
              </a:rPr>
              <a:t>大小</a:t>
            </a:r>
            <a:r>
              <a:rPr lang="zh-TW" altLang="en-US" sz="2800" dirty="0"/>
              <a:t>，</a:t>
            </a:r>
            <a:r>
              <a:rPr lang="en-US" altLang="zh-TW" sz="2800" dirty="0"/>
              <a:t>c</a:t>
            </a:r>
            <a:r>
              <a:rPr lang="zh-TW" altLang="en-US" sz="2800" dirty="0"/>
              <a:t>指</a:t>
            </a:r>
            <a:r>
              <a:rPr lang="zh-TW" altLang="en-US" sz="3600" dirty="0">
                <a:solidFill>
                  <a:srgbClr val="7030A0"/>
                </a:solidFill>
              </a:rPr>
              <a:t>顏色</a:t>
            </a:r>
            <a:r>
              <a:rPr lang="zh-TW" altLang="en-US" sz="2800" dirty="0"/>
              <a:t>，</a:t>
            </a:r>
            <a:r>
              <a:rPr lang="en-US" altLang="zh-TW" sz="2800" dirty="0"/>
              <a:t>marker</a:t>
            </a:r>
            <a:r>
              <a:rPr lang="zh-TW" altLang="en-US" sz="2800" dirty="0"/>
              <a:t>指</a:t>
            </a:r>
            <a:r>
              <a:rPr lang="zh-TW" altLang="en-US" sz="3600" b="1" dirty="0">
                <a:solidFill>
                  <a:srgbClr val="00B050"/>
                </a:solidFill>
                <a:effectLst>
                  <a:outerShdw blurRad="38100" dist="38100" dir="2700000" algn="tl">
                    <a:srgbClr val="000000">
                      <a:alpha val="43137"/>
                    </a:srgbClr>
                  </a:outerShdw>
                </a:effectLst>
              </a:rPr>
              <a:t>符號形狀</a:t>
            </a:r>
          </a:p>
        </p:txBody>
      </p:sp>
      <p:sp>
        <p:nvSpPr>
          <p:cNvPr id="3" name="矩形 2"/>
          <p:cNvSpPr/>
          <p:nvPr/>
        </p:nvSpPr>
        <p:spPr>
          <a:xfrm>
            <a:off x="1098274" y="2574473"/>
            <a:ext cx="6911428" cy="369332"/>
          </a:xfrm>
          <a:prstGeom prst="rect">
            <a:avLst/>
          </a:prstGeom>
        </p:spPr>
        <p:txBody>
          <a:bodyPr wrap="square">
            <a:spAutoFit/>
          </a:bodyPr>
          <a:lstStyle/>
          <a:p>
            <a:r>
              <a:rPr lang="en-US" altLang="zh-TW" dirty="0"/>
              <a:t>https://matplotlib.org/3.1.1/api/_as_gen/matplotlib.pyplot.scatter.html</a:t>
            </a:r>
          </a:p>
        </p:txBody>
      </p:sp>
      <p:sp>
        <p:nvSpPr>
          <p:cNvPr id="6" name="矩形 5"/>
          <p:cNvSpPr/>
          <p:nvPr/>
        </p:nvSpPr>
        <p:spPr>
          <a:xfrm>
            <a:off x="1066797" y="5097295"/>
            <a:ext cx="4572000" cy="523220"/>
          </a:xfrm>
          <a:prstGeom prst="rect">
            <a:avLst/>
          </a:prstGeom>
        </p:spPr>
        <p:txBody>
          <a:bodyPr>
            <a:spAutoFit/>
          </a:bodyPr>
          <a:lstStyle/>
          <a:p>
            <a:r>
              <a:rPr lang="zh-TW" altLang="en-US" sz="2800" dirty="0" smtClean="0"/>
              <a:t>上網</a:t>
            </a:r>
            <a:r>
              <a:rPr lang="zh-TW" altLang="en-US" sz="2800" dirty="0"/>
              <a:t>看看如何改變</a:t>
            </a:r>
            <a:r>
              <a:rPr lang="en-US" altLang="zh-TW" sz="2800" dirty="0"/>
              <a:t>markers</a:t>
            </a:r>
            <a:endParaRPr lang="zh-TW" altLang="en-US" sz="2800" dirty="0"/>
          </a:p>
        </p:txBody>
      </p:sp>
      <p:sp>
        <p:nvSpPr>
          <p:cNvPr id="7" name="矩形 6"/>
          <p:cNvSpPr/>
          <p:nvPr/>
        </p:nvSpPr>
        <p:spPr>
          <a:xfrm>
            <a:off x="1156761" y="5558960"/>
            <a:ext cx="6721421" cy="400110"/>
          </a:xfrm>
          <a:prstGeom prst="rect">
            <a:avLst/>
          </a:prstGeom>
        </p:spPr>
        <p:txBody>
          <a:bodyPr wrap="square">
            <a:spAutoFit/>
          </a:bodyPr>
          <a:lstStyle/>
          <a:p>
            <a:r>
              <a:rPr lang="en-US" altLang="zh-TW" sz="2000" dirty="0"/>
              <a:t>https://matplotlib.org/api/markers_api.html?highlight=marker</a:t>
            </a:r>
          </a:p>
        </p:txBody>
      </p:sp>
      <p:sp>
        <p:nvSpPr>
          <p:cNvPr id="8" name="投影片編號版面配置區 7"/>
          <p:cNvSpPr>
            <a:spLocks noGrp="1"/>
          </p:cNvSpPr>
          <p:nvPr>
            <p:ph type="sldNum" sz="quarter" idx="12"/>
          </p:nvPr>
        </p:nvSpPr>
        <p:spPr/>
        <p:txBody>
          <a:bodyPr/>
          <a:lstStyle/>
          <a:p>
            <a:fld id="{ABF0AC0E-8DAE-4393-9467-A238A31520C4}" type="slidenum">
              <a:rPr lang="zh-TW" altLang="en-US" smtClean="0"/>
              <a:t>40</a:t>
            </a:fld>
            <a:endParaRPr lang="zh-TW" altLang="en-US"/>
          </a:p>
        </p:txBody>
      </p:sp>
    </p:spTree>
    <p:extLst>
      <p:ext uri="{BB962C8B-B14F-4D97-AF65-F5344CB8AC3E}">
        <p14:creationId xmlns:p14="http://schemas.microsoft.com/office/powerpoint/2010/main" val="17195941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000" b="1" dirty="0" smtClean="0"/>
              <a:t>[6]</a:t>
            </a:r>
            <a:r>
              <a:rPr lang="en-US" altLang="ja-JP" sz="6000" b="1" dirty="0" smtClean="0">
                <a:solidFill>
                  <a:srgbClr val="00B050"/>
                </a:solidFill>
              </a:rPr>
              <a:t>MAT</a:t>
            </a:r>
            <a:r>
              <a:rPr lang="en-US" altLang="ja-JP" sz="6000" b="1" dirty="0" smtClean="0">
                <a:solidFill>
                  <a:srgbClr val="FFC000"/>
                </a:solidFill>
              </a:rPr>
              <a:t>PLOT</a:t>
            </a:r>
            <a:r>
              <a:rPr lang="en-US" altLang="ja-JP" sz="6000" b="1" dirty="0" smtClean="0">
                <a:solidFill>
                  <a:srgbClr val="7030A0"/>
                </a:solidFill>
              </a:rPr>
              <a:t>LIB</a:t>
            </a:r>
            <a:endParaRPr lang="ja-JP" altLang="en-US" sz="6000" b="1" dirty="0" smtClean="0">
              <a:solidFill>
                <a:srgbClr val="7030A0"/>
              </a:solidFill>
            </a:endParaRPr>
          </a:p>
          <a:p>
            <a:pPr algn="ctr"/>
            <a:r>
              <a:rPr lang="zh-TW" altLang="en-US" sz="4800" b="1" dirty="0" smtClean="0">
                <a:solidFill>
                  <a:srgbClr val="FF0000"/>
                </a:solidFill>
              </a:rPr>
              <a:t>範例學習</a:t>
            </a:r>
            <a:endParaRPr lang="en-US" altLang="zh-TW" sz="4800" b="1" dirty="0" smtClean="0">
              <a:solidFill>
                <a:srgbClr val="FF0000"/>
              </a:solidFill>
            </a:endParaRPr>
          </a:p>
          <a:p>
            <a:pPr algn="ctr"/>
            <a:r>
              <a:rPr lang="en-US" altLang="zh-TW" sz="4800" b="1" dirty="0" smtClean="0">
                <a:solidFill>
                  <a:schemeClr val="bg1"/>
                </a:solidFill>
              </a:rPr>
              <a:t>(2)</a:t>
            </a:r>
            <a:r>
              <a:rPr lang="zh-TW" altLang="en-US" sz="4800" b="1" dirty="0" smtClean="0">
                <a:solidFill>
                  <a:schemeClr val="bg1"/>
                </a:solidFill>
              </a:rPr>
              <a:t>多圖形並陳</a:t>
            </a:r>
            <a:r>
              <a:rPr lang="zh-TW" altLang="en-US" sz="4800" b="1" dirty="0">
                <a:solidFill>
                  <a:schemeClr val="bg1"/>
                </a:solidFill>
              </a:rPr>
              <a:t>列</a:t>
            </a:r>
            <a:endParaRPr lang="zh-TW" altLang="en-US" sz="4800" b="1" dirty="0" smtClean="0">
              <a:solidFill>
                <a:schemeClr val="bg1"/>
              </a:solidFill>
            </a:endParaRPr>
          </a:p>
        </p:txBody>
      </p:sp>
      <p:sp>
        <p:nvSpPr>
          <p:cNvPr id="2" name="投影片編號版面配置區 1"/>
          <p:cNvSpPr>
            <a:spLocks noGrp="1"/>
          </p:cNvSpPr>
          <p:nvPr>
            <p:ph type="sldNum" sz="quarter" idx="12"/>
          </p:nvPr>
        </p:nvSpPr>
        <p:spPr/>
        <p:txBody>
          <a:bodyPr/>
          <a:lstStyle/>
          <a:p>
            <a:fld id="{ABF0AC0E-8DAE-4393-9467-A238A31520C4}" type="slidenum">
              <a:rPr lang="zh-TW" altLang="en-US" smtClean="0"/>
              <a:t>41</a:t>
            </a:fld>
            <a:endParaRPr lang="zh-TW" altLang="en-US"/>
          </a:p>
        </p:txBody>
      </p:sp>
    </p:spTree>
    <p:extLst>
      <p:ext uri="{BB962C8B-B14F-4D97-AF65-F5344CB8AC3E}">
        <p14:creationId xmlns:p14="http://schemas.microsoft.com/office/powerpoint/2010/main" val="4674205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55877" y="5365330"/>
            <a:ext cx="6774628" cy="830997"/>
          </a:xfrm>
          <a:prstGeom prst="rect">
            <a:avLst/>
          </a:prstGeom>
        </p:spPr>
        <p:txBody>
          <a:bodyPr wrap="square">
            <a:spAutoFit/>
          </a:bodyPr>
          <a:lstStyle/>
          <a:p>
            <a:r>
              <a:rPr lang="en-US" altLang="zh-TW" sz="2400" dirty="0"/>
              <a:t>[Day16]</a:t>
            </a:r>
            <a:r>
              <a:rPr lang="zh-TW" altLang="en-US" sz="2400" dirty="0"/>
              <a:t>視覺化資料</a:t>
            </a:r>
            <a:endParaRPr lang="en-US" altLang="zh-TW" sz="2400" dirty="0"/>
          </a:p>
          <a:p>
            <a:r>
              <a:rPr lang="en-US" altLang="zh-TW" sz="2400" dirty="0" err="1"/>
              <a:t>Matplotlib</a:t>
            </a:r>
            <a:r>
              <a:rPr lang="en-US" altLang="zh-TW" sz="2400" dirty="0"/>
              <a:t> - legend</a:t>
            </a:r>
            <a:r>
              <a:rPr lang="zh-TW" altLang="en-US" sz="2400" dirty="0"/>
              <a:t>、</a:t>
            </a:r>
            <a:r>
              <a:rPr lang="en-US" altLang="zh-TW" sz="2400" dirty="0"/>
              <a:t>subplot</a:t>
            </a:r>
            <a:r>
              <a:rPr lang="zh-TW" altLang="en-US" sz="2400" dirty="0"/>
              <a:t>、</a:t>
            </a:r>
            <a:r>
              <a:rPr lang="en-US" altLang="zh-TW" sz="2400" dirty="0" err="1"/>
              <a:t>GridSpec</a:t>
            </a:r>
            <a:r>
              <a:rPr lang="zh-TW" altLang="en-US" sz="2400" dirty="0"/>
              <a:t>、</a:t>
            </a:r>
            <a:r>
              <a:rPr lang="en-US" altLang="zh-TW" sz="2400" dirty="0"/>
              <a:t>annotate</a:t>
            </a:r>
          </a:p>
        </p:txBody>
      </p:sp>
      <p:sp>
        <p:nvSpPr>
          <p:cNvPr id="4" name="矩形 3"/>
          <p:cNvSpPr/>
          <p:nvPr/>
        </p:nvSpPr>
        <p:spPr>
          <a:xfrm>
            <a:off x="686367" y="176039"/>
            <a:ext cx="4801314" cy="646331"/>
          </a:xfrm>
          <a:prstGeom prst="rect">
            <a:avLst/>
          </a:prstGeom>
        </p:spPr>
        <p:txBody>
          <a:bodyPr wrap="none">
            <a:spAutoFit/>
          </a:bodyPr>
          <a:lstStyle/>
          <a:p>
            <a:r>
              <a:rPr lang="zh-TW" altLang="en-US" sz="3600" b="1" dirty="0">
                <a:effectLst>
                  <a:outerShdw blurRad="38100" dist="38100" dir="2700000" algn="tl">
                    <a:srgbClr val="000000">
                      <a:alpha val="43137"/>
                    </a:srgbClr>
                  </a:outerShdw>
                </a:effectLst>
              </a:rPr>
              <a:t>單一圖形</a:t>
            </a:r>
            <a:r>
              <a:rPr lang="zh-TW" altLang="en-US" sz="3600" b="1" dirty="0">
                <a:solidFill>
                  <a:srgbClr val="00B050"/>
                </a:solidFill>
                <a:effectLst>
                  <a:outerShdw blurRad="38100" dist="38100" dir="2700000" algn="tl">
                    <a:srgbClr val="000000">
                      <a:alpha val="43137"/>
                    </a:srgbClr>
                  </a:outerShdw>
                </a:effectLst>
              </a:rPr>
              <a:t>顯示</a:t>
            </a:r>
            <a:r>
              <a:rPr lang="zh-TW" altLang="en-US" sz="3600" b="1" dirty="0">
                <a:solidFill>
                  <a:srgbClr val="FF0000"/>
                </a:solidFill>
                <a:effectLst>
                  <a:outerShdw blurRad="38100" dist="38100" dir="2700000" algn="tl">
                    <a:srgbClr val="000000">
                      <a:alpha val="43137"/>
                    </a:srgbClr>
                  </a:outerShdw>
                </a:effectLst>
              </a:rPr>
              <a:t>多筆</a:t>
            </a:r>
            <a:r>
              <a:rPr lang="zh-TW" altLang="en-US" sz="3600" b="1" dirty="0">
                <a:solidFill>
                  <a:srgbClr val="00B050"/>
                </a:solidFill>
                <a:effectLst>
                  <a:outerShdw blurRad="38100" dist="38100" dir="2700000" algn="tl">
                    <a:srgbClr val="000000">
                      <a:alpha val="43137"/>
                    </a:srgbClr>
                  </a:outerShdw>
                </a:effectLst>
              </a:rPr>
              <a:t>資料</a:t>
            </a:r>
          </a:p>
        </p:txBody>
      </p:sp>
      <p:sp>
        <p:nvSpPr>
          <p:cNvPr id="5" name="矩形 4"/>
          <p:cNvSpPr/>
          <p:nvPr/>
        </p:nvSpPr>
        <p:spPr>
          <a:xfrm>
            <a:off x="2140853" y="1128137"/>
            <a:ext cx="4862294" cy="954107"/>
          </a:xfrm>
          <a:prstGeom prst="rect">
            <a:avLst/>
          </a:prstGeom>
        </p:spPr>
        <p:txBody>
          <a:bodyPr wrap="square">
            <a:spAutoFit/>
          </a:bodyPr>
          <a:lstStyle/>
          <a:p>
            <a:r>
              <a:rPr lang="zh-TW" altLang="en-US" sz="2800" dirty="0"/>
              <a:t>把很多張圖畫到一個顯示介面</a:t>
            </a:r>
          </a:p>
          <a:p>
            <a:r>
              <a:rPr lang="en-US" altLang="zh-TW" sz="2800" dirty="0"/>
              <a:t>===&gt;</a:t>
            </a:r>
            <a:r>
              <a:rPr lang="zh-TW" altLang="en-US" sz="2800" dirty="0"/>
              <a:t>面板切分成一個一個子</a:t>
            </a:r>
            <a:r>
              <a:rPr lang="zh-TW" altLang="en-US" sz="2800" dirty="0" smtClean="0"/>
              <a:t>圖</a:t>
            </a:r>
            <a:endParaRPr lang="en-US" altLang="zh-TW" sz="2800" dirty="0" smtClean="0"/>
          </a:p>
        </p:txBody>
      </p:sp>
      <p:sp>
        <p:nvSpPr>
          <p:cNvPr id="6" name="矩形 5"/>
          <p:cNvSpPr/>
          <p:nvPr/>
        </p:nvSpPr>
        <p:spPr>
          <a:xfrm>
            <a:off x="655877" y="6196327"/>
            <a:ext cx="4862294" cy="369332"/>
          </a:xfrm>
          <a:prstGeom prst="rect">
            <a:avLst/>
          </a:prstGeom>
        </p:spPr>
        <p:txBody>
          <a:bodyPr wrap="square">
            <a:spAutoFit/>
          </a:bodyPr>
          <a:lstStyle/>
          <a:p>
            <a:r>
              <a:rPr lang="en-US" altLang="zh-TW" dirty="0"/>
              <a:t>https://ithelp.ithome.com.tw/articles/10201670</a:t>
            </a:r>
            <a:endParaRPr lang="zh-TW" altLang="en-US" dirty="0"/>
          </a:p>
        </p:txBody>
      </p:sp>
      <p:pic>
        <p:nvPicPr>
          <p:cNvPr id="8" name="圖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6232" y="2388011"/>
            <a:ext cx="4231536" cy="2851195"/>
          </a:xfrm>
          <a:prstGeom prst="rect">
            <a:avLst/>
          </a:prstGeom>
        </p:spPr>
      </p:pic>
      <p:sp>
        <p:nvSpPr>
          <p:cNvPr id="9" name="投影片編號版面配置區 8"/>
          <p:cNvSpPr>
            <a:spLocks noGrp="1"/>
          </p:cNvSpPr>
          <p:nvPr>
            <p:ph type="sldNum" sz="quarter" idx="12"/>
          </p:nvPr>
        </p:nvSpPr>
        <p:spPr/>
        <p:txBody>
          <a:bodyPr/>
          <a:lstStyle/>
          <a:p>
            <a:fld id="{ABF0AC0E-8DAE-4393-9467-A238A31520C4}" type="slidenum">
              <a:rPr lang="zh-TW" altLang="en-US" smtClean="0"/>
              <a:t>42</a:t>
            </a:fld>
            <a:endParaRPr lang="zh-TW" altLang="en-US"/>
          </a:p>
        </p:txBody>
      </p:sp>
    </p:spTree>
    <p:extLst>
      <p:ext uri="{BB962C8B-B14F-4D97-AF65-F5344CB8AC3E}">
        <p14:creationId xmlns:p14="http://schemas.microsoft.com/office/powerpoint/2010/main" val="15611954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4304" y="1479488"/>
            <a:ext cx="5935420" cy="4125117"/>
          </a:xfrm>
          <a:prstGeom prst="rect">
            <a:avLst/>
          </a:prstGeom>
        </p:spPr>
      </p:pic>
      <p:sp>
        <p:nvSpPr>
          <p:cNvPr id="5" name="投影片編號版面配置區 4"/>
          <p:cNvSpPr>
            <a:spLocks noGrp="1"/>
          </p:cNvSpPr>
          <p:nvPr>
            <p:ph type="sldNum" sz="quarter" idx="12"/>
          </p:nvPr>
        </p:nvSpPr>
        <p:spPr/>
        <p:txBody>
          <a:bodyPr/>
          <a:lstStyle/>
          <a:p>
            <a:fld id="{ABF0AC0E-8DAE-4393-9467-A238A31520C4}" type="slidenum">
              <a:rPr lang="zh-TW" altLang="en-US" smtClean="0"/>
              <a:t>43</a:t>
            </a:fld>
            <a:endParaRPr lang="zh-TW" altLang="en-US"/>
          </a:p>
        </p:txBody>
      </p:sp>
    </p:spTree>
    <p:extLst>
      <p:ext uri="{BB962C8B-B14F-4D97-AF65-F5344CB8AC3E}">
        <p14:creationId xmlns:p14="http://schemas.microsoft.com/office/powerpoint/2010/main" val="2045222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23850" y="131686"/>
            <a:ext cx="7886700" cy="812033"/>
          </a:xfrm>
        </p:spPr>
        <p:txBody>
          <a:bodyPr/>
          <a:lstStyle/>
          <a:p>
            <a:r>
              <a:rPr lang="en-US" altLang="zh-TW" dirty="0" err="1" smtClean="0"/>
              <a:t>matplotlib.pyplot.legend</a:t>
            </a:r>
            <a:r>
              <a:rPr lang="zh-TW" altLang="en-US" dirty="0" smtClean="0"/>
              <a:t>的用處</a:t>
            </a:r>
            <a:endParaRPr lang="zh-TW" altLang="en-US" dirty="0"/>
          </a:p>
        </p:txBody>
      </p:sp>
      <p:sp>
        <p:nvSpPr>
          <p:cNvPr id="4" name="矩形 3"/>
          <p:cNvSpPr/>
          <p:nvPr/>
        </p:nvSpPr>
        <p:spPr>
          <a:xfrm>
            <a:off x="323850" y="1892542"/>
            <a:ext cx="4572000" cy="4524315"/>
          </a:xfrm>
          <a:prstGeom prst="rect">
            <a:avLst/>
          </a:prstGeom>
          <a:solidFill>
            <a:schemeClr val="accent1">
              <a:lumMod val="20000"/>
              <a:lumOff val="80000"/>
            </a:schemeClr>
          </a:solidFill>
        </p:spPr>
        <p:txBody>
          <a:bodyPr>
            <a:spAutoFit/>
          </a:bodyPr>
          <a:lstStyle/>
          <a:p>
            <a:r>
              <a:rPr lang="en-US" altLang="zh-TW" sz="2400" dirty="0" smtClean="0"/>
              <a:t># </a:t>
            </a:r>
            <a:r>
              <a:rPr lang="zh-TW" altLang="en-US" sz="2400" dirty="0"/>
              <a:t>產生資料</a:t>
            </a:r>
          </a:p>
          <a:p>
            <a:r>
              <a:rPr lang="en-US" altLang="zh-TW" sz="2400" dirty="0"/>
              <a:t>x = </a:t>
            </a:r>
            <a:r>
              <a:rPr lang="en-US" altLang="zh-TW" sz="2400" dirty="0" err="1"/>
              <a:t>np.arange</a:t>
            </a:r>
            <a:r>
              <a:rPr lang="en-US" altLang="zh-TW" sz="2400" dirty="0"/>
              <a:t>(0.0, 2.0*</a:t>
            </a:r>
            <a:r>
              <a:rPr lang="en-US" altLang="zh-TW" sz="2400" dirty="0" err="1"/>
              <a:t>np.pi</a:t>
            </a:r>
            <a:r>
              <a:rPr lang="en-US" altLang="zh-TW" sz="2400" dirty="0"/>
              <a:t>, 0.01)</a:t>
            </a:r>
          </a:p>
          <a:p>
            <a:r>
              <a:rPr lang="en-US" altLang="zh-TW" sz="2400" dirty="0"/>
              <a:t>y = </a:t>
            </a:r>
            <a:r>
              <a:rPr lang="en-US" altLang="zh-TW" sz="2400" dirty="0" err="1"/>
              <a:t>np.sin</a:t>
            </a:r>
            <a:r>
              <a:rPr lang="en-US" altLang="zh-TW" sz="2400" dirty="0"/>
              <a:t>(x)			</a:t>
            </a:r>
          </a:p>
          <a:p>
            <a:r>
              <a:rPr lang="en-US" altLang="zh-TW" sz="2400" dirty="0"/>
              <a:t>z = </a:t>
            </a:r>
            <a:r>
              <a:rPr lang="en-US" altLang="zh-TW" sz="2400" dirty="0" err="1"/>
              <a:t>np.cos</a:t>
            </a:r>
            <a:r>
              <a:rPr lang="en-US" altLang="zh-TW" sz="2400" dirty="0"/>
              <a:t>(x)						</a:t>
            </a:r>
          </a:p>
          <a:p>
            <a:endParaRPr lang="en-US" altLang="zh-TW" sz="2400" dirty="0"/>
          </a:p>
          <a:p>
            <a:r>
              <a:rPr lang="en-US" altLang="zh-TW" sz="2400" dirty="0"/>
              <a:t>#</a:t>
            </a:r>
            <a:r>
              <a:rPr lang="zh-TW" altLang="en-US" sz="2400" dirty="0"/>
              <a:t>畫圖</a:t>
            </a:r>
          </a:p>
          <a:p>
            <a:r>
              <a:rPr lang="en-US" altLang="zh-TW" sz="2400" dirty="0" err="1"/>
              <a:t>pl.plot</a:t>
            </a:r>
            <a:r>
              <a:rPr lang="en-US" altLang="zh-TW" sz="2400" dirty="0"/>
              <a:t>(x, y, label='sin()')</a:t>
            </a:r>
          </a:p>
          <a:p>
            <a:r>
              <a:rPr lang="en-US" altLang="zh-TW" sz="2400" dirty="0" err="1"/>
              <a:t>pl.plot</a:t>
            </a:r>
            <a:r>
              <a:rPr lang="en-US" altLang="zh-TW" sz="2400" dirty="0"/>
              <a:t>(x, z, label='cos()')</a:t>
            </a:r>
          </a:p>
          <a:p>
            <a:r>
              <a:rPr lang="en-US" altLang="zh-TW" sz="2400" dirty="0" err="1"/>
              <a:t>pl.xlabel</a:t>
            </a:r>
            <a:r>
              <a:rPr lang="en-US" altLang="zh-TW" sz="2400" dirty="0"/>
              <a:t>('x')		</a:t>
            </a:r>
          </a:p>
          <a:p>
            <a:r>
              <a:rPr lang="en-US" altLang="zh-TW" sz="2400" dirty="0" err="1"/>
              <a:t>pl.ylabel</a:t>
            </a:r>
            <a:r>
              <a:rPr lang="en-US" altLang="zh-TW" sz="2400" dirty="0"/>
              <a:t>('y')</a:t>
            </a:r>
          </a:p>
          <a:p>
            <a:r>
              <a:rPr lang="en-US" altLang="zh-TW" sz="2400" dirty="0" err="1"/>
              <a:t>pl.title</a:t>
            </a:r>
            <a:r>
              <a:rPr lang="en-US" altLang="zh-TW" sz="2400" dirty="0"/>
              <a:t>('sin-</a:t>
            </a:r>
            <a:r>
              <a:rPr lang="en-US" altLang="zh-TW" sz="2400" dirty="0" err="1"/>
              <a:t>cos'</a:t>
            </a:r>
            <a:r>
              <a:rPr lang="en-US" altLang="zh-TW" sz="2400" dirty="0"/>
              <a:t>) </a:t>
            </a:r>
          </a:p>
        </p:txBody>
      </p:sp>
      <p:sp>
        <p:nvSpPr>
          <p:cNvPr id="5" name="矩形 4"/>
          <p:cNvSpPr/>
          <p:nvPr/>
        </p:nvSpPr>
        <p:spPr>
          <a:xfrm>
            <a:off x="1133146" y="943719"/>
            <a:ext cx="2724151" cy="830997"/>
          </a:xfrm>
          <a:prstGeom prst="rect">
            <a:avLst/>
          </a:prstGeom>
        </p:spPr>
        <p:txBody>
          <a:bodyPr wrap="square">
            <a:spAutoFit/>
          </a:bodyPr>
          <a:lstStyle/>
          <a:p>
            <a:r>
              <a:rPr lang="en-US" altLang="zh-TW" sz="2400" dirty="0"/>
              <a:t>import </a:t>
            </a:r>
            <a:r>
              <a:rPr lang="en-US" altLang="zh-TW" sz="2400" dirty="0" err="1"/>
              <a:t>numpy</a:t>
            </a:r>
            <a:r>
              <a:rPr lang="en-US" altLang="zh-TW" sz="2400" dirty="0"/>
              <a:t> as np</a:t>
            </a:r>
          </a:p>
          <a:p>
            <a:r>
              <a:rPr lang="en-US" altLang="zh-TW" sz="2400" dirty="0"/>
              <a:t>import </a:t>
            </a:r>
            <a:r>
              <a:rPr lang="en-US" altLang="zh-TW" sz="2400" dirty="0" err="1"/>
              <a:t>pylab</a:t>
            </a:r>
            <a:r>
              <a:rPr lang="en-US" altLang="zh-TW" sz="2400" dirty="0"/>
              <a:t> as </a:t>
            </a:r>
            <a:r>
              <a:rPr lang="en-US" altLang="zh-TW" sz="2400" dirty="0" err="1"/>
              <a:t>pl</a:t>
            </a:r>
            <a:endParaRPr lang="en-US" altLang="zh-TW" sz="2400" dirty="0"/>
          </a:p>
        </p:txBody>
      </p:sp>
      <p:sp>
        <p:nvSpPr>
          <p:cNvPr id="6" name="矩形 5"/>
          <p:cNvSpPr/>
          <p:nvPr/>
        </p:nvSpPr>
        <p:spPr>
          <a:xfrm>
            <a:off x="5053504" y="1892542"/>
            <a:ext cx="3848757" cy="2308324"/>
          </a:xfrm>
          <a:prstGeom prst="rect">
            <a:avLst/>
          </a:prstGeom>
          <a:solidFill>
            <a:schemeClr val="accent6">
              <a:lumMod val="20000"/>
              <a:lumOff val="80000"/>
            </a:schemeClr>
          </a:solidFill>
        </p:spPr>
        <p:txBody>
          <a:bodyPr wrap="square">
            <a:spAutoFit/>
          </a:bodyPr>
          <a:lstStyle/>
          <a:p>
            <a:r>
              <a:rPr lang="en-US" altLang="zh-TW" sz="2400" dirty="0" err="1"/>
              <a:t>pl.legend</a:t>
            </a:r>
            <a:r>
              <a:rPr lang="en-US" altLang="zh-TW" sz="2400" dirty="0"/>
              <a:t>(</a:t>
            </a:r>
            <a:r>
              <a:rPr lang="en-US" altLang="zh-TW" sz="2400" dirty="0" err="1"/>
              <a:t>loc</a:t>
            </a:r>
            <a:r>
              <a:rPr lang="en-US" altLang="zh-TW" sz="2400" dirty="0"/>
              <a:t>='center')	</a:t>
            </a:r>
          </a:p>
          <a:p>
            <a:r>
              <a:rPr lang="en-US" altLang="zh-TW" sz="2400" dirty="0"/>
              <a:t>#</a:t>
            </a:r>
            <a:r>
              <a:rPr lang="en-US" altLang="zh-TW" sz="2400" dirty="0" err="1"/>
              <a:t>pl.legend</a:t>
            </a:r>
            <a:r>
              <a:rPr lang="en-US" altLang="zh-TW" sz="2400" dirty="0"/>
              <a:t>(</a:t>
            </a:r>
            <a:r>
              <a:rPr lang="en-US" altLang="zh-TW" sz="2400" dirty="0" err="1"/>
              <a:t>loc</a:t>
            </a:r>
            <a:r>
              <a:rPr lang="en-US" altLang="zh-TW" sz="2400" dirty="0"/>
              <a:t>='upper right')	</a:t>
            </a:r>
          </a:p>
          <a:p>
            <a:r>
              <a:rPr lang="en-US" altLang="zh-TW" sz="2400" dirty="0"/>
              <a:t>#</a:t>
            </a:r>
            <a:r>
              <a:rPr lang="en-US" altLang="zh-TW" sz="2400" dirty="0" err="1"/>
              <a:t>pl.legend</a:t>
            </a:r>
            <a:r>
              <a:rPr lang="en-US" altLang="zh-TW" sz="2400" dirty="0"/>
              <a:t>(</a:t>
            </a:r>
            <a:r>
              <a:rPr lang="en-US" altLang="zh-TW" sz="2400" dirty="0" err="1"/>
              <a:t>loc</a:t>
            </a:r>
            <a:r>
              <a:rPr lang="en-US" altLang="zh-TW" sz="2400" dirty="0"/>
              <a:t>='upper right')</a:t>
            </a:r>
          </a:p>
          <a:p>
            <a:r>
              <a:rPr lang="en-US" altLang="zh-TW" sz="2400" dirty="0"/>
              <a:t>#</a:t>
            </a:r>
            <a:r>
              <a:rPr lang="en-US" altLang="zh-TW" sz="2400" dirty="0" err="1"/>
              <a:t>pl.legend</a:t>
            </a:r>
            <a:r>
              <a:rPr lang="en-US" altLang="zh-TW" sz="2400" dirty="0"/>
              <a:t>()				</a:t>
            </a:r>
          </a:p>
          <a:p>
            <a:r>
              <a:rPr lang="en-US" altLang="zh-TW" sz="2400" dirty="0" err="1"/>
              <a:t>pl.show</a:t>
            </a:r>
            <a:r>
              <a:rPr lang="en-US" altLang="zh-TW" sz="2400" dirty="0"/>
              <a:t>()</a:t>
            </a:r>
            <a:endParaRPr lang="zh-TW" altLang="en-US" sz="2400" dirty="0"/>
          </a:p>
        </p:txBody>
      </p:sp>
      <p:sp>
        <p:nvSpPr>
          <p:cNvPr id="7" name="矩形 6"/>
          <p:cNvSpPr/>
          <p:nvPr/>
        </p:nvSpPr>
        <p:spPr>
          <a:xfrm>
            <a:off x="5053504" y="4384556"/>
            <a:ext cx="3786614" cy="523220"/>
          </a:xfrm>
          <a:prstGeom prst="rect">
            <a:avLst/>
          </a:prstGeom>
        </p:spPr>
        <p:txBody>
          <a:bodyPr wrap="none">
            <a:spAutoFit/>
          </a:bodyPr>
          <a:lstStyle/>
          <a:p>
            <a:r>
              <a:rPr lang="en-US" altLang="zh-TW" sz="2800" dirty="0" err="1"/>
              <a:t>matplotlib.pyplot.legend</a:t>
            </a:r>
            <a:endParaRPr lang="zh-TW" altLang="en-US" sz="2800" dirty="0"/>
          </a:p>
        </p:txBody>
      </p:sp>
      <p:sp>
        <p:nvSpPr>
          <p:cNvPr id="9" name="矩形 8"/>
          <p:cNvSpPr/>
          <p:nvPr/>
        </p:nvSpPr>
        <p:spPr>
          <a:xfrm>
            <a:off x="5083064" y="4963966"/>
            <a:ext cx="3903281" cy="461665"/>
          </a:xfrm>
          <a:prstGeom prst="rect">
            <a:avLst/>
          </a:prstGeom>
        </p:spPr>
        <p:txBody>
          <a:bodyPr wrap="square">
            <a:spAutoFit/>
          </a:bodyPr>
          <a:lstStyle/>
          <a:p>
            <a:r>
              <a:rPr lang="zh-TW" altLang="en-US" sz="2400" dirty="0"/>
              <a:t>語法：</a:t>
            </a:r>
            <a:r>
              <a:rPr lang="en-US" altLang="zh-TW" sz="2400" dirty="0"/>
              <a:t>legend(*</a:t>
            </a:r>
            <a:r>
              <a:rPr lang="en-US" altLang="zh-TW" sz="2400" dirty="0" err="1"/>
              <a:t>args</a:t>
            </a:r>
            <a:r>
              <a:rPr lang="en-US" altLang="zh-TW" sz="2400" dirty="0" smtClean="0"/>
              <a:t>)</a:t>
            </a:r>
            <a:endParaRPr lang="en-US" altLang="zh-TW" sz="2400" dirty="0"/>
          </a:p>
        </p:txBody>
      </p:sp>
      <p:sp>
        <p:nvSpPr>
          <p:cNvPr id="10" name="矩形 9"/>
          <p:cNvSpPr/>
          <p:nvPr/>
        </p:nvSpPr>
        <p:spPr>
          <a:xfrm>
            <a:off x="4895850" y="5677705"/>
            <a:ext cx="4174578" cy="1077218"/>
          </a:xfrm>
          <a:prstGeom prst="rect">
            <a:avLst/>
          </a:prstGeom>
        </p:spPr>
        <p:txBody>
          <a:bodyPr wrap="square">
            <a:spAutoFit/>
          </a:bodyPr>
          <a:lstStyle/>
          <a:p>
            <a:r>
              <a:rPr lang="en-US" altLang="zh-TW" sz="1600" dirty="0"/>
              <a:t>https://ithelp.ithome.com.tw/articles/10201670</a:t>
            </a:r>
          </a:p>
          <a:p>
            <a:endParaRPr lang="en-US" altLang="zh-TW" sz="1600" dirty="0" smtClean="0"/>
          </a:p>
          <a:p>
            <a:r>
              <a:rPr lang="en-US" altLang="zh-TW" sz="1600" dirty="0" smtClean="0"/>
              <a:t>https</a:t>
            </a:r>
            <a:r>
              <a:rPr lang="en-US" altLang="zh-TW" sz="1600" dirty="0"/>
              <a:t>://matplotlib.org/api/_as_gen/matplotlib.pyplot.legend.html#matplotlib.pyplot.legend</a:t>
            </a:r>
            <a:endParaRPr lang="zh-TW" altLang="en-US" sz="1600" dirty="0"/>
          </a:p>
        </p:txBody>
      </p:sp>
      <p:sp>
        <p:nvSpPr>
          <p:cNvPr id="11" name="投影片編號版面配置區 10"/>
          <p:cNvSpPr>
            <a:spLocks noGrp="1"/>
          </p:cNvSpPr>
          <p:nvPr>
            <p:ph type="sldNum" sz="quarter" idx="12"/>
          </p:nvPr>
        </p:nvSpPr>
        <p:spPr/>
        <p:txBody>
          <a:bodyPr/>
          <a:lstStyle/>
          <a:p>
            <a:fld id="{ABF0AC0E-8DAE-4393-9467-A238A31520C4}" type="slidenum">
              <a:rPr lang="zh-TW" altLang="en-US" smtClean="0"/>
              <a:t>44</a:t>
            </a:fld>
            <a:endParaRPr lang="zh-TW" altLang="en-US"/>
          </a:p>
        </p:txBody>
      </p:sp>
    </p:spTree>
    <p:extLst>
      <p:ext uri="{BB962C8B-B14F-4D97-AF65-F5344CB8AC3E}">
        <p14:creationId xmlns:p14="http://schemas.microsoft.com/office/powerpoint/2010/main" val="15336608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168" y="1313968"/>
            <a:ext cx="6427664" cy="4230064"/>
          </a:xfrm>
          <a:prstGeom prst="rect">
            <a:avLst/>
          </a:prstGeom>
        </p:spPr>
      </p:pic>
      <p:sp>
        <p:nvSpPr>
          <p:cNvPr id="5" name="投影片編號版面配置區 4"/>
          <p:cNvSpPr>
            <a:spLocks noGrp="1"/>
          </p:cNvSpPr>
          <p:nvPr>
            <p:ph type="sldNum" sz="quarter" idx="12"/>
          </p:nvPr>
        </p:nvSpPr>
        <p:spPr/>
        <p:txBody>
          <a:bodyPr/>
          <a:lstStyle/>
          <a:p>
            <a:fld id="{ABF0AC0E-8DAE-4393-9467-A238A31520C4}" type="slidenum">
              <a:rPr lang="zh-TW" altLang="en-US" smtClean="0"/>
              <a:t>45</a:t>
            </a:fld>
            <a:endParaRPr lang="zh-TW" altLang="en-US"/>
          </a:p>
        </p:txBody>
      </p:sp>
    </p:spTree>
    <p:extLst>
      <p:ext uri="{BB962C8B-B14F-4D97-AF65-F5344CB8AC3E}">
        <p14:creationId xmlns:p14="http://schemas.microsoft.com/office/powerpoint/2010/main" val="23912726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687" y="177476"/>
            <a:ext cx="2552451" cy="646331"/>
          </a:xfrm>
          <a:prstGeom prst="rect">
            <a:avLst/>
          </a:prstGeom>
          <a:solidFill>
            <a:schemeClr val="accent6">
              <a:lumMod val="20000"/>
              <a:lumOff val="80000"/>
            </a:schemeClr>
          </a:solidFill>
        </p:spPr>
        <p:txBody>
          <a:bodyPr wrap="square">
            <a:spAutoFit/>
          </a:bodyPr>
          <a:lstStyle/>
          <a:p>
            <a:r>
              <a:rPr lang="zh-TW" altLang="en-US" sz="3600" b="1" dirty="0" smtClean="0">
                <a:effectLst>
                  <a:outerShdw blurRad="38100" dist="38100" dir="2700000" algn="tl">
                    <a:srgbClr val="000000">
                      <a:alpha val="43137"/>
                    </a:srgbClr>
                  </a:outerShdw>
                </a:effectLst>
              </a:rPr>
              <a:t>範例練習一</a:t>
            </a:r>
            <a:endParaRPr lang="zh-TW" altLang="en-US" sz="3600" b="1" dirty="0">
              <a:effectLst>
                <a:outerShdw blurRad="38100" dist="38100" dir="2700000" algn="tl">
                  <a:srgbClr val="000000">
                    <a:alpha val="43137"/>
                  </a:srgbClr>
                </a:outerShdw>
              </a:effectLst>
            </a:endParaRPr>
          </a:p>
        </p:txBody>
      </p:sp>
      <p:sp>
        <p:nvSpPr>
          <p:cNvPr id="5" name="矩形 4"/>
          <p:cNvSpPr/>
          <p:nvPr/>
        </p:nvSpPr>
        <p:spPr>
          <a:xfrm>
            <a:off x="127687" y="1631843"/>
            <a:ext cx="3466851" cy="2862322"/>
          </a:xfrm>
          <a:prstGeom prst="rect">
            <a:avLst/>
          </a:prstGeom>
          <a:solidFill>
            <a:schemeClr val="accent1">
              <a:lumMod val="20000"/>
              <a:lumOff val="80000"/>
            </a:schemeClr>
          </a:solidFill>
        </p:spPr>
        <p:txBody>
          <a:bodyPr wrap="square">
            <a:spAutoFit/>
          </a:bodyPr>
          <a:lstStyle/>
          <a:p>
            <a:r>
              <a:rPr lang="en-US" altLang="zh-TW" sz="2000" dirty="0"/>
              <a:t>import </a:t>
            </a:r>
            <a:r>
              <a:rPr lang="en-US" altLang="zh-TW" sz="2000" dirty="0" err="1"/>
              <a:t>numpy</a:t>
            </a:r>
            <a:r>
              <a:rPr lang="en-US" altLang="zh-TW" sz="2000" dirty="0"/>
              <a:t> as np</a:t>
            </a:r>
          </a:p>
          <a:p>
            <a:r>
              <a:rPr lang="en-US" altLang="zh-TW" sz="2000" dirty="0"/>
              <a:t>import </a:t>
            </a:r>
            <a:r>
              <a:rPr lang="en-US" altLang="zh-TW" sz="2000" dirty="0" err="1"/>
              <a:t>matplotlib.pyplot</a:t>
            </a:r>
            <a:r>
              <a:rPr lang="en-US" altLang="zh-TW" sz="2000" dirty="0"/>
              <a:t> as </a:t>
            </a:r>
            <a:r>
              <a:rPr lang="en-US" altLang="zh-TW" sz="2000" dirty="0" err="1"/>
              <a:t>plt</a:t>
            </a:r>
            <a:endParaRPr lang="en-US" altLang="zh-TW" sz="2000" dirty="0"/>
          </a:p>
          <a:p>
            <a:endParaRPr lang="en-US" altLang="zh-TW" sz="2000" dirty="0"/>
          </a:p>
          <a:p>
            <a:endParaRPr lang="en-US" altLang="zh-TW" sz="2000" dirty="0"/>
          </a:p>
          <a:p>
            <a:r>
              <a:rPr lang="en-US" altLang="zh-TW" sz="2000" dirty="0"/>
              <a:t># </a:t>
            </a:r>
            <a:r>
              <a:rPr lang="zh-TW" altLang="en-US" sz="2000" dirty="0"/>
              <a:t>產生資料</a:t>
            </a:r>
          </a:p>
          <a:p>
            <a:r>
              <a:rPr lang="en-US" altLang="zh-TW" sz="2000" dirty="0"/>
              <a:t>x = </a:t>
            </a:r>
            <a:r>
              <a:rPr lang="en-US" altLang="zh-TW" sz="2000" dirty="0" err="1"/>
              <a:t>np.linspace</a:t>
            </a:r>
            <a:r>
              <a:rPr lang="en-US" altLang="zh-TW" sz="2000" dirty="0"/>
              <a:t>(0, 2*</a:t>
            </a:r>
            <a:r>
              <a:rPr lang="en-US" altLang="zh-TW" sz="2000" dirty="0" err="1"/>
              <a:t>np.pi</a:t>
            </a:r>
            <a:r>
              <a:rPr lang="en-US" altLang="zh-TW" sz="2000" dirty="0"/>
              <a:t>, 500)</a:t>
            </a:r>
          </a:p>
          <a:p>
            <a:r>
              <a:rPr lang="en-US" altLang="zh-TW" sz="2000" dirty="0"/>
              <a:t>y = </a:t>
            </a:r>
            <a:r>
              <a:rPr lang="en-US" altLang="zh-TW" sz="2000" dirty="0" err="1"/>
              <a:t>np.sin</a:t>
            </a:r>
            <a:r>
              <a:rPr lang="en-US" altLang="zh-TW" sz="2000" dirty="0"/>
              <a:t>(x)</a:t>
            </a:r>
          </a:p>
          <a:p>
            <a:r>
              <a:rPr lang="en-US" altLang="zh-TW" sz="2000" dirty="0"/>
              <a:t>#z = </a:t>
            </a:r>
            <a:r>
              <a:rPr lang="en-US" altLang="zh-TW" sz="2000" dirty="0" err="1"/>
              <a:t>np.cos</a:t>
            </a:r>
            <a:r>
              <a:rPr lang="en-US" altLang="zh-TW" sz="2000" dirty="0"/>
              <a:t>(x*x)</a:t>
            </a:r>
          </a:p>
          <a:p>
            <a:r>
              <a:rPr lang="en-US" altLang="zh-TW" sz="2000" dirty="0"/>
              <a:t>z = </a:t>
            </a:r>
            <a:r>
              <a:rPr lang="en-US" altLang="zh-TW" sz="2000" dirty="0" err="1"/>
              <a:t>np.cos</a:t>
            </a:r>
            <a:r>
              <a:rPr lang="en-US" altLang="zh-TW" sz="2000" dirty="0"/>
              <a:t>(x*x*x)</a:t>
            </a:r>
            <a:endParaRPr lang="zh-TW" altLang="en-US" sz="2000" dirty="0"/>
          </a:p>
        </p:txBody>
      </p:sp>
      <p:sp>
        <p:nvSpPr>
          <p:cNvPr id="6" name="矩形 5"/>
          <p:cNvSpPr/>
          <p:nvPr/>
        </p:nvSpPr>
        <p:spPr>
          <a:xfrm>
            <a:off x="3798394" y="269931"/>
            <a:ext cx="5144814" cy="5586145"/>
          </a:xfrm>
          <a:prstGeom prst="rect">
            <a:avLst/>
          </a:prstGeom>
          <a:solidFill>
            <a:schemeClr val="accent1">
              <a:lumMod val="20000"/>
              <a:lumOff val="80000"/>
            </a:schemeClr>
          </a:solidFill>
        </p:spPr>
        <p:txBody>
          <a:bodyPr wrap="square">
            <a:spAutoFit/>
          </a:bodyPr>
          <a:lstStyle/>
          <a:p>
            <a:r>
              <a:rPr lang="en-US" altLang="zh-TW" sz="2100" dirty="0"/>
              <a:t>#</a:t>
            </a:r>
            <a:r>
              <a:rPr lang="zh-TW" altLang="en-US" sz="2100" dirty="0"/>
              <a:t>畫圖</a:t>
            </a:r>
          </a:p>
          <a:p>
            <a:r>
              <a:rPr lang="en-US" altLang="zh-TW" sz="2100" dirty="0" err="1"/>
              <a:t>plt.figure</a:t>
            </a:r>
            <a:r>
              <a:rPr lang="en-US" altLang="zh-TW" sz="2100" dirty="0"/>
              <a:t>(</a:t>
            </a:r>
            <a:r>
              <a:rPr lang="en-US" altLang="zh-TW" sz="2100" dirty="0" err="1"/>
              <a:t>figsize</a:t>
            </a:r>
            <a:r>
              <a:rPr lang="en-US" altLang="zh-TW" sz="2100" dirty="0"/>
              <a:t>=(8,5))</a:t>
            </a:r>
          </a:p>
          <a:p>
            <a:r>
              <a:rPr lang="en-US" altLang="zh-TW" sz="2100" dirty="0" err="1" smtClean="0"/>
              <a:t>plt.plot</a:t>
            </a:r>
            <a:r>
              <a:rPr lang="en-US" altLang="zh-TW" sz="2100" dirty="0" smtClean="0"/>
              <a:t>(</a:t>
            </a:r>
            <a:r>
              <a:rPr lang="en-US" altLang="zh-TW" sz="2100" dirty="0" err="1" smtClean="0"/>
              <a:t>x,y</a:t>
            </a:r>
            <a:r>
              <a:rPr lang="en-US" altLang="zh-TW" sz="2100" dirty="0" smtClean="0"/>
              <a:t>,</a:t>
            </a:r>
          </a:p>
          <a:p>
            <a:r>
              <a:rPr lang="en-US" altLang="zh-TW" sz="2100" dirty="0" smtClean="0"/>
              <a:t>label</a:t>
            </a:r>
            <a:r>
              <a:rPr lang="en-US" altLang="zh-TW" sz="2100" dirty="0"/>
              <a:t>='</a:t>
            </a:r>
            <a:r>
              <a:rPr lang="en-US" altLang="zh-TW" sz="2100" b="1" dirty="0">
                <a:solidFill>
                  <a:srgbClr val="FF0000"/>
                </a:solidFill>
                <a:effectLst>
                  <a:outerShdw blurRad="38100" dist="38100" dir="2700000" algn="tl">
                    <a:srgbClr val="000000">
                      <a:alpha val="43137"/>
                    </a:srgbClr>
                  </a:outerShdw>
                </a:effectLst>
              </a:rPr>
              <a:t>$</a:t>
            </a:r>
            <a:r>
              <a:rPr lang="en-US" altLang="zh-TW" sz="2100" dirty="0"/>
              <a:t>sin(x</a:t>
            </a:r>
            <a:r>
              <a:rPr lang="en-US" altLang="zh-TW" sz="2100" dirty="0" smtClean="0"/>
              <a:t>)</a:t>
            </a:r>
            <a:r>
              <a:rPr lang="en-US" altLang="zh-TW" sz="2100" b="1" dirty="0" smtClean="0">
                <a:solidFill>
                  <a:srgbClr val="FF0000"/>
                </a:solidFill>
                <a:effectLst>
                  <a:outerShdw blurRad="38100" dist="38100" dir="2700000" algn="tl">
                    <a:srgbClr val="000000">
                      <a:alpha val="43137"/>
                    </a:srgbClr>
                  </a:outerShdw>
                </a:effectLst>
              </a:rPr>
              <a:t>$</a:t>
            </a:r>
            <a:r>
              <a:rPr lang="en-US" altLang="zh-TW" sz="2100" dirty="0" smtClean="0"/>
              <a:t>',</a:t>
            </a:r>
          </a:p>
          <a:p>
            <a:r>
              <a:rPr lang="en-US" altLang="zh-TW" sz="2100" dirty="0" smtClean="0"/>
              <a:t>color=‘red’,</a:t>
            </a:r>
            <a:r>
              <a:rPr lang="zh-TW" altLang="en-US" sz="2100" dirty="0" smtClean="0"/>
              <a:t>      </a:t>
            </a:r>
            <a:r>
              <a:rPr lang="en-US" altLang="zh-TW" sz="2100" dirty="0" smtClean="0"/>
              <a:t>#</a:t>
            </a:r>
            <a:r>
              <a:rPr lang="zh-TW" altLang="en-US" sz="2100" dirty="0"/>
              <a:t>紅色，</a:t>
            </a:r>
            <a:r>
              <a:rPr lang="en-US" altLang="zh-TW" sz="2100" dirty="0"/>
              <a:t>2</a:t>
            </a:r>
            <a:r>
              <a:rPr lang="zh-TW" altLang="en-US" sz="2100" dirty="0"/>
              <a:t>個像素</a:t>
            </a:r>
            <a:r>
              <a:rPr lang="zh-TW" altLang="en-US" sz="2100" dirty="0" smtClean="0"/>
              <a:t>寬</a:t>
            </a:r>
            <a:endParaRPr lang="en-US" altLang="zh-TW" sz="2100" dirty="0" smtClean="0"/>
          </a:p>
          <a:p>
            <a:r>
              <a:rPr lang="en-US" altLang="zh-TW" sz="2100" dirty="0" smtClean="0"/>
              <a:t>linewidth=5</a:t>
            </a:r>
            <a:r>
              <a:rPr lang="en-US" altLang="zh-TW" sz="2100" dirty="0"/>
              <a:t>)	</a:t>
            </a:r>
            <a:endParaRPr lang="en-US" altLang="zh-TW" sz="2100" dirty="0" smtClean="0"/>
          </a:p>
          <a:p>
            <a:endParaRPr lang="en-US" altLang="zh-TW" sz="2100" dirty="0"/>
          </a:p>
          <a:p>
            <a:r>
              <a:rPr lang="en-US" altLang="zh-TW" sz="2100" dirty="0" err="1" smtClean="0"/>
              <a:t>plt.plot</a:t>
            </a:r>
            <a:r>
              <a:rPr lang="en-US" altLang="zh-TW" sz="2100" dirty="0" smtClean="0"/>
              <a:t>(</a:t>
            </a:r>
            <a:r>
              <a:rPr lang="en-US" altLang="zh-TW" sz="2100" dirty="0" err="1" smtClean="0"/>
              <a:t>x,z</a:t>
            </a:r>
            <a:r>
              <a:rPr lang="en-US" altLang="zh-TW" sz="2100" dirty="0" err="1"/>
              <a:t>,'</a:t>
            </a:r>
            <a:r>
              <a:rPr lang="en-US" altLang="zh-TW" sz="2100" b="1" dirty="0" err="1">
                <a:solidFill>
                  <a:srgbClr val="7030A0"/>
                </a:solidFill>
                <a:effectLst>
                  <a:outerShdw blurRad="38100" dist="38100" dir="2700000" algn="tl">
                    <a:srgbClr val="000000">
                      <a:alpha val="43137"/>
                    </a:srgbClr>
                  </a:outerShdw>
                </a:effectLst>
              </a:rPr>
              <a:t>b</a:t>
            </a:r>
            <a:r>
              <a:rPr lang="en-US" altLang="zh-TW" sz="2100" b="1" dirty="0">
                <a:solidFill>
                  <a:schemeClr val="accent2">
                    <a:lumMod val="75000"/>
                  </a:schemeClr>
                </a:solidFill>
                <a:effectLst>
                  <a:outerShdw blurRad="38100" dist="38100" dir="2700000" algn="tl">
                    <a:srgbClr val="000000">
                      <a:alpha val="43137"/>
                    </a:srgbClr>
                  </a:outerShdw>
                </a:effectLst>
              </a:rPr>
              <a:t>--</a:t>
            </a:r>
            <a:r>
              <a:rPr lang="en-US" altLang="zh-TW" sz="2100" dirty="0"/>
              <a:t>',label='</a:t>
            </a:r>
            <a:r>
              <a:rPr lang="en-US" altLang="zh-TW" sz="2100" b="1" dirty="0">
                <a:solidFill>
                  <a:srgbClr val="FF0000"/>
                </a:solidFill>
                <a:effectLst>
                  <a:outerShdw blurRad="38100" dist="38100" dir="2700000" algn="tl">
                    <a:srgbClr val="000000">
                      <a:alpha val="43137"/>
                    </a:srgbClr>
                  </a:outerShdw>
                </a:effectLst>
              </a:rPr>
              <a:t>$</a:t>
            </a:r>
            <a:r>
              <a:rPr lang="en-US" altLang="zh-TW" sz="2100" dirty="0"/>
              <a:t>cos(x^2</a:t>
            </a:r>
            <a:r>
              <a:rPr lang="en-US" altLang="zh-TW" sz="2100" dirty="0" smtClean="0"/>
              <a:t>)</a:t>
            </a:r>
            <a:r>
              <a:rPr lang="en-US" altLang="zh-TW" sz="2100" b="1" dirty="0">
                <a:solidFill>
                  <a:srgbClr val="FF0000"/>
                </a:solidFill>
                <a:effectLst>
                  <a:outerShdw blurRad="38100" dist="38100" dir="2700000" algn="tl">
                    <a:srgbClr val="000000">
                      <a:alpha val="43137"/>
                    </a:srgbClr>
                  </a:outerShdw>
                </a:effectLst>
              </a:rPr>
              <a:t>$</a:t>
            </a:r>
            <a:r>
              <a:rPr lang="en-US" altLang="zh-TW" sz="2100" dirty="0" smtClean="0"/>
              <a:t>')</a:t>
            </a:r>
          </a:p>
          <a:p>
            <a:endParaRPr lang="en-US" altLang="zh-TW" sz="2100" dirty="0"/>
          </a:p>
          <a:p>
            <a:r>
              <a:rPr lang="en-US" altLang="zh-TW" sz="2100" dirty="0" err="1" smtClean="0"/>
              <a:t>plt.xlabel</a:t>
            </a:r>
            <a:r>
              <a:rPr lang="en-US" altLang="zh-TW" sz="2100" dirty="0"/>
              <a:t>('Time(s)')</a:t>
            </a:r>
          </a:p>
          <a:p>
            <a:r>
              <a:rPr lang="en-US" altLang="zh-TW" sz="2100" dirty="0" err="1"/>
              <a:t>plt.ylabel</a:t>
            </a:r>
            <a:r>
              <a:rPr lang="en-US" altLang="zh-TW" sz="2100" dirty="0"/>
              <a:t>('Volt')</a:t>
            </a:r>
          </a:p>
          <a:p>
            <a:r>
              <a:rPr lang="en-US" altLang="zh-TW" sz="2100" dirty="0" err="1"/>
              <a:t>plt.title</a:t>
            </a:r>
            <a:r>
              <a:rPr lang="en-US" altLang="zh-TW" sz="2100" dirty="0"/>
              <a:t>('Sin and Cos figure using </a:t>
            </a:r>
            <a:r>
              <a:rPr lang="en-US" altLang="zh-TW" sz="2100" dirty="0" err="1"/>
              <a:t>pyplot</a:t>
            </a:r>
            <a:r>
              <a:rPr lang="en-US" altLang="zh-TW" sz="2100" dirty="0"/>
              <a:t>')</a:t>
            </a:r>
          </a:p>
          <a:p>
            <a:r>
              <a:rPr lang="en-US" altLang="zh-TW" sz="2100" dirty="0" err="1"/>
              <a:t>plt.ylim</a:t>
            </a:r>
            <a:r>
              <a:rPr lang="en-US" altLang="zh-TW" sz="2100" dirty="0"/>
              <a:t>(-1.2,1.2)</a:t>
            </a:r>
          </a:p>
          <a:p>
            <a:endParaRPr lang="en-US" altLang="zh-TW" sz="2100" dirty="0"/>
          </a:p>
          <a:p>
            <a:r>
              <a:rPr lang="en-US" altLang="zh-TW" sz="2100" dirty="0" err="1"/>
              <a:t>plt.legend</a:t>
            </a:r>
            <a:r>
              <a:rPr lang="en-US" altLang="zh-TW" sz="2100" dirty="0"/>
              <a:t>()							</a:t>
            </a:r>
          </a:p>
          <a:p>
            <a:r>
              <a:rPr lang="en-US" altLang="zh-TW" sz="2100" dirty="0" err="1"/>
              <a:t>plt.show</a:t>
            </a:r>
            <a:r>
              <a:rPr lang="en-US" altLang="zh-TW" sz="2100" dirty="0"/>
              <a:t>()</a:t>
            </a:r>
            <a:endParaRPr lang="zh-TW" altLang="en-US" sz="2100" dirty="0"/>
          </a:p>
        </p:txBody>
      </p:sp>
      <p:sp>
        <p:nvSpPr>
          <p:cNvPr id="7" name="矩形 6"/>
          <p:cNvSpPr/>
          <p:nvPr/>
        </p:nvSpPr>
        <p:spPr>
          <a:xfrm>
            <a:off x="558609" y="6003352"/>
            <a:ext cx="7439763" cy="830997"/>
          </a:xfrm>
          <a:prstGeom prst="rect">
            <a:avLst/>
          </a:prstGeom>
        </p:spPr>
        <p:txBody>
          <a:bodyPr wrap="square">
            <a:spAutoFit/>
          </a:bodyPr>
          <a:lstStyle/>
          <a:p>
            <a:pPr marL="285750" indent="-285750">
              <a:buFont typeface="Wingdings" panose="05000000000000000000" pitchFamily="2" charset="2"/>
              <a:buChar char="Ø"/>
            </a:pPr>
            <a:r>
              <a:rPr lang="zh-TW" altLang="en-US" sz="2400" dirty="0"/>
              <a:t>標籤前後加上</a:t>
            </a:r>
            <a:r>
              <a:rPr lang="en-US" altLang="zh-TW" sz="2400" b="1" dirty="0">
                <a:solidFill>
                  <a:srgbClr val="FF0000"/>
                </a:solidFill>
                <a:effectLst>
                  <a:outerShdw blurRad="38100" dist="38100" dir="2700000" algn="tl">
                    <a:srgbClr val="000000">
                      <a:alpha val="43137"/>
                    </a:srgbClr>
                  </a:outerShdw>
                </a:effectLst>
              </a:rPr>
              <a:t>$</a:t>
            </a:r>
            <a:r>
              <a:rPr lang="zh-TW" altLang="en-US" sz="2400" dirty="0"/>
              <a:t>，代表以內嵌的</a:t>
            </a:r>
            <a:r>
              <a:rPr lang="en-US" altLang="zh-TW" sz="2400" dirty="0" err="1"/>
              <a:t>LaTex</a:t>
            </a:r>
            <a:r>
              <a:rPr lang="zh-TW" altLang="en-US" sz="2400" dirty="0"/>
              <a:t>引擎顯示為</a:t>
            </a:r>
            <a:r>
              <a:rPr lang="zh-TW" altLang="en-US" sz="2400" dirty="0" smtClean="0"/>
              <a:t>公式</a:t>
            </a:r>
            <a:endParaRPr lang="en-US" altLang="zh-TW" sz="2400" dirty="0" smtClean="0"/>
          </a:p>
          <a:p>
            <a:pPr marL="285750" indent="-285750">
              <a:buFont typeface="Wingdings" panose="05000000000000000000" pitchFamily="2" charset="2"/>
              <a:buChar char="Ø"/>
            </a:pPr>
            <a:r>
              <a:rPr lang="en-US" altLang="zh-TW" sz="2400" b="1" dirty="0">
                <a:solidFill>
                  <a:srgbClr val="7030A0"/>
                </a:solidFill>
                <a:effectLst>
                  <a:outerShdw blurRad="38100" dist="38100" dir="2700000" algn="tl">
                    <a:srgbClr val="000000">
                      <a:alpha val="43137"/>
                    </a:srgbClr>
                  </a:outerShdw>
                </a:effectLst>
              </a:rPr>
              <a:t>b</a:t>
            </a:r>
            <a:r>
              <a:rPr lang="en-US" altLang="zh-TW" sz="2400" dirty="0"/>
              <a:t>::</a:t>
            </a:r>
            <a:r>
              <a:rPr lang="zh-TW" altLang="en-US" sz="2400" dirty="0"/>
              <a:t>藍色，</a:t>
            </a:r>
            <a:r>
              <a:rPr lang="en-US" altLang="zh-TW" sz="2400" b="1" dirty="0">
                <a:solidFill>
                  <a:schemeClr val="accent2">
                    <a:lumMod val="75000"/>
                  </a:schemeClr>
                </a:solidFill>
                <a:effectLst>
                  <a:outerShdw blurRad="38100" dist="38100" dir="2700000" algn="tl">
                    <a:srgbClr val="000000">
                      <a:alpha val="43137"/>
                    </a:srgbClr>
                  </a:outerShdw>
                </a:effectLst>
              </a:rPr>
              <a:t>--</a:t>
            </a:r>
            <a:r>
              <a:rPr lang="en-US" altLang="zh-TW" sz="2400" dirty="0"/>
              <a:t>::</a:t>
            </a:r>
            <a:r>
              <a:rPr lang="zh-TW" altLang="en-US" sz="2400" dirty="0" smtClean="0"/>
              <a:t>虛線</a:t>
            </a:r>
            <a:endParaRPr lang="zh-TW" altLang="en-US" sz="2400" dirty="0"/>
          </a:p>
        </p:txBody>
      </p:sp>
      <p:sp>
        <p:nvSpPr>
          <p:cNvPr id="8" name="投影片編號版面配置區 7"/>
          <p:cNvSpPr>
            <a:spLocks noGrp="1"/>
          </p:cNvSpPr>
          <p:nvPr>
            <p:ph type="sldNum" sz="quarter" idx="12"/>
          </p:nvPr>
        </p:nvSpPr>
        <p:spPr/>
        <p:txBody>
          <a:bodyPr/>
          <a:lstStyle/>
          <a:p>
            <a:fld id="{ABF0AC0E-8DAE-4393-9467-A238A31520C4}" type="slidenum">
              <a:rPr lang="zh-TW" altLang="en-US" smtClean="0"/>
              <a:t>46</a:t>
            </a:fld>
            <a:endParaRPr lang="zh-TW" altLang="en-US"/>
          </a:p>
        </p:txBody>
      </p:sp>
    </p:spTree>
    <p:extLst>
      <p:ext uri="{BB962C8B-B14F-4D97-AF65-F5344CB8AC3E}">
        <p14:creationId xmlns:p14="http://schemas.microsoft.com/office/powerpoint/2010/main" val="27792468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109544"/>
            <a:ext cx="9144000" cy="12612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600" b="1" dirty="0" err="1">
                <a:solidFill>
                  <a:schemeClr val="bg1"/>
                </a:solidFill>
                <a:effectLst>
                  <a:outerShdw blurRad="38100" dist="38100" dir="2700000" algn="tl">
                    <a:srgbClr val="000000">
                      <a:alpha val="43137"/>
                    </a:srgbClr>
                  </a:outerShdw>
                </a:effectLst>
              </a:rPr>
              <a:t>matplotlib.pyplot.subplot</a:t>
            </a:r>
            <a:endParaRPr lang="en-US" altLang="zh-TW" sz="3600" b="1" dirty="0">
              <a:solidFill>
                <a:schemeClr val="bg1"/>
              </a:solidFill>
              <a:effectLst>
                <a:outerShdw blurRad="38100" dist="38100" dir="2700000" algn="tl">
                  <a:srgbClr val="000000">
                    <a:alpha val="43137"/>
                  </a:srgbClr>
                </a:outerShdw>
              </a:effectLst>
            </a:endParaRPr>
          </a:p>
        </p:txBody>
      </p:sp>
      <p:sp>
        <p:nvSpPr>
          <p:cNvPr id="2" name="投影片編號版面配置區 1"/>
          <p:cNvSpPr>
            <a:spLocks noGrp="1"/>
          </p:cNvSpPr>
          <p:nvPr>
            <p:ph type="sldNum" sz="quarter" idx="12"/>
          </p:nvPr>
        </p:nvSpPr>
        <p:spPr/>
        <p:txBody>
          <a:bodyPr/>
          <a:lstStyle/>
          <a:p>
            <a:fld id="{ABF0AC0E-8DAE-4393-9467-A238A31520C4}" type="slidenum">
              <a:rPr lang="zh-TW" altLang="en-US" smtClean="0"/>
              <a:t>47</a:t>
            </a:fld>
            <a:endParaRPr lang="zh-TW" altLang="en-US"/>
          </a:p>
        </p:txBody>
      </p:sp>
    </p:spTree>
    <p:extLst>
      <p:ext uri="{BB962C8B-B14F-4D97-AF65-F5344CB8AC3E}">
        <p14:creationId xmlns:p14="http://schemas.microsoft.com/office/powerpoint/2010/main" val="24536634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86303" y="6385062"/>
            <a:ext cx="7057697" cy="369332"/>
          </a:xfrm>
          <a:prstGeom prst="rect">
            <a:avLst/>
          </a:prstGeom>
        </p:spPr>
        <p:txBody>
          <a:bodyPr wrap="square">
            <a:spAutoFit/>
          </a:bodyPr>
          <a:lstStyle/>
          <a:p>
            <a:r>
              <a:rPr lang="en-US" altLang="zh-TW" dirty="0"/>
              <a:t>https://matplotlib.org/3.1.1/api/_as_gen/matplotlib.pyplot.subplot.html</a:t>
            </a:r>
            <a:endParaRPr lang="zh-TW" altLang="en-US" dirty="0"/>
          </a:p>
        </p:txBody>
      </p:sp>
      <p:sp>
        <p:nvSpPr>
          <p:cNvPr id="5" name="矩形 4"/>
          <p:cNvSpPr/>
          <p:nvPr/>
        </p:nvSpPr>
        <p:spPr>
          <a:xfrm>
            <a:off x="846083" y="446545"/>
            <a:ext cx="7961586" cy="5293757"/>
          </a:xfrm>
          <a:prstGeom prst="rect">
            <a:avLst/>
          </a:prstGeom>
        </p:spPr>
        <p:txBody>
          <a:bodyPr wrap="square">
            <a:spAutoFit/>
          </a:bodyPr>
          <a:lstStyle/>
          <a:p>
            <a:r>
              <a:rPr lang="zh-TW" altLang="en-US" sz="2000" dirty="0"/>
              <a:t>要先載入套件</a:t>
            </a:r>
          </a:p>
          <a:p>
            <a:r>
              <a:rPr lang="en-US" altLang="zh-TW" sz="2000" dirty="0"/>
              <a:t>import </a:t>
            </a:r>
            <a:r>
              <a:rPr lang="en-US" altLang="zh-TW" sz="2000" dirty="0" err="1"/>
              <a:t>matplotlib.pyplot</a:t>
            </a:r>
            <a:r>
              <a:rPr lang="en-US" altLang="zh-TW" sz="2000" dirty="0"/>
              <a:t> as </a:t>
            </a:r>
            <a:r>
              <a:rPr lang="en-US" altLang="zh-TW" sz="2000" dirty="0" err="1"/>
              <a:t>plt</a:t>
            </a:r>
            <a:endParaRPr lang="en-US" altLang="zh-TW" sz="2000" dirty="0"/>
          </a:p>
          <a:p>
            <a:endParaRPr lang="en-US" altLang="zh-TW" sz="2000" dirty="0"/>
          </a:p>
          <a:p>
            <a:r>
              <a:rPr lang="zh-TW" altLang="en-US" sz="2000" dirty="0"/>
              <a:t>方法一：</a:t>
            </a:r>
            <a:r>
              <a:rPr lang="en-US" altLang="zh-TW" sz="2000" dirty="0" err="1"/>
              <a:t>plt.subplot</a:t>
            </a:r>
            <a:r>
              <a:rPr lang="en-US" altLang="zh-TW" sz="2000" dirty="0"/>
              <a:t>(</a:t>
            </a:r>
            <a:r>
              <a:rPr lang="en-US" altLang="zh-TW" sz="2000" dirty="0" err="1"/>
              <a:t>nrow</a:t>
            </a:r>
            <a:r>
              <a:rPr lang="en-US" altLang="zh-TW" sz="2000" dirty="0"/>
              <a:t>, </a:t>
            </a:r>
            <a:r>
              <a:rPr lang="en-US" altLang="zh-TW" sz="2000" dirty="0" err="1"/>
              <a:t>ncol</a:t>
            </a:r>
            <a:r>
              <a:rPr lang="en-US" altLang="zh-TW" sz="2000" dirty="0"/>
              <a:t>, x)===&gt;</a:t>
            </a:r>
            <a:r>
              <a:rPr lang="en-US" altLang="zh-TW" sz="2000" dirty="0" err="1"/>
              <a:t>plt.subplot</a:t>
            </a:r>
            <a:r>
              <a:rPr lang="en-US" altLang="zh-TW" sz="2000" dirty="0"/>
              <a:t>('</a:t>
            </a:r>
            <a:r>
              <a:rPr lang="zh-TW" altLang="en-US" sz="2000" dirty="0"/>
              <a:t>行</a:t>
            </a:r>
            <a:r>
              <a:rPr lang="en-US" altLang="zh-TW" sz="2000" dirty="0"/>
              <a:t>','</a:t>
            </a:r>
            <a:r>
              <a:rPr lang="zh-TW" altLang="en-US" sz="2000" dirty="0"/>
              <a:t>列</a:t>
            </a:r>
            <a:r>
              <a:rPr lang="en-US" altLang="zh-TW" sz="2000" dirty="0"/>
              <a:t>','</a:t>
            </a:r>
            <a:r>
              <a:rPr lang="zh-TW" altLang="en-US" sz="2000" dirty="0"/>
              <a:t>編號</a:t>
            </a:r>
            <a:r>
              <a:rPr lang="en-US" altLang="zh-TW" sz="2000" dirty="0"/>
              <a:t>')</a:t>
            </a:r>
          </a:p>
          <a:p>
            <a:r>
              <a:rPr lang="zh-TW" altLang="en-US" sz="2000" dirty="0"/>
              <a:t>範例</a:t>
            </a:r>
            <a:r>
              <a:rPr lang="en-US" altLang="zh-TW" sz="2000" dirty="0"/>
              <a:t>:</a:t>
            </a:r>
            <a:r>
              <a:rPr lang="en-US" altLang="zh-TW" sz="2000" dirty="0" err="1"/>
              <a:t>plt.subplot</a:t>
            </a:r>
            <a:r>
              <a:rPr lang="en-US" altLang="zh-TW" sz="2000" dirty="0"/>
              <a:t>(2,2,1)</a:t>
            </a:r>
            <a:r>
              <a:rPr lang="zh-TW" altLang="en-US" sz="2000" dirty="0"/>
              <a:t>或</a:t>
            </a:r>
            <a:r>
              <a:rPr lang="en-US" altLang="zh-TW" sz="2000" dirty="0" err="1"/>
              <a:t>plt.subplot</a:t>
            </a:r>
            <a:r>
              <a:rPr lang="en-US" altLang="zh-TW" sz="2000" dirty="0"/>
              <a:t>(221)</a:t>
            </a:r>
          </a:p>
          <a:p>
            <a:endParaRPr lang="en-US" altLang="zh-TW" sz="2000" dirty="0"/>
          </a:p>
          <a:p>
            <a:r>
              <a:rPr lang="zh-TW" altLang="en-US" sz="2000" dirty="0"/>
              <a:t>方法二：</a:t>
            </a:r>
          </a:p>
          <a:p>
            <a:r>
              <a:rPr lang="zh-TW" altLang="en-US" sz="2000" dirty="0"/>
              <a:t>先使用</a:t>
            </a:r>
            <a:r>
              <a:rPr lang="en-US" altLang="zh-TW" sz="2000" dirty="0" err="1"/>
              <a:t>plt.figure</a:t>
            </a:r>
            <a:r>
              <a:rPr lang="en-US" altLang="zh-TW" sz="2000" dirty="0"/>
              <a:t>()</a:t>
            </a:r>
            <a:r>
              <a:rPr lang="zh-TW" altLang="en-US" sz="2000" dirty="0"/>
              <a:t>產生圖形</a:t>
            </a:r>
          </a:p>
          <a:p>
            <a:endParaRPr lang="zh-TW" altLang="en-US" sz="2000" dirty="0"/>
          </a:p>
          <a:p>
            <a:r>
              <a:rPr lang="en-US" altLang="zh-TW" sz="2000" dirty="0"/>
              <a:t>fig = </a:t>
            </a:r>
            <a:r>
              <a:rPr lang="en-US" altLang="zh-TW" sz="2000" dirty="0" err="1"/>
              <a:t>plt.figure</a:t>
            </a:r>
            <a:r>
              <a:rPr lang="en-US" altLang="zh-TW" sz="2000" dirty="0"/>
              <a:t>()</a:t>
            </a:r>
          </a:p>
          <a:p>
            <a:endParaRPr lang="en-US" altLang="zh-TW" sz="2000" dirty="0"/>
          </a:p>
          <a:p>
            <a:r>
              <a:rPr lang="zh-TW" altLang="en-US" sz="2000" dirty="0"/>
              <a:t>在一個一個子圖加入</a:t>
            </a:r>
          </a:p>
          <a:p>
            <a:r>
              <a:rPr lang="en-US" altLang="zh-TW" sz="2000" dirty="0" err="1"/>
              <a:t>plt.add_subplot</a:t>
            </a:r>
            <a:r>
              <a:rPr lang="en-US" altLang="zh-TW" sz="2000" dirty="0"/>
              <a:t>(</a:t>
            </a:r>
            <a:r>
              <a:rPr lang="en-US" altLang="zh-TW" sz="2000" dirty="0" err="1"/>
              <a:t>nrow</a:t>
            </a:r>
            <a:r>
              <a:rPr lang="en-US" altLang="zh-TW" sz="2000" dirty="0"/>
              <a:t>, </a:t>
            </a:r>
            <a:r>
              <a:rPr lang="en-US" altLang="zh-TW" sz="2000" dirty="0" err="1"/>
              <a:t>ncol,x</a:t>
            </a:r>
            <a:r>
              <a:rPr lang="en-US" altLang="zh-TW" sz="2000" dirty="0"/>
              <a:t>)</a:t>
            </a:r>
          </a:p>
          <a:p>
            <a:endParaRPr lang="en-US" altLang="zh-TW" sz="2000" dirty="0"/>
          </a:p>
          <a:p>
            <a:r>
              <a:rPr lang="zh-TW" altLang="en-US" sz="2000" dirty="0"/>
              <a:t>相對於上一種方法，此種方法可以引入變數，比如要繪製四個子圖：</a:t>
            </a:r>
          </a:p>
          <a:p>
            <a:r>
              <a:rPr lang="en-US" altLang="zh-TW" sz="2000" dirty="0"/>
              <a:t>for </a:t>
            </a:r>
            <a:r>
              <a:rPr lang="en-US" altLang="zh-TW" sz="2000" dirty="0" err="1"/>
              <a:t>i</a:t>
            </a:r>
            <a:r>
              <a:rPr lang="en-US" altLang="zh-TW" sz="2000" dirty="0"/>
              <a:t> in range(4):</a:t>
            </a:r>
          </a:p>
          <a:p>
            <a:r>
              <a:rPr lang="en-US" altLang="zh-TW" sz="2000" dirty="0"/>
              <a:t>    </a:t>
            </a:r>
            <a:r>
              <a:rPr lang="en-US" altLang="zh-TW" sz="2000" dirty="0" err="1"/>
              <a:t>fig.add_subplot</a:t>
            </a:r>
            <a:r>
              <a:rPr lang="en-US" altLang="zh-TW" sz="2000" dirty="0"/>
              <a:t>(4,1,i+1)</a:t>
            </a:r>
            <a:endParaRPr lang="zh-TW" altLang="en-US" sz="2000" dirty="0"/>
          </a:p>
        </p:txBody>
      </p:sp>
      <p:sp>
        <p:nvSpPr>
          <p:cNvPr id="6" name="投影片編號版面配置區 5"/>
          <p:cNvSpPr>
            <a:spLocks noGrp="1"/>
          </p:cNvSpPr>
          <p:nvPr>
            <p:ph type="sldNum" sz="quarter" idx="12"/>
          </p:nvPr>
        </p:nvSpPr>
        <p:spPr/>
        <p:txBody>
          <a:bodyPr/>
          <a:lstStyle/>
          <a:p>
            <a:fld id="{ABF0AC0E-8DAE-4393-9467-A238A31520C4}" type="slidenum">
              <a:rPr lang="zh-TW" altLang="en-US" smtClean="0"/>
              <a:t>48</a:t>
            </a:fld>
            <a:endParaRPr lang="zh-TW" altLang="en-US"/>
          </a:p>
        </p:txBody>
      </p:sp>
    </p:spTree>
    <p:extLst>
      <p:ext uri="{BB962C8B-B14F-4D97-AF65-F5344CB8AC3E}">
        <p14:creationId xmlns:p14="http://schemas.microsoft.com/office/powerpoint/2010/main" val="2598680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350" y="1385035"/>
            <a:ext cx="6357776" cy="4048814"/>
          </a:xfrm>
          <a:prstGeom prst="rect">
            <a:avLst/>
          </a:prstGeom>
        </p:spPr>
      </p:pic>
      <p:sp>
        <p:nvSpPr>
          <p:cNvPr id="5" name="投影片編號版面配置區 4"/>
          <p:cNvSpPr>
            <a:spLocks noGrp="1"/>
          </p:cNvSpPr>
          <p:nvPr>
            <p:ph type="sldNum" sz="quarter" idx="12"/>
          </p:nvPr>
        </p:nvSpPr>
        <p:spPr/>
        <p:txBody>
          <a:bodyPr/>
          <a:lstStyle/>
          <a:p>
            <a:fld id="{ABF0AC0E-8DAE-4393-9467-A238A31520C4}" type="slidenum">
              <a:rPr lang="zh-TW" altLang="en-US" smtClean="0"/>
              <a:t>49</a:t>
            </a:fld>
            <a:endParaRPr lang="zh-TW" altLang="en-US"/>
          </a:p>
        </p:txBody>
      </p:sp>
    </p:spTree>
    <p:extLst>
      <p:ext uri="{BB962C8B-B14F-4D97-AF65-F5344CB8AC3E}">
        <p14:creationId xmlns:p14="http://schemas.microsoft.com/office/powerpoint/2010/main" val="4190411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000" b="1" dirty="0" smtClean="0"/>
              <a:t>[2]</a:t>
            </a:r>
            <a:r>
              <a:rPr lang="ja-JP" altLang="en-US" sz="6000" b="1" dirty="0" smtClean="0">
                <a:solidFill>
                  <a:srgbClr val="FFC000"/>
                </a:solidFill>
              </a:rPr>
              <a:t>資料</a:t>
            </a:r>
            <a:r>
              <a:rPr lang="ja-JP" altLang="en-US" sz="6000" b="1" dirty="0" smtClean="0">
                <a:solidFill>
                  <a:schemeClr val="accent6"/>
                </a:solidFill>
              </a:rPr>
              <a:t>視覺化</a:t>
            </a:r>
            <a:r>
              <a:rPr lang="ja-JP" altLang="en-US" sz="6000" b="1" dirty="0" smtClean="0">
                <a:solidFill>
                  <a:schemeClr val="bg1"/>
                </a:solidFill>
              </a:rPr>
              <a:t>の</a:t>
            </a:r>
            <a:r>
              <a:rPr lang="ja-JP" altLang="en-US" sz="6000" b="1" dirty="0" smtClean="0">
                <a:solidFill>
                  <a:srgbClr val="FF0000"/>
                </a:solidFill>
              </a:rPr>
              <a:t>套件</a:t>
            </a:r>
          </a:p>
        </p:txBody>
      </p:sp>
      <p:sp>
        <p:nvSpPr>
          <p:cNvPr id="2" name="投影片編號版面配置區 1"/>
          <p:cNvSpPr>
            <a:spLocks noGrp="1"/>
          </p:cNvSpPr>
          <p:nvPr>
            <p:ph type="sldNum" sz="quarter" idx="12"/>
          </p:nvPr>
        </p:nvSpPr>
        <p:spPr/>
        <p:txBody>
          <a:bodyPr/>
          <a:lstStyle/>
          <a:p>
            <a:fld id="{ABF0AC0E-8DAE-4393-9467-A238A31520C4}" type="slidenum">
              <a:rPr lang="zh-TW" altLang="en-US" smtClean="0"/>
              <a:t>5</a:t>
            </a:fld>
            <a:endParaRPr lang="zh-TW" altLang="en-US"/>
          </a:p>
        </p:txBody>
      </p:sp>
    </p:spTree>
    <p:extLst>
      <p:ext uri="{BB962C8B-B14F-4D97-AF65-F5344CB8AC3E}">
        <p14:creationId xmlns:p14="http://schemas.microsoft.com/office/powerpoint/2010/main" val="18714955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687" y="177476"/>
            <a:ext cx="5716065" cy="646331"/>
          </a:xfrm>
          <a:prstGeom prst="rect">
            <a:avLst/>
          </a:prstGeom>
          <a:solidFill>
            <a:schemeClr val="accent6">
              <a:lumMod val="20000"/>
              <a:lumOff val="80000"/>
            </a:schemeClr>
          </a:solidFill>
        </p:spPr>
        <p:txBody>
          <a:bodyPr wrap="square">
            <a:spAutoFit/>
          </a:bodyPr>
          <a:lstStyle/>
          <a:p>
            <a:r>
              <a:rPr lang="en-US" altLang="zh-TW" sz="3600" b="1" dirty="0">
                <a:effectLst>
                  <a:outerShdw blurRad="38100" dist="38100" dir="2700000" algn="tl">
                    <a:srgbClr val="000000">
                      <a:alpha val="43137"/>
                    </a:srgbClr>
                  </a:outerShdw>
                </a:effectLst>
              </a:rPr>
              <a:t>subplot</a:t>
            </a:r>
            <a:r>
              <a:rPr lang="zh-TW" altLang="en-US" sz="3600" b="1" dirty="0">
                <a:effectLst>
                  <a:outerShdw blurRad="38100" dist="38100" dir="2700000" algn="tl">
                    <a:srgbClr val="000000">
                      <a:alpha val="43137"/>
                    </a:srgbClr>
                  </a:outerShdw>
                </a:effectLst>
              </a:rPr>
              <a:t>範例練習</a:t>
            </a:r>
            <a:r>
              <a:rPr lang="en-US" altLang="zh-TW" sz="3600" b="1" dirty="0">
                <a:effectLst>
                  <a:outerShdw blurRad="38100" dist="38100" dir="2700000" algn="tl">
                    <a:srgbClr val="000000">
                      <a:alpha val="43137"/>
                    </a:srgbClr>
                  </a:outerShdw>
                </a:effectLst>
              </a:rPr>
              <a:t>1:</a:t>
            </a:r>
            <a:r>
              <a:rPr lang="zh-TW" altLang="en-US" sz="3600" b="1" dirty="0">
                <a:solidFill>
                  <a:srgbClr val="FF0000"/>
                </a:solidFill>
                <a:effectLst>
                  <a:outerShdw blurRad="38100" dist="38100" dir="2700000" algn="tl">
                    <a:srgbClr val="000000">
                      <a:alpha val="43137"/>
                    </a:srgbClr>
                  </a:outerShdw>
                </a:effectLst>
              </a:rPr>
              <a:t>多圖合併</a:t>
            </a:r>
          </a:p>
        </p:txBody>
      </p:sp>
      <p:sp>
        <p:nvSpPr>
          <p:cNvPr id="5" name="矩形 4"/>
          <p:cNvSpPr/>
          <p:nvPr/>
        </p:nvSpPr>
        <p:spPr>
          <a:xfrm>
            <a:off x="5696524" y="4757922"/>
            <a:ext cx="3137338" cy="1815882"/>
          </a:xfrm>
          <a:prstGeom prst="rect">
            <a:avLst/>
          </a:prstGeom>
          <a:solidFill>
            <a:schemeClr val="accent1">
              <a:lumMod val="20000"/>
              <a:lumOff val="80000"/>
            </a:schemeClr>
          </a:solidFill>
        </p:spPr>
        <p:txBody>
          <a:bodyPr wrap="square">
            <a:spAutoFit/>
          </a:bodyPr>
          <a:lstStyle/>
          <a:p>
            <a:r>
              <a:rPr lang="en-US" altLang="zh-TW" sz="2800" dirty="0" smtClean="0"/>
              <a:t>#</a:t>
            </a:r>
            <a:r>
              <a:rPr lang="zh-TW" altLang="en-US" sz="2800" dirty="0"/>
              <a:t>作圖</a:t>
            </a:r>
            <a:r>
              <a:rPr lang="en-US" altLang="zh-TW" sz="2800" dirty="0"/>
              <a:t>4</a:t>
            </a:r>
          </a:p>
          <a:p>
            <a:r>
              <a:rPr lang="en-US" altLang="zh-TW" sz="2800" dirty="0" err="1"/>
              <a:t>plt.subplot</a:t>
            </a:r>
            <a:r>
              <a:rPr lang="en-US" altLang="zh-TW" sz="2800" dirty="0"/>
              <a:t>(224)</a:t>
            </a:r>
          </a:p>
          <a:p>
            <a:r>
              <a:rPr lang="en-US" altLang="zh-TW" sz="2800" dirty="0" err="1"/>
              <a:t>plt.plot</a:t>
            </a:r>
            <a:r>
              <a:rPr lang="en-US" altLang="zh-TW" sz="2800" dirty="0"/>
              <a:t>(x, np.log(x))</a:t>
            </a:r>
          </a:p>
          <a:p>
            <a:r>
              <a:rPr lang="en-US" altLang="zh-TW" sz="2800" dirty="0" err="1"/>
              <a:t>plt.show</a:t>
            </a:r>
            <a:r>
              <a:rPr lang="en-US" altLang="zh-TW" sz="2800" dirty="0"/>
              <a:t>()</a:t>
            </a:r>
            <a:endParaRPr lang="zh-TW" altLang="en-US" sz="2800" dirty="0"/>
          </a:p>
        </p:txBody>
      </p:sp>
      <p:sp>
        <p:nvSpPr>
          <p:cNvPr id="6" name="矩形 5"/>
          <p:cNvSpPr/>
          <p:nvPr/>
        </p:nvSpPr>
        <p:spPr>
          <a:xfrm>
            <a:off x="475309" y="1143927"/>
            <a:ext cx="4086961" cy="830997"/>
          </a:xfrm>
          <a:prstGeom prst="rect">
            <a:avLst/>
          </a:prstGeom>
        </p:spPr>
        <p:txBody>
          <a:bodyPr wrap="square">
            <a:spAutoFit/>
          </a:bodyPr>
          <a:lstStyle/>
          <a:p>
            <a:r>
              <a:rPr lang="en-US" altLang="zh-TW" sz="2400" dirty="0"/>
              <a:t>import </a:t>
            </a:r>
            <a:r>
              <a:rPr lang="en-US" altLang="zh-TW" sz="2400" dirty="0" err="1"/>
              <a:t>numpy</a:t>
            </a:r>
            <a:r>
              <a:rPr lang="en-US" altLang="zh-TW" sz="2400" dirty="0"/>
              <a:t> as np</a:t>
            </a:r>
          </a:p>
          <a:p>
            <a:r>
              <a:rPr lang="en-US" altLang="zh-TW" sz="2400" dirty="0"/>
              <a:t>import </a:t>
            </a:r>
            <a:r>
              <a:rPr lang="en-US" altLang="zh-TW" sz="2400" dirty="0" err="1"/>
              <a:t>matplotlib.pyplot</a:t>
            </a:r>
            <a:r>
              <a:rPr lang="en-US" altLang="zh-TW" sz="2400" dirty="0"/>
              <a:t> as </a:t>
            </a:r>
            <a:r>
              <a:rPr lang="en-US" altLang="zh-TW" sz="2400" dirty="0" err="1"/>
              <a:t>plt</a:t>
            </a:r>
            <a:endParaRPr lang="en-US" altLang="zh-TW" sz="2400" dirty="0"/>
          </a:p>
        </p:txBody>
      </p:sp>
      <p:sp>
        <p:nvSpPr>
          <p:cNvPr id="7" name="矩形 6"/>
          <p:cNvSpPr/>
          <p:nvPr/>
        </p:nvSpPr>
        <p:spPr>
          <a:xfrm>
            <a:off x="475309" y="2359260"/>
            <a:ext cx="4137158" cy="646331"/>
          </a:xfrm>
          <a:prstGeom prst="rect">
            <a:avLst/>
          </a:prstGeom>
          <a:solidFill>
            <a:schemeClr val="accent1">
              <a:lumMod val="20000"/>
              <a:lumOff val="80000"/>
            </a:schemeClr>
          </a:solidFill>
        </p:spPr>
        <p:txBody>
          <a:bodyPr wrap="none">
            <a:spAutoFit/>
          </a:bodyPr>
          <a:lstStyle/>
          <a:p>
            <a:r>
              <a:rPr lang="en-US" altLang="zh-TW" sz="3600" dirty="0"/>
              <a:t>x = </a:t>
            </a:r>
            <a:r>
              <a:rPr lang="en-US" altLang="zh-TW" sz="3600" dirty="0" err="1"/>
              <a:t>np.arange</a:t>
            </a:r>
            <a:r>
              <a:rPr lang="en-US" altLang="zh-TW" sz="3600" dirty="0"/>
              <a:t>(0, 100)</a:t>
            </a:r>
          </a:p>
        </p:txBody>
      </p:sp>
      <p:sp>
        <p:nvSpPr>
          <p:cNvPr id="8" name="矩形 7"/>
          <p:cNvSpPr/>
          <p:nvPr/>
        </p:nvSpPr>
        <p:spPr>
          <a:xfrm>
            <a:off x="475309" y="3461261"/>
            <a:ext cx="4572000" cy="3108543"/>
          </a:xfrm>
          <a:prstGeom prst="rect">
            <a:avLst/>
          </a:prstGeom>
          <a:solidFill>
            <a:schemeClr val="accent1">
              <a:lumMod val="20000"/>
              <a:lumOff val="80000"/>
            </a:schemeClr>
          </a:solidFill>
        </p:spPr>
        <p:txBody>
          <a:bodyPr>
            <a:spAutoFit/>
          </a:bodyPr>
          <a:lstStyle/>
          <a:p>
            <a:r>
              <a:rPr lang="en-US" altLang="zh-TW" sz="2800" dirty="0"/>
              <a:t>#</a:t>
            </a:r>
            <a:r>
              <a:rPr lang="zh-TW" altLang="en-US" sz="2800" dirty="0"/>
              <a:t>作圖</a:t>
            </a:r>
            <a:r>
              <a:rPr lang="en-US" altLang="zh-TW" sz="2800" dirty="0"/>
              <a:t>1</a:t>
            </a:r>
          </a:p>
          <a:p>
            <a:r>
              <a:rPr lang="en-US" altLang="zh-TW" sz="2800" dirty="0" err="1"/>
              <a:t>plt.subplot</a:t>
            </a:r>
            <a:r>
              <a:rPr lang="en-US" altLang="zh-TW" sz="2800" dirty="0"/>
              <a:t>(221)</a:t>
            </a:r>
          </a:p>
          <a:p>
            <a:r>
              <a:rPr lang="en-US" altLang="zh-TW" sz="2800" dirty="0" err="1"/>
              <a:t>plt.plot</a:t>
            </a:r>
            <a:r>
              <a:rPr lang="en-US" altLang="zh-TW" sz="2800" dirty="0"/>
              <a:t>(x, x</a:t>
            </a:r>
            <a:r>
              <a:rPr lang="en-US" altLang="zh-TW" sz="2800" dirty="0" smtClean="0"/>
              <a:t>)</a:t>
            </a:r>
          </a:p>
          <a:p>
            <a:endParaRPr lang="en-US" altLang="zh-TW" sz="2800" dirty="0"/>
          </a:p>
          <a:p>
            <a:r>
              <a:rPr lang="en-US" altLang="zh-TW" sz="2800" dirty="0"/>
              <a:t>#</a:t>
            </a:r>
            <a:r>
              <a:rPr lang="zh-TW" altLang="en-US" sz="2800" dirty="0"/>
              <a:t>作圖</a:t>
            </a:r>
            <a:r>
              <a:rPr lang="en-US" altLang="zh-TW" sz="2800" dirty="0"/>
              <a:t>2</a:t>
            </a:r>
          </a:p>
          <a:p>
            <a:r>
              <a:rPr lang="en-US" altLang="zh-TW" sz="2800" dirty="0" err="1"/>
              <a:t>plt.subplot</a:t>
            </a:r>
            <a:r>
              <a:rPr lang="en-US" altLang="zh-TW" sz="2800" dirty="0"/>
              <a:t>(222)</a:t>
            </a:r>
          </a:p>
          <a:p>
            <a:r>
              <a:rPr lang="en-US" altLang="zh-TW" sz="2800" dirty="0" err="1"/>
              <a:t>plt.plot</a:t>
            </a:r>
            <a:r>
              <a:rPr lang="en-US" altLang="zh-TW" sz="2800" dirty="0"/>
              <a:t>(x, -x)</a:t>
            </a:r>
          </a:p>
        </p:txBody>
      </p:sp>
      <p:sp>
        <p:nvSpPr>
          <p:cNvPr id="9" name="矩形 8"/>
          <p:cNvSpPr/>
          <p:nvPr/>
        </p:nvSpPr>
        <p:spPr>
          <a:xfrm>
            <a:off x="5696524" y="855155"/>
            <a:ext cx="3137338" cy="3539430"/>
          </a:xfrm>
          <a:prstGeom prst="rect">
            <a:avLst/>
          </a:prstGeom>
          <a:solidFill>
            <a:schemeClr val="accent1">
              <a:lumMod val="20000"/>
              <a:lumOff val="80000"/>
            </a:schemeClr>
          </a:solidFill>
        </p:spPr>
        <p:txBody>
          <a:bodyPr wrap="square">
            <a:spAutoFit/>
          </a:bodyPr>
          <a:lstStyle/>
          <a:p>
            <a:r>
              <a:rPr lang="en-US" altLang="zh-TW" sz="2800" dirty="0"/>
              <a:t>#</a:t>
            </a:r>
            <a:r>
              <a:rPr lang="zh-TW" altLang="en-US" sz="2800" dirty="0"/>
              <a:t>作圖</a:t>
            </a:r>
            <a:r>
              <a:rPr lang="en-US" altLang="zh-TW" sz="2800" dirty="0"/>
              <a:t>3</a:t>
            </a:r>
          </a:p>
          <a:p>
            <a:r>
              <a:rPr lang="en-US" altLang="zh-TW" sz="2800" dirty="0" err="1"/>
              <a:t>plt.subplot</a:t>
            </a:r>
            <a:r>
              <a:rPr lang="en-US" altLang="zh-TW" sz="2800" dirty="0"/>
              <a:t>(223)</a:t>
            </a:r>
          </a:p>
          <a:p>
            <a:r>
              <a:rPr lang="en-US" altLang="zh-TW" sz="2800" dirty="0" err="1"/>
              <a:t>plt.plot</a:t>
            </a:r>
            <a:r>
              <a:rPr lang="en-US" altLang="zh-TW" sz="2800" dirty="0"/>
              <a:t>(x, x ** 2)</a:t>
            </a:r>
          </a:p>
          <a:p>
            <a:r>
              <a:rPr lang="en-US" altLang="zh-TW" sz="2800" dirty="0" err="1"/>
              <a:t>plt.grid</a:t>
            </a:r>
            <a:r>
              <a:rPr lang="en-US" altLang="zh-TW" sz="2800" dirty="0"/>
              <a:t>(color='r', </a:t>
            </a:r>
            <a:endParaRPr lang="en-US" altLang="zh-TW" sz="2800" dirty="0" smtClean="0"/>
          </a:p>
          <a:p>
            <a:r>
              <a:rPr lang="en-US" altLang="zh-TW" sz="2800" dirty="0" err="1" smtClean="0"/>
              <a:t>linestyle</a:t>
            </a:r>
            <a:r>
              <a:rPr lang="en-US" altLang="zh-TW" sz="2800" dirty="0"/>
              <a:t>='--', </a:t>
            </a:r>
            <a:endParaRPr lang="en-US" altLang="zh-TW" sz="2800" dirty="0" smtClean="0"/>
          </a:p>
          <a:p>
            <a:r>
              <a:rPr lang="en-US" altLang="zh-TW" sz="2800" dirty="0" smtClean="0"/>
              <a:t>linewidth=1,</a:t>
            </a:r>
          </a:p>
          <a:p>
            <a:r>
              <a:rPr lang="en-US" altLang="zh-TW" sz="2800" dirty="0" smtClean="0"/>
              <a:t>alpha=0.3</a:t>
            </a:r>
          </a:p>
          <a:p>
            <a:r>
              <a:rPr lang="en-US" altLang="zh-TW" sz="2800" dirty="0" smtClean="0"/>
              <a:t>)</a:t>
            </a:r>
            <a:endParaRPr lang="en-US" altLang="zh-TW" sz="2800" dirty="0"/>
          </a:p>
        </p:txBody>
      </p:sp>
      <p:sp>
        <p:nvSpPr>
          <p:cNvPr id="11" name="投影片編號版面配置區 10"/>
          <p:cNvSpPr>
            <a:spLocks noGrp="1"/>
          </p:cNvSpPr>
          <p:nvPr>
            <p:ph type="sldNum" sz="quarter" idx="12"/>
          </p:nvPr>
        </p:nvSpPr>
        <p:spPr/>
        <p:txBody>
          <a:bodyPr/>
          <a:lstStyle/>
          <a:p>
            <a:fld id="{ABF0AC0E-8DAE-4393-9467-A238A31520C4}" type="slidenum">
              <a:rPr lang="zh-TW" altLang="en-US" smtClean="0"/>
              <a:t>50</a:t>
            </a:fld>
            <a:endParaRPr lang="zh-TW" altLang="en-US"/>
          </a:p>
        </p:txBody>
      </p:sp>
    </p:spTree>
    <p:extLst>
      <p:ext uri="{BB962C8B-B14F-4D97-AF65-F5344CB8AC3E}">
        <p14:creationId xmlns:p14="http://schemas.microsoft.com/office/powerpoint/2010/main" val="31548959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721" y="1261241"/>
            <a:ext cx="6666163" cy="4468131"/>
          </a:xfrm>
          <a:prstGeom prst="rect">
            <a:avLst/>
          </a:prstGeom>
        </p:spPr>
      </p:pic>
      <p:sp>
        <p:nvSpPr>
          <p:cNvPr id="5" name="投影片編號版面配置區 4"/>
          <p:cNvSpPr>
            <a:spLocks noGrp="1"/>
          </p:cNvSpPr>
          <p:nvPr>
            <p:ph type="sldNum" sz="quarter" idx="12"/>
          </p:nvPr>
        </p:nvSpPr>
        <p:spPr/>
        <p:txBody>
          <a:bodyPr/>
          <a:lstStyle/>
          <a:p>
            <a:fld id="{ABF0AC0E-8DAE-4393-9467-A238A31520C4}" type="slidenum">
              <a:rPr lang="zh-TW" altLang="en-US" smtClean="0"/>
              <a:t>51</a:t>
            </a:fld>
            <a:endParaRPr lang="zh-TW" altLang="en-US"/>
          </a:p>
        </p:txBody>
      </p:sp>
    </p:spTree>
    <p:extLst>
      <p:ext uri="{BB962C8B-B14F-4D97-AF65-F5344CB8AC3E}">
        <p14:creationId xmlns:p14="http://schemas.microsoft.com/office/powerpoint/2010/main" val="5051738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687" y="177476"/>
            <a:ext cx="5716065" cy="646331"/>
          </a:xfrm>
          <a:prstGeom prst="rect">
            <a:avLst/>
          </a:prstGeom>
          <a:solidFill>
            <a:schemeClr val="accent6">
              <a:lumMod val="20000"/>
              <a:lumOff val="80000"/>
            </a:schemeClr>
          </a:solidFill>
        </p:spPr>
        <p:txBody>
          <a:bodyPr wrap="square">
            <a:spAutoFit/>
          </a:bodyPr>
          <a:lstStyle/>
          <a:p>
            <a:r>
              <a:rPr lang="en-US" altLang="zh-TW" sz="3600" b="1" dirty="0">
                <a:effectLst>
                  <a:outerShdw blurRad="38100" dist="38100" dir="2700000" algn="tl">
                    <a:srgbClr val="000000">
                      <a:alpha val="43137"/>
                    </a:srgbClr>
                  </a:outerShdw>
                </a:effectLst>
              </a:rPr>
              <a:t>subplot</a:t>
            </a:r>
            <a:r>
              <a:rPr lang="zh-TW" altLang="en-US" sz="3600" b="1" dirty="0">
                <a:effectLst>
                  <a:outerShdw blurRad="38100" dist="38100" dir="2700000" algn="tl">
                    <a:srgbClr val="000000">
                      <a:alpha val="43137"/>
                    </a:srgbClr>
                  </a:outerShdw>
                </a:effectLst>
              </a:rPr>
              <a:t>範例</a:t>
            </a:r>
            <a:r>
              <a:rPr lang="zh-TW" altLang="en-US" sz="3600" b="1" dirty="0" smtClean="0">
                <a:effectLst>
                  <a:outerShdw blurRad="38100" dist="38100" dir="2700000" algn="tl">
                    <a:srgbClr val="000000">
                      <a:alpha val="43137"/>
                    </a:srgbClr>
                  </a:outerShdw>
                </a:effectLst>
              </a:rPr>
              <a:t>練習</a:t>
            </a:r>
            <a:r>
              <a:rPr lang="en-US" altLang="zh-TW" sz="3600" b="1" dirty="0" smtClean="0">
                <a:effectLst>
                  <a:outerShdw blurRad="38100" dist="38100" dir="2700000" algn="tl">
                    <a:srgbClr val="000000">
                      <a:alpha val="43137"/>
                    </a:srgbClr>
                  </a:outerShdw>
                </a:effectLst>
              </a:rPr>
              <a:t>2:</a:t>
            </a:r>
            <a:r>
              <a:rPr lang="zh-TW" altLang="en-US" sz="3600" b="1" dirty="0">
                <a:solidFill>
                  <a:srgbClr val="FF0000"/>
                </a:solidFill>
                <a:effectLst>
                  <a:outerShdw blurRad="38100" dist="38100" dir="2700000" algn="tl">
                    <a:srgbClr val="000000">
                      <a:alpha val="43137"/>
                    </a:srgbClr>
                  </a:outerShdw>
                </a:effectLst>
              </a:rPr>
              <a:t>多圖合併</a:t>
            </a:r>
          </a:p>
        </p:txBody>
      </p:sp>
      <p:sp>
        <p:nvSpPr>
          <p:cNvPr id="6" name="矩形 5"/>
          <p:cNvSpPr/>
          <p:nvPr/>
        </p:nvSpPr>
        <p:spPr>
          <a:xfrm>
            <a:off x="265020" y="1268850"/>
            <a:ext cx="4086961" cy="830997"/>
          </a:xfrm>
          <a:prstGeom prst="rect">
            <a:avLst/>
          </a:prstGeom>
        </p:spPr>
        <p:txBody>
          <a:bodyPr wrap="square">
            <a:spAutoFit/>
          </a:bodyPr>
          <a:lstStyle/>
          <a:p>
            <a:r>
              <a:rPr lang="en-US" altLang="zh-TW" sz="2400" dirty="0"/>
              <a:t>import </a:t>
            </a:r>
            <a:r>
              <a:rPr lang="en-US" altLang="zh-TW" sz="2400" dirty="0" err="1"/>
              <a:t>numpy</a:t>
            </a:r>
            <a:r>
              <a:rPr lang="en-US" altLang="zh-TW" sz="2400" dirty="0"/>
              <a:t> as np</a:t>
            </a:r>
          </a:p>
          <a:p>
            <a:r>
              <a:rPr lang="en-US" altLang="zh-TW" sz="2400" dirty="0"/>
              <a:t>import </a:t>
            </a:r>
            <a:r>
              <a:rPr lang="en-US" altLang="zh-TW" sz="2400" dirty="0" err="1"/>
              <a:t>matplotlib.pyplot</a:t>
            </a:r>
            <a:r>
              <a:rPr lang="en-US" altLang="zh-TW" sz="2400" dirty="0"/>
              <a:t> as </a:t>
            </a:r>
            <a:r>
              <a:rPr lang="en-US" altLang="zh-TW" sz="2400" dirty="0" err="1"/>
              <a:t>plt</a:t>
            </a:r>
            <a:endParaRPr lang="en-US" altLang="zh-TW" sz="2400" dirty="0"/>
          </a:p>
        </p:txBody>
      </p:sp>
      <p:sp>
        <p:nvSpPr>
          <p:cNvPr id="7" name="矩形 6"/>
          <p:cNvSpPr/>
          <p:nvPr/>
        </p:nvSpPr>
        <p:spPr>
          <a:xfrm>
            <a:off x="138896" y="3070320"/>
            <a:ext cx="3970649" cy="1938992"/>
          </a:xfrm>
          <a:prstGeom prst="rect">
            <a:avLst/>
          </a:prstGeom>
          <a:solidFill>
            <a:schemeClr val="accent1">
              <a:lumMod val="20000"/>
              <a:lumOff val="80000"/>
            </a:schemeClr>
          </a:solidFill>
        </p:spPr>
        <p:txBody>
          <a:bodyPr wrap="square">
            <a:spAutoFit/>
          </a:bodyPr>
          <a:lstStyle/>
          <a:p>
            <a:r>
              <a:rPr lang="en-US" altLang="zh-TW" sz="2400" dirty="0"/>
              <a:t># </a:t>
            </a:r>
            <a:r>
              <a:rPr lang="zh-TW" altLang="en-US" sz="2400" dirty="0"/>
              <a:t>產生資料</a:t>
            </a:r>
          </a:p>
          <a:p>
            <a:r>
              <a:rPr lang="en-US" altLang="zh-TW" sz="2400" dirty="0"/>
              <a:t>x= </a:t>
            </a:r>
            <a:r>
              <a:rPr lang="en-US" altLang="zh-TW" sz="2400" dirty="0" err="1"/>
              <a:t>np.linspace</a:t>
            </a:r>
            <a:r>
              <a:rPr lang="en-US" altLang="zh-TW" sz="2400" dirty="0"/>
              <a:t>(0, 2*</a:t>
            </a:r>
            <a:r>
              <a:rPr lang="en-US" altLang="zh-TW" sz="2400" dirty="0" err="1"/>
              <a:t>np.pi</a:t>
            </a:r>
            <a:r>
              <a:rPr lang="en-US" altLang="zh-TW" sz="2400" dirty="0"/>
              <a:t>, </a:t>
            </a:r>
            <a:r>
              <a:rPr lang="en-US" altLang="zh-TW" sz="2400" dirty="0" smtClean="0"/>
              <a:t>500)</a:t>
            </a:r>
            <a:endParaRPr lang="en-US" altLang="zh-TW" sz="2400" dirty="0"/>
          </a:p>
          <a:p>
            <a:r>
              <a:rPr lang="en-US" altLang="zh-TW" sz="2400" dirty="0"/>
              <a:t>y1 = </a:t>
            </a:r>
            <a:r>
              <a:rPr lang="en-US" altLang="zh-TW" sz="2400" dirty="0" err="1"/>
              <a:t>np.sin</a:t>
            </a:r>
            <a:r>
              <a:rPr lang="en-US" altLang="zh-TW" sz="2400" dirty="0"/>
              <a:t>(x)	</a:t>
            </a:r>
          </a:p>
          <a:p>
            <a:r>
              <a:rPr lang="en-US" altLang="zh-TW" sz="2400" dirty="0"/>
              <a:t>y2 = </a:t>
            </a:r>
            <a:r>
              <a:rPr lang="en-US" altLang="zh-TW" sz="2400" dirty="0" err="1"/>
              <a:t>np.cos</a:t>
            </a:r>
            <a:r>
              <a:rPr lang="en-US" altLang="zh-TW" sz="2400" dirty="0"/>
              <a:t>(x)</a:t>
            </a:r>
          </a:p>
          <a:p>
            <a:r>
              <a:rPr lang="en-US" altLang="zh-TW" sz="2400" dirty="0"/>
              <a:t>y3 = </a:t>
            </a:r>
            <a:r>
              <a:rPr lang="en-US" altLang="zh-TW" sz="2400" dirty="0" err="1"/>
              <a:t>np.sin</a:t>
            </a:r>
            <a:r>
              <a:rPr lang="en-US" altLang="zh-TW" sz="2400" dirty="0"/>
              <a:t>(x*x)</a:t>
            </a:r>
          </a:p>
        </p:txBody>
      </p:sp>
      <p:sp>
        <p:nvSpPr>
          <p:cNvPr id="9" name="矩形 8"/>
          <p:cNvSpPr/>
          <p:nvPr/>
        </p:nvSpPr>
        <p:spPr>
          <a:xfrm>
            <a:off x="4351981" y="2516322"/>
            <a:ext cx="4665895" cy="3046988"/>
          </a:xfrm>
          <a:prstGeom prst="rect">
            <a:avLst/>
          </a:prstGeom>
          <a:solidFill>
            <a:schemeClr val="accent1">
              <a:lumMod val="20000"/>
              <a:lumOff val="80000"/>
            </a:schemeClr>
          </a:solidFill>
        </p:spPr>
        <p:txBody>
          <a:bodyPr wrap="square">
            <a:spAutoFit/>
          </a:bodyPr>
          <a:lstStyle/>
          <a:p>
            <a:r>
              <a:rPr lang="en-US" altLang="zh-TW" sz="2400" dirty="0"/>
              <a:t>#</a:t>
            </a:r>
            <a:r>
              <a:rPr lang="zh-TW" altLang="en-US" sz="2400" dirty="0"/>
              <a:t>畫圖</a:t>
            </a:r>
          </a:p>
          <a:p>
            <a:r>
              <a:rPr lang="en-US" altLang="zh-TW" sz="2400" dirty="0" err="1"/>
              <a:t>plt.figure</a:t>
            </a:r>
            <a:r>
              <a:rPr lang="en-US" altLang="zh-TW" sz="2400" dirty="0"/>
              <a:t>(1)	</a:t>
            </a:r>
            <a:r>
              <a:rPr lang="en-US" altLang="zh-TW" sz="2400" dirty="0" smtClean="0"/>
              <a:t>#</a:t>
            </a:r>
            <a:r>
              <a:rPr lang="zh-TW" altLang="en-US" sz="2400" dirty="0"/>
              <a:t>建立圖形</a:t>
            </a:r>
          </a:p>
          <a:p>
            <a:r>
              <a:rPr lang="en-US" altLang="zh-TW" sz="2400" dirty="0"/>
              <a:t>#create three axes</a:t>
            </a:r>
          </a:p>
          <a:p>
            <a:r>
              <a:rPr lang="en-US" altLang="zh-TW" sz="2400" dirty="0"/>
              <a:t>ax1 = </a:t>
            </a:r>
            <a:r>
              <a:rPr lang="en-US" altLang="zh-TW" sz="2400" dirty="0" err="1"/>
              <a:t>plt.subplot</a:t>
            </a:r>
            <a:r>
              <a:rPr lang="en-US" altLang="zh-TW" sz="2400" dirty="0"/>
              <a:t>(2,2,1</a:t>
            </a:r>
            <a:r>
              <a:rPr lang="en-US" altLang="zh-TW" sz="2400" dirty="0" smtClean="0"/>
              <a:t>) </a:t>
            </a:r>
          </a:p>
          <a:p>
            <a:r>
              <a:rPr lang="en-US" altLang="zh-TW" sz="2400" dirty="0" smtClean="0"/>
              <a:t>#</a:t>
            </a:r>
            <a:r>
              <a:rPr lang="zh-TW" altLang="en-US" sz="2400" dirty="0"/>
              <a:t>第一列第一行圖形</a:t>
            </a:r>
          </a:p>
          <a:p>
            <a:r>
              <a:rPr lang="en-US" altLang="zh-TW" sz="2400" dirty="0"/>
              <a:t>ax2 = </a:t>
            </a:r>
            <a:r>
              <a:rPr lang="en-US" altLang="zh-TW" sz="2400" dirty="0" err="1"/>
              <a:t>plt.subplot</a:t>
            </a:r>
            <a:r>
              <a:rPr lang="en-US" altLang="zh-TW" sz="2400" dirty="0"/>
              <a:t>(2,2,2</a:t>
            </a:r>
            <a:r>
              <a:rPr lang="en-US" altLang="zh-TW" sz="2400" dirty="0" smtClean="0"/>
              <a:t>) </a:t>
            </a:r>
          </a:p>
          <a:p>
            <a:r>
              <a:rPr lang="en-US" altLang="zh-TW" sz="2400" dirty="0" smtClean="0"/>
              <a:t>#</a:t>
            </a:r>
            <a:r>
              <a:rPr lang="zh-TW" altLang="en-US" sz="2400" dirty="0"/>
              <a:t>第一列第二行圖形</a:t>
            </a:r>
          </a:p>
          <a:p>
            <a:r>
              <a:rPr lang="en-US" altLang="zh-TW" sz="2400" dirty="0"/>
              <a:t>ax3 = </a:t>
            </a:r>
            <a:r>
              <a:rPr lang="en-US" altLang="zh-TW" sz="2400" dirty="0" err="1"/>
              <a:t>plt.subplot</a:t>
            </a:r>
            <a:r>
              <a:rPr lang="en-US" altLang="zh-TW" sz="2400" dirty="0"/>
              <a:t>(2,1,2</a:t>
            </a:r>
            <a:r>
              <a:rPr lang="en-US" altLang="zh-TW" sz="2400" dirty="0" smtClean="0"/>
              <a:t>)   #</a:t>
            </a:r>
            <a:r>
              <a:rPr lang="zh-TW" altLang="en-US" sz="2400" dirty="0"/>
              <a:t>第二列</a:t>
            </a:r>
            <a:endParaRPr lang="en-US" altLang="zh-TW" sz="2400" dirty="0"/>
          </a:p>
        </p:txBody>
      </p:sp>
      <p:sp>
        <p:nvSpPr>
          <p:cNvPr id="3" name="投影片編號版面配置區 2"/>
          <p:cNvSpPr>
            <a:spLocks noGrp="1"/>
          </p:cNvSpPr>
          <p:nvPr>
            <p:ph type="sldNum" sz="quarter" idx="12"/>
          </p:nvPr>
        </p:nvSpPr>
        <p:spPr/>
        <p:txBody>
          <a:bodyPr/>
          <a:lstStyle/>
          <a:p>
            <a:fld id="{ABF0AC0E-8DAE-4393-9467-A238A31520C4}" type="slidenum">
              <a:rPr lang="zh-TW" altLang="en-US" smtClean="0"/>
              <a:t>52</a:t>
            </a:fld>
            <a:endParaRPr lang="zh-TW" altLang="en-US"/>
          </a:p>
        </p:txBody>
      </p:sp>
    </p:spTree>
    <p:extLst>
      <p:ext uri="{BB962C8B-B14F-4D97-AF65-F5344CB8AC3E}">
        <p14:creationId xmlns:p14="http://schemas.microsoft.com/office/powerpoint/2010/main" val="626193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687" y="177476"/>
            <a:ext cx="5716065" cy="646331"/>
          </a:xfrm>
          <a:prstGeom prst="rect">
            <a:avLst/>
          </a:prstGeom>
          <a:solidFill>
            <a:schemeClr val="accent6">
              <a:lumMod val="20000"/>
              <a:lumOff val="80000"/>
            </a:schemeClr>
          </a:solidFill>
        </p:spPr>
        <p:txBody>
          <a:bodyPr wrap="square">
            <a:spAutoFit/>
          </a:bodyPr>
          <a:lstStyle/>
          <a:p>
            <a:r>
              <a:rPr lang="en-US" altLang="zh-TW" sz="3600" b="1" dirty="0">
                <a:effectLst>
                  <a:outerShdw blurRad="38100" dist="38100" dir="2700000" algn="tl">
                    <a:srgbClr val="000000">
                      <a:alpha val="43137"/>
                    </a:srgbClr>
                  </a:outerShdw>
                </a:effectLst>
              </a:rPr>
              <a:t>subplot</a:t>
            </a:r>
            <a:r>
              <a:rPr lang="zh-TW" altLang="en-US" sz="3600" b="1" dirty="0">
                <a:effectLst>
                  <a:outerShdw blurRad="38100" dist="38100" dir="2700000" algn="tl">
                    <a:srgbClr val="000000">
                      <a:alpha val="43137"/>
                    </a:srgbClr>
                  </a:outerShdw>
                </a:effectLst>
              </a:rPr>
              <a:t>範例</a:t>
            </a:r>
            <a:r>
              <a:rPr lang="zh-TW" altLang="en-US" sz="3600" b="1" dirty="0" smtClean="0">
                <a:effectLst>
                  <a:outerShdw blurRad="38100" dist="38100" dir="2700000" algn="tl">
                    <a:srgbClr val="000000">
                      <a:alpha val="43137"/>
                    </a:srgbClr>
                  </a:outerShdw>
                </a:effectLst>
              </a:rPr>
              <a:t>練習</a:t>
            </a:r>
            <a:r>
              <a:rPr lang="en-US" altLang="zh-TW" sz="3600" b="1" dirty="0" smtClean="0">
                <a:effectLst>
                  <a:outerShdw blurRad="38100" dist="38100" dir="2700000" algn="tl">
                    <a:srgbClr val="000000">
                      <a:alpha val="43137"/>
                    </a:srgbClr>
                  </a:outerShdw>
                </a:effectLst>
              </a:rPr>
              <a:t>2:</a:t>
            </a:r>
            <a:r>
              <a:rPr lang="zh-TW" altLang="en-US" sz="3600" b="1" dirty="0">
                <a:solidFill>
                  <a:srgbClr val="FF0000"/>
                </a:solidFill>
                <a:effectLst>
                  <a:outerShdw blurRad="38100" dist="38100" dir="2700000" algn="tl">
                    <a:srgbClr val="000000">
                      <a:alpha val="43137"/>
                    </a:srgbClr>
                  </a:outerShdw>
                </a:effectLst>
              </a:rPr>
              <a:t>多圖合併</a:t>
            </a:r>
          </a:p>
        </p:txBody>
      </p:sp>
      <p:sp>
        <p:nvSpPr>
          <p:cNvPr id="8" name="矩形 7"/>
          <p:cNvSpPr/>
          <p:nvPr/>
        </p:nvSpPr>
        <p:spPr>
          <a:xfrm>
            <a:off x="779328" y="1280288"/>
            <a:ext cx="3909847" cy="2677656"/>
          </a:xfrm>
          <a:prstGeom prst="rect">
            <a:avLst/>
          </a:prstGeom>
          <a:solidFill>
            <a:schemeClr val="accent6">
              <a:lumMod val="20000"/>
              <a:lumOff val="80000"/>
            </a:schemeClr>
          </a:solidFill>
        </p:spPr>
        <p:txBody>
          <a:bodyPr wrap="square">
            <a:spAutoFit/>
          </a:bodyPr>
          <a:lstStyle/>
          <a:p>
            <a:r>
              <a:rPr lang="en-US" altLang="zh-TW" sz="2400" dirty="0"/>
              <a:t>##</a:t>
            </a:r>
            <a:r>
              <a:rPr lang="zh-TW" altLang="en-US" sz="2400" dirty="0"/>
              <a:t>設定第一張圖</a:t>
            </a:r>
          </a:p>
          <a:p>
            <a:r>
              <a:rPr lang="en-US" altLang="zh-TW" sz="2400" dirty="0" err="1"/>
              <a:t>plt.sca</a:t>
            </a:r>
            <a:r>
              <a:rPr lang="en-US" altLang="zh-TW" sz="2400" dirty="0"/>
              <a:t>(ax1</a:t>
            </a:r>
            <a:r>
              <a:rPr lang="en-US" altLang="zh-TW" sz="2400" dirty="0" smtClean="0"/>
              <a:t>)</a:t>
            </a:r>
          </a:p>
          <a:p>
            <a:r>
              <a:rPr lang="en-US" altLang="zh-TW" sz="2400" dirty="0" smtClean="0"/>
              <a:t>#</a:t>
            </a:r>
            <a:r>
              <a:rPr lang="zh-TW" altLang="en-US" sz="2400" dirty="0"/>
              <a:t>選擇</a:t>
            </a:r>
            <a:r>
              <a:rPr lang="en-US" altLang="zh-TW" sz="2400" dirty="0"/>
              <a:t>ax1</a:t>
            </a:r>
          </a:p>
          <a:p>
            <a:r>
              <a:rPr lang="en-US" altLang="zh-TW" sz="2400" dirty="0" err="1"/>
              <a:t>plt.plot</a:t>
            </a:r>
            <a:r>
              <a:rPr lang="en-US" altLang="zh-TW" sz="2400" dirty="0"/>
              <a:t>(x,y1,color='red</a:t>
            </a:r>
            <a:r>
              <a:rPr lang="en-US" altLang="zh-TW" sz="2400" dirty="0" smtClean="0"/>
              <a:t>')</a:t>
            </a:r>
          </a:p>
          <a:p>
            <a:r>
              <a:rPr lang="en-US" altLang="zh-TW" sz="2400" dirty="0" smtClean="0"/>
              <a:t>#</a:t>
            </a:r>
            <a:r>
              <a:rPr lang="zh-TW" altLang="en-US" sz="2400" dirty="0"/>
              <a:t>繪製紅色曲線</a:t>
            </a:r>
          </a:p>
          <a:p>
            <a:r>
              <a:rPr lang="en-US" altLang="zh-TW" sz="2400" dirty="0" err="1"/>
              <a:t>plt.ylim</a:t>
            </a:r>
            <a:r>
              <a:rPr lang="en-US" altLang="zh-TW" sz="2400" dirty="0"/>
              <a:t>(-1.2,1.2)	</a:t>
            </a:r>
            <a:endParaRPr lang="en-US" altLang="zh-TW" sz="2400" dirty="0" smtClean="0"/>
          </a:p>
          <a:p>
            <a:r>
              <a:rPr lang="en-US" altLang="zh-TW" sz="2400" dirty="0" smtClean="0"/>
              <a:t>#</a:t>
            </a:r>
            <a:r>
              <a:rPr lang="zh-TW" altLang="en-US" sz="2400" dirty="0"/>
              <a:t>限制</a:t>
            </a:r>
            <a:r>
              <a:rPr lang="en-US" altLang="zh-TW" sz="2400" dirty="0"/>
              <a:t>y</a:t>
            </a:r>
            <a:r>
              <a:rPr lang="zh-TW" altLang="en-US" sz="2400" dirty="0"/>
              <a:t>坐標軸範圍</a:t>
            </a:r>
          </a:p>
        </p:txBody>
      </p:sp>
      <p:sp>
        <p:nvSpPr>
          <p:cNvPr id="10" name="矩形 9"/>
          <p:cNvSpPr/>
          <p:nvPr/>
        </p:nvSpPr>
        <p:spPr>
          <a:xfrm>
            <a:off x="779327" y="4136620"/>
            <a:ext cx="3909847" cy="2308324"/>
          </a:xfrm>
          <a:prstGeom prst="rect">
            <a:avLst/>
          </a:prstGeom>
          <a:solidFill>
            <a:schemeClr val="accent6">
              <a:lumMod val="20000"/>
              <a:lumOff val="80000"/>
            </a:schemeClr>
          </a:solidFill>
        </p:spPr>
        <p:txBody>
          <a:bodyPr wrap="square">
            <a:spAutoFit/>
          </a:bodyPr>
          <a:lstStyle/>
          <a:p>
            <a:r>
              <a:rPr lang="en-US" altLang="zh-TW" sz="2400" dirty="0"/>
              <a:t>##</a:t>
            </a:r>
            <a:r>
              <a:rPr lang="zh-TW" altLang="en-US" sz="2400" dirty="0"/>
              <a:t>設定第二張圖</a:t>
            </a:r>
          </a:p>
          <a:p>
            <a:r>
              <a:rPr lang="en-US" altLang="zh-TW" sz="2400" dirty="0" err="1"/>
              <a:t>plt.sca</a:t>
            </a:r>
            <a:r>
              <a:rPr lang="en-US" altLang="zh-TW" sz="2400" dirty="0"/>
              <a:t>(ax2</a:t>
            </a:r>
            <a:r>
              <a:rPr lang="en-US" altLang="zh-TW" sz="2400" dirty="0" smtClean="0"/>
              <a:t>)</a:t>
            </a:r>
          </a:p>
          <a:p>
            <a:r>
              <a:rPr lang="en-US" altLang="zh-TW" sz="2400" dirty="0" smtClean="0"/>
              <a:t>#</a:t>
            </a:r>
            <a:r>
              <a:rPr lang="zh-TW" altLang="en-US" sz="2400" dirty="0"/>
              <a:t>選擇</a:t>
            </a:r>
            <a:r>
              <a:rPr lang="en-US" altLang="zh-TW" sz="2400" dirty="0"/>
              <a:t>ax2</a:t>
            </a:r>
          </a:p>
          <a:p>
            <a:r>
              <a:rPr lang="en-US" altLang="zh-TW" sz="2400" dirty="0" err="1"/>
              <a:t>plt.plot</a:t>
            </a:r>
            <a:r>
              <a:rPr lang="en-US" altLang="zh-TW" sz="2400" dirty="0"/>
              <a:t>(x,y2,'b-</a:t>
            </a:r>
            <a:r>
              <a:rPr lang="en-US" altLang="zh-TW" sz="2400" dirty="0" smtClean="0"/>
              <a:t>-')</a:t>
            </a:r>
          </a:p>
          <a:p>
            <a:r>
              <a:rPr lang="en-US" altLang="zh-TW" sz="2400" dirty="0" smtClean="0"/>
              <a:t>#</a:t>
            </a:r>
            <a:r>
              <a:rPr lang="zh-TW" altLang="en-US" sz="2400" dirty="0"/>
              <a:t>繪製藍色曲線</a:t>
            </a:r>
          </a:p>
          <a:p>
            <a:r>
              <a:rPr lang="en-US" altLang="zh-TW" sz="2400" dirty="0" err="1"/>
              <a:t>plt.ylim</a:t>
            </a:r>
            <a:r>
              <a:rPr lang="en-US" altLang="zh-TW" sz="2400" dirty="0"/>
              <a:t>(-1.2,1.2)</a:t>
            </a:r>
            <a:endParaRPr lang="zh-TW" altLang="en-US" sz="2400" dirty="0"/>
          </a:p>
        </p:txBody>
      </p:sp>
      <p:sp>
        <p:nvSpPr>
          <p:cNvPr id="11" name="矩形 10"/>
          <p:cNvSpPr/>
          <p:nvPr/>
        </p:nvSpPr>
        <p:spPr>
          <a:xfrm>
            <a:off x="5328377" y="1649620"/>
            <a:ext cx="2645979" cy="1938992"/>
          </a:xfrm>
          <a:prstGeom prst="rect">
            <a:avLst/>
          </a:prstGeom>
          <a:solidFill>
            <a:schemeClr val="accent6">
              <a:lumMod val="20000"/>
              <a:lumOff val="80000"/>
            </a:schemeClr>
          </a:solidFill>
        </p:spPr>
        <p:txBody>
          <a:bodyPr wrap="square">
            <a:spAutoFit/>
          </a:bodyPr>
          <a:lstStyle/>
          <a:p>
            <a:r>
              <a:rPr lang="en-US" altLang="zh-TW" sz="2400" dirty="0"/>
              <a:t>##</a:t>
            </a:r>
            <a:r>
              <a:rPr lang="zh-TW" altLang="en-US" sz="2400" dirty="0"/>
              <a:t>設定第三張圖</a:t>
            </a:r>
          </a:p>
          <a:p>
            <a:r>
              <a:rPr lang="en-US" altLang="zh-TW" sz="2400" dirty="0" err="1"/>
              <a:t>plt.sca</a:t>
            </a:r>
            <a:r>
              <a:rPr lang="en-US" altLang="zh-TW" sz="2400" dirty="0"/>
              <a:t>(ax3</a:t>
            </a:r>
            <a:r>
              <a:rPr lang="en-US" altLang="zh-TW" sz="2400" dirty="0" smtClean="0"/>
              <a:t>)</a:t>
            </a:r>
          </a:p>
          <a:p>
            <a:r>
              <a:rPr lang="en-US" altLang="zh-TW" sz="2400" dirty="0" smtClean="0"/>
              <a:t>#</a:t>
            </a:r>
            <a:r>
              <a:rPr lang="zh-TW" altLang="en-US" sz="2400" dirty="0"/>
              <a:t>選擇</a:t>
            </a:r>
            <a:r>
              <a:rPr lang="en-US" altLang="zh-TW" sz="2400" dirty="0"/>
              <a:t>ax3</a:t>
            </a:r>
          </a:p>
          <a:p>
            <a:r>
              <a:rPr lang="en-US" altLang="zh-TW" sz="2400" dirty="0" err="1"/>
              <a:t>plt.plot</a:t>
            </a:r>
            <a:r>
              <a:rPr lang="en-US" altLang="zh-TW" sz="2400" dirty="0"/>
              <a:t>(x,y3,'g--')</a:t>
            </a:r>
          </a:p>
          <a:p>
            <a:r>
              <a:rPr lang="en-US" altLang="zh-TW" sz="2400" dirty="0" err="1"/>
              <a:t>plt.ylim</a:t>
            </a:r>
            <a:r>
              <a:rPr lang="en-US" altLang="zh-TW" sz="2400" dirty="0"/>
              <a:t>(-1.2,1.2)</a:t>
            </a:r>
            <a:endParaRPr lang="zh-TW" altLang="en-US" sz="2400" dirty="0"/>
          </a:p>
        </p:txBody>
      </p:sp>
      <p:sp>
        <p:nvSpPr>
          <p:cNvPr id="5" name="矩形 4"/>
          <p:cNvSpPr/>
          <p:nvPr/>
        </p:nvSpPr>
        <p:spPr>
          <a:xfrm>
            <a:off x="5855619" y="4635052"/>
            <a:ext cx="2118737" cy="954107"/>
          </a:xfrm>
          <a:prstGeom prst="rect">
            <a:avLst/>
          </a:prstGeom>
          <a:solidFill>
            <a:schemeClr val="accent1">
              <a:lumMod val="20000"/>
              <a:lumOff val="80000"/>
            </a:schemeClr>
          </a:solidFill>
        </p:spPr>
        <p:txBody>
          <a:bodyPr wrap="square">
            <a:spAutoFit/>
          </a:bodyPr>
          <a:lstStyle/>
          <a:p>
            <a:r>
              <a:rPr lang="en-US" altLang="zh-TW" sz="2800" dirty="0"/>
              <a:t>##</a:t>
            </a:r>
            <a:r>
              <a:rPr lang="zh-TW" altLang="en-US" sz="2800" dirty="0"/>
              <a:t>多圖並呈</a:t>
            </a:r>
          </a:p>
          <a:p>
            <a:r>
              <a:rPr lang="en-US" altLang="zh-TW" sz="2800" dirty="0" err="1"/>
              <a:t>plt.show</a:t>
            </a:r>
            <a:r>
              <a:rPr lang="en-US" altLang="zh-TW" sz="2800" dirty="0"/>
              <a:t>()</a:t>
            </a:r>
            <a:endParaRPr lang="zh-TW" altLang="en-US" sz="2800" dirty="0"/>
          </a:p>
        </p:txBody>
      </p:sp>
      <p:sp>
        <p:nvSpPr>
          <p:cNvPr id="12" name="投影片編號版面配置區 11"/>
          <p:cNvSpPr>
            <a:spLocks noGrp="1"/>
          </p:cNvSpPr>
          <p:nvPr>
            <p:ph type="sldNum" sz="quarter" idx="12"/>
          </p:nvPr>
        </p:nvSpPr>
        <p:spPr/>
        <p:txBody>
          <a:bodyPr/>
          <a:lstStyle/>
          <a:p>
            <a:fld id="{ABF0AC0E-8DAE-4393-9467-A238A31520C4}" type="slidenum">
              <a:rPr lang="zh-TW" altLang="en-US" smtClean="0"/>
              <a:t>53</a:t>
            </a:fld>
            <a:endParaRPr lang="zh-TW" altLang="en-US"/>
          </a:p>
        </p:txBody>
      </p:sp>
    </p:spTree>
    <p:extLst>
      <p:ext uri="{BB962C8B-B14F-4D97-AF65-F5344CB8AC3E}">
        <p14:creationId xmlns:p14="http://schemas.microsoft.com/office/powerpoint/2010/main" val="15075683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000" b="1" dirty="0"/>
              <a:t>圖中圖的</a:t>
            </a:r>
            <a:r>
              <a:rPr lang="zh-TW" altLang="en-US" sz="4000" b="1" dirty="0" smtClean="0"/>
              <a:t>技術</a:t>
            </a:r>
            <a:endParaRPr lang="en-US" altLang="zh-TW" sz="4000" b="1" dirty="0" smtClean="0"/>
          </a:p>
          <a:p>
            <a:pPr algn="ctr"/>
            <a:r>
              <a:rPr lang="en-US" altLang="zh-TW" sz="4000" b="1" dirty="0" err="1" smtClean="0"/>
              <a:t>add_axes</a:t>
            </a:r>
            <a:r>
              <a:rPr lang="en-US" altLang="zh-TW" sz="4000" b="1" dirty="0"/>
              <a:t>()</a:t>
            </a:r>
          </a:p>
        </p:txBody>
      </p:sp>
      <p:sp>
        <p:nvSpPr>
          <p:cNvPr id="5" name="投影片編號版面配置區 4"/>
          <p:cNvSpPr>
            <a:spLocks noGrp="1"/>
          </p:cNvSpPr>
          <p:nvPr>
            <p:ph type="sldNum" sz="quarter" idx="12"/>
          </p:nvPr>
        </p:nvSpPr>
        <p:spPr/>
        <p:txBody>
          <a:bodyPr/>
          <a:lstStyle/>
          <a:p>
            <a:fld id="{ABF0AC0E-8DAE-4393-9467-A238A31520C4}" type="slidenum">
              <a:rPr lang="zh-TW" altLang="en-US" smtClean="0"/>
              <a:t>54</a:t>
            </a:fld>
            <a:endParaRPr lang="zh-TW" altLang="en-US"/>
          </a:p>
        </p:txBody>
      </p:sp>
    </p:spTree>
    <p:extLst>
      <p:ext uri="{BB962C8B-B14F-4D97-AF65-F5344CB8AC3E}">
        <p14:creationId xmlns:p14="http://schemas.microsoft.com/office/powerpoint/2010/main" val="20507250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50883" y="1612685"/>
            <a:ext cx="5239407" cy="3539430"/>
          </a:xfrm>
          <a:prstGeom prst="rect">
            <a:avLst/>
          </a:prstGeom>
        </p:spPr>
        <p:txBody>
          <a:bodyPr wrap="square">
            <a:spAutoFit/>
          </a:bodyPr>
          <a:lstStyle/>
          <a:p>
            <a:r>
              <a:rPr lang="en-US" altLang="zh-TW" sz="2800" dirty="0"/>
              <a:t>import </a:t>
            </a:r>
            <a:r>
              <a:rPr lang="en-US" altLang="zh-TW" sz="2800" dirty="0" err="1"/>
              <a:t>matplotlib.pyplot</a:t>
            </a:r>
            <a:r>
              <a:rPr lang="en-US" altLang="zh-TW" sz="2800" dirty="0"/>
              <a:t> as </a:t>
            </a:r>
            <a:r>
              <a:rPr lang="en-US" altLang="zh-TW" sz="2800" dirty="0" err="1"/>
              <a:t>plt</a:t>
            </a:r>
            <a:endParaRPr lang="en-US" altLang="zh-TW" sz="2800" dirty="0"/>
          </a:p>
          <a:p>
            <a:endParaRPr lang="en-US" altLang="zh-TW" sz="2800" dirty="0"/>
          </a:p>
          <a:p>
            <a:r>
              <a:rPr lang="en-US" altLang="zh-TW" sz="2800" dirty="0"/>
              <a:t>#</a:t>
            </a:r>
            <a:r>
              <a:rPr lang="zh-TW" altLang="en-US" sz="2800" dirty="0"/>
              <a:t>新建</a:t>
            </a:r>
            <a:r>
              <a:rPr lang="en-US" altLang="zh-TW" sz="2800" dirty="0"/>
              <a:t>figure</a:t>
            </a:r>
          </a:p>
          <a:p>
            <a:r>
              <a:rPr lang="en-US" altLang="zh-TW" sz="2800" dirty="0"/>
              <a:t>fig = </a:t>
            </a:r>
            <a:r>
              <a:rPr lang="en-US" altLang="zh-TW" sz="2800" dirty="0" err="1"/>
              <a:t>plt.figure</a:t>
            </a:r>
            <a:r>
              <a:rPr lang="en-US" altLang="zh-TW" sz="2800" dirty="0"/>
              <a:t>()</a:t>
            </a:r>
          </a:p>
          <a:p>
            <a:endParaRPr lang="en-US" altLang="zh-TW" sz="2800" dirty="0"/>
          </a:p>
          <a:p>
            <a:r>
              <a:rPr lang="en-US" altLang="zh-TW" sz="2800" dirty="0"/>
              <a:t># </a:t>
            </a:r>
            <a:r>
              <a:rPr lang="zh-TW" altLang="en-US" sz="2800" dirty="0"/>
              <a:t>定義資料</a:t>
            </a:r>
          </a:p>
          <a:p>
            <a:r>
              <a:rPr lang="en-US" altLang="zh-TW" sz="2800" dirty="0"/>
              <a:t>x = [1, 2, 3, 4, 5, 6, 7]</a:t>
            </a:r>
          </a:p>
          <a:p>
            <a:r>
              <a:rPr lang="en-US" altLang="zh-TW" sz="2800" dirty="0"/>
              <a:t>y = [1, 3, 4, 2, 5, 8, 6]</a:t>
            </a:r>
            <a:endParaRPr lang="zh-TW" altLang="en-US" sz="2800" dirty="0"/>
          </a:p>
        </p:txBody>
      </p:sp>
      <p:sp>
        <p:nvSpPr>
          <p:cNvPr id="5" name="投影片編號版面配置區 4"/>
          <p:cNvSpPr>
            <a:spLocks noGrp="1"/>
          </p:cNvSpPr>
          <p:nvPr>
            <p:ph type="sldNum" sz="quarter" idx="12"/>
          </p:nvPr>
        </p:nvSpPr>
        <p:spPr/>
        <p:txBody>
          <a:bodyPr/>
          <a:lstStyle/>
          <a:p>
            <a:fld id="{ABF0AC0E-8DAE-4393-9467-A238A31520C4}" type="slidenum">
              <a:rPr lang="zh-TW" altLang="en-US" smtClean="0"/>
              <a:t>55</a:t>
            </a:fld>
            <a:endParaRPr lang="zh-TW" altLang="en-US"/>
          </a:p>
        </p:txBody>
      </p:sp>
    </p:spTree>
    <p:extLst>
      <p:ext uri="{BB962C8B-B14F-4D97-AF65-F5344CB8AC3E}">
        <p14:creationId xmlns:p14="http://schemas.microsoft.com/office/powerpoint/2010/main" val="28208053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02533" y="2684740"/>
            <a:ext cx="7856482" cy="3108543"/>
          </a:xfrm>
          <a:prstGeom prst="rect">
            <a:avLst/>
          </a:prstGeom>
        </p:spPr>
        <p:txBody>
          <a:bodyPr wrap="square">
            <a:spAutoFit/>
          </a:bodyPr>
          <a:lstStyle/>
          <a:p>
            <a:r>
              <a:rPr lang="en-US" altLang="zh-TW" sz="2800" dirty="0" smtClean="0"/>
              <a:t>left</a:t>
            </a:r>
            <a:r>
              <a:rPr lang="en-US" altLang="zh-TW" sz="2800" dirty="0"/>
              <a:t>, bottom, width, height = 0.1, 0.1, 0.8, </a:t>
            </a:r>
            <a:r>
              <a:rPr lang="en-US" altLang="zh-TW" sz="2800" dirty="0" smtClean="0"/>
              <a:t>0.8</a:t>
            </a:r>
          </a:p>
          <a:p>
            <a:endParaRPr lang="en-US" altLang="zh-TW" sz="2800" dirty="0"/>
          </a:p>
          <a:p>
            <a:endParaRPr lang="en-US" altLang="zh-TW" sz="2800" dirty="0"/>
          </a:p>
          <a:p>
            <a:r>
              <a:rPr lang="en-US" altLang="zh-TW" sz="2800" dirty="0"/>
              <a:t># </a:t>
            </a:r>
            <a:r>
              <a:rPr lang="zh-TW" altLang="en-US" sz="2800" dirty="0"/>
              <a:t>獲得繪製的控制代碼</a:t>
            </a:r>
          </a:p>
          <a:p>
            <a:r>
              <a:rPr lang="en-US" altLang="zh-TW" sz="2800" dirty="0"/>
              <a:t>ax1 = </a:t>
            </a:r>
            <a:r>
              <a:rPr lang="en-US" altLang="zh-TW" sz="2800" dirty="0" err="1"/>
              <a:t>fig.add_axes</a:t>
            </a:r>
            <a:r>
              <a:rPr lang="en-US" altLang="zh-TW" sz="2800" dirty="0"/>
              <a:t>([left, bottom, width, height])</a:t>
            </a:r>
          </a:p>
          <a:p>
            <a:r>
              <a:rPr lang="en-US" altLang="zh-TW" sz="2800" dirty="0"/>
              <a:t>ax1.plot(x, y, 'r')</a:t>
            </a:r>
          </a:p>
          <a:p>
            <a:r>
              <a:rPr lang="en-US" altLang="zh-TW" sz="2800" dirty="0"/>
              <a:t>ax1.set_title('area1')</a:t>
            </a:r>
            <a:endParaRPr lang="zh-TW" altLang="en-US" sz="2800" dirty="0"/>
          </a:p>
        </p:txBody>
      </p:sp>
      <p:sp>
        <p:nvSpPr>
          <p:cNvPr id="2" name="矩形 1"/>
          <p:cNvSpPr/>
          <p:nvPr/>
        </p:nvSpPr>
        <p:spPr>
          <a:xfrm>
            <a:off x="1002533" y="654094"/>
            <a:ext cx="7027371" cy="1569660"/>
          </a:xfrm>
          <a:prstGeom prst="rect">
            <a:avLst/>
          </a:prstGeom>
        </p:spPr>
        <p:txBody>
          <a:bodyPr wrap="square">
            <a:spAutoFit/>
          </a:bodyPr>
          <a:lstStyle/>
          <a:p>
            <a:r>
              <a:rPr lang="en-US" altLang="zh-TW" sz="2400" dirty="0" smtClean="0"/>
              <a:t>[1]</a:t>
            </a:r>
            <a:r>
              <a:rPr lang="zh-TW" altLang="en-US" sz="2400" dirty="0" smtClean="0"/>
              <a:t>新建</a:t>
            </a:r>
            <a:r>
              <a:rPr lang="zh-TW" altLang="en-US" sz="2400" dirty="0"/>
              <a:t>區域</a:t>
            </a:r>
            <a:r>
              <a:rPr lang="en-US" altLang="zh-TW" sz="2400" dirty="0"/>
              <a:t>ax1</a:t>
            </a:r>
          </a:p>
          <a:p>
            <a:r>
              <a:rPr lang="en-US" altLang="zh-TW" sz="2400" dirty="0" smtClean="0"/>
              <a:t>[2]figure</a:t>
            </a:r>
            <a:r>
              <a:rPr lang="zh-TW" altLang="en-US" sz="2400" dirty="0"/>
              <a:t>的</a:t>
            </a:r>
            <a:r>
              <a:rPr lang="zh-TW" altLang="en-US" sz="2400" dirty="0" smtClean="0"/>
              <a:t>百分比</a:t>
            </a:r>
            <a:endParaRPr lang="en-US" altLang="zh-TW" sz="2400" dirty="0" smtClean="0"/>
          </a:p>
          <a:p>
            <a:r>
              <a:rPr lang="en-US" altLang="zh-TW" sz="2400" dirty="0" smtClean="0"/>
              <a:t>[3]</a:t>
            </a:r>
            <a:r>
              <a:rPr lang="zh-TW" altLang="en-US" sz="2400" dirty="0" smtClean="0"/>
              <a:t>從</a:t>
            </a:r>
            <a:r>
              <a:rPr lang="en-US" altLang="zh-TW" sz="2400" dirty="0"/>
              <a:t>figure 10%</a:t>
            </a:r>
            <a:r>
              <a:rPr lang="zh-TW" altLang="en-US" sz="2400" dirty="0"/>
              <a:t>的位置開始</a:t>
            </a:r>
            <a:r>
              <a:rPr lang="zh-TW" altLang="en-US" sz="2400" dirty="0" smtClean="0"/>
              <a:t>繪製</a:t>
            </a:r>
            <a:endParaRPr lang="en-US" altLang="zh-TW" sz="2400" dirty="0"/>
          </a:p>
          <a:p>
            <a:r>
              <a:rPr lang="en-US" altLang="zh-TW" sz="2400" dirty="0" smtClean="0"/>
              <a:t>[4]</a:t>
            </a:r>
            <a:r>
              <a:rPr lang="zh-TW" altLang="en-US" sz="2400" dirty="0" smtClean="0"/>
              <a:t>寬</a:t>
            </a:r>
            <a:r>
              <a:rPr lang="zh-TW" altLang="en-US" sz="2400" dirty="0"/>
              <a:t>高是</a:t>
            </a:r>
            <a:r>
              <a:rPr lang="en-US" altLang="zh-TW" sz="2400" dirty="0"/>
              <a:t>figure</a:t>
            </a:r>
            <a:r>
              <a:rPr lang="zh-TW" altLang="en-US" sz="2400" dirty="0"/>
              <a:t>的</a:t>
            </a:r>
            <a:r>
              <a:rPr lang="en-US" altLang="zh-TW" sz="2400" dirty="0"/>
              <a:t>80%</a:t>
            </a:r>
          </a:p>
        </p:txBody>
      </p:sp>
      <p:sp>
        <p:nvSpPr>
          <p:cNvPr id="3" name="投影片編號版面配置區 2"/>
          <p:cNvSpPr>
            <a:spLocks noGrp="1"/>
          </p:cNvSpPr>
          <p:nvPr>
            <p:ph type="sldNum" sz="quarter" idx="12"/>
          </p:nvPr>
        </p:nvSpPr>
        <p:spPr/>
        <p:txBody>
          <a:bodyPr/>
          <a:lstStyle/>
          <a:p>
            <a:fld id="{ABF0AC0E-8DAE-4393-9467-A238A31520C4}" type="slidenum">
              <a:rPr lang="zh-TW" altLang="en-US" smtClean="0"/>
              <a:t>56</a:t>
            </a:fld>
            <a:endParaRPr lang="zh-TW" altLang="en-US"/>
          </a:p>
        </p:txBody>
      </p:sp>
    </p:spTree>
    <p:extLst>
      <p:ext uri="{BB962C8B-B14F-4D97-AF65-F5344CB8AC3E}">
        <p14:creationId xmlns:p14="http://schemas.microsoft.com/office/powerpoint/2010/main" val="26108230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81513" y="1223801"/>
            <a:ext cx="7856482" cy="3108543"/>
          </a:xfrm>
          <a:prstGeom prst="rect">
            <a:avLst/>
          </a:prstGeom>
        </p:spPr>
        <p:txBody>
          <a:bodyPr wrap="square">
            <a:spAutoFit/>
          </a:bodyPr>
          <a:lstStyle/>
          <a:p>
            <a:r>
              <a:rPr lang="en-US" altLang="zh-TW" sz="2800" dirty="0"/>
              <a:t>#</a:t>
            </a:r>
            <a:r>
              <a:rPr lang="zh-TW" altLang="en-US" sz="2800" dirty="0"/>
              <a:t>新增區域</a:t>
            </a:r>
            <a:r>
              <a:rPr lang="en-US" altLang="zh-TW" sz="2800" dirty="0"/>
              <a:t>ax2,</a:t>
            </a:r>
            <a:r>
              <a:rPr lang="zh-TW" altLang="en-US" sz="2800" dirty="0"/>
              <a:t>巢狀在</a:t>
            </a:r>
            <a:r>
              <a:rPr lang="en-US" altLang="zh-TW" sz="2800" dirty="0"/>
              <a:t>ax1</a:t>
            </a:r>
            <a:r>
              <a:rPr lang="zh-TW" altLang="en-US" sz="2800" dirty="0"/>
              <a:t>內</a:t>
            </a:r>
          </a:p>
          <a:p>
            <a:r>
              <a:rPr lang="en-US" altLang="zh-TW" sz="2800" dirty="0"/>
              <a:t>left, bottom, width, height = 0.2, 0.6, 0.25, </a:t>
            </a:r>
            <a:r>
              <a:rPr lang="en-US" altLang="zh-TW" sz="2800" dirty="0" smtClean="0"/>
              <a:t>0.25</a:t>
            </a:r>
          </a:p>
          <a:p>
            <a:endParaRPr lang="en-US" altLang="zh-TW" sz="2800" dirty="0"/>
          </a:p>
          <a:p>
            <a:r>
              <a:rPr lang="en-US" altLang="zh-TW" sz="2800" dirty="0"/>
              <a:t># </a:t>
            </a:r>
            <a:r>
              <a:rPr lang="zh-TW" altLang="en-US" sz="2800" dirty="0"/>
              <a:t>獲得繪製的控制代碼</a:t>
            </a:r>
          </a:p>
          <a:p>
            <a:r>
              <a:rPr lang="en-US" altLang="zh-TW" sz="2800" dirty="0"/>
              <a:t>ax2 = </a:t>
            </a:r>
            <a:r>
              <a:rPr lang="en-US" altLang="zh-TW" sz="2800" dirty="0" err="1"/>
              <a:t>fig.add_axes</a:t>
            </a:r>
            <a:r>
              <a:rPr lang="en-US" altLang="zh-TW" sz="2800" dirty="0"/>
              <a:t>([left, bottom, width, height])</a:t>
            </a:r>
          </a:p>
          <a:p>
            <a:r>
              <a:rPr lang="en-US" altLang="zh-TW" sz="2800" dirty="0"/>
              <a:t>ax2.plot(</a:t>
            </a:r>
            <a:r>
              <a:rPr lang="en-US" altLang="zh-TW" sz="2800" dirty="0" err="1"/>
              <a:t>x,y</a:t>
            </a:r>
            <a:r>
              <a:rPr lang="en-US" altLang="zh-TW" sz="2800" dirty="0"/>
              <a:t>, 'b')</a:t>
            </a:r>
          </a:p>
          <a:p>
            <a:r>
              <a:rPr lang="en-US" altLang="zh-TW" sz="2800" dirty="0"/>
              <a:t>ax2.set_title('area2')</a:t>
            </a:r>
            <a:endParaRPr lang="zh-TW" altLang="en-US" sz="2800" dirty="0"/>
          </a:p>
        </p:txBody>
      </p:sp>
      <p:sp>
        <p:nvSpPr>
          <p:cNvPr id="3" name="矩形 2"/>
          <p:cNvSpPr/>
          <p:nvPr/>
        </p:nvSpPr>
        <p:spPr>
          <a:xfrm>
            <a:off x="981513" y="5104665"/>
            <a:ext cx="2077620" cy="646331"/>
          </a:xfrm>
          <a:prstGeom prst="rect">
            <a:avLst/>
          </a:prstGeom>
        </p:spPr>
        <p:txBody>
          <a:bodyPr wrap="none">
            <a:spAutoFit/>
          </a:bodyPr>
          <a:lstStyle/>
          <a:p>
            <a:r>
              <a:rPr lang="en-US" altLang="zh-TW" sz="3600" dirty="0" err="1"/>
              <a:t>plt.show</a:t>
            </a:r>
            <a:r>
              <a:rPr lang="en-US" altLang="zh-TW" sz="3600" dirty="0"/>
              <a:t>()</a:t>
            </a:r>
            <a:endParaRPr lang="zh-TW" altLang="en-US" sz="3600"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34" y="3837750"/>
            <a:ext cx="3724923" cy="2766230"/>
          </a:xfrm>
          <a:prstGeom prst="rect">
            <a:avLst/>
          </a:prstGeom>
        </p:spPr>
      </p:pic>
      <p:sp>
        <p:nvSpPr>
          <p:cNvPr id="6" name="投影片編號版面配置區 5"/>
          <p:cNvSpPr>
            <a:spLocks noGrp="1"/>
          </p:cNvSpPr>
          <p:nvPr>
            <p:ph type="sldNum" sz="quarter" idx="12"/>
          </p:nvPr>
        </p:nvSpPr>
        <p:spPr/>
        <p:txBody>
          <a:bodyPr/>
          <a:lstStyle/>
          <a:p>
            <a:fld id="{ABF0AC0E-8DAE-4393-9467-A238A31520C4}" type="slidenum">
              <a:rPr lang="zh-TW" altLang="en-US" smtClean="0"/>
              <a:t>57</a:t>
            </a:fld>
            <a:endParaRPr lang="zh-TW" altLang="en-US"/>
          </a:p>
        </p:txBody>
      </p:sp>
    </p:spTree>
    <p:extLst>
      <p:ext uri="{BB962C8B-B14F-4D97-AF65-F5344CB8AC3E}">
        <p14:creationId xmlns:p14="http://schemas.microsoft.com/office/powerpoint/2010/main" val="10829700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000" b="1" dirty="0">
                <a:solidFill>
                  <a:srgbClr val="FFFF00"/>
                </a:solidFill>
              </a:rPr>
              <a:t>自主學習主題</a:t>
            </a:r>
            <a:endParaRPr lang="en-US" altLang="zh-TW" sz="4000" b="1" dirty="0">
              <a:solidFill>
                <a:srgbClr val="FFFF00"/>
              </a:solidFill>
            </a:endParaRPr>
          </a:p>
        </p:txBody>
      </p:sp>
      <p:sp>
        <p:nvSpPr>
          <p:cNvPr id="5" name="投影片編號版面配置區 4"/>
          <p:cNvSpPr>
            <a:spLocks noGrp="1"/>
          </p:cNvSpPr>
          <p:nvPr>
            <p:ph type="sldNum" sz="quarter" idx="12"/>
          </p:nvPr>
        </p:nvSpPr>
        <p:spPr/>
        <p:txBody>
          <a:bodyPr/>
          <a:lstStyle/>
          <a:p>
            <a:fld id="{ABF0AC0E-8DAE-4393-9467-A238A31520C4}" type="slidenum">
              <a:rPr lang="zh-TW" altLang="en-US" smtClean="0"/>
              <a:t>58</a:t>
            </a:fld>
            <a:endParaRPr lang="zh-TW" altLang="en-US"/>
          </a:p>
        </p:txBody>
      </p:sp>
    </p:spTree>
    <p:extLst>
      <p:ext uri="{BB962C8B-B14F-4D97-AF65-F5344CB8AC3E}">
        <p14:creationId xmlns:p14="http://schemas.microsoft.com/office/powerpoint/2010/main" val="9342954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654184" y="795423"/>
            <a:ext cx="5440913" cy="523220"/>
          </a:xfrm>
          <a:prstGeom prst="rect">
            <a:avLst/>
          </a:prstGeom>
        </p:spPr>
        <p:txBody>
          <a:bodyPr wrap="none">
            <a:spAutoFit/>
          </a:bodyPr>
          <a:lstStyle/>
          <a:p>
            <a:r>
              <a:rPr lang="zh-TW" altLang="en-US" sz="2800" dirty="0"/>
              <a:t>使用</a:t>
            </a:r>
            <a:r>
              <a:rPr lang="en-US" altLang="zh-TW" sz="2800" dirty="0" err="1"/>
              <a:t>GridSpec</a:t>
            </a:r>
            <a:r>
              <a:rPr lang="zh-TW" altLang="en-US" sz="2800" dirty="0"/>
              <a:t>畫不同比例的多圖形</a:t>
            </a:r>
          </a:p>
        </p:txBody>
      </p:sp>
      <p:sp>
        <p:nvSpPr>
          <p:cNvPr id="6" name="矩形 5"/>
          <p:cNvSpPr/>
          <p:nvPr/>
        </p:nvSpPr>
        <p:spPr>
          <a:xfrm>
            <a:off x="1654184" y="1508263"/>
            <a:ext cx="6027683" cy="369332"/>
          </a:xfrm>
          <a:prstGeom prst="rect">
            <a:avLst/>
          </a:prstGeom>
        </p:spPr>
        <p:txBody>
          <a:bodyPr wrap="square">
            <a:spAutoFit/>
          </a:bodyPr>
          <a:lstStyle/>
          <a:p>
            <a:r>
              <a:rPr lang="en-US" altLang="zh-TW" dirty="0"/>
              <a:t>https://www.itread01.com/content/1541685249.html</a:t>
            </a:r>
            <a:endParaRPr lang="zh-TW" altLang="en-US" dirty="0"/>
          </a:p>
        </p:txBody>
      </p:sp>
      <p:sp>
        <p:nvSpPr>
          <p:cNvPr id="7" name="矩形 6"/>
          <p:cNvSpPr/>
          <p:nvPr/>
        </p:nvSpPr>
        <p:spPr>
          <a:xfrm>
            <a:off x="1654184" y="2786794"/>
            <a:ext cx="5870028" cy="1077218"/>
          </a:xfrm>
          <a:prstGeom prst="rect">
            <a:avLst/>
          </a:prstGeom>
        </p:spPr>
        <p:txBody>
          <a:bodyPr wrap="square">
            <a:spAutoFit/>
          </a:bodyPr>
          <a:lstStyle/>
          <a:p>
            <a:r>
              <a:rPr lang="en-US" altLang="zh-TW" sz="2800" dirty="0" err="1"/>
              <a:t>Matplotlib</a:t>
            </a:r>
            <a:r>
              <a:rPr lang="en-US" altLang="zh-TW" sz="2800" dirty="0"/>
              <a:t> </a:t>
            </a:r>
            <a:r>
              <a:rPr lang="zh-TW" altLang="en-US" sz="2800" dirty="0"/>
              <a:t>畫動態圖 </a:t>
            </a:r>
            <a:r>
              <a:rPr lang="en-US" altLang="zh-TW" sz="2800" dirty="0"/>
              <a:t>animation</a:t>
            </a:r>
            <a:r>
              <a:rPr lang="zh-TW" altLang="en-US" sz="2800" dirty="0"/>
              <a:t>模組</a:t>
            </a:r>
          </a:p>
          <a:p>
            <a:endParaRPr lang="zh-TW" altLang="en-US" dirty="0"/>
          </a:p>
          <a:p>
            <a:r>
              <a:rPr lang="en-US" altLang="zh-TW" dirty="0"/>
              <a:t>https://www.itread01.com/content/1547022071.html</a:t>
            </a:r>
            <a:endParaRPr lang="zh-TW" altLang="en-US" dirty="0"/>
          </a:p>
        </p:txBody>
      </p:sp>
      <p:sp>
        <p:nvSpPr>
          <p:cNvPr id="8" name="矩形 7"/>
          <p:cNvSpPr/>
          <p:nvPr/>
        </p:nvSpPr>
        <p:spPr>
          <a:xfrm>
            <a:off x="1654184" y="5008208"/>
            <a:ext cx="6110570" cy="1077218"/>
          </a:xfrm>
          <a:prstGeom prst="rect">
            <a:avLst/>
          </a:prstGeom>
        </p:spPr>
        <p:txBody>
          <a:bodyPr wrap="square">
            <a:spAutoFit/>
          </a:bodyPr>
          <a:lstStyle/>
          <a:p>
            <a:r>
              <a:rPr lang="en-US" altLang="zh-TW" sz="2800" dirty="0"/>
              <a:t>3D</a:t>
            </a:r>
            <a:r>
              <a:rPr lang="zh-TW" altLang="en-US" sz="2800" dirty="0"/>
              <a:t>圖形畫製</a:t>
            </a:r>
            <a:endParaRPr lang="en-US" altLang="zh-TW" sz="2800" dirty="0" smtClean="0"/>
          </a:p>
          <a:p>
            <a:endParaRPr lang="en-US" altLang="zh-TW" dirty="0"/>
          </a:p>
          <a:p>
            <a:r>
              <a:rPr lang="en-US" altLang="zh-TW" dirty="0" smtClean="0"/>
              <a:t>https</a:t>
            </a:r>
            <a:r>
              <a:rPr lang="en-US" altLang="zh-TW" dirty="0"/>
              <a:t>://matplotlib.org/mpl_toolkits/mplot3d/tutorial.html</a:t>
            </a:r>
            <a:endParaRPr lang="zh-TW" altLang="en-US" dirty="0"/>
          </a:p>
        </p:txBody>
      </p:sp>
      <p:sp>
        <p:nvSpPr>
          <p:cNvPr id="9" name="投影片編號版面配置區 8"/>
          <p:cNvSpPr>
            <a:spLocks noGrp="1"/>
          </p:cNvSpPr>
          <p:nvPr>
            <p:ph type="sldNum" sz="quarter" idx="12"/>
          </p:nvPr>
        </p:nvSpPr>
        <p:spPr/>
        <p:txBody>
          <a:bodyPr/>
          <a:lstStyle/>
          <a:p>
            <a:fld id="{ABF0AC0E-8DAE-4393-9467-A238A31520C4}" type="slidenum">
              <a:rPr lang="zh-TW" altLang="en-US" smtClean="0"/>
              <a:t>59</a:t>
            </a:fld>
            <a:endParaRPr lang="zh-TW" altLang="en-US"/>
          </a:p>
        </p:txBody>
      </p:sp>
    </p:spTree>
    <p:extLst>
      <p:ext uri="{BB962C8B-B14F-4D97-AF65-F5344CB8AC3E}">
        <p14:creationId xmlns:p14="http://schemas.microsoft.com/office/powerpoint/2010/main" val="3504964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546272" y="1454782"/>
            <a:ext cx="7886700" cy="1727285"/>
          </a:xfrm>
        </p:spPr>
        <p:txBody>
          <a:bodyPr>
            <a:normAutofit fontScale="90000"/>
          </a:bodyPr>
          <a:lstStyle/>
          <a:p>
            <a:r>
              <a:rPr lang="en-US" altLang="zh-TW" b="1" dirty="0">
                <a:effectLst>
                  <a:outerShdw blurRad="38100" dist="38100" dir="2700000" algn="tl">
                    <a:srgbClr val="000000">
                      <a:alpha val="43137"/>
                    </a:srgbClr>
                  </a:outerShdw>
                </a:effectLst>
              </a:rPr>
              <a:t>Data Visualization</a:t>
            </a:r>
            <a:br>
              <a:rPr lang="en-US" altLang="zh-TW" b="1" dirty="0">
                <a:effectLst>
                  <a:outerShdw blurRad="38100" dist="38100" dir="2700000" algn="tl">
                    <a:srgbClr val="000000">
                      <a:alpha val="43137"/>
                    </a:srgbClr>
                  </a:outerShdw>
                </a:effectLst>
              </a:rPr>
            </a:br>
            <a:r>
              <a:rPr lang="zh-TW" altLang="en-US" b="1" dirty="0">
                <a:effectLst>
                  <a:outerShdw blurRad="38100" dist="38100" dir="2700000" algn="tl">
                    <a:srgbClr val="000000">
                      <a:alpha val="43137"/>
                    </a:srgbClr>
                  </a:outerShdw>
                </a:effectLst>
              </a:rPr>
              <a:t>資料</a:t>
            </a:r>
            <a:r>
              <a:rPr lang="zh-TW" altLang="en-US" b="1" dirty="0" smtClean="0">
                <a:effectLst>
                  <a:outerShdw blurRad="38100" dist="38100" dir="2700000" algn="tl">
                    <a:srgbClr val="000000">
                      <a:alpha val="43137"/>
                    </a:srgbClr>
                  </a:outerShdw>
                </a:effectLst>
              </a:rPr>
              <a:t>視覺化</a:t>
            </a:r>
            <a:r>
              <a:rPr lang="ja-JP" altLang="en-US" b="1"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の</a:t>
            </a:r>
            <a:r>
              <a:rPr lang="zh-TW" altLang="en-US" b="1"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有許多套件</a:t>
            </a:r>
            <a:r>
              <a:rPr lang="en-US" altLang="zh-TW" b="1"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
            </a:r>
            <a:br>
              <a:rPr lang="en-US" altLang="zh-TW" b="1"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br>
            <a:r>
              <a:rPr lang="zh-TW" altLang="en-US" b="1"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請挑選你熟悉的</a:t>
            </a:r>
            <a:r>
              <a:rPr lang="en-US" altLang="zh-TW" b="1"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r>
              <a:rPr lang="zh-TW" altLang="en-US" b="1"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深入學習</a:t>
            </a:r>
            <a:endParaRPr lang="zh-TW" altLang="en-US" dirty="0"/>
          </a:p>
        </p:txBody>
      </p:sp>
      <p:sp>
        <p:nvSpPr>
          <p:cNvPr id="5" name="內容版面配置區 2"/>
          <p:cNvSpPr>
            <a:spLocks noGrp="1"/>
          </p:cNvSpPr>
          <p:nvPr>
            <p:ph idx="1"/>
          </p:nvPr>
        </p:nvSpPr>
        <p:spPr>
          <a:xfrm>
            <a:off x="546272" y="3234295"/>
            <a:ext cx="5335544" cy="3075889"/>
          </a:xfrm>
        </p:spPr>
        <p:txBody>
          <a:bodyPr>
            <a:normAutofit/>
          </a:bodyPr>
          <a:lstStyle/>
          <a:p>
            <a:r>
              <a:rPr lang="en-US" altLang="zh-TW" b="1" dirty="0" err="1" smtClean="0">
                <a:solidFill>
                  <a:srgbClr val="FF0000"/>
                </a:solidFill>
                <a:effectLst>
                  <a:outerShdw blurRad="38100" dist="38100" dir="2700000" algn="tl">
                    <a:srgbClr val="000000">
                      <a:alpha val="43137"/>
                    </a:srgbClr>
                  </a:outerShdw>
                </a:effectLst>
              </a:rPr>
              <a:t>Matplotlib</a:t>
            </a:r>
            <a:r>
              <a:rPr lang="en-US" altLang="zh-TW" b="1" dirty="0" smtClean="0">
                <a:solidFill>
                  <a:srgbClr val="FF0000"/>
                </a:solidFill>
                <a:effectLst>
                  <a:outerShdw blurRad="38100" dist="38100" dir="2700000" algn="tl">
                    <a:srgbClr val="000000">
                      <a:alpha val="43137"/>
                    </a:srgbClr>
                  </a:outerShdw>
                </a:effectLst>
              </a:rPr>
              <a:t>(</a:t>
            </a:r>
            <a:r>
              <a:rPr lang="zh-TW" altLang="en-US" b="1" dirty="0" smtClean="0">
                <a:solidFill>
                  <a:srgbClr val="FF0000"/>
                </a:solidFill>
                <a:effectLst>
                  <a:outerShdw blurRad="38100" dist="38100" dir="2700000" algn="tl">
                    <a:srgbClr val="000000">
                      <a:alpha val="43137"/>
                    </a:srgbClr>
                  </a:outerShdw>
                </a:effectLst>
              </a:rPr>
              <a:t>本課程使用</a:t>
            </a:r>
            <a:r>
              <a:rPr lang="en-US" altLang="zh-TW" b="1" dirty="0" smtClean="0">
                <a:solidFill>
                  <a:srgbClr val="FF0000"/>
                </a:solidFill>
                <a:effectLst>
                  <a:outerShdw blurRad="38100" dist="38100" dir="2700000" algn="tl">
                    <a:srgbClr val="000000">
                      <a:alpha val="43137"/>
                    </a:srgbClr>
                  </a:outerShdw>
                </a:effectLst>
              </a:rPr>
              <a:t>)</a:t>
            </a:r>
            <a:endParaRPr lang="zh-TW" altLang="en-US" b="1" dirty="0">
              <a:solidFill>
                <a:srgbClr val="FF0000"/>
              </a:solidFill>
              <a:effectLst>
                <a:outerShdw blurRad="38100" dist="38100" dir="2700000" algn="tl">
                  <a:srgbClr val="000000">
                    <a:alpha val="43137"/>
                  </a:srgbClr>
                </a:outerShdw>
              </a:effectLst>
            </a:endParaRPr>
          </a:p>
          <a:p>
            <a:r>
              <a:rPr lang="en-US" altLang="zh-TW" dirty="0" err="1" smtClean="0">
                <a:solidFill>
                  <a:srgbClr val="FF0000"/>
                </a:solidFill>
              </a:rPr>
              <a:t>Seaborn</a:t>
            </a:r>
            <a:endParaRPr lang="en-US" altLang="zh-TW" dirty="0" smtClean="0">
              <a:solidFill>
                <a:srgbClr val="FF0000"/>
              </a:solidFill>
            </a:endParaRPr>
          </a:p>
          <a:p>
            <a:r>
              <a:rPr lang="en-US" altLang="zh-TW" dirty="0" err="1" smtClean="0"/>
              <a:t>Ggplot</a:t>
            </a:r>
            <a:endParaRPr lang="en-US" altLang="zh-TW" dirty="0" smtClean="0"/>
          </a:p>
          <a:p>
            <a:r>
              <a:rPr lang="en-US" altLang="zh-TW" dirty="0" err="1" smtClean="0">
                <a:solidFill>
                  <a:srgbClr val="FF0000"/>
                </a:solidFill>
              </a:rPr>
              <a:t>Bokeh</a:t>
            </a:r>
            <a:endParaRPr lang="en-US" altLang="zh-TW" dirty="0" smtClean="0">
              <a:solidFill>
                <a:srgbClr val="FF0000"/>
              </a:solidFill>
            </a:endParaRPr>
          </a:p>
          <a:p>
            <a:r>
              <a:rPr lang="en-US" altLang="zh-TW" dirty="0" err="1" smtClean="0"/>
              <a:t>Pyga</a:t>
            </a:r>
            <a:endParaRPr lang="en-US" altLang="zh-TW" dirty="0" smtClean="0"/>
          </a:p>
          <a:p>
            <a:r>
              <a:rPr lang="en-US" altLang="zh-TW" dirty="0" err="1">
                <a:solidFill>
                  <a:srgbClr val="FF0000"/>
                </a:solidFill>
              </a:rPr>
              <a:t>Plotly</a:t>
            </a:r>
            <a:endParaRPr lang="zh-TW" altLang="en-US" dirty="0">
              <a:solidFill>
                <a:srgbClr val="FF0000"/>
              </a:solidFill>
            </a:endParaRPr>
          </a:p>
        </p:txBody>
      </p:sp>
      <p:pic>
        <p:nvPicPr>
          <p:cNvPr id="6" name="圖片 5"/>
          <p:cNvPicPr>
            <a:picLocks noChangeAspect="1"/>
          </p:cNvPicPr>
          <p:nvPr/>
        </p:nvPicPr>
        <p:blipFill>
          <a:blip r:embed="rId2"/>
          <a:stretch>
            <a:fillRect/>
          </a:stretch>
        </p:blipFill>
        <p:spPr>
          <a:xfrm>
            <a:off x="4860323" y="3292009"/>
            <a:ext cx="4149297" cy="3565991"/>
          </a:xfrm>
          <a:prstGeom prst="rect">
            <a:avLst/>
          </a:prstGeom>
        </p:spPr>
      </p:pic>
      <p:sp>
        <p:nvSpPr>
          <p:cNvPr id="7" name="矩形 6"/>
          <p:cNvSpPr/>
          <p:nvPr/>
        </p:nvSpPr>
        <p:spPr>
          <a:xfrm>
            <a:off x="3097427" y="263951"/>
            <a:ext cx="5741773" cy="1200329"/>
          </a:xfrm>
          <a:prstGeom prst="rect">
            <a:avLst/>
          </a:prstGeom>
        </p:spPr>
        <p:txBody>
          <a:bodyPr wrap="square">
            <a:spAutoFit/>
          </a:bodyPr>
          <a:lstStyle/>
          <a:p>
            <a:r>
              <a:rPr lang="zh-TW" altLang="en-US" sz="3600" dirty="0"/>
              <a:t>藉助於圖形化手段</a:t>
            </a:r>
            <a:r>
              <a:rPr lang="zh-TW" altLang="en-US" sz="3600" dirty="0" smtClean="0"/>
              <a:t>，</a:t>
            </a:r>
            <a:endParaRPr lang="en-US" altLang="zh-TW" sz="3600" dirty="0" smtClean="0"/>
          </a:p>
          <a:p>
            <a:r>
              <a:rPr lang="zh-TW" altLang="en-US" sz="3600" dirty="0" smtClean="0"/>
              <a:t>清晰</a:t>
            </a:r>
            <a:r>
              <a:rPr lang="zh-TW" altLang="en-US" sz="3600" dirty="0"/>
              <a:t>有效地傳達與溝通訊息</a:t>
            </a:r>
          </a:p>
        </p:txBody>
      </p:sp>
      <p:sp>
        <p:nvSpPr>
          <p:cNvPr id="8" name="矩形 7"/>
          <p:cNvSpPr/>
          <p:nvPr/>
        </p:nvSpPr>
        <p:spPr>
          <a:xfrm>
            <a:off x="127687" y="263781"/>
            <a:ext cx="2887362" cy="1138773"/>
          </a:xfrm>
          <a:prstGeom prst="rect">
            <a:avLst/>
          </a:prstGeom>
          <a:solidFill>
            <a:schemeClr val="accent6">
              <a:lumMod val="20000"/>
              <a:lumOff val="80000"/>
            </a:schemeClr>
          </a:solidFill>
        </p:spPr>
        <p:txBody>
          <a:bodyPr wrap="square">
            <a:spAutoFit/>
          </a:bodyPr>
          <a:lstStyle/>
          <a:p>
            <a:r>
              <a:rPr lang="en-US" altLang="zh-TW" sz="2800" b="1" dirty="0">
                <a:effectLst>
                  <a:outerShdw blurRad="38100" dist="38100" dir="2700000" algn="tl">
                    <a:srgbClr val="000000">
                      <a:alpha val="43137"/>
                    </a:srgbClr>
                  </a:outerShdw>
                </a:effectLst>
              </a:rPr>
              <a:t>Data Visualization</a:t>
            </a:r>
            <a:br>
              <a:rPr lang="en-US" altLang="zh-TW" sz="2800" b="1" dirty="0">
                <a:effectLst>
                  <a:outerShdw blurRad="38100" dist="38100" dir="2700000" algn="tl">
                    <a:srgbClr val="000000">
                      <a:alpha val="43137"/>
                    </a:srgbClr>
                  </a:outerShdw>
                </a:effectLst>
              </a:rPr>
            </a:br>
            <a:r>
              <a:rPr lang="zh-TW" altLang="en-US" sz="4000" b="1" dirty="0">
                <a:effectLst>
                  <a:outerShdw blurRad="38100" dist="38100" dir="2700000" algn="tl">
                    <a:srgbClr val="000000">
                      <a:alpha val="43137"/>
                    </a:srgbClr>
                  </a:outerShdw>
                </a:effectLst>
              </a:rPr>
              <a:t>資料視覺化</a:t>
            </a:r>
          </a:p>
        </p:txBody>
      </p:sp>
      <p:sp>
        <p:nvSpPr>
          <p:cNvPr id="9" name="投影片編號版面配置區 8"/>
          <p:cNvSpPr>
            <a:spLocks noGrp="1"/>
          </p:cNvSpPr>
          <p:nvPr>
            <p:ph type="sldNum" sz="quarter" idx="12"/>
          </p:nvPr>
        </p:nvSpPr>
        <p:spPr/>
        <p:txBody>
          <a:bodyPr/>
          <a:lstStyle/>
          <a:p>
            <a:fld id="{ABF0AC0E-8DAE-4393-9467-A238A31520C4}" type="slidenum">
              <a:rPr lang="zh-TW" altLang="en-US" smtClean="0"/>
              <a:t>6</a:t>
            </a:fld>
            <a:endParaRPr lang="zh-TW" altLang="en-US"/>
          </a:p>
        </p:txBody>
      </p:sp>
    </p:spTree>
    <p:extLst>
      <p:ext uri="{BB962C8B-B14F-4D97-AF65-F5344CB8AC3E}">
        <p14:creationId xmlns:p14="http://schemas.microsoft.com/office/powerpoint/2010/main" val="12448485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152665"/>
            <a:ext cx="7886700" cy="959177"/>
          </a:xfrm>
        </p:spPr>
        <p:txBody>
          <a:bodyPr/>
          <a:lstStyle/>
          <a:p>
            <a:r>
              <a:rPr lang="en-US" altLang="zh-TW" dirty="0"/>
              <a:t>3D</a:t>
            </a:r>
            <a:r>
              <a:rPr lang="zh-TW" altLang="en-US" dirty="0"/>
              <a:t>圖形畫製範例練習</a:t>
            </a:r>
          </a:p>
        </p:txBody>
      </p:sp>
      <p:sp>
        <p:nvSpPr>
          <p:cNvPr id="4" name="矩形 3"/>
          <p:cNvSpPr/>
          <p:nvPr/>
        </p:nvSpPr>
        <p:spPr>
          <a:xfrm>
            <a:off x="1742744" y="2996899"/>
            <a:ext cx="5281449" cy="3477875"/>
          </a:xfrm>
          <a:prstGeom prst="rect">
            <a:avLst/>
          </a:prstGeom>
          <a:solidFill>
            <a:schemeClr val="accent1">
              <a:lumMod val="20000"/>
              <a:lumOff val="80000"/>
            </a:schemeClr>
          </a:solidFill>
        </p:spPr>
        <p:txBody>
          <a:bodyPr wrap="square">
            <a:spAutoFit/>
          </a:bodyPr>
          <a:lstStyle/>
          <a:p>
            <a:r>
              <a:rPr lang="en-US" altLang="zh-TW" sz="2000" dirty="0" smtClean="0"/>
              <a:t>#</a:t>
            </a:r>
            <a:r>
              <a:rPr lang="zh-TW" altLang="en-US" sz="2000" dirty="0"/>
              <a:t>畫圖</a:t>
            </a:r>
          </a:p>
          <a:p>
            <a:r>
              <a:rPr lang="en-US" altLang="zh-TW" sz="2000" dirty="0"/>
              <a:t>ax = </a:t>
            </a:r>
            <a:r>
              <a:rPr lang="en-US" altLang="zh-TW" sz="2000" dirty="0" err="1"/>
              <a:t>plt.subplot</a:t>
            </a:r>
            <a:r>
              <a:rPr lang="en-US" altLang="zh-TW" sz="2000" dirty="0"/>
              <a:t>(111, projection='3d</a:t>
            </a:r>
            <a:r>
              <a:rPr lang="en-US" altLang="zh-TW" sz="2000" dirty="0" smtClean="0"/>
              <a:t>')  #</a:t>
            </a:r>
            <a:r>
              <a:rPr lang="zh-TW" altLang="en-US" sz="2000" dirty="0"/>
              <a:t>三維圖形</a:t>
            </a:r>
          </a:p>
          <a:p>
            <a:r>
              <a:rPr lang="en-US" altLang="zh-TW" sz="2000" dirty="0" err="1"/>
              <a:t>ax.plot_surface</a:t>
            </a:r>
            <a:r>
              <a:rPr lang="en-US" altLang="zh-TW" sz="2000" dirty="0"/>
              <a:t>(</a:t>
            </a:r>
            <a:r>
              <a:rPr lang="en-US" altLang="zh-TW" sz="2000" dirty="0" err="1"/>
              <a:t>x,y,z</a:t>
            </a:r>
            <a:r>
              <a:rPr lang="en-US" altLang="zh-TW" sz="2000" dirty="0" smtClean="0"/>
              <a:t>,</a:t>
            </a:r>
          </a:p>
          <a:p>
            <a:r>
              <a:rPr lang="en-US" altLang="zh-TW" sz="2000" dirty="0" err="1" smtClean="0"/>
              <a:t>rstride</a:t>
            </a:r>
            <a:r>
              <a:rPr lang="en-US" altLang="zh-TW" sz="2000" dirty="0" smtClean="0"/>
              <a:t>=2</a:t>
            </a:r>
            <a:r>
              <a:rPr lang="en-US" altLang="zh-TW" sz="2000" dirty="0"/>
              <a:t>, </a:t>
            </a:r>
            <a:endParaRPr lang="en-US" altLang="zh-TW" sz="2000" dirty="0" smtClean="0"/>
          </a:p>
          <a:p>
            <a:r>
              <a:rPr lang="en-US" altLang="zh-TW" sz="2000" dirty="0" err="1" smtClean="0"/>
              <a:t>cstride</a:t>
            </a:r>
            <a:r>
              <a:rPr lang="en-US" altLang="zh-TW" sz="2000" dirty="0" smtClean="0"/>
              <a:t>=1</a:t>
            </a:r>
            <a:r>
              <a:rPr lang="en-US" altLang="zh-TW" sz="2000" dirty="0"/>
              <a:t>, </a:t>
            </a:r>
            <a:endParaRPr lang="en-US" altLang="zh-TW" sz="2000" dirty="0" smtClean="0"/>
          </a:p>
          <a:p>
            <a:r>
              <a:rPr lang="en-US" altLang="zh-TW" sz="2000" dirty="0" err="1" smtClean="0"/>
              <a:t>cmap</a:t>
            </a:r>
            <a:r>
              <a:rPr lang="en-US" altLang="zh-TW" sz="2000" dirty="0" smtClean="0"/>
              <a:t>=</a:t>
            </a:r>
            <a:r>
              <a:rPr lang="en-US" altLang="zh-TW" sz="2000" dirty="0" err="1" smtClean="0"/>
              <a:t>plt.cm.Blues_r</a:t>
            </a:r>
            <a:r>
              <a:rPr lang="en-US" altLang="zh-TW" sz="2000" dirty="0"/>
              <a:t>)</a:t>
            </a:r>
          </a:p>
          <a:p>
            <a:r>
              <a:rPr lang="en-US" altLang="zh-TW" sz="2000" dirty="0" err="1"/>
              <a:t>ax.set_xlabel</a:t>
            </a:r>
            <a:r>
              <a:rPr lang="en-US" altLang="zh-TW" sz="2000" dirty="0"/>
              <a:t>('X')	</a:t>
            </a:r>
            <a:r>
              <a:rPr lang="en-US" altLang="zh-TW" sz="2000" dirty="0" smtClean="0"/>
              <a:t> #</a:t>
            </a:r>
            <a:r>
              <a:rPr lang="zh-TW" altLang="en-US" sz="2000" dirty="0"/>
              <a:t>設定坐標軸標籤</a:t>
            </a:r>
          </a:p>
          <a:p>
            <a:r>
              <a:rPr lang="en-US" altLang="zh-TW" sz="2000" dirty="0" err="1"/>
              <a:t>ax.set_ylabel</a:t>
            </a:r>
            <a:r>
              <a:rPr lang="en-US" altLang="zh-TW" sz="2000" dirty="0"/>
              <a:t>('Y')</a:t>
            </a:r>
          </a:p>
          <a:p>
            <a:r>
              <a:rPr lang="en-US" altLang="zh-TW" sz="2000" dirty="0" err="1"/>
              <a:t>ax.set_zlabel</a:t>
            </a:r>
            <a:r>
              <a:rPr lang="en-US" altLang="zh-TW" sz="2000" dirty="0"/>
              <a:t>('Z')</a:t>
            </a:r>
          </a:p>
          <a:p>
            <a:endParaRPr lang="en-US" altLang="zh-TW" sz="2000" dirty="0"/>
          </a:p>
          <a:p>
            <a:r>
              <a:rPr lang="en-US" altLang="zh-TW" sz="2000" dirty="0" err="1"/>
              <a:t>plt.show</a:t>
            </a:r>
            <a:r>
              <a:rPr lang="en-US" altLang="zh-TW" sz="2000" dirty="0"/>
              <a:t>()</a:t>
            </a:r>
            <a:endParaRPr lang="zh-TW" altLang="en-US" sz="2000" dirty="0"/>
          </a:p>
        </p:txBody>
      </p:sp>
      <p:sp>
        <p:nvSpPr>
          <p:cNvPr id="5" name="矩形 4"/>
          <p:cNvSpPr/>
          <p:nvPr/>
        </p:nvSpPr>
        <p:spPr>
          <a:xfrm>
            <a:off x="628650" y="1234473"/>
            <a:ext cx="4572001" cy="646331"/>
          </a:xfrm>
          <a:prstGeom prst="rect">
            <a:avLst/>
          </a:prstGeom>
        </p:spPr>
        <p:txBody>
          <a:bodyPr>
            <a:spAutoFit/>
          </a:bodyPr>
          <a:lstStyle/>
          <a:p>
            <a:r>
              <a:rPr lang="en-US" altLang="zh-TW" dirty="0"/>
              <a:t>import </a:t>
            </a:r>
            <a:r>
              <a:rPr lang="en-US" altLang="zh-TW" dirty="0" err="1"/>
              <a:t>numpy</a:t>
            </a:r>
            <a:r>
              <a:rPr lang="en-US" altLang="zh-TW" dirty="0"/>
              <a:t> as np</a:t>
            </a:r>
          </a:p>
          <a:p>
            <a:r>
              <a:rPr lang="en-US" altLang="zh-TW" dirty="0"/>
              <a:t>import </a:t>
            </a:r>
            <a:r>
              <a:rPr lang="en-US" altLang="zh-TW" dirty="0" err="1"/>
              <a:t>matplotlib.pyplot</a:t>
            </a:r>
            <a:r>
              <a:rPr lang="en-US" altLang="zh-TW" dirty="0"/>
              <a:t> as </a:t>
            </a:r>
            <a:r>
              <a:rPr lang="en-US" altLang="zh-TW" dirty="0" err="1" smtClean="0"/>
              <a:t>plt</a:t>
            </a:r>
            <a:endParaRPr lang="en-US" altLang="zh-TW" dirty="0"/>
          </a:p>
        </p:txBody>
      </p:sp>
      <p:sp>
        <p:nvSpPr>
          <p:cNvPr id="6" name="矩形 5"/>
          <p:cNvSpPr/>
          <p:nvPr/>
        </p:nvSpPr>
        <p:spPr>
          <a:xfrm>
            <a:off x="4572000" y="1697731"/>
            <a:ext cx="4353253" cy="1200329"/>
          </a:xfrm>
          <a:prstGeom prst="rect">
            <a:avLst/>
          </a:prstGeom>
          <a:solidFill>
            <a:schemeClr val="accent1">
              <a:lumMod val="20000"/>
              <a:lumOff val="80000"/>
            </a:schemeClr>
          </a:solidFill>
        </p:spPr>
        <p:txBody>
          <a:bodyPr wrap="square">
            <a:spAutoFit/>
          </a:bodyPr>
          <a:lstStyle/>
          <a:p>
            <a:r>
              <a:rPr lang="en-US" altLang="zh-TW" sz="2400" dirty="0"/>
              <a:t># </a:t>
            </a:r>
            <a:r>
              <a:rPr lang="zh-TW" altLang="en-US" sz="2400" dirty="0"/>
              <a:t>產生資料</a:t>
            </a:r>
          </a:p>
          <a:p>
            <a:r>
              <a:rPr lang="en-US" altLang="zh-TW" sz="2400" dirty="0" err="1"/>
              <a:t>x,y</a:t>
            </a:r>
            <a:r>
              <a:rPr lang="en-US" altLang="zh-TW" sz="2400" dirty="0"/>
              <a:t> = </a:t>
            </a:r>
            <a:r>
              <a:rPr lang="en-US" altLang="zh-TW" sz="2400" dirty="0" err="1"/>
              <a:t>np.mgrid</a:t>
            </a:r>
            <a:r>
              <a:rPr lang="en-US" altLang="zh-TW" sz="2400" dirty="0"/>
              <a:t>[-2:2:20j, -2:2:20j]</a:t>
            </a:r>
          </a:p>
          <a:p>
            <a:r>
              <a:rPr lang="en-US" altLang="zh-TW" sz="2400" dirty="0"/>
              <a:t>z = 50 * </a:t>
            </a:r>
            <a:r>
              <a:rPr lang="en-US" altLang="zh-TW" sz="2400" dirty="0" err="1"/>
              <a:t>np.sin</a:t>
            </a:r>
            <a:r>
              <a:rPr lang="en-US" altLang="zh-TW" sz="2400" dirty="0"/>
              <a:t>(</a:t>
            </a:r>
            <a:r>
              <a:rPr lang="en-US" altLang="zh-TW" sz="2400" dirty="0" err="1"/>
              <a:t>x+y</a:t>
            </a:r>
            <a:r>
              <a:rPr lang="en-US" altLang="zh-TW" sz="2400" dirty="0"/>
              <a:t>)	</a:t>
            </a:r>
            <a:r>
              <a:rPr lang="en-US" altLang="zh-TW" sz="2400" dirty="0" smtClean="0"/>
              <a:t>#</a:t>
            </a:r>
            <a:r>
              <a:rPr lang="zh-TW" altLang="en-US" sz="2400" dirty="0"/>
              <a:t>測試資料</a:t>
            </a:r>
          </a:p>
        </p:txBody>
      </p:sp>
      <p:sp>
        <p:nvSpPr>
          <p:cNvPr id="7" name="矩形 6"/>
          <p:cNvSpPr/>
          <p:nvPr/>
        </p:nvSpPr>
        <p:spPr>
          <a:xfrm>
            <a:off x="628650" y="2208019"/>
            <a:ext cx="3899016" cy="461665"/>
          </a:xfrm>
          <a:prstGeom prst="rect">
            <a:avLst/>
          </a:prstGeom>
        </p:spPr>
        <p:txBody>
          <a:bodyPr wrap="none">
            <a:spAutoFit/>
          </a:bodyPr>
          <a:lstStyle/>
          <a:p>
            <a:r>
              <a:rPr lang="en-US" altLang="zh-TW" sz="2400" b="1" dirty="0">
                <a:effectLst>
                  <a:outerShdw blurRad="38100" dist="38100" dir="2700000" algn="tl">
                    <a:srgbClr val="000000">
                      <a:alpha val="43137"/>
                    </a:srgbClr>
                  </a:outerShdw>
                </a:effectLst>
              </a:rPr>
              <a:t>import mpl_toolkits.mplot3d</a:t>
            </a:r>
          </a:p>
        </p:txBody>
      </p:sp>
      <p:sp>
        <p:nvSpPr>
          <p:cNvPr id="8" name="投影片編號版面配置區 7"/>
          <p:cNvSpPr>
            <a:spLocks noGrp="1"/>
          </p:cNvSpPr>
          <p:nvPr>
            <p:ph type="sldNum" sz="quarter" idx="12"/>
          </p:nvPr>
        </p:nvSpPr>
        <p:spPr/>
        <p:txBody>
          <a:bodyPr/>
          <a:lstStyle/>
          <a:p>
            <a:fld id="{ABF0AC0E-8DAE-4393-9467-A238A31520C4}" type="slidenum">
              <a:rPr lang="zh-TW" altLang="en-US" smtClean="0"/>
              <a:t>60</a:t>
            </a:fld>
            <a:endParaRPr lang="zh-TW" altLang="en-US"/>
          </a:p>
        </p:txBody>
      </p:sp>
    </p:spTree>
    <p:extLst>
      <p:ext uri="{BB962C8B-B14F-4D97-AF65-F5344CB8AC3E}">
        <p14:creationId xmlns:p14="http://schemas.microsoft.com/office/powerpoint/2010/main" val="17110016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half" idx="2"/>
          </p:nvPr>
        </p:nvSpPr>
        <p:spPr>
          <a:xfrm>
            <a:off x="3331175" y="4967373"/>
            <a:ext cx="3886200" cy="901099"/>
          </a:xfrm>
        </p:spPr>
        <p:txBody>
          <a:bodyPr>
            <a:normAutofit lnSpcReduction="10000"/>
          </a:bodyPr>
          <a:lstStyle/>
          <a:p>
            <a:pPr marL="0" indent="0">
              <a:buNone/>
            </a:pPr>
            <a:r>
              <a:rPr lang="en-US" altLang="zh-TW" sz="1400" dirty="0"/>
              <a:t>Python</a:t>
            </a:r>
            <a:r>
              <a:rPr lang="zh-TW" altLang="en-US" sz="1400" dirty="0"/>
              <a:t>數據分析：基於</a:t>
            </a:r>
            <a:r>
              <a:rPr lang="en-US" altLang="zh-TW" sz="1400" dirty="0" err="1"/>
              <a:t>Plotly</a:t>
            </a:r>
            <a:r>
              <a:rPr lang="zh-TW" altLang="en-US" sz="1400" dirty="0"/>
              <a:t>的動態可視化繪圖</a:t>
            </a:r>
          </a:p>
          <a:p>
            <a:pPr marL="0" indent="0">
              <a:buNone/>
            </a:pPr>
            <a:r>
              <a:rPr lang="zh-TW" altLang="en-US" sz="1400" dirty="0"/>
              <a:t>作者： 孫洋洋</a:t>
            </a:r>
            <a:r>
              <a:rPr lang="en-US" altLang="zh-TW" sz="1400" dirty="0"/>
              <a:t>, </a:t>
            </a:r>
            <a:r>
              <a:rPr lang="zh-TW" altLang="en-US" sz="1400" dirty="0"/>
              <a:t>王碩</a:t>
            </a:r>
            <a:r>
              <a:rPr lang="en-US" altLang="zh-TW" sz="1400" dirty="0"/>
              <a:t>, </a:t>
            </a:r>
            <a:r>
              <a:rPr lang="zh-TW" altLang="en-US" sz="1400" dirty="0"/>
              <a:t>邢夢來</a:t>
            </a:r>
            <a:r>
              <a:rPr lang="en-US" altLang="zh-TW" sz="1400" dirty="0"/>
              <a:t>, </a:t>
            </a:r>
            <a:r>
              <a:rPr lang="zh-TW" altLang="en-US" sz="1400" dirty="0"/>
              <a:t>袁泉</a:t>
            </a:r>
            <a:r>
              <a:rPr lang="en-US" altLang="zh-TW" sz="1400" dirty="0"/>
              <a:t>, </a:t>
            </a:r>
            <a:r>
              <a:rPr lang="zh-TW" altLang="en-US" sz="1400" dirty="0"/>
              <a:t>吳娜</a:t>
            </a:r>
          </a:p>
          <a:p>
            <a:pPr marL="0" indent="0">
              <a:buNone/>
            </a:pPr>
            <a:r>
              <a:rPr lang="zh-TW" altLang="en-US" sz="1400" dirty="0" smtClean="0"/>
              <a:t>電子工業出版社</a:t>
            </a:r>
            <a:endParaRPr lang="zh-TW" altLang="en-US" sz="1400" dirty="0"/>
          </a:p>
        </p:txBody>
      </p:sp>
      <p:pic>
        <p:nvPicPr>
          <p:cNvPr id="7" name="內容版面配置區 6"/>
          <p:cNvPicPr>
            <a:picLocks noGrp="1" noChangeAspect="1"/>
          </p:cNvPicPr>
          <p:nvPr>
            <p:ph sz="half" idx="1"/>
          </p:nvPr>
        </p:nvPicPr>
        <p:blipFill>
          <a:blip r:embed="rId2"/>
          <a:stretch>
            <a:fillRect/>
          </a:stretch>
        </p:blipFill>
        <p:spPr>
          <a:xfrm>
            <a:off x="916974" y="3418661"/>
            <a:ext cx="2241781" cy="3097423"/>
          </a:xfrm>
          <a:prstGeom prst="rect">
            <a:avLst/>
          </a:prstGeom>
        </p:spPr>
      </p:pic>
      <p:sp>
        <p:nvSpPr>
          <p:cNvPr id="3" name="矩形 2"/>
          <p:cNvSpPr/>
          <p:nvPr/>
        </p:nvSpPr>
        <p:spPr>
          <a:xfrm>
            <a:off x="3331175" y="5868472"/>
            <a:ext cx="4895850" cy="369332"/>
          </a:xfrm>
          <a:prstGeom prst="rect">
            <a:avLst/>
          </a:prstGeom>
        </p:spPr>
        <p:txBody>
          <a:bodyPr wrap="square">
            <a:spAutoFit/>
          </a:bodyPr>
          <a:lstStyle/>
          <a:p>
            <a:r>
              <a:rPr lang="en-US" altLang="zh-TW" dirty="0"/>
              <a:t>https://github.com/sunshe35/PythonPlotlyCodes</a:t>
            </a:r>
            <a:endParaRPr lang="zh-TW" altLang="en-US" dirty="0"/>
          </a:p>
        </p:txBody>
      </p:sp>
      <p:pic>
        <p:nvPicPr>
          <p:cNvPr id="2" name="圖片 1"/>
          <p:cNvPicPr>
            <a:picLocks noChangeAspect="1"/>
          </p:cNvPicPr>
          <p:nvPr/>
        </p:nvPicPr>
        <p:blipFill rotWithShape="1">
          <a:blip r:embed="rId3"/>
          <a:srcRect l="10812" t="33783" r="16305" b="22813"/>
          <a:stretch/>
        </p:blipFill>
        <p:spPr>
          <a:xfrm>
            <a:off x="851071" y="969517"/>
            <a:ext cx="6664410" cy="2232455"/>
          </a:xfrm>
          <a:prstGeom prst="rect">
            <a:avLst/>
          </a:prstGeom>
        </p:spPr>
      </p:pic>
      <p:sp>
        <p:nvSpPr>
          <p:cNvPr id="5" name="矩形 4"/>
          <p:cNvSpPr/>
          <p:nvPr/>
        </p:nvSpPr>
        <p:spPr>
          <a:xfrm>
            <a:off x="302851" y="323925"/>
            <a:ext cx="7377404" cy="461665"/>
          </a:xfrm>
          <a:prstGeom prst="rect">
            <a:avLst/>
          </a:prstGeom>
        </p:spPr>
        <p:txBody>
          <a:bodyPr wrap="none">
            <a:spAutoFit/>
          </a:bodyPr>
          <a:lstStyle/>
          <a:p>
            <a:r>
              <a:rPr lang="zh-TW" altLang="en-US" sz="2400" b="1" dirty="0" smtClean="0">
                <a:effectLst>
                  <a:outerShdw blurRad="38100" dist="38100" dir="2700000" algn="tl">
                    <a:srgbClr val="000000">
                      <a:alpha val="43137"/>
                    </a:srgbClr>
                  </a:outerShdw>
                </a:effectLst>
              </a:rPr>
              <a:t>到官方網址</a:t>
            </a:r>
            <a:r>
              <a:rPr lang="en-US" altLang="zh-TW" sz="2400" b="1" dirty="0" smtClean="0">
                <a:effectLst>
                  <a:outerShdw blurRad="38100" dist="38100" dir="2700000" algn="tl">
                    <a:srgbClr val="000000">
                      <a:alpha val="43137"/>
                    </a:srgbClr>
                  </a:outerShdw>
                </a:effectLst>
                <a:hlinkClick r:id="rId4"/>
              </a:rPr>
              <a:t>https://plot.ly/</a:t>
            </a:r>
            <a:r>
              <a:rPr lang="zh-TW" altLang="en-US" sz="2400" b="1" dirty="0" smtClean="0">
                <a:effectLst>
                  <a:outerShdw blurRad="38100" dist="38100" dir="2700000" algn="tl">
                    <a:srgbClr val="000000">
                      <a:alpha val="43137"/>
                    </a:srgbClr>
                  </a:outerShdw>
                </a:effectLst>
              </a:rPr>
              <a:t>看看互動式資料視覺化成果</a:t>
            </a:r>
            <a:endParaRPr lang="zh-TW" altLang="en-US" sz="2400" b="1" dirty="0">
              <a:effectLst>
                <a:outerShdw blurRad="38100" dist="38100" dir="2700000" algn="tl">
                  <a:srgbClr val="000000">
                    <a:alpha val="43137"/>
                  </a:srgbClr>
                </a:outerShdw>
              </a:effectLst>
            </a:endParaRPr>
          </a:p>
        </p:txBody>
      </p:sp>
      <p:sp>
        <p:nvSpPr>
          <p:cNvPr id="8" name="矩形 7"/>
          <p:cNvSpPr/>
          <p:nvPr/>
        </p:nvSpPr>
        <p:spPr>
          <a:xfrm>
            <a:off x="3331175" y="4486934"/>
            <a:ext cx="2555508" cy="369332"/>
          </a:xfrm>
          <a:prstGeom prst="rect">
            <a:avLst/>
          </a:prstGeom>
          <a:solidFill>
            <a:schemeClr val="tx1"/>
          </a:solidFill>
        </p:spPr>
        <p:txBody>
          <a:bodyPr wrap="none">
            <a:spAutoFit/>
          </a:bodyPr>
          <a:lstStyle/>
          <a:p>
            <a:r>
              <a:rPr lang="zh-TW" altLang="en-US" b="1" dirty="0" smtClean="0">
                <a:solidFill>
                  <a:srgbClr val="FFFF00"/>
                </a:solidFill>
                <a:effectLst>
                  <a:outerShdw blurRad="38100" dist="38100" dir="2700000" algn="tl">
                    <a:srgbClr val="000000">
                      <a:alpha val="43137"/>
                    </a:srgbClr>
                  </a:outerShdw>
                </a:effectLst>
              </a:rPr>
              <a:t>延伸閱讀</a:t>
            </a:r>
            <a:r>
              <a:rPr lang="en-US" altLang="zh-TW" b="1" dirty="0" smtClean="0">
                <a:solidFill>
                  <a:srgbClr val="FFFF00"/>
                </a:solidFill>
                <a:effectLst>
                  <a:outerShdw blurRad="38100" dist="38100" dir="2700000" algn="tl">
                    <a:srgbClr val="000000">
                      <a:alpha val="43137"/>
                    </a:srgbClr>
                  </a:outerShdw>
                </a:effectLst>
              </a:rPr>
              <a:t>:</a:t>
            </a:r>
            <a:r>
              <a:rPr lang="zh-TW" altLang="en-US" b="1" dirty="0" smtClean="0">
                <a:solidFill>
                  <a:srgbClr val="FFFF00"/>
                </a:solidFill>
                <a:effectLst>
                  <a:outerShdw blurRad="38100" dist="38100" dir="2700000" algn="tl">
                    <a:srgbClr val="000000">
                      <a:alpha val="43137"/>
                    </a:srgbClr>
                  </a:outerShdw>
                </a:effectLst>
              </a:rPr>
              <a:t>推薦的教科書</a:t>
            </a:r>
            <a:endParaRPr lang="zh-TW" altLang="en-US" b="1" dirty="0">
              <a:solidFill>
                <a:srgbClr val="FFFF00"/>
              </a:solidFill>
              <a:effectLst>
                <a:outerShdw blurRad="38100" dist="38100" dir="2700000" algn="tl">
                  <a:srgbClr val="000000">
                    <a:alpha val="43137"/>
                  </a:srgbClr>
                </a:outerShdw>
              </a:effectLst>
            </a:endParaRPr>
          </a:p>
        </p:txBody>
      </p:sp>
      <p:sp>
        <p:nvSpPr>
          <p:cNvPr id="6" name="投影片編號版面配置區 5"/>
          <p:cNvSpPr>
            <a:spLocks noGrp="1"/>
          </p:cNvSpPr>
          <p:nvPr>
            <p:ph type="sldNum" sz="quarter" idx="12"/>
          </p:nvPr>
        </p:nvSpPr>
        <p:spPr/>
        <p:txBody>
          <a:bodyPr/>
          <a:lstStyle/>
          <a:p>
            <a:fld id="{ABF0AC0E-8DAE-4393-9467-A238A31520C4}" type="slidenum">
              <a:rPr lang="zh-TW" altLang="en-US" smtClean="0"/>
              <a:t>61</a:t>
            </a:fld>
            <a:endParaRPr lang="zh-TW" altLang="en-US"/>
          </a:p>
        </p:txBody>
      </p:sp>
    </p:spTree>
    <p:extLst>
      <p:ext uri="{BB962C8B-B14F-4D97-AF65-F5344CB8AC3E}">
        <p14:creationId xmlns:p14="http://schemas.microsoft.com/office/powerpoint/2010/main" val="42761851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p:cNvPicPr>
            <a:picLocks noGrp="1" noChangeAspect="1"/>
          </p:cNvPicPr>
          <p:nvPr>
            <p:ph sz="half" idx="1"/>
          </p:nvPr>
        </p:nvPicPr>
        <p:blipFill>
          <a:blip r:embed="rId2"/>
          <a:stretch>
            <a:fillRect/>
          </a:stretch>
        </p:blipFill>
        <p:spPr>
          <a:xfrm>
            <a:off x="480369" y="1619679"/>
            <a:ext cx="3367930" cy="4153780"/>
          </a:xfrm>
          <a:prstGeom prst="rect">
            <a:avLst/>
          </a:prstGeom>
        </p:spPr>
      </p:pic>
      <p:pic>
        <p:nvPicPr>
          <p:cNvPr id="3" name="內容版面配置區 2"/>
          <p:cNvPicPr>
            <a:picLocks noGrp="1" noChangeAspect="1"/>
          </p:cNvPicPr>
          <p:nvPr>
            <p:ph sz="half" idx="2"/>
          </p:nvPr>
        </p:nvPicPr>
        <p:blipFill rotWithShape="1">
          <a:blip r:embed="rId3"/>
          <a:srcRect t="9784" r="33638" b="22008"/>
          <a:stretch/>
        </p:blipFill>
        <p:spPr>
          <a:xfrm>
            <a:off x="3848299" y="1600028"/>
            <a:ext cx="4844454" cy="2800865"/>
          </a:xfrm>
          <a:prstGeom prst="rect">
            <a:avLst/>
          </a:prstGeom>
        </p:spPr>
      </p:pic>
      <p:sp>
        <p:nvSpPr>
          <p:cNvPr id="6" name="矩形 5"/>
          <p:cNvSpPr/>
          <p:nvPr/>
        </p:nvSpPr>
        <p:spPr>
          <a:xfrm>
            <a:off x="284204" y="472710"/>
            <a:ext cx="8241958" cy="954107"/>
          </a:xfrm>
          <a:prstGeom prst="rect">
            <a:avLst/>
          </a:prstGeom>
        </p:spPr>
        <p:txBody>
          <a:bodyPr wrap="square">
            <a:spAutoFit/>
          </a:bodyPr>
          <a:lstStyle/>
          <a:p>
            <a:r>
              <a:rPr lang="zh-TW" altLang="en-US" sz="2800" b="1" dirty="0" smtClean="0">
                <a:effectLst>
                  <a:outerShdw blurRad="38100" dist="38100" dir="2700000" algn="tl">
                    <a:srgbClr val="000000">
                      <a:alpha val="43137"/>
                    </a:srgbClr>
                  </a:outerShdw>
                </a:effectLst>
              </a:rPr>
              <a:t>到官方網址</a:t>
            </a:r>
            <a:r>
              <a:rPr lang="en-US" altLang="zh-TW" sz="2800" b="1" dirty="0" smtClean="0">
                <a:effectLst>
                  <a:outerShdw blurRad="38100" dist="38100" dir="2700000" algn="tl">
                    <a:srgbClr val="000000">
                      <a:alpha val="43137"/>
                    </a:srgbClr>
                  </a:outerShdw>
                </a:effectLst>
              </a:rPr>
              <a:t>https://bokeh.pydata.org/en/latest/</a:t>
            </a:r>
          </a:p>
          <a:p>
            <a:r>
              <a:rPr lang="zh-TW" altLang="en-US" sz="2800" b="1" dirty="0" smtClean="0">
                <a:effectLst>
                  <a:outerShdw blurRad="38100" dist="38100" dir="2700000" algn="tl">
                    <a:srgbClr val="000000">
                      <a:alpha val="43137"/>
                    </a:srgbClr>
                  </a:outerShdw>
                </a:effectLst>
              </a:rPr>
              <a:t>看看互動式資料視覺化成果</a:t>
            </a:r>
            <a:endParaRPr lang="zh-TW" altLang="en-US" sz="2800" b="1" dirty="0">
              <a:effectLst>
                <a:outerShdw blurRad="38100" dist="38100" dir="2700000" algn="tl">
                  <a:srgbClr val="000000">
                    <a:alpha val="43137"/>
                  </a:srgbClr>
                </a:outerShdw>
              </a:effectLst>
            </a:endParaRPr>
          </a:p>
        </p:txBody>
      </p:sp>
      <p:sp>
        <p:nvSpPr>
          <p:cNvPr id="7" name="矩形 6"/>
          <p:cNvSpPr/>
          <p:nvPr/>
        </p:nvSpPr>
        <p:spPr>
          <a:xfrm>
            <a:off x="4062940" y="4669481"/>
            <a:ext cx="3119124" cy="584775"/>
          </a:xfrm>
          <a:prstGeom prst="rect">
            <a:avLst/>
          </a:prstGeom>
        </p:spPr>
        <p:txBody>
          <a:bodyPr wrap="none">
            <a:spAutoFit/>
          </a:bodyPr>
          <a:lstStyle/>
          <a:p>
            <a:r>
              <a:rPr lang="en-US" altLang="zh-TW" sz="3200" b="1" dirty="0" smtClean="0">
                <a:effectLst>
                  <a:outerShdw blurRad="38100" dist="38100" dir="2700000" algn="tl">
                    <a:srgbClr val="000000">
                      <a:alpha val="43137"/>
                    </a:srgbClr>
                  </a:outerShdw>
                </a:effectLst>
              </a:rPr>
              <a:t>!pip install </a:t>
            </a:r>
            <a:r>
              <a:rPr lang="en-US" altLang="zh-TW" sz="3200" b="1" dirty="0" err="1" smtClean="0">
                <a:effectLst>
                  <a:outerShdw blurRad="38100" dist="38100" dir="2700000" algn="tl">
                    <a:srgbClr val="000000">
                      <a:alpha val="43137"/>
                    </a:srgbClr>
                  </a:outerShdw>
                </a:effectLst>
              </a:rPr>
              <a:t>bokeh</a:t>
            </a:r>
            <a:endParaRPr lang="zh-TW" altLang="en-US" sz="3200" b="1" dirty="0">
              <a:effectLst>
                <a:outerShdw blurRad="38100" dist="38100" dir="2700000" algn="tl">
                  <a:srgbClr val="000000">
                    <a:alpha val="43137"/>
                  </a:srgbClr>
                </a:outerShdw>
              </a:effectLst>
            </a:endParaRPr>
          </a:p>
        </p:txBody>
      </p:sp>
      <p:sp>
        <p:nvSpPr>
          <p:cNvPr id="2" name="投影片編號版面配置區 1"/>
          <p:cNvSpPr>
            <a:spLocks noGrp="1"/>
          </p:cNvSpPr>
          <p:nvPr>
            <p:ph type="sldNum" sz="quarter" idx="12"/>
          </p:nvPr>
        </p:nvSpPr>
        <p:spPr/>
        <p:txBody>
          <a:bodyPr/>
          <a:lstStyle/>
          <a:p>
            <a:fld id="{ABF0AC0E-8DAE-4393-9467-A238A31520C4}" type="slidenum">
              <a:rPr lang="zh-TW" altLang="en-US" smtClean="0"/>
              <a:t>62</a:t>
            </a:fld>
            <a:endParaRPr lang="zh-TW" altLang="en-US"/>
          </a:p>
        </p:txBody>
      </p:sp>
    </p:spTree>
    <p:extLst>
      <p:ext uri="{BB962C8B-B14F-4D97-AF65-F5344CB8AC3E}">
        <p14:creationId xmlns:p14="http://schemas.microsoft.com/office/powerpoint/2010/main" val="24790905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9536" y="1328224"/>
            <a:ext cx="7970108" cy="4524315"/>
          </a:xfrm>
          <a:prstGeom prst="rect">
            <a:avLst/>
          </a:prstGeom>
        </p:spPr>
        <p:txBody>
          <a:bodyPr wrap="square">
            <a:spAutoFit/>
          </a:bodyPr>
          <a:lstStyle/>
          <a:p>
            <a:r>
              <a:rPr lang="en-US" altLang="zh-TW" dirty="0" smtClean="0"/>
              <a:t>import </a:t>
            </a:r>
            <a:r>
              <a:rPr lang="en-US" altLang="zh-TW" dirty="0" err="1" smtClean="0"/>
              <a:t>numpy</a:t>
            </a:r>
            <a:r>
              <a:rPr lang="en-US" altLang="zh-TW" dirty="0" smtClean="0"/>
              <a:t> as np</a:t>
            </a:r>
          </a:p>
          <a:p>
            <a:r>
              <a:rPr lang="en-US" altLang="zh-TW" dirty="0" smtClean="0"/>
              <a:t>from </a:t>
            </a:r>
            <a:r>
              <a:rPr lang="en-US" altLang="zh-TW" dirty="0" err="1" smtClean="0"/>
              <a:t>bokeh.plotting</a:t>
            </a:r>
            <a:r>
              <a:rPr lang="en-US" altLang="zh-TW" dirty="0" smtClean="0"/>
              <a:t> import figure, show</a:t>
            </a:r>
          </a:p>
          <a:p>
            <a:r>
              <a:rPr lang="en-US" altLang="zh-TW" dirty="0" smtClean="0"/>
              <a:t>from bokeh.io import </a:t>
            </a:r>
            <a:r>
              <a:rPr lang="en-US" altLang="zh-TW" b="1" dirty="0" err="1" smtClean="0">
                <a:solidFill>
                  <a:srgbClr val="FF0000"/>
                </a:solidFill>
                <a:effectLst>
                  <a:outerShdw blurRad="38100" dist="38100" dir="2700000" algn="tl">
                    <a:srgbClr val="000000">
                      <a:alpha val="43137"/>
                    </a:srgbClr>
                  </a:outerShdw>
                </a:effectLst>
              </a:rPr>
              <a:t>output_notebook</a:t>
            </a:r>
            <a:endParaRPr lang="en-US" altLang="zh-TW" b="1" dirty="0" smtClean="0">
              <a:solidFill>
                <a:srgbClr val="FF0000"/>
              </a:solidFill>
              <a:effectLst>
                <a:outerShdw blurRad="38100" dist="38100" dir="2700000" algn="tl">
                  <a:srgbClr val="000000">
                    <a:alpha val="43137"/>
                  </a:srgbClr>
                </a:outerShdw>
              </a:effectLst>
            </a:endParaRPr>
          </a:p>
          <a:p>
            <a:endParaRPr lang="en-US" altLang="zh-TW" dirty="0"/>
          </a:p>
          <a:p>
            <a:r>
              <a:rPr lang="en-US" altLang="zh-TW" dirty="0" smtClean="0"/>
              <a:t>N = 4000</a:t>
            </a:r>
          </a:p>
          <a:p>
            <a:endParaRPr lang="en-US" altLang="zh-TW" dirty="0"/>
          </a:p>
          <a:p>
            <a:r>
              <a:rPr lang="en-US" altLang="zh-TW" dirty="0" smtClean="0"/>
              <a:t>x = </a:t>
            </a:r>
            <a:r>
              <a:rPr lang="en-US" altLang="zh-TW" dirty="0" err="1" smtClean="0"/>
              <a:t>np.random.random</a:t>
            </a:r>
            <a:r>
              <a:rPr lang="en-US" altLang="zh-TW" dirty="0" smtClean="0"/>
              <a:t>(size=N) * 100</a:t>
            </a:r>
          </a:p>
          <a:p>
            <a:r>
              <a:rPr lang="en-US" altLang="zh-TW" dirty="0" smtClean="0"/>
              <a:t>y = </a:t>
            </a:r>
            <a:r>
              <a:rPr lang="en-US" altLang="zh-TW" dirty="0" err="1" smtClean="0"/>
              <a:t>np.random.random</a:t>
            </a:r>
            <a:r>
              <a:rPr lang="en-US" altLang="zh-TW" dirty="0" smtClean="0"/>
              <a:t>(size=N) * 100</a:t>
            </a:r>
          </a:p>
          <a:p>
            <a:r>
              <a:rPr lang="en-US" altLang="zh-TW" dirty="0" smtClean="0"/>
              <a:t>radii = </a:t>
            </a:r>
            <a:r>
              <a:rPr lang="en-US" altLang="zh-TW" dirty="0" err="1" smtClean="0"/>
              <a:t>np.random.random</a:t>
            </a:r>
            <a:r>
              <a:rPr lang="en-US" altLang="zh-TW" dirty="0" smtClean="0"/>
              <a:t>(size=N) * 1.5</a:t>
            </a:r>
          </a:p>
          <a:p>
            <a:r>
              <a:rPr lang="en-US" altLang="zh-TW" dirty="0" smtClean="0"/>
              <a:t>colors = ["#%02x%02x%02x" % (r, g, 150) for r, g in zip(</a:t>
            </a:r>
            <a:r>
              <a:rPr lang="en-US" altLang="zh-TW" dirty="0" err="1" smtClean="0"/>
              <a:t>np.floor</a:t>
            </a:r>
            <a:r>
              <a:rPr lang="en-US" altLang="zh-TW" dirty="0" smtClean="0"/>
              <a:t>(50+2*x).</a:t>
            </a:r>
            <a:r>
              <a:rPr lang="en-US" altLang="zh-TW" dirty="0" err="1" smtClean="0"/>
              <a:t>astype</a:t>
            </a:r>
            <a:r>
              <a:rPr lang="en-US" altLang="zh-TW" dirty="0" smtClean="0"/>
              <a:t>(</a:t>
            </a:r>
            <a:r>
              <a:rPr lang="en-US" altLang="zh-TW" dirty="0" err="1" smtClean="0"/>
              <a:t>int</a:t>
            </a:r>
            <a:r>
              <a:rPr lang="en-US" altLang="zh-TW" dirty="0" smtClean="0"/>
              <a:t>), </a:t>
            </a:r>
            <a:r>
              <a:rPr lang="en-US" altLang="zh-TW" dirty="0" err="1" smtClean="0"/>
              <a:t>np.floor</a:t>
            </a:r>
            <a:r>
              <a:rPr lang="en-US" altLang="zh-TW" dirty="0" smtClean="0"/>
              <a:t>(30+2*y).</a:t>
            </a:r>
            <a:r>
              <a:rPr lang="en-US" altLang="zh-TW" dirty="0" err="1" smtClean="0"/>
              <a:t>astype</a:t>
            </a:r>
            <a:r>
              <a:rPr lang="en-US" altLang="zh-TW" dirty="0" smtClean="0"/>
              <a:t>(</a:t>
            </a:r>
            <a:r>
              <a:rPr lang="en-US" altLang="zh-TW" dirty="0" err="1" smtClean="0"/>
              <a:t>int</a:t>
            </a:r>
            <a:r>
              <a:rPr lang="en-US" altLang="zh-TW" dirty="0" smtClean="0"/>
              <a:t>))]</a:t>
            </a:r>
          </a:p>
          <a:p>
            <a:endParaRPr lang="en-US" altLang="zh-TW" dirty="0"/>
          </a:p>
          <a:p>
            <a:r>
              <a:rPr lang="en-US" altLang="zh-TW" b="1" dirty="0" err="1" smtClean="0">
                <a:solidFill>
                  <a:srgbClr val="FF0000"/>
                </a:solidFill>
                <a:effectLst>
                  <a:outerShdw blurRad="38100" dist="38100" dir="2700000" algn="tl">
                    <a:srgbClr val="000000">
                      <a:alpha val="43137"/>
                    </a:srgbClr>
                  </a:outerShdw>
                </a:effectLst>
              </a:rPr>
              <a:t>output_notebook</a:t>
            </a:r>
            <a:r>
              <a:rPr lang="en-US" altLang="zh-TW" b="1" dirty="0" smtClean="0">
                <a:solidFill>
                  <a:srgbClr val="FF0000"/>
                </a:solidFill>
                <a:effectLst>
                  <a:outerShdw blurRad="38100" dist="38100" dir="2700000" algn="tl">
                    <a:srgbClr val="000000">
                      <a:alpha val="43137"/>
                    </a:srgbClr>
                  </a:outerShdw>
                </a:effectLst>
              </a:rPr>
              <a:t>()</a:t>
            </a:r>
          </a:p>
          <a:p>
            <a:r>
              <a:rPr lang="en-US" altLang="zh-TW" dirty="0" smtClean="0"/>
              <a:t>p = figure()</a:t>
            </a:r>
          </a:p>
          <a:p>
            <a:r>
              <a:rPr lang="en-US" altLang="zh-TW" dirty="0" err="1" smtClean="0"/>
              <a:t>p.circle</a:t>
            </a:r>
            <a:r>
              <a:rPr lang="en-US" altLang="zh-TW" dirty="0" smtClean="0"/>
              <a:t>(x, y, radius=radii, </a:t>
            </a:r>
            <a:r>
              <a:rPr lang="en-US" altLang="zh-TW" dirty="0" err="1" smtClean="0"/>
              <a:t>fill_color</a:t>
            </a:r>
            <a:r>
              <a:rPr lang="en-US" altLang="zh-TW" dirty="0" smtClean="0"/>
              <a:t>=colors, </a:t>
            </a:r>
            <a:r>
              <a:rPr lang="en-US" altLang="zh-TW" dirty="0" err="1" smtClean="0"/>
              <a:t>fill_alpha</a:t>
            </a:r>
            <a:r>
              <a:rPr lang="en-US" altLang="zh-TW" dirty="0" smtClean="0"/>
              <a:t>=0.6, </a:t>
            </a:r>
            <a:r>
              <a:rPr lang="en-US" altLang="zh-TW" dirty="0" err="1" smtClean="0"/>
              <a:t>line_color</a:t>
            </a:r>
            <a:r>
              <a:rPr lang="en-US" altLang="zh-TW" dirty="0" smtClean="0"/>
              <a:t>=None)</a:t>
            </a:r>
          </a:p>
          <a:p>
            <a:r>
              <a:rPr lang="en-US" altLang="zh-TW" dirty="0" smtClean="0"/>
              <a:t>show(p)</a:t>
            </a:r>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9412" y="65903"/>
            <a:ext cx="3799702" cy="3799702"/>
          </a:xfrm>
          <a:prstGeom prst="rect">
            <a:avLst/>
          </a:prstGeom>
        </p:spPr>
      </p:pic>
      <p:sp>
        <p:nvSpPr>
          <p:cNvPr id="7" name="矩形 6"/>
          <p:cNvSpPr/>
          <p:nvPr/>
        </p:nvSpPr>
        <p:spPr>
          <a:xfrm>
            <a:off x="399536" y="6049805"/>
            <a:ext cx="6042454" cy="369332"/>
          </a:xfrm>
          <a:prstGeom prst="rect">
            <a:avLst/>
          </a:prstGeom>
          <a:solidFill>
            <a:schemeClr val="accent4">
              <a:lumMod val="20000"/>
              <a:lumOff val="80000"/>
            </a:schemeClr>
          </a:solidFill>
        </p:spPr>
        <p:txBody>
          <a:bodyPr wrap="square">
            <a:spAutoFit/>
          </a:bodyPr>
          <a:lstStyle/>
          <a:p>
            <a:r>
              <a:rPr lang="en-US" altLang="zh-TW" dirty="0" smtClean="0"/>
              <a:t>https://colab.research.google.com/notebooks/charts.ipynb</a:t>
            </a:r>
            <a:endParaRPr lang="zh-TW" altLang="en-US" dirty="0"/>
          </a:p>
        </p:txBody>
      </p:sp>
      <p:sp>
        <p:nvSpPr>
          <p:cNvPr id="2" name="投影片編號版面配置區 1"/>
          <p:cNvSpPr>
            <a:spLocks noGrp="1"/>
          </p:cNvSpPr>
          <p:nvPr>
            <p:ph type="sldNum" sz="quarter" idx="12"/>
          </p:nvPr>
        </p:nvSpPr>
        <p:spPr/>
        <p:txBody>
          <a:bodyPr/>
          <a:lstStyle/>
          <a:p>
            <a:fld id="{ABF0AC0E-8DAE-4393-9467-A238A31520C4}" type="slidenum">
              <a:rPr lang="zh-TW" altLang="en-US" smtClean="0"/>
              <a:t>63</a:t>
            </a:fld>
            <a:endParaRPr lang="zh-TW" altLang="en-US"/>
          </a:p>
        </p:txBody>
      </p:sp>
    </p:spTree>
    <p:extLst>
      <p:ext uri="{BB962C8B-B14F-4D97-AF65-F5344CB8AC3E}">
        <p14:creationId xmlns:p14="http://schemas.microsoft.com/office/powerpoint/2010/main" val="21724823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283005"/>
            <a:ext cx="7886700" cy="656366"/>
          </a:xfrm>
        </p:spPr>
        <p:txBody>
          <a:bodyPr>
            <a:normAutofit fontScale="90000"/>
          </a:bodyPr>
          <a:lstStyle/>
          <a:p>
            <a:r>
              <a:rPr lang="zh-TW" altLang="en-US" dirty="0" smtClean="0"/>
              <a:t>在</a:t>
            </a:r>
            <a:r>
              <a:rPr lang="en-US" altLang="zh-TW" dirty="0" smtClean="0"/>
              <a:t>Google </a:t>
            </a:r>
            <a:r>
              <a:rPr lang="en-US" altLang="zh-TW" dirty="0" err="1" smtClean="0"/>
              <a:t>Colab</a:t>
            </a:r>
            <a:r>
              <a:rPr lang="zh-TW" altLang="en-US" dirty="0" smtClean="0"/>
              <a:t>學習</a:t>
            </a:r>
            <a:r>
              <a:rPr lang="en-US" altLang="zh-TW" dirty="0" err="1"/>
              <a:t>seaborn</a:t>
            </a:r>
            <a:endParaRPr lang="zh-TW" altLang="en-US" dirty="0"/>
          </a:p>
        </p:txBody>
      </p:sp>
      <p:pic>
        <p:nvPicPr>
          <p:cNvPr id="5" name="內容版面配置區 4"/>
          <p:cNvPicPr>
            <a:picLocks noGrp="1" noChangeAspect="1"/>
          </p:cNvPicPr>
          <p:nvPr>
            <p:ph sz="half" idx="2"/>
          </p:nvPr>
        </p:nvPicPr>
        <p:blipFill>
          <a:blip r:embed="rId2"/>
          <a:stretch>
            <a:fillRect/>
          </a:stretch>
        </p:blipFill>
        <p:spPr>
          <a:xfrm>
            <a:off x="4405697" y="1401036"/>
            <a:ext cx="3564409" cy="3442060"/>
          </a:xfrm>
          <a:prstGeom prst="rect">
            <a:avLst/>
          </a:prstGeom>
        </p:spPr>
      </p:pic>
      <p:sp>
        <p:nvSpPr>
          <p:cNvPr id="6" name="矩形 5"/>
          <p:cNvSpPr/>
          <p:nvPr/>
        </p:nvSpPr>
        <p:spPr>
          <a:xfrm>
            <a:off x="322819" y="5068967"/>
            <a:ext cx="8068963" cy="923330"/>
          </a:xfrm>
          <a:prstGeom prst="rect">
            <a:avLst/>
          </a:prstGeom>
        </p:spPr>
        <p:txBody>
          <a:bodyPr wrap="square">
            <a:spAutoFit/>
          </a:bodyPr>
          <a:lstStyle/>
          <a:p>
            <a:r>
              <a:rPr lang="zh-TW" altLang="en-US" dirty="0" smtClean="0"/>
              <a:t>範例學習</a:t>
            </a:r>
            <a:r>
              <a:rPr lang="en-US" altLang="zh-TW" dirty="0" smtClean="0"/>
              <a:t>1:</a:t>
            </a:r>
          </a:p>
          <a:p>
            <a:r>
              <a:rPr lang="en-US" altLang="zh-TW" dirty="0" smtClean="0"/>
              <a:t>https://colab.research.google.com/github/jakevdp/PythonDataScienceHandbook/blob/master/notebooks/04.14-Visualization-With-Seaborn.ipynb</a:t>
            </a:r>
            <a:endParaRPr lang="zh-TW" altLang="en-US" dirty="0"/>
          </a:p>
        </p:txBody>
      </p:sp>
      <p:sp>
        <p:nvSpPr>
          <p:cNvPr id="7" name="矩形 6"/>
          <p:cNvSpPr/>
          <p:nvPr/>
        </p:nvSpPr>
        <p:spPr>
          <a:xfrm>
            <a:off x="419614" y="6071456"/>
            <a:ext cx="7972167" cy="646331"/>
          </a:xfrm>
          <a:prstGeom prst="rect">
            <a:avLst/>
          </a:prstGeom>
        </p:spPr>
        <p:txBody>
          <a:bodyPr wrap="square">
            <a:spAutoFit/>
          </a:bodyPr>
          <a:lstStyle/>
          <a:p>
            <a:r>
              <a:rPr lang="zh-TW" altLang="en-US" dirty="0" smtClean="0"/>
              <a:t>範例學習</a:t>
            </a:r>
            <a:r>
              <a:rPr lang="en-US" altLang="zh-TW" dirty="0"/>
              <a:t>2</a:t>
            </a:r>
            <a:r>
              <a:rPr lang="en-US" altLang="zh-TW" dirty="0" smtClean="0"/>
              <a:t>:</a:t>
            </a:r>
          </a:p>
          <a:p>
            <a:r>
              <a:rPr lang="en-US" altLang="zh-TW" dirty="0" smtClean="0"/>
              <a:t>https://colab.research.google.com/drive/1o6MijFkNHiTPeS8Y5n59j2cH4-Mf2wX3</a:t>
            </a:r>
            <a:endParaRPr lang="zh-TW" altLang="en-US" dirty="0"/>
          </a:p>
        </p:txBody>
      </p:sp>
      <p:sp>
        <p:nvSpPr>
          <p:cNvPr id="8" name="矩形 7"/>
          <p:cNvSpPr/>
          <p:nvPr/>
        </p:nvSpPr>
        <p:spPr>
          <a:xfrm>
            <a:off x="84952" y="939371"/>
            <a:ext cx="5871005" cy="461665"/>
          </a:xfrm>
          <a:prstGeom prst="rect">
            <a:avLst/>
          </a:prstGeom>
          <a:solidFill>
            <a:schemeClr val="accent4">
              <a:lumMod val="20000"/>
              <a:lumOff val="80000"/>
            </a:schemeClr>
          </a:solidFill>
        </p:spPr>
        <p:txBody>
          <a:bodyPr wrap="square">
            <a:spAutoFit/>
          </a:bodyPr>
          <a:lstStyle/>
          <a:p>
            <a:r>
              <a:rPr lang="en-US" altLang="zh-TW" sz="2400" dirty="0" smtClean="0"/>
              <a:t>!pip install </a:t>
            </a:r>
            <a:r>
              <a:rPr lang="en-US" altLang="zh-TW" sz="2400" dirty="0" err="1" smtClean="0"/>
              <a:t>seaborn</a:t>
            </a:r>
            <a:r>
              <a:rPr lang="en-US" altLang="zh-TW" sz="2400" dirty="0" smtClean="0"/>
              <a:t>==0.9.0</a:t>
            </a:r>
            <a:endParaRPr lang="zh-TW" altLang="en-US" sz="2400" dirty="0"/>
          </a:p>
        </p:txBody>
      </p:sp>
      <p:pic>
        <p:nvPicPr>
          <p:cNvPr id="9" name="圖片 8"/>
          <p:cNvPicPr>
            <a:picLocks noChangeAspect="1"/>
          </p:cNvPicPr>
          <p:nvPr/>
        </p:nvPicPr>
        <p:blipFill>
          <a:blip r:embed="rId3"/>
          <a:stretch>
            <a:fillRect/>
          </a:stretch>
        </p:blipFill>
        <p:spPr>
          <a:xfrm>
            <a:off x="1029986" y="1480194"/>
            <a:ext cx="2676823" cy="3509613"/>
          </a:xfrm>
          <a:prstGeom prst="rect">
            <a:avLst/>
          </a:prstGeom>
        </p:spPr>
      </p:pic>
      <p:sp>
        <p:nvSpPr>
          <p:cNvPr id="3" name="投影片編號版面配置區 2"/>
          <p:cNvSpPr>
            <a:spLocks noGrp="1"/>
          </p:cNvSpPr>
          <p:nvPr>
            <p:ph type="sldNum" sz="quarter" idx="12"/>
          </p:nvPr>
        </p:nvSpPr>
        <p:spPr/>
        <p:txBody>
          <a:bodyPr/>
          <a:lstStyle/>
          <a:p>
            <a:fld id="{ABF0AC0E-8DAE-4393-9467-A238A31520C4}" type="slidenum">
              <a:rPr lang="zh-TW" altLang="en-US" smtClean="0"/>
              <a:t>64</a:t>
            </a:fld>
            <a:endParaRPr lang="zh-TW" altLang="en-US"/>
          </a:p>
        </p:txBody>
      </p:sp>
    </p:spTree>
    <p:extLst>
      <p:ext uri="{BB962C8B-B14F-4D97-AF65-F5344CB8AC3E}">
        <p14:creationId xmlns:p14="http://schemas.microsoft.com/office/powerpoint/2010/main" val="15168986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6387" y="1765116"/>
            <a:ext cx="6800335" cy="2862322"/>
          </a:xfrm>
          <a:prstGeom prst="rect">
            <a:avLst/>
          </a:prstGeom>
        </p:spPr>
        <p:txBody>
          <a:bodyPr wrap="square">
            <a:spAutoFit/>
          </a:bodyPr>
          <a:lstStyle/>
          <a:p>
            <a:r>
              <a:rPr lang="en-US" altLang="zh-TW" dirty="0" smtClean="0"/>
              <a:t>import </a:t>
            </a:r>
            <a:r>
              <a:rPr lang="en-US" altLang="zh-TW" dirty="0" err="1" smtClean="0"/>
              <a:t>seaborn</a:t>
            </a:r>
            <a:r>
              <a:rPr lang="en-US" altLang="zh-TW" dirty="0" smtClean="0"/>
              <a:t> as </a:t>
            </a:r>
            <a:r>
              <a:rPr lang="en-US" altLang="zh-TW" dirty="0" err="1" smtClean="0"/>
              <a:t>sns</a:t>
            </a:r>
            <a:endParaRPr lang="en-US" altLang="zh-TW" dirty="0" smtClean="0"/>
          </a:p>
          <a:p>
            <a:r>
              <a:rPr lang="en-US" altLang="zh-TW" dirty="0" err="1" smtClean="0"/>
              <a:t>sns.</a:t>
            </a:r>
            <a:r>
              <a:rPr lang="en-US" altLang="zh-TW" b="1" dirty="0" err="1" smtClean="0">
                <a:solidFill>
                  <a:srgbClr val="FF0000"/>
                </a:solidFill>
                <a:effectLst>
                  <a:outerShdw blurRad="38100" dist="38100" dir="2700000" algn="tl">
                    <a:srgbClr val="000000">
                      <a:alpha val="43137"/>
                    </a:srgbClr>
                  </a:outerShdw>
                </a:effectLst>
              </a:rPr>
              <a:t>set</a:t>
            </a:r>
            <a:r>
              <a:rPr lang="en-US" altLang="zh-TW" dirty="0" smtClean="0"/>
              <a:t>(style="ticks")</a:t>
            </a:r>
          </a:p>
          <a:p>
            <a:endParaRPr lang="en-US" altLang="zh-TW" dirty="0" smtClean="0"/>
          </a:p>
          <a:p>
            <a:r>
              <a:rPr lang="en-US" altLang="zh-TW" dirty="0" smtClean="0"/>
              <a:t># Load the example dataset for </a:t>
            </a:r>
            <a:r>
              <a:rPr lang="en-US" altLang="zh-TW" dirty="0" err="1" smtClean="0"/>
              <a:t>Anscombe's</a:t>
            </a:r>
            <a:r>
              <a:rPr lang="en-US" altLang="zh-TW" dirty="0" smtClean="0"/>
              <a:t> quartet</a:t>
            </a:r>
          </a:p>
          <a:p>
            <a:r>
              <a:rPr lang="en-US" altLang="zh-TW" dirty="0" err="1" smtClean="0"/>
              <a:t>df</a:t>
            </a:r>
            <a:r>
              <a:rPr lang="en-US" altLang="zh-TW" dirty="0" smtClean="0"/>
              <a:t> = </a:t>
            </a:r>
            <a:r>
              <a:rPr lang="en-US" altLang="zh-TW" dirty="0" err="1" smtClean="0"/>
              <a:t>sns</a:t>
            </a:r>
            <a:r>
              <a:rPr lang="en-US" altLang="zh-TW" b="1" dirty="0" err="1" smtClean="0">
                <a:solidFill>
                  <a:srgbClr val="FF0000"/>
                </a:solidFill>
                <a:effectLst>
                  <a:outerShdw blurRad="38100" dist="38100" dir="2700000" algn="tl">
                    <a:srgbClr val="000000">
                      <a:alpha val="43137"/>
                    </a:srgbClr>
                  </a:outerShdw>
                </a:effectLst>
              </a:rPr>
              <a:t>.load_dataset</a:t>
            </a:r>
            <a:r>
              <a:rPr lang="en-US" altLang="zh-TW" dirty="0" smtClean="0"/>
              <a:t>("</a:t>
            </a:r>
            <a:r>
              <a:rPr lang="en-US" altLang="zh-TW" dirty="0" err="1" smtClean="0"/>
              <a:t>anscombe</a:t>
            </a:r>
            <a:r>
              <a:rPr lang="en-US" altLang="zh-TW" dirty="0" smtClean="0"/>
              <a:t>")</a:t>
            </a:r>
          </a:p>
          <a:p>
            <a:endParaRPr lang="en-US" altLang="zh-TW" dirty="0" smtClean="0"/>
          </a:p>
          <a:p>
            <a:r>
              <a:rPr lang="en-US" altLang="zh-TW" dirty="0" smtClean="0"/>
              <a:t># Show the results of a linear regression within each dataset</a:t>
            </a:r>
          </a:p>
          <a:p>
            <a:r>
              <a:rPr lang="en-US" altLang="zh-TW" dirty="0" err="1" smtClean="0"/>
              <a:t>sns.</a:t>
            </a:r>
            <a:r>
              <a:rPr lang="en-US" altLang="zh-TW" b="1" dirty="0" err="1" smtClean="0">
                <a:solidFill>
                  <a:srgbClr val="FF0000"/>
                </a:solidFill>
                <a:effectLst>
                  <a:outerShdw blurRad="38100" dist="38100" dir="2700000" algn="tl">
                    <a:srgbClr val="000000">
                      <a:alpha val="43137"/>
                    </a:srgbClr>
                  </a:outerShdw>
                </a:effectLst>
              </a:rPr>
              <a:t>lmplot</a:t>
            </a:r>
            <a:r>
              <a:rPr lang="en-US" altLang="zh-TW" dirty="0" smtClean="0"/>
              <a:t>(x="x", y="y", col="dataset", hue="dataset", data=</a:t>
            </a:r>
            <a:r>
              <a:rPr lang="en-US" altLang="zh-TW" dirty="0" err="1" smtClean="0"/>
              <a:t>df</a:t>
            </a:r>
            <a:r>
              <a:rPr lang="en-US" altLang="zh-TW" dirty="0" smtClean="0"/>
              <a:t>,</a:t>
            </a:r>
          </a:p>
          <a:p>
            <a:r>
              <a:rPr lang="en-US" altLang="zh-TW" dirty="0" smtClean="0"/>
              <a:t>           </a:t>
            </a:r>
            <a:r>
              <a:rPr lang="en-US" altLang="zh-TW" dirty="0" err="1" smtClean="0"/>
              <a:t>col_wrap</a:t>
            </a:r>
            <a:r>
              <a:rPr lang="en-US" altLang="zh-TW" dirty="0" smtClean="0"/>
              <a:t>=2, ci=None, palette="muted", height=4,</a:t>
            </a:r>
          </a:p>
          <a:p>
            <a:r>
              <a:rPr lang="en-US" altLang="zh-TW" dirty="0" smtClean="0"/>
              <a:t>           </a:t>
            </a:r>
            <a:r>
              <a:rPr lang="en-US" altLang="zh-TW" dirty="0" err="1" smtClean="0"/>
              <a:t>scatter_kws</a:t>
            </a:r>
            <a:r>
              <a:rPr lang="en-US" altLang="zh-TW" dirty="0" smtClean="0"/>
              <a:t>={"s": 50, "alpha": 1});</a:t>
            </a:r>
            <a:endParaRPr lang="zh-TW" altLang="en-US" dirty="0"/>
          </a:p>
        </p:txBody>
      </p:sp>
      <p:sp>
        <p:nvSpPr>
          <p:cNvPr id="5" name="矩形 4"/>
          <p:cNvSpPr/>
          <p:nvPr/>
        </p:nvSpPr>
        <p:spPr>
          <a:xfrm>
            <a:off x="446388" y="5443487"/>
            <a:ext cx="3779624" cy="369332"/>
          </a:xfrm>
          <a:prstGeom prst="rect">
            <a:avLst/>
          </a:prstGeom>
        </p:spPr>
        <p:txBody>
          <a:bodyPr wrap="square">
            <a:spAutoFit/>
          </a:bodyPr>
          <a:lstStyle/>
          <a:p>
            <a:r>
              <a:rPr lang="en-US" altLang="zh-TW" dirty="0" smtClean="0"/>
              <a:t>https://www.data-insights.cn/?p=179</a:t>
            </a:r>
            <a:endParaRPr lang="zh-TW" altLang="en-US" dirty="0"/>
          </a:p>
        </p:txBody>
      </p:sp>
      <p:pic>
        <p:nvPicPr>
          <p:cNvPr id="6" name="圖片 5"/>
          <p:cNvPicPr>
            <a:picLocks noChangeAspect="1"/>
          </p:cNvPicPr>
          <p:nvPr/>
        </p:nvPicPr>
        <p:blipFill>
          <a:blip r:embed="rId2"/>
          <a:stretch>
            <a:fillRect/>
          </a:stretch>
        </p:blipFill>
        <p:spPr>
          <a:xfrm>
            <a:off x="5643175" y="224823"/>
            <a:ext cx="3207093" cy="3207093"/>
          </a:xfrm>
          <a:prstGeom prst="rect">
            <a:avLst/>
          </a:prstGeom>
        </p:spPr>
      </p:pic>
      <p:sp>
        <p:nvSpPr>
          <p:cNvPr id="2" name="投影片編號版面配置區 1"/>
          <p:cNvSpPr>
            <a:spLocks noGrp="1"/>
          </p:cNvSpPr>
          <p:nvPr>
            <p:ph type="sldNum" sz="quarter" idx="12"/>
          </p:nvPr>
        </p:nvSpPr>
        <p:spPr/>
        <p:txBody>
          <a:bodyPr/>
          <a:lstStyle/>
          <a:p>
            <a:fld id="{ABF0AC0E-8DAE-4393-9467-A238A31520C4}" type="slidenum">
              <a:rPr lang="zh-TW" altLang="en-US" smtClean="0"/>
              <a:t>65</a:t>
            </a:fld>
            <a:endParaRPr lang="zh-TW" altLang="en-US"/>
          </a:p>
        </p:txBody>
      </p:sp>
    </p:spTree>
    <p:extLst>
      <p:ext uri="{BB962C8B-B14F-4D97-AF65-F5344CB8AC3E}">
        <p14:creationId xmlns:p14="http://schemas.microsoft.com/office/powerpoint/2010/main" val="36637201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7272" y="3976134"/>
            <a:ext cx="3990203" cy="2585323"/>
          </a:xfrm>
          <a:prstGeom prst="rect">
            <a:avLst/>
          </a:prstGeom>
          <a:solidFill>
            <a:schemeClr val="accent4">
              <a:lumMod val="20000"/>
              <a:lumOff val="80000"/>
            </a:schemeClr>
          </a:solidFill>
        </p:spPr>
        <p:txBody>
          <a:bodyPr wrap="square">
            <a:spAutoFit/>
          </a:bodyPr>
          <a:lstStyle/>
          <a:p>
            <a:r>
              <a:rPr lang="en-US" altLang="zh-TW" dirty="0" smtClean="0"/>
              <a:t>import </a:t>
            </a:r>
            <a:r>
              <a:rPr lang="en-US" altLang="zh-TW" dirty="0" err="1" smtClean="0"/>
              <a:t>altair</a:t>
            </a:r>
            <a:r>
              <a:rPr lang="en-US" altLang="zh-TW" dirty="0" smtClean="0"/>
              <a:t> as alt</a:t>
            </a:r>
          </a:p>
          <a:p>
            <a:r>
              <a:rPr lang="en-US" altLang="zh-TW" dirty="0" smtClean="0"/>
              <a:t>from </a:t>
            </a:r>
            <a:r>
              <a:rPr lang="en-US" altLang="zh-TW" dirty="0" err="1" smtClean="0"/>
              <a:t>vega_datasets</a:t>
            </a:r>
            <a:r>
              <a:rPr lang="en-US" altLang="zh-TW" dirty="0" smtClean="0"/>
              <a:t> import data</a:t>
            </a:r>
          </a:p>
          <a:p>
            <a:r>
              <a:rPr lang="en-US" altLang="zh-TW" dirty="0" smtClean="0"/>
              <a:t>cars = </a:t>
            </a:r>
            <a:r>
              <a:rPr lang="en-US" altLang="zh-TW" dirty="0" err="1" smtClean="0"/>
              <a:t>data.cars</a:t>
            </a:r>
            <a:r>
              <a:rPr lang="en-US" altLang="zh-TW" dirty="0" smtClean="0"/>
              <a:t>()</a:t>
            </a:r>
          </a:p>
          <a:p>
            <a:endParaRPr lang="en-US" altLang="zh-TW" dirty="0" smtClean="0"/>
          </a:p>
          <a:p>
            <a:r>
              <a:rPr lang="en-US" altLang="zh-TW" dirty="0" err="1" smtClean="0"/>
              <a:t>alt.Chart</a:t>
            </a:r>
            <a:r>
              <a:rPr lang="en-US" altLang="zh-TW" dirty="0" smtClean="0"/>
              <a:t>(cars).</a:t>
            </a:r>
            <a:r>
              <a:rPr lang="en-US" altLang="zh-TW" dirty="0" err="1" smtClean="0"/>
              <a:t>mark_point</a:t>
            </a:r>
            <a:r>
              <a:rPr lang="en-US" altLang="zh-TW" dirty="0" smtClean="0"/>
              <a:t>().encode(</a:t>
            </a:r>
          </a:p>
          <a:p>
            <a:r>
              <a:rPr lang="en-US" altLang="zh-TW" dirty="0" smtClean="0"/>
              <a:t>    x='Horsepower',</a:t>
            </a:r>
          </a:p>
          <a:p>
            <a:r>
              <a:rPr lang="en-US" altLang="zh-TW" dirty="0" smtClean="0"/>
              <a:t>    y='</a:t>
            </a:r>
            <a:r>
              <a:rPr lang="en-US" altLang="zh-TW" dirty="0" err="1" smtClean="0"/>
              <a:t>Miles_per_Gallon</a:t>
            </a:r>
            <a:r>
              <a:rPr lang="en-US" altLang="zh-TW" dirty="0" smtClean="0"/>
              <a:t>',</a:t>
            </a:r>
          </a:p>
          <a:p>
            <a:r>
              <a:rPr lang="en-US" altLang="zh-TW" dirty="0" smtClean="0"/>
              <a:t>    color='Origin',</a:t>
            </a:r>
          </a:p>
          <a:p>
            <a:r>
              <a:rPr lang="en-US" altLang="zh-TW" dirty="0" smtClean="0"/>
              <a:t>).interactive()</a:t>
            </a:r>
            <a:endParaRPr lang="zh-TW" altLang="en-US" dirty="0"/>
          </a:p>
        </p:txBody>
      </p:sp>
      <p:sp>
        <p:nvSpPr>
          <p:cNvPr id="8" name="矩形 7"/>
          <p:cNvSpPr/>
          <p:nvPr/>
        </p:nvSpPr>
        <p:spPr>
          <a:xfrm>
            <a:off x="284204" y="472710"/>
            <a:ext cx="8241958" cy="954107"/>
          </a:xfrm>
          <a:prstGeom prst="rect">
            <a:avLst/>
          </a:prstGeom>
        </p:spPr>
        <p:txBody>
          <a:bodyPr wrap="square">
            <a:spAutoFit/>
          </a:bodyPr>
          <a:lstStyle/>
          <a:p>
            <a:r>
              <a:rPr lang="zh-TW" altLang="en-US" sz="2800" b="1" dirty="0" smtClean="0">
                <a:effectLst>
                  <a:outerShdw blurRad="38100" dist="38100" dir="2700000" algn="tl">
                    <a:srgbClr val="000000">
                      <a:alpha val="43137"/>
                    </a:srgbClr>
                  </a:outerShdw>
                </a:effectLst>
              </a:rPr>
              <a:t>到官方網址</a:t>
            </a:r>
            <a:r>
              <a:rPr lang="en-US" altLang="zh-TW" sz="2800" dirty="0" smtClean="0"/>
              <a:t>https://altair-viz.github.io/ </a:t>
            </a:r>
            <a:endParaRPr lang="en-US" altLang="zh-TW" sz="2800" b="1" dirty="0" smtClean="0">
              <a:effectLst>
                <a:outerShdw blurRad="38100" dist="38100" dir="2700000" algn="tl">
                  <a:srgbClr val="000000">
                    <a:alpha val="43137"/>
                  </a:srgbClr>
                </a:outerShdw>
              </a:effectLst>
            </a:endParaRPr>
          </a:p>
          <a:p>
            <a:r>
              <a:rPr lang="zh-TW" altLang="en-US" sz="2800" b="1" dirty="0" smtClean="0">
                <a:effectLst>
                  <a:outerShdw blurRad="38100" dist="38100" dir="2700000" algn="tl">
                    <a:srgbClr val="000000">
                      <a:alpha val="43137"/>
                    </a:srgbClr>
                  </a:outerShdw>
                </a:effectLst>
              </a:rPr>
              <a:t>看看資料視覺化成果</a:t>
            </a:r>
            <a:endParaRPr lang="zh-TW" altLang="en-US" sz="2800" b="1" dirty="0">
              <a:effectLst>
                <a:outerShdw blurRad="38100" dist="38100" dir="2700000" algn="tl">
                  <a:srgbClr val="000000">
                    <a:alpha val="43137"/>
                  </a:srgbClr>
                </a:outerShdw>
              </a:effectLst>
            </a:endParaRPr>
          </a:p>
        </p:txBody>
      </p:sp>
      <p:sp>
        <p:nvSpPr>
          <p:cNvPr id="9" name="矩形 8"/>
          <p:cNvSpPr/>
          <p:nvPr/>
        </p:nvSpPr>
        <p:spPr>
          <a:xfrm>
            <a:off x="284204" y="208838"/>
            <a:ext cx="4037324" cy="369332"/>
          </a:xfrm>
          <a:prstGeom prst="rect">
            <a:avLst/>
          </a:prstGeom>
        </p:spPr>
        <p:txBody>
          <a:bodyPr wrap="none">
            <a:spAutoFit/>
          </a:bodyPr>
          <a:lstStyle/>
          <a:p>
            <a:r>
              <a:rPr lang="en-US" altLang="zh-TW" dirty="0" smtClean="0"/>
              <a:t>Altair: Declarative Visualization in Python</a:t>
            </a:r>
            <a:endParaRPr lang="zh-TW" altLang="en-US" dirty="0"/>
          </a:p>
        </p:txBody>
      </p:sp>
      <p:pic>
        <p:nvPicPr>
          <p:cNvPr id="10" name="圖片 9"/>
          <p:cNvPicPr>
            <a:picLocks noChangeAspect="1"/>
          </p:cNvPicPr>
          <p:nvPr/>
        </p:nvPicPr>
        <p:blipFill rotWithShape="1">
          <a:blip r:embed="rId2"/>
          <a:srcRect l="18919" t="18249" r="44325" b="46036"/>
          <a:stretch/>
        </p:blipFill>
        <p:spPr>
          <a:xfrm>
            <a:off x="3703667" y="949763"/>
            <a:ext cx="5045831" cy="2757893"/>
          </a:xfrm>
          <a:prstGeom prst="rect">
            <a:avLst/>
          </a:prstGeom>
        </p:spPr>
      </p:pic>
      <p:pic>
        <p:nvPicPr>
          <p:cNvPr id="6" name="內容版面配置區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962398" y="3863807"/>
            <a:ext cx="4528370" cy="2993329"/>
          </a:xfrm>
        </p:spPr>
      </p:pic>
      <p:sp>
        <p:nvSpPr>
          <p:cNvPr id="2" name="投影片編號版面配置區 1"/>
          <p:cNvSpPr>
            <a:spLocks noGrp="1"/>
          </p:cNvSpPr>
          <p:nvPr>
            <p:ph type="sldNum" sz="quarter" idx="12"/>
          </p:nvPr>
        </p:nvSpPr>
        <p:spPr/>
        <p:txBody>
          <a:bodyPr/>
          <a:lstStyle/>
          <a:p>
            <a:fld id="{ABF0AC0E-8DAE-4393-9467-A238A31520C4}" type="slidenum">
              <a:rPr lang="zh-TW" altLang="en-US" smtClean="0"/>
              <a:t>66</a:t>
            </a:fld>
            <a:endParaRPr lang="zh-TW" altLang="en-US"/>
          </a:p>
        </p:txBody>
      </p:sp>
    </p:spTree>
    <p:extLst>
      <p:ext uri="{BB962C8B-B14F-4D97-AF65-F5344CB8AC3E}">
        <p14:creationId xmlns:p14="http://schemas.microsoft.com/office/powerpoint/2010/main" val="150567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000" b="1" dirty="0" smtClean="0"/>
              <a:t>[3]</a:t>
            </a:r>
            <a:r>
              <a:rPr lang="en-US" altLang="ja-JP" sz="6000" b="1" dirty="0" smtClean="0">
                <a:solidFill>
                  <a:srgbClr val="FFC000"/>
                </a:solidFill>
              </a:rPr>
              <a:t>Google </a:t>
            </a:r>
            <a:r>
              <a:rPr lang="en-US" altLang="ja-JP" sz="6000" b="1" dirty="0" err="1" smtClean="0">
                <a:solidFill>
                  <a:srgbClr val="FFC000"/>
                </a:solidFill>
              </a:rPr>
              <a:t>Colab</a:t>
            </a:r>
            <a:endParaRPr lang="en-US" altLang="ja-JP" sz="6000" b="1" dirty="0" smtClean="0">
              <a:solidFill>
                <a:srgbClr val="FFC000"/>
              </a:solidFill>
            </a:endParaRPr>
          </a:p>
          <a:p>
            <a:pPr algn="ctr"/>
            <a:r>
              <a:rPr lang="ja-JP" altLang="en-US" sz="6000" b="1" dirty="0" smtClean="0">
                <a:solidFill>
                  <a:srgbClr val="FF0000"/>
                </a:solidFill>
              </a:rPr>
              <a:t>範利</a:t>
            </a:r>
          </a:p>
        </p:txBody>
      </p:sp>
      <p:sp>
        <p:nvSpPr>
          <p:cNvPr id="2" name="投影片編號版面配置區 1"/>
          <p:cNvSpPr>
            <a:spLocks noGrp="1"/>
          </p:cNvSpPr>
          <p:nvPr>
            <p:ph type="sldNum" sz="quarter" idx="12"/>
          </p:nvPr>
        </p:nvSpPr>
        <p:spPr/>
        <p:txBody>
          <a:bodyPr/>
          <a:lstStyle/>
          <a:p>
            <a:fld id="{ABF0AC0E-8DAE-4393-9467-A238A31520C4}" type="slidenum">
              <a:rPr lang="zh-TW" altLang="en-US" smtClean="0"/>
              <a:t>7</a:t>
            </a:fld>
            <a:endParaRPr lang="zh-TW" altLang="en-US"/>
          </a:p>
        </p:txBody>
      </p:sp>
    </p:spTree>
    <p:extLst>
      <p:ext uri="{BB962C8B-B14F-4D97-AF65-F5344CB8AC3E}">
        <p14:creationId xmlns:p14="http://schemas.microsoft.com/office/powerpoint/2010/main" val="3530945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414466" y="584036"/>
            <a:ext cx="7886700" cy="672842"/>
          </a:xfrm>
        </p:spPr>
        <p:txBody>
          <a:bodyPr>
            <a:normAutofit fontScale="90000"/>
          </a:bodyPr>
          <a:lstStyle/>
          <a:p>
            <a:r>
              <a:rPr lang="en-US" altLang="zh-TW" dirty="0"/>
              <a:t>Charting in </a:t>
            </a:r>
            <a:r>
              <a:rPr lang="en-US" altLang="zh-TW" dirty="0" err="1"/>
              <a:t>Colaboratory</a:t>
            </a:r>
            <a:endParaRPr lang="zh-TW" altLang="en-US" dirty="0"/>
          </a:p>
        </p:txBody>
      </p:sp>
      <p:pic>
        <p:nvPicPr>
          <p:cNvPr id="5" name="內容版面配置區 4"/>
          <p:cNvPicPr>
            <a:picLocks noGrp="1" noChangeAspect="1"/>
          </p:cNvPicPr>
          <p:nvPr>
            <p:ph idx="1"/>
          </p:nvPr>
        </p:nvPicPr>
        <p:blipFill>
          <a:blip r:embed="rId2"/>
          <a:stretch>
            <a:fillRect/>
          </a:stretch>
        </p:blipFill>
        <p:spPr>
          <a:xfrm>
            <a:off x="333213" y="1736029"/>
            <a:ext cx="2937724" cy="2090759"/>
          </a:xfrm>
          <a:prstGeom prst="rect">
            <a:avLst/>
          </a:prstGeom>
        </p:spPr>
      </p:pic>
      <p:sp>
        <p:nvSpPr>
          <p:cNvPr id="6" name="矩形 5"/>
          <p:cNvSpPr/>
          <p:nvPr/>
        </p:nvSpPr>
        <p:spPr>
          <a:xfrm>
            <a:off x="333213" y="1256878"/>
            <a:ext cx="6042454" cy="369332"/>
          </a:xfrm>
          <a:prstGeom prst="rect">
            <a:avLst/>
          </a:prstGeom>
        </p:spPr>
        <p:txBody>
          <a:bodyPr wrap="square">
            <a:spAutoFit/>
          </a:bodyPr>
          <a:lstStyle/>
          <a:p>
            <a:r>
              <a:rPr lang="en-US" altLang="zh-TW" dirty="0" smtClean="0"/>
              <a:t>https://colab.research.google.com/notebooks/charts.ipynb</a:t>
            </a:r>
            <a:endParaRPr lang="zh-TW" altLang="en-US" dirty="0"/>
          </a:p>
        </p:txBody>
      </p:sp>
      <p:pic>
        <p:nvPicPr>
          <p:cNvPr id="7" name="圖片 6"/>
          <p:cNvPicPr>
            <a:picLocks noChangeAspect="1"/>
          </p:cNvPicPr>
          <p:nvPr/>
        </p:nvPicPr>
        <p:blipFill>
          <a:blip r:embed="rId3"/>
          <a:stretch>
            <a:fillRect/>
          </a:stretch>
        </p:blipFill>
        <p:spPr>
          <a:xfrm>
            <a:off x="5778073" y="1814168"/>
            <a:ext cx="2904610" cy="1998871"/>
          </a:xfrm>
          <a:prstGeom prst="rect">
            <a:avLst/>
          </a:prstGeom>
        </p:spPr>
      </p:pic>
      <p:pic>
        <p:nvPicPr>
          <p:cNvPr id="8" name="圖片 7"/>
          <p:cNvPicPr>
            <a:picLocks noChangeAspect="1"/>
          </p:cNvPicPr>
          <p:nvPr/>
        </p:nvPicPr>
        <p:blipFill>
          <a:blip r:embed="rId4"/>
          <a:stretch>
            <a:fillRect/>
          </a:stretch>
        </p:blipFill>
        <p:spPr>
          <a:xfrm>
            <a:off x="333213" y="3936607"/>
            <a:ext cx="4214861" cy="2869692"/>
          </a:xfrm>
          <a:prstGeom prst="rect">
            <a:avLst/>
          </a:prstGeom>
        </p:spPr>
      </p:pic>
      <p:pic>
        <p:nvPicPr>
          <p:cNvPr id="9" name="圖片 8"/>
          <p:cNvPicPr>
            <a:picLocks noChangeAspect="1"/>
          </p:cNvPicPr>
          <p:nvPr/>
        </p:nvPicPr>
        <p:blipFill>
          <a:blip r:embed="rId5"/>
          <a:stretch>
            <a:fillRect/>
          </a:stretch>
        </p:blipFill>
        <p:spPr>
          <a:xfrm>
            <a:off x="4673097" y="3936607"/>
            <a:ext cx="4214861" cy="2869692"/>
          </a:xfrm>
          <a:prstGeom prst="rect">
            <a:avLst/>
          </a:prstGeom>
        </p:spPr>
      </p:pic>
      <p:sp>
        <p:nvSpPr>
          <p:cNvPr id="10" name="矩形 9"/>
          <p:cNvSpPr/>
          <p:nvPr/>
        </p:nvSpPr>
        <p:spPr>
          <a:xfrm>
            <a:off x="333213" y="289551"/>
            <a:ext cx="4666662" cy="369332"/>
          </a:xfrm>
          <a:prstGeom prst="rect">
            <a:avLst/>
          </a:prstGeom>
        </p:spPr>
        <p:txBody>
          <a:bodyPr wrap="none">
            <a:spAutoFit/>
          </a:bodyPr>
          <a:lstStyle/>
          <a:p>
            <a:r>
              <a:rPr lang="en-US" altLang="zh-TW" b="1" dirty="0" smtClean="0">
                <a:solidFill>
                  <a:srgbClr val="FF0000"/>
                </a:solidFill>
                <a:effectLst>
                  <a:outerShdw blurRad="38100" dist="38100" dir="2700000" algn="tl">
                    <a:srgbClr val="000000">
                      <a:alpha val="43137"/>
                    </a:srgbClr>
                  </a:outerShdw>
                </a:effectLst>
              </a:rPr>
              <a:t>Google </a:t>
            </a:r>
            <a:r>
              <a:rPr lang="en-US" altLang="zh-TW" b="1" dirty="0" err="1" smtClean="0">
                <a:solidFill>
                  <a:srgbClr val="FF0000"/>
                </a:solidFill>
                <a:effectLst>
                  <a:outerShdw blurRad="38100" dist="38100" dir="2700000" algn="tl">
                    <a:srgbClr val="000000">
                      <a:alpha val="43137"/>
                    </a:srgbClr>
                  </a:outerShdw>
                </a:effectLst>
              </a:rPr>
              <a:t>Colab</a:t>
            </a:r>
            <a:r>
              <a:rPr lang="zh-TW" altLang="en-US" b="1" dirty="0" smtClean="0">
                <a:solidFill>
                  <a:srgbClr val="FF0000"/>
                </a:solidFill>
                <a:effectLst>
                  <a:outerShdw blurRad="38100" dist="38100" dir="2700000" algn="tl">
                    <a:srgbClr val="000000">
                      <a:alpha val="43137"/>
                    </a:srgbClr>
                  </a:outerShdw>
                </a:effectLst>
              </a:rPr>
              <a:t>有許多範利可以提供你自我學習</a:t>
            </a:r>
            <a:endParaRPr lang="zh-TW" altLang="en-US" b="1" dirty="0">
              <a:solidFill>
                <a:srgbClr val="FF0000"/>
              </a:solidFill>
              <a:effectLst>
                <a:outerShdw blurRad="38100" dist="38100" dir="2700000" algn="tl">
                  <a:srgbClr val="000000">
                    <a:alpha val="43137"/>
                  </a:srgbClr>
                </a:outerShdw>
              </a:effectLst>
            </a:endParaRPr>
          </a:p>
        </p:txBody>
      </p:sp>
      <p:sp>
        <p:nvSpPr>
          <p:cNvPr id="11" name="投影片編號版面配置區 10"/>
          <p:cNvSpPr>
            <a:spLocks noGrp="1"/>
          </p:cNvSpPr>
          <p:nvPr>
            <p:ph type="sldNum" sz="quarter" idx="12"/>
          </p:nvPr>
        </p:nvSpPr>
        <p:spPr/>
        <p:txBody>
          <a:bodyPr/>
          <a:lstStyle/>
          <a:p>
            <a:fld id="{ABF0AC0E-8DAE-4393-9467-A238A31520C4}" type="slidenum">
              <a:rPr lang="zh-TW" altLang="en-US" smtClean="0"/>
              <a:t>8</a:t>
            </a:fld>
            <a:endParaRPr lang="zh-TW" altLang="en-US"/>
          </a:p>
        </p:txBody>
      </p:sp>
    </p:spTree>
    <p:extLst>
      <p:ext uri="{BB962C8B-B14F-4D97-AF65-F5344CB8AC3E}">
        <p14:creationId xmlns:p14="http://schemas.microsoft.com/office/powerpoint/2010/main" val="4230581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162097"/>
            <a:ext cx="9144000" cy="21125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600" b="1" dirty="0">
                <a:solidFill>
                  <a:schemeClr val="tx1"/>
                </a:solidFill>
                <a:effectLst>
                  <a:outerShdw blurRad="38100" dist="38100" dir="2700000" algn="tl">
                    <a:srgbClr val="000000">
                      <a:alpha val="43137"/>
                    </a:srgbClr>
                  </a:outerShdw>
                </a:effectLst>
              </a:rPr>
              <a:t>Line Plots</a:t>
            </a:r>
            <a:r>
              <a:rPr lang="zh-TW" altLang="en-US" sz="3600" b="1" dirty="0">
                <a:solidFill>
                  <a:schemeClr val="tx1"/>
                </a:solidFill>
                <a:effectLst>
                  <a:outerShdw blurRad="38100" dist="38100" dir="2700000" algn="tl">
                    <a:srgbClr val="000000">
                      <a:alpha val="43137"/>
                    </a:srgbClr>
                  </a:outerShdw>
                </a:effectLst>
              </a:rPr>
              <a:t>折線</a:t>
            </a:r>
            <a:r>
              <a:rPr lang="zh-TW" altLang="en-US" sz="3600" b="1" dirty="0" smtClean="0">
                <a:solidFill>
                  <a:schemeClr val="tx1"/>
                </a:solidFill>
                <a:effectLst>
                  <a:outerShdw blurRad="38100" dist="38100" dir="2700000" algn="tl">
                    <a:srgbClr val="000000">
                      <a:alpha val="43137"/>
                    </a:srgbClr>
                  </a:outerShdw>
                </a:effectLst>
              </a:rPr>
              <a:t>圖</a:t>
            </a:r>
            <a:endParaRPr lang="en-US" altLang="zh-TW" sz="3600" b="1" dirty="0" smtClean="0">
              <a:solidFill>
                <a:schemeClr val="tx1"/>
              </a:solidFill>
              <a:effectLst>
                <a:outerShdw blurRad="38100" dist="38100" dir="2700000" algn="tl">
                  <a:srgbClr val="000000">
                    <a:alpha val="43137"/>
                  </a:srgbClr>
                </a:outerShdw>
              </a:effectLst>
            </a:endParaRPr>
          </a:p>
          <a:p>
            <a:pPr algn="ctr"/>
            <a:r>
              <a:rPr lang="zh-TW" altLang="en-US" sz="2800" b="1" dirty="0" smtClean="0">
                <a:solidFill>
                  <a:schemeClr val="bg1"/>
                </a:solidFill>
                <a:effectLst>
                  <a:outerShdw blurRad="38100" dist="38100" dir="2700000" algn="tl">
                    <a:srgbClr val="000000">
                      <a:alpha val="43137"/>
                    </a:srgbClr>
                  </a:outerShdw>
                </a:effectLst>
              </a:rPr>
              <a:t>基本</a:t>
            </a:r>
            <a:r>
              <a:rPr lang="zh-TW" altLang="en-US" sz="2800" b="1" dirty="0">
                <a:solidFill>
                  <a:schemeClr val="bg1"/>
                </a:solidFill>
                <a:effectLst>
                  <a:outerShdw blurRad="38100" dist="38100" dir="2700000" algn="tl">
                    <a:srgbClr val="000000">
                      <a:alpha val="43137"/>
                    </a:srgbClr>
                  </a:outerShdw>
                </a:effectLst>
              </a:rPr>
              <a:t>統計圖形</a:t>
            </a:r>
            <a:endParaRPr lang="en-US" altLang="zh-TW" sz="2800" b="1" dirty="0" smtClean="0">
              <a:solidFill>
                <a:schemeClr val="bg1"/>
              </a:solidFill>
              <a:effectLst>
                <a:outerShdw blurRad="38100" dist="38100" dir="2700000" algn="tl">
                  <a:srgbClr val="000000">
                    <a:alpha val="43137"/>
                  </a:srgbClr>
                </a:outerShdw>
              </a:effectLst>
            </a:endParaRPr>
          </a:p>
        </p:txBody>
      </p:sp>
      <p:sp>
        <p:nvSpPr>
          <p:cNvPr id="2" name="投影片編號版面配置區 1"/>
          <p:cNvSpPr>
            <a:spLocks noGrp="1"/>
          </p:cNvSpPr>
          <p:nvPr>
            <p:ph type="sldNum" sz="quarter" idx="12"/>
          </p:nvPr>
        </p:nvSpPr>
        <p:spPr/>
        <p:txBody>
          <a:bodyPr/>
          <a:lstStyle/>
          <a:p>
            <a:fld id="{ABF0AC0E-8DAE-4393-9467-A238A31520C4}" type="slidenum">
              <a:rPr lang="zh-TW" altLang="en-US" smtClean="0"/>
              <a:t>9</a:t>
            </a:fld>
            <a:endParaRPr lang="zh-TW" altLang="en-US"/>
          </a:p>
        </p:txBody>
      </p:sp>
    </p:spTree>
    <p:extLst>
      <p:ext uri="{BB962C8B-B14F-4D97-AF65-F5344CB8AC3E}">
        <p14:creationId xmlns:p14="http://schemas.microsoft.com/office/powerpoint/2010/main" val="4139917550"/>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186</TotalTime>
  <Words>2849</Words>
  <Application>Microsoft Office PowerPoint</Application>
  <PresentationFormat>如螢幕大小 (4:3)</PresentationFormat>
  <Paragraphs>660</Paragraphs>
  <Slides>66</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66</vt:i4>
      </vt:variant>
    </vt:vector>
  </HeadingPairs>
  <TitlesOfParts>
    <vt:vector size="74" baseType="lpstr">
      <vt:lpstr>Yu Gothic</vt:lpstr>
      <vt:lpstr>新細明體</vt:lpstr>
      <vt:lpstr>標楷體</vt:lpstr>
      <vt:lpstr>Arial</vt:lpstr>
      <vt:lpstr>Calibri</vt:lpstr>
      <vt:lpstr>Calibri Light</vt:lpstr>
      <vt:lpstr>Wingdings</vt:lpstr>
      <vt:lpstr>Office 佈景主題</vt:lpstr>
      <vt:lpstr>PowerPoint 簡報</vt:lpstr>
      <vt:lpstr>Agenda</vt:lpstr>
      <vt:lpstr>PowerPoint 簡報</vt:lpstr>
      <vt:lpstr>PowerPoint 簡報</vt:lpstr>
      <vt:lpstr>PowerPoint 簡報</vt:lpstr>
      <vt:lpstr>Data Visualization 資料視覺化の有許多套件 請挑選你熟悉的….深入學習</vt:lpstr>
      <vt:lpstr>PowerPoint 簡報</vt:lpstr>
      <vt:lpstr>Charting in Colaboratory</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作業: 完成底下的boxplot箱形圖 (Box plot)</vt:lpstr>
      <vt:lpstr>PowerPoint 簡報</vt:lpstr>
      <vt:lpstr>PowerPoint 簡報</vt:lpstr>
      <vt:lpstr>PowerPoint 簡報</vt:lpstr>
      <vt:lpstr>PowerPoint 簡報</vt:lpstr>
      <vt:lpstr>PowerPoint 簡報</vt:lpstr>
      <vt:lpstr>PowerPoint 簡報</vt:lpstr>
      <vt:lpstr>PowerPoint 簡報</vt:lpstr>
      <vt:lpstr>PowerPoint 簡報</vt:lpstr>
      <vt:lpstr>matplotlib.pyplot.legend的用處</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3D圖形畫製範例練習</vt:lpstr>
      <vt:lpstr>PowerPoint 簡報</vt:lpstr>
      <vt:lpstr>PowerPoint 簡報</vt:lpstr>
      <vt:lpstr>PowerPoint 簡報</vt:lpstr>
      <vt:lpstr>在Google Colab學習seaborn</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Matplotlib實戰</dc:title>
  <dc:creator>WSW</dc:creator>
  <cp:lastModifiedBy>user</cp:lastModifiedBy>
  <cp:revision>106</cp:revision>
  <dcterms:created xsi:type="dcterms:W3CDTF">2020-08-23T16:12:51Z</dcterms:created>
  <dcterms:modified xsi:type="dcterms:W3CDTF">2022-11-04T03:49:56Z</dcterms:modified>
</cp:coreProperties>
</file>