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81" r:id="rId10"/>
    <p:sldId id="284" r:id="rId11"/>
    <p:sldId id="283" r:id="rId12"/>
    <p:sldId id="280" r:id="rId13"/>
    <p:sldId id="287" r:id="rId14"/>
    <p:sldId id="286" r:id="rId15"/>
    <p:sldId id="285" r:id="rId16"/>
    <p:sldId id="288" r:id="rId17"/>
    <p:sldId id="289" r:id="rId18"/>
    <p:sldId id="290" r:id="rId19"/>
    <p:sldId id="291" r:id="rId20"/>
    <p:sldId id="282" r:id="rId21"/>
    <p:sldId id="294" r:id="rId22"/>
    <p:sldId id="292" r:id="rId23"/>
    <p:sldId id="296" r:id="rId24"/>
    <p:sldId id="293" r:id="rId25"/>
    <p:sldId id="295" r:id="rId26"/>
    <p:sldId id="265" r:id="rId27"/>
    <p:sldId id="273" r:id="rId28"/>
    <p:sldId id="258" r:id="rId29"/>
    <p:sldId id="274" r:id="rId30"/>
    <p:sldId id="275" r:id="rId31"/>
    <p:sldId id="278" r:id="rId32"/>
    <p:sldId id="279" r:id="rId33"/>
    <p:sldId id="276" r:id="rId34"/>
    <p:sldId id="266" r:id="rId35"/>
    <p:sldId id="269" r:id="rId36"/>
    <p:sldId id="270" r:id="rId37"/>
    <p:sldId id="271" r:id="rId38"/>
    <p:sldId id="272" r:id="rId39"/>
    <p:sldId id="277" r:id="rId40"/>
    <p:sldId id="267" r:id="rId41"/>
    <p:sldId id="26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5-16T03:28:1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5256 0,'0'124'0,"0"52"16,0 54-16,-17 16 16,-19 19-1,-52 335 1,0 0 0,70 52-1,18-34 1,0-54-1,0-282-15,0-53 16,36 54-16,-19-54 0,19 0 16,34 212-1,-52-70 1,-1-124 0,19-106-1,-36-88 1,0-18-1,0-17 1,17 35 15</inkml:trace>
  <inkml:trace contextRef="#ctx0" brushRef="#br0" timeOffset="750.5286">8696 10019 0,'88'0'63,"18"0"-63,88 0 16,0 0-16,53 0 15,88 0-15,18 0 16,88 0-16,35 18 15,-17-1-15,617 18 16,-53-35 0,-88 18 15,-89 0-15,-17-18-1,-158 35 1,-72 0-1,-34 1 1,-71-36 0,52 0-1,-281 17-15,0-17 16,-1 18-16,-17-1 16,-18 19-16,142-19 15,-177-17 1,0 18-1,159 70 1,141 53 0,-265-105-1</inkml:trace>
  <inkml:trace contextRef="#ctx0" brushRef="#br0" timeOffset="1899.4111">23089 11395 0,'53'35'16,"18"53"-16,-1 18 15,36 18 1,88 87 0,53 18-1,18 1 1,-124-124-16,-18-18 15,1-18-15,-36-17 0,-35-17 16,-18-19 0,-17 1-1</inkml:trace>
  <inkml:trace contextRef="#ctx0" brushRef="#br0" timeOffset="2300.0195">24324 11677 0,'0'0'0,"-35"35"0,-53 53 15,-106 124 1,-71 35-1,-123-18 1,212-105 0,-19-36-1,37 0-15,52-35 0,0 0 16,-88 35 0,35-35-1,71-35-15</inkml:trace>
  <inkml:trace contextRef="#ctx0" brushRef="#br0" timeOffset="3139.5362">9560 3563 0,'18'71'0,"52"34"15,124 195 1,1-70-1,-37-36 1,-87-106 0,-36-88 15</inkml:trace>
  <inkml:trace contextRef="#ctx0" brushRef="#br0" timeOffset="3523.725">10989 3845 0,'0'0'0,"-123"124"15,-19 17-15,1-18 16,-194 142 0,229-177-16,-17 0 15,35-35-15,17-18 16,36-17-16,17-36 78,18-17-62</inkml:trace>
  <inkml:trace contextRef="#ctx0" brushRef="#br0" timeOffset="3875.4343">9842 4639 0,'71'106'15,"-36"17"1,-17 1-16,0 158 31,-18 0-15,0 0 0,-53 1-1,-18-89 1,53-124-16,1-17 15</inkml:trace>
  <inkml:trace contextRef="#ctx0" brushRef="#br0" timeOffset="6383.8968">13776 10001 0,'18'18'172,"-18"0"-172,0-1 16,0 1-16,0-1 16,-18 1 15,0 0-16,1-18 17,-1 17-17,0-17 1,-17 0 0,17 0-1,1 0 48,-1 0-48,-17-17 1,35-1 31,0 0-32,18 1 1,-1-1-16,1 18 47,-1 18-16,1-1-15,-18 1 46,-18 0-30,1-18 14,-1 0-30,1 0 0,-1-18-1,18 0-15,0 1 16,0-1-16,0 1 31,18-1 0,17 36-15,-18-1-16,1 1 31,17 17-15,-52-17 62,-1-18-47,0 0-15,1-18 0,17-17-1,17-18-15,36 0 16,18 18-1,-36 17 1,-17 18 15,0 0-31,17 35 16,-35 1 0,0-19-1,0 36 1,0-35-1,-18-1 1,1 1 15,-1-36 1,0 36 77,1 0-31,-19-18-62,1 0-16,-18-53 15,18-35-15,17-18 16</inkml:trace>
  <inkml:trace contextRef="#ctx0" brushRef="#br0" timeOffset="8501.0641">13670 8625 0,'18'0'16,"17"18"-1,-17 0-15,-1-1 32,1 36-17,0 0 1,-18-35 0,0-1-1,0 1 1,-18 0-1,0-1-15,1 1 16,-36-36 31,35 1-31,0-1-1,1 0-15,-18-17 16,35-18-1,0 0 1,0 18 15,0 17-15,17 1-16,18-1 16,-17 18-16,0 0 15,17 0 1,-17 18 15,-1-1-31,-17 1 31,0 0-31,0-1 16,0 1 0,-35 17-1,-18-35 1,18 0-16,17 0 15,1 0 1,-1 0-16,0-17 78,89 17-62,52 0-16,1 35 15,-18 0-15,-18 0 16,-53-17 0,-17 0-1,-36-18 17,0 17-32,1-17 15,-18 0-15,-36 0 16,36 0-1,17 0-15,-35 0 16,0-35 15,18 0-31</inkml:trace>
  <inkml:trace contextRef="#ctx0" brushRef="#br0" timeOffset="11243.3054">13564 7302 0,'-17'-35'15,"-1"0"1,0-18 0,18 18-1,0 17 1,0 0 15,18 36 47,0 0-62,-18-1-1,0 1 1,0 0 0,0 17-1,0-17-15,0 17 16,0 18 0,0-36-1,-18 1 1,0-18 15,-17 0-31,17 0 16,-52-18-1,35-17 1,-1-53 0,36 70-1,0 1 1,18-19 15,17 19 0,53 17-15,-52 17 0,17 19-1,-36-19 1,-17 19-1,0-1 1,0-18 0,0 1-16,0 0 15,-35 17 1,17-35 0,1 0-16,-19 0 15,1 0 1,-18-18-1,0-35 1,36 18 15,17 0-15,0 0 0,17 17-1,19 18 1,-1 18-1,18 35 1,-18-18 0,-17 0-1,-18-17 1,-18-1 93,18-34-77,18-1-32,17 0 15,18 18-15,17-17 16,1 17-1,-36 17 1,-17 1 0,-18 0-1,-18 17 17,1-17-32</inkml:trace>
  <inkml:trace contextRef="#ctx0" brushRef="#br0" timeOffset="13044.827">19562 10072 0,'17'0'47,"1"17"-31,-18 1 0,0 0-16,0-1 15,0 1-15,0 17 16,0-17-1,-71 35 1,-17-18 15,53-35-15,0 0 0,17 0-1,-17 0 1,17 0-1,-35-18 1,53 1-16,0-1 16,0-17-16,0 0 15,0 17-15,0 0 16,18 1 31,-1 17-32,19 0 1,-19 0-16,19 17 31,-19 1-15,1-36 203,-1 1-204,1-1 1,0 0 0,-1 1-1</inkml:trace>
  <inkml:trace contextRef="#ctx0" brushRef="#br0" timeOffset="14250.9867">19244 8872 0,'18'18'125,"-18"0"-109,0-1 0,0 1-1,-18 17-15,-17-17 16,17-18-1,0 17-15,1-17 32,-54 0-17,-17-52 1,35-37 0,36 1-1,17 53-15,0 17 16,35-17-1,-18 35 1,19 18 0,-19-1-1,19 19 1,-19-19 0,1 1-1,-18-1 16,18 1 63,-1-18-31,1 18-48,-36-18 79,1 0-78,-1 0-16,-35 0 15,-35-88-15</inkml:trace>
  <inkml:trace contextRef="#ctx0" brushRef="#br0" timeOffset="15980.0567">19085 7285 0,'36'17'31,"-19"1"-15,1 0-16,-18 17 16,0-17-1,0-1 1,0 1-1,0 17 1,-18 1 0,-17-19-1,-18 1 1,0-18 0,35 0-16,-17 0 15,0-18 1,17 1-16,18-1 31,0 0-15,0 1-1,0-1 1,36-17 0,-19 35-1,1 0 1,-1 0-1,36 17 1,-17 19 0,-19-54 124,1 0-124,0 18 0,-1-17-16,1 17 31,-1 17-16,1 1 79,-18 0-31,0-1-63</inkml:trace>
  <inkml:trace contextRef="#ctx0" brushRef="#br0" timeOffset="18150.8047">14340 10548 0,'-35'18'0,"18"-18"16,-1 0-1,-35 17 1,-53 19-1,36-1 1,-19 0 0,-16 0-1,16-17 1,19 17 0,34-35-16,-16 0 15,-1 0-15,0 0 16,-18 0-16,-105-17 15,-18-19 1,-36-52 15,-16-70-15,-37-72 0,54-34-1,70-72 1,36-140-1,52-53 1,18 0 0,36 88-1,17 247-15,53 17 16,17 36-16,1 0 16,-1 0-16,107-106 15,-19 71 1,19 88-1,70 17 1,106 53 15,70 18-15,71 0 0,-71 0-1,-194-17 1,-123 70-1,-71-18 1,1 36-16,70 193 16,-54-87-16,19 52 15,53 212 1,-19 70 0,-16 1-1,-19 52 1,-52-105-1,-18-106 1,-106-89 0,-35 1 15,70-142-31,1-17 16,17 0-16,0-18 0,18-35 15,-1 18 1,19-54 15,17 1-15,0 0-1,-18 17 1,18-18-16</inkml:trace>
  <inkml:trace contextRef="#ctx0" brushRef="#br0" timeOffset="19367.4869">18962 11730 0,'-18'0'16,"1"0"-16,-1 0 0,-17 0 16,-71 0-1,0 0 1,-53-88-1,-17-53 1,-53-71 15,-36-70-15,36-106 0,70-36-1,35-70 1,89-105-1,35 299-15,0 35 16,18-17-16,35 53 0,17 17 16,71-141-1,71 36 1,35 17 0,88 53-1,88 71 1,18 70-1,-35 53 1,-36 35 0,-87 36 15,-160 35-31,1 0 16,-1 17-16,-70-17 0,53 35 15,88 124 1,-35 53-1,-1 105 1,1 71 0,-35 123-1,-71 71 1,-53 36 0,0-1-1,-53-17 1,-71-142-1,1-158 1,34-212 0,19-35-16,-1-18 15,18-35-15,-35 0 16,-123 17 0,-19 1-1,54-53 1,17-18-1,0 0 1,71 0 0,53 17-1</inkml:trace>
  <inkml:trace contextRef="#ctx0" brushRef="#br0" timeOffset="25923.6491">13723 8590 0,'-18'0'31,"1"0"-15,-1 0-16,-17 18 15,0-1-15,-71 36 16,18 0 0,17 18-1,0-18 1,19 0-1,-1-18 1,35-17 15,0-1-15,1 1 0,-1-1 62</inkml:trace>
  <inkml:trace contextRef="#ctx0" brushRef="#br0" timeOffset="26435.0739">13053 8484 0,'35'88'94,"18"-35"-94,18 36 0,-1 16 16,18-16-1,89 105 1,-54-71 0,-52-52-1,-89-89 110,36-35-109</inkml:trace>
  <inkml:trace contextRef="#ctx0" brushRef="#br0" timeOffset="27443.2258">19685 8502 0,'-18'0'62,"-52"53"-62,17 0 16,-18 35-16,1-17 16,-71 70-1,0 0 1,52-35-1,72-71-15,-19 18 32,19-36 171</inkml:trace>
  <inkml:trace contextRef="#ctx0" brushRef="#br0" timeOffset="27939.7065">18927 8731 0,'35'0'47,"18"53"-31,17 0-1,107 71 1,52 34 0,18-34-1,-159-71-15,18-18 16,-53-17-16,-36-18 0,1 17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90" y="4762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機器學習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92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6000" dirty="0" smtClean="0">
                <a:sym typeface="Wingdings" panose="05000000000000000000" pitchFamily="2" charset="2"/>
              </a:rPr>
              <a:t>anomaly detection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839" y="2709496"/>
            <a:ext cx="8089670" cy="1989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KDD CUP 99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 Columns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:DOS,probe,u2r,r2l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026" y="6081791"/>
            <a:ext cx="700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https://www.kaggle.com/code/eduardohasbun/machine-learning-intrusion-detection-system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66" y="1327119"/>
            <a:ext cx="5440248" cy="19803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91590" y="4689837"/>
            <a:ext cx="2747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Root (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U2R)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提權</a:t>
            </a:r>
            <a:endParaRPr lang="en-US" altLang="zh-TW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R2l == remote2local 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2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Nearest </a:t>
            </a:r>
            <a:r>
              <a:rPr lang="en-US" altLang="zh-TW" dirty="0" smtClean="0"/>
              <a:t>Neighbors</a:t>
            </a:r>
          </a:p>
          <a:p>
            <a:r>
              <a:rPr lang="en-US" altLang="zh-TW" dirty="0"/>
              <a:t>Naive Bayes</a:t>
            </a:r>
          </a:p>
          <a:p>
            <a:r>
              <a:rPr lang="en-US" altLang="zh-TW" dirty="0"/>
              <a:t>Decision Trees</a:t>
            </a:r>
            <a:r>
              <a:rPr lang="zh-TW" altLang="en-US" dirty="0"/>
              <a:t>決策樹</a:t>
            </a:r>
          </a:p>
          <a:p>
            <a:r>
              <a:rPr lang="en-US" altLang="zh-TW" dirty="0"/>
              <a:t>Support Vector Machines </a:t>
            </a:r>
            <a:r>
              <a:rPr lang="zh-TW" altLang="en-US" dirty="0"/>
              <a:t>支援向量</a:t>
            </a:r>
            <a:r>
              <a:rPr lang="zh-TW" altLang="en-US" dirty="0" smtClean="0"/>
              <a:t>機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2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k-nearest neighbors algorithm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24" y="2485984"/>
            <a:ext cx="5989334" cy="23520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04740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K-</a:t>
            </a:r>
            <a:r>
              <a:rPr lang="zh-TW" altLang="en-US" dirty="0"/>
              <a:t>近鄰演算法 </a:t>
            </a:r>
            <a:r>
              <a:rPr lang="en-US" altLang="zh-TW" dirty="0"/>
              <a:t>(KNN)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5655" y="2028304"/>
            <a:ext cx="4825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決定 </a:t>
            </a:r>
            <a:r>
              <a:rPr lang="en-US" altLang="zh-TW" sz="2400" dirty="0"/>
              <a:t>k </a:t>
            </a:r>
            <a:r>
              <a:rPr lang="zh-TW" altLang="en-US" sz="2400" dirty="0" smtClean="0"/>
              <a:t>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奇數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求每個鄰居跟自己之間的距離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找出跟自己最近的 </a:t>
            </a:r>
            <a:r>
              <a:rPr lang="en-US" altLang="zh-TW" sz="2400" dirty="0"/>
              <a:t>k </a:t>
            </a:r>
            <a:r>
              <a:rPr lang="zh-TW" altLang="en-US" sz="2400" dirty="0"/>
              <a:t>個鄰居，查看哪一組鄰居數量最多，就加入哪一組</a:t>
            </a:r>
          </a:p>
        </p:txBody>
      </p:sp>
      <p:sp>
        <p:nvSpPr>
          <p:cNvPr id="7" name="矩形 6"/>
          <p:cNvSpPr/>
          <p:nvPr/>
        </p:nvSpPr>
        <p:spPr>
          <a:xfrm>
            <a:off x="746760" y="1505084"/>
            <a:ext cx="270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feature similarity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381" y="448888"/>
            <a:ext cx="11743113" cy="1017357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https://scikit-learn.org/stable/modules/generated/sklearn.neighbors.KNeighborsClassifier.html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1" y="1635714"/>
            <a:ext cx="11347236" cy="2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5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7651"/>
            <a:ext cx="2328949" cy="743037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2" y="1855363"/>
            <a:ext cx="10515600" cy="314470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07571" y="4139738"/>
            <a:ext cx="455815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0102" y="4006735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0793" y="2105891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8200" y="2830207"/>
            <a:ext cx="7707284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0545" y="3686695"/>
            <a:ext cx="2061556" cy="627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93" y="473062"/>
            <a:ext cx="7562850" cy="2800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2741466"/>
            <a:ext cx="6967970" cy="382706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2360815" y="3017520"/>
            <a:ext cx="3960322" cy="275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65171" y="3042458"/>
            <a:ext cx="2277687" cy="316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0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953" y="2266200"/>
            <a:ext cx="10515600" cy="3344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Step-1: Select the </a:t>
            </a:r>
            <a:r>
              <a:rPr lang="en-US" altLang="zh-TW" dirty="0">
                <a:solidFill>
                  <a:srgbClr val="FF0000"/>
                </a:solidFill>
              </a:rPr>
              <a:t>number K </a:t>
            </a:r>
            <a:r>
              <a:rPr lang="en-US" altLang="zh-TW" dirty="0"/>
              <a:t>of the neighbors</a:t>
            </a:r>
          </a:p>
          <a:p>
            <a:pPr marL="0" indent="0">
              <a:buNone/>
            </a:pPr>
            <a:r>
              <a:rPr lang="en-US" altLang="zh-TW" dirty="0"/>
              <a:t>Step-2: Calculate </a:t>
            </a:r>
            <a:r>
              <a:rPr lang="en-US" altLang="zh-TW" dirty="0">
                <a:solidFill>
                  <a:srgbClr val="FF0000"/>
                </a:solidFill>
              </a:rPr>
              <a:t>the Euclidean distance </a:t>
            </a:r>
            <a:r>
              <a:rPr lang="en-US" altLang="zh-TW" dirty="0"/>
              <a:t>of K number of neighbors</a:t>
            </a:r>
          </a:p>
          <a:p>
            <a:pPr marL="0" indent="0">
              <a:buNone/>
            </a:pPr>
            <a:r>
              <a:rPr lang="en-US" altLang="zh-TW" dirty="0"/>
              <a:t>Step-3: Take </a:t>
            </a:r>
            <a:r>
              <a:rPr lang="en-US" altLang="zh-TW" dirty="0">
                <a:solidFill>
                  <a:srgbClr val="FF0000"/>
                </a:solidFill>
              </a:rPr>
              <a:t>the K nearest neighbors </a:t>
            </a:r>
            <a:r>
              <a:rPr lang="en-US" altLang="zh-TW" dirty="0"/>
              <a:t>as per the calculated Euclidean distance.</a:t>
            </a:r>
          </a:p>
          <a:p>
            <a:pPr marL="0" indent="0">
              <a:buNone/>
            </a:pPr>
            <a:r>
              <a:rPr lang="en-US" altLang="zh-TW" dirty="0"/>
              <a:t>Step-4: Among these k neighbors,</a:t>
            </a:r>
            <a:r>
              <a:rPr lang="en-US" altLang="zh-TW" dirty="0">
                <a:solidFill>
                  <a:srgbClr val="FF0000"/>
                </a:solidFill>
              </a:rPr>
              <a:t> count </a:t>
            </a:r>
            <a:r>
              <a:rPr lang="en-US" altLang="zh-TW" dirty="0"/>
              <a:t>the number of the data points in each category.</a:t>
            </a:r>
          </a:p>
          <a:p>
            <a:pPr marL="0" indent="0">
              <a:buNone/>
            </a:pPr>
            <a:r>
              <a:rPr lang="en-US" altLang="zh-TW" dirty="0"/>
              <a:t>Step-5: Assign the new data points to that category for which the number of the neighbor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Step-6: Our model is ready.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625" y="1321356"/>
            <a:ext cx="821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https://www.javatpoint.com/k-nearest-neighbor-algorithm-for-machine-learning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2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64" y="1320556"/>
            <a:ext cx="5749283" cy="5178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549" y="766883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Car manufacturer company that has manufactured a new SUV car.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48647" y="2058570"/>
            <a:ext cx="5605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Data Pre-processing step</a:t>
            </a:r>
          </a:p>
          <a:p>
            <a:r>
              <a:rPr lang="en-US" altLang="zh-TW" dirty="0"/>
              <a:t>Fitting the K-NN algorithm to the Training set</a:t>
            </a:r>
          </a:p>
          <a:p>
            <a:r>
              <a:rPr lang="en-US" altLang="zh-TW" dirty="0"/>
              <a:t>Predicting the test result</a:t>
            </a:r>
          </a:p>
          <a:p>
            <a:r>
              <a:rPr lang="en-US" altLang="zh-TW" dirty="0"/>
              <a:t>Test accuracy of the result(Creation of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 matrix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Visualizing the test set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9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65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750"/>
          </a:xfrm>
        </p:spPr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迴</a:t>
            </a:r>
            <a:r>
              <a:rPr lang="zh-TW" altLang="en-US" dirty="0"/>
              <a:t>歸演算法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分類</a:t>
            </a:r>
            <a:r>
              <a:rPr lang="zh-TW" altLang="en-US" dirty="0"/>
              <a:t>演算法分析</a:t>
            </a:r>
          </a:p>
          <a:p>
            <a:r>
              <a:rPr lang="zh-TW" altLang="en-US" dirty="0"/>
              <a:t>非監督學習演算法分析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17175" cy="80697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分類評估指標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7412" y="1299791"/>
            <a:ext cx="6927940" cy="4789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一、分類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、混淆矩陣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、準確率（</a:t>
            </a:r>
            <a:r>
              <a:rPr lang="en-US" altLang="zh-TW" dirty="0" smtClean="0"/>
              <a:t>Accuracy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、錯誤率（</a:t>
            </a:r>
            <a:r>
              <a:rPr lang="en-US" altLang="zh-TW" dirty="0" smtClean="0"/>
              <a:t>Error </a:t>
            </a:r>
            <a:r>
              <a:rPr lang="en-US" altLang="zh-TW" dirty="0"/>
              <a:t>rate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、精確率（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、召回率（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 score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 smtClean="0"/>
              <a:t>ROC</a:t>
            </a:r>
            <a:r>
              <a:rPr lang="zh-TW" altLang="en-US" dirty="0" smtClean="0"/>
              <a:t>曲線</a:t>
            </a:r>
          </a:p>
          <a:p>
            <a:pPr marL="0" indent="0">
              <a:buNone/>
            </a:pPr>
            <a:r>
              <a:rPr lang="en-US" altLang="zh-TW" dirty="0" smtClean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AUC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 smtClean="0"/>
              <a:t>PR</a:t>
            </a:r>
            <a:r>
              <a:rPr lang="zh-TW" altLang="en-US" dirty="0" smtClean="0"/>
              <a:t>曲線</a:t>
            </a:r>
          </a:p>
          <a:p>
            <a:pPr marL="0" indent="0">
              <a:buNone/>
            </a:pPr>
            <a:r>
              <a:rPr lang="en-US" altLang="zh-TW" dirty="0" smtClean="0"/>
              <a:t>10</a:t>
            </a:r>
            <a:r>
              <a:rPr lang="zh-TW" altLang="en-US" dirty="0" smtClean="0"/>
              <a:t>、對數損失（</a:t>
            </a:r>
            <a:r>
              <a:rPr lang="en-US" altLang="zh-TW" dirty="0" err="1" smtClean="0"/>
              <a:t>log_loss</a:t>
            </a:r>
            <a:r>
              <a:rPr lang="zh-TW" altLang="en-US" dirty="0"/>
              <a:t>）</a:t>
            </a:r>
          </a:p>
          <a:p>
            <a:pPr marL="0" indent="0">
              <a:buNone/>
            </a:pPr>
            <a:r>
              <a:rPr lang="en-US" altLang="zh-TW" dirty="0" smtClean="0"/>
              <a:t>11</a:t>
            </a:r>
            <a:r>
              <a:rPr lang="zh-TW" altLang="en-US" dirty="0" smtClean="0"/>
              <a:t>、分類指標的文本報告（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184" y="684014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機器學習模型評估指標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39784" y="1814706"/>
            <a:ext cx="4120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二、</a:t>
            </a:r>
            <a:r>
              <a:rPr lang="zh-TW" altLang="en-US" dirty="0" smtClean="0"/>
              <a:t>回歸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1</a:t>
            </a:r>
            <a:r>
              <a:rPr lang="zh-TW" altLang="en-US" dirty="0"/>
              <a:t>、平均絕對誤差（</a:t>
            </a:r>
            <a:r>
              <a:rPr lang="en-US" altLang="zh-TW" dirty="0"/>
              <a:t>MAE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、均方誤差（</a:t>
            </a:r>
            <a:r>
              <a:rPr lang="en-US" altLang="zh-TW" dirty="0"/>
              <a:t>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、均方根誤差（</a:t>
            </a:r>
            <a:r>
              <a:rPr lang="en-US" altLang="zh-TW" dirty="0"/>
              <a:t>RMSE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4</a:t>
            </a:r>
            <a:r>
              <a:rPr lang="zh-TW" altLang="en-US" dirty="0"/>
              <a:t>、歸一化均方根誤差（</a:t>
            </a:r>
            <a:r>
              <a:rPr lang="en-US" altLang="zh-TW" dirty="0"/>
              <a:t>NRMSE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、決定係數（</a:t>
            </a:r>
            <a:r>
              <a:rPr lang="en-US" altLang="zh-TW" dirty="0"/>
              <a:t>R2</a:t>
            </a:r>
            <a:r>
              <a:rPr lang="zh-TW" altLang="en-US" dirty="0"/>
              <a:t>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5184" y="1002902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https://zhuanlan.zhihu.com/p/86120987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2563" y="6201422"/>
            <a:ext cx="472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https://ithelp.ithome.com.tw/articles/10202073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31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5" b="1631"/>
          <a:stretch/>
        </p:blipFill>
        <p:spPr>
          <a:xfrm>
            <a:off x="763384" y="299258"/>
            <a:ext cx="11001485" cy="617635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56210" y="897775"/>
            <a:ext cx="9950333" cy="1446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63383" y="2344189"/>
            <a:ext cx="10043161" cy="1446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56210" y="4084321"/>
            <a:ext cx="10158153" cy="612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56211" y="4990408"/>
            <a:ext cx="10357658" cy="15517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81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08" y="53915"/>
            <a:ext cx="4057650" cy="3333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8621" y="281309"/>
            <a:ext cx="5623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正確</a:t>
            </a:r>
            <a:r>
              <a:rPr lang="zh-TW" altLang="en-US" dirty="0"/>
              <a:t>率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真的</a:t>
            </a:r>
            <a:r>
              <a:rPr lang="zh-TW" altLang="en-US" dirty="0"/>
              <a:t>猜對的</a:t>
            </a:r>
            <a:r>
              <a:rPr lang="en-US" altLang="zh-TW" dirty="0"/>
              <a:t>(TP+TN)</a:t>
            </a:r>
            <a:r>
              <a:rPr lang="zh-TW" altLang="en-US" dirty="0"/>
              <a:t>除以所有猜的次數</a:t>
            </a:r>
            <a:r>
              <a:rPr lang="en-US" altLang="zh-TW" dirty="0"/>
              <a:t>(TP+FP+FN+TN)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1+90)/100 = 0.91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6810" y="13919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Precision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  <a:endParaRPr lang="en-US" altLang="zh-TW" dirty="0"/>
          </a:p>
          <a:p>
            <a:r>
              <a:rPr lang="en-US" altLang="zh-TW" dirty="0"/>
              <a:t>What proportion of positive identifications was actually correct?</a:t>
            </a:r>
          </a:p>
          <a:p>
            <a:r>
              <a:rPr lang="zh-TW" altLang="en-US" dirty="0"/>
              <a:t>猜</a:t>
            </a:r>
            <a:r>
              <a:rPr lang="en-US" altLang="zh-TW" dirty="0"/>
              <a:t>True(Positive)</a:t>
            </a:r>
            <a:r>
              <a:rPr lang="zh-TW" altLang="en-US" dirty="0"/>
              <a:t>時有多少比例是正確猜對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TP</a:t>
            </a:r>
            <a:r>
              <a:rPr lang="en-US" altLang="zh-TW" dirty="0"/>
              <a:t>/(TP+FP)</a:t>
            </a:r>
          </a:p>
          <a:p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/(1+1) = 0.5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6810" y="31585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Recall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  <a:endParaRPr lang="en-US" altLang="zh-TW" dirty="0"/>
          </a:p>
          <a:p>
            <a:r>
              <a:rPr lang="en-US" altLang="zh-TW" dirty="0"/>
              <a:t>What proportion of actual positives was identified correctly?</a:t>
            </a:r>
          </a:p>
          <a:p>
            <a:r>
              <a:rPr lang="zh-TW" altLang="en-US" dirty="0"/>
              <a:t>實際是對的而且也被識別出來</a:t>
            </a:r>
            <a:r>
              <a:rPr lang="en-US" altLang="zh-TW" dirty="0"/>
              <a:t>(</a:t>
            </a:r>
            <a:r>
              <a:rPr lang="zh-TW" altLang="en-US" dirty="0"/>
              <a:t>猜對</a:t>
            </a:r>
            <a:r>
              <a:rPr lang="en-US" altLang="zh-TW" dirty="0"/>
              <a:t>)</a:t>
            </a:r>
            <a:r>
              <a:rPr lang="zh-TW" altLang="en-US" dirty="0"/>
              <a:t>的比例有</a:t>
            </a:r>
            <a:r>
              <a:rPr lang="zh-TW" altLang="en-US" dirty="0" smtClean="0"/>
              <a:t>多少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TP</a:t>
            </a:r>
            <a:r>
              <a:rPr lang="en-US" altLang="zh-TW" dirty="0"/>
              <a:t>/(TP+FN)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/(1+8) = </a:t>
            </a:r>
            <a:r>
              <a:rPr lang="en-US" altLang="zh-TW" dirty="0" smtClean="0"/>
              <a:t>0.11</a:t>
            </a:r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0.89</a:t>
            </a:r>
            <a:r>
              <a:rPr lang="zh-TW" altLang="en-US" dirty="0"/>
              <a:t>的機率把</a:t>
            </a:r>
            <a:r>
              <a:rPr lang="en-US" altLang="zh-TW" dirty="0"/>
              <a:t>True</a:t>
            </a:r>
            <a:r>
              <a:rPr lang="zh-TW" altLang="en-US" dirty="0"/>
              <a:t>認成</a:t>
            </a:r>
            <a:r>
              <a:rPr lang="en-US" altLang="zh-TW" dirty="0"/>
              <a:t>False</a:t>
            </a:r>
            <a:r>
              <a:rPr lang="zh-TW" altLang="en-US" dirty="0"/>
              <a:t>的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481377" y="5183955"/>
                <a:ext cx="480150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TW" dirty="0"/>
                                <m:t>Recall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TW" dirty="0"/>
                                <m:t>Precision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h𝑎𝑟𝑚𝑜𝑛𝑖𝑐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77" y="5183955"/>
                <a:ext cx="480150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3883830"/>
            <a:ext cx="3237781" cy="2800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16601" y="4814623"/>
            <a:ext cx="272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AUC</a:t>
            </a:r>
            <a:r>
              <a:rPr lang="zh-TW" altLang="en-US" dirty="0"/>
              <a:t>（</a:t>
            </a:r>
            <a:r>
              <a:rPr lang="en-US" altLang="zh-TW" dirty="0"/>
              <a:t>Area Under Curve</a:t>
            </a:r>
            <a:r>
              <a:rPr lang="zh-TW" altLang="en-US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68824" y="3514498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ROC</a:t>
            </a:r>
            <a:r>
              <a:rPr lang="zh-TW" altLang="en-US" dirty="0" smtClean="0"/>
              <a:t>曲線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95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3193" y="432782"/>
            <a:ext cx="98533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>
                <a:solidFill>
                  <a:srgbClr val="FF0000"/>
                </a:solidFill>
              </a:rPr>
              <a:t>roc_curve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auc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y_probs</a:t>
            </a:r>
            <a:r>
              <a:rPr lang="en-US" altLang="zh-TW" dirty="0"/>
              <a:t> = </a:t>
            </a:r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predict_proba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               #</a:t>
            </a:r>
            <a:r>
              <a:rPr lang="zh-TW" altLang="en-US" dirty="0"/>
              <a:t>模型的预测</a:t>
            </a:r>
            <a:r>
              <a:rPr lang="zh-TW" altLang="en-US" dirty="0" smtClean="0"/>
              <a:t>得分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fpr</a:t>
            </a:r>
            <a:r>
              <a:rPr lang="en-US" altLang="zh-TW" dirty="0"/>
              <a:t>, </a:t>
            </a:r>
            <a:r>
              <a:rPr lang="en-US" altLang="zh-TW" dirty="0" err="1"/>
              <a:t>tpr</a:t>
            </a:r>
            <a:r>
              <a:rPr lang="en-US" altLang="zh-TW" dirty="0"/>
              <a:t>, thresholds = </a:t>
            </a:r>
            <a:r>
              <a:rPr lang="en-US" altLang="zh-TW" dirty="0" err="1"/>
              <a:t>roc_curve</a:t>
            </a:r>
            <a:r>
              <a:rPr lang="en-US" altLang="zh-TW" dirty="0"/>
              <a:t>(</a:t>
            </a:r>
            <a:r>
              <a:rPr lang="en-US" altLang="zh-TW" dirty="0" err="1"/>
              <a:t>y_true,y_score</a:t>
            </a:r>
            <a:r>
              <a:rPr lang="en-US" altLang="zh-TW" dirty="0"/>
              <a:t>, </a:t>
            </a:r>
            <a:r>
              <a:rPr lang="en-US" altLang="zh-TW" dirty="0" err="1"/>
              <a:t>pos_label</a:t>
            </a:r>
            <a:r>
              <a:rPr lang="en-US" altLang="zh-TW" dirty="0"/>
              <a:t>=None, </a:t>
            </a:r>
            <a:r>
              <a:rPr lang="en-US" altLang="zh-TW" dirty="0" err="1"/>
              <a:t>sample_weight</a:t>
            </a:r>
            <a:r>
              <a:rPr lang="en-US" altLang="zh-TW" dirty="0"/>
              <a:t>=None, </a:t>
            </a:r>
            <a:r>
              <a:rPr lang="en-US" altLang="zh-TW" dirty="0" err="1"/>
              <a:t>drop_intermediate</a:t>
            </a:r>
            <a:r>
              <a:rPr lang="en-US" altLang="zh-TW" dirty="0"/>
              <a:t>=True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sz="2400" dirty="0" err="1"/>
              <a:t>roc_auc</a:t>
            </a:r>
            <a:r>
              <a:rPr lang="en-US" altLang="zh-TW" sz="2400" dirty="0"/>
              <a:t> =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fpr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tpr</a:t>
            </a:r>
            <a:r>
              <a:rPr lang="en-US" altLang="zh-TW" sz="2400" dirty="0"/>
              <a:t>)                                     #</a:t>
            </a:r>
            <a:r>
              <a:rPr lang="en-US" altLang="zh-TW" sz="2400" dirty="0" err="1"/>
              <a:t>auc</a:t>
            </a:r>
            <a:r>
              <a:rPr lang="zh-TW" altLang="en-US" sz="2400" dirty="0"/>
              <a:t>为</a:t>
            </a:r>
            <a:r>
              <a:rPr lang="en-US" altLang="zh-TW" sz="2400" dirty="0"/>
              <a:t>Roc</a:t>
            </a:r>
            <a:r>
              <a:rPr lang="zh-TW" altLang="en-US" sz="2400" dirty="0"/>
              <a:t>曲线下的面积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/>
              <a:t>开始画</a:t>
            </a:r>
            <a:r>
              <a:rPr lang="en-US" altLang="zh-TW" dirty="0"/>
              <a:t>ROC</a:t>
            </a:r>
            <a:r>
              <a:rPr lang="zh-TW" altLang="en-US" dirty="0"/>
              <a:t>曲线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fpr</a:t>
            </a:r>
            <a:r>
              <a:rPr lang="en-US" altLang="zh-TW" dirty="0"/>
              <a:t>, </a:t>
            </a:r>
            <a:r>
              <a:rPr lang="en-US" altLang="zh-TW" dirty="0" err="1"/>
              <a:t>tpr</a:t>
            </a:r>
            <a:r>
              <a:rPr lang="en-US" altLang="zh-TW" dirty="0"/>
              <a:t>, '</a:t>
            </a:r>
            <a:r>
              <a:rPr lang="en-US" altLang="zh-TW" dirty="0" err="1"/>
              <a:t>b',label</a:t>
            </a:r>
            <a:r>
              <a:rPr lang="en-US" altLang="zh-TW" dirty="0"/>
              <a:t>='AUC = %0.2f'% </a:t>
            </a:r>
            <a:r>
              <a:rPr lang="en-US" altLang="zh-TW" dirty="0" err="1"/>
              <a:t>roc_auc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 right')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([0,1],[0,1],'r--')</a:t>
            </a:r>
          </a:p>
          <a:p>
            <a:r>
              <a:rPr lang="en-US" altLang="zh-TW" dirty="0" err="1"/>
              <a:t>plt.xlim</a:t>
            </a:r>
            <a:r>
              <a:rPr lang="en-US" altLang="zh-TW" dirty="0"/>
              <a:t>([-0.1,1.1])</a:t>
            </a:r>
          </a:p>
          <a:p>
            <a:r>
              <a:rPr lang="en-US" altLang="zh-TW" dirty="0" err="1"/>
              <a:t>plt.ylim</a:t>
            </a:r>
            <a:r>
              <a:rPr lang="en-US" altLang="zh-TW" dirty="0"/>
              <a:t>([-0.1,1.1])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('False Positive Rate')                            #</a:t>
            </a:r>
            <a:r>
              <a:rPr lang="zh-TW" altLang="en-US" dirty="0"/>
              <a:t>横坐标是</a:t>
            </a:r>
            <a:r>
              <a:rPr lang="en-US" altLang="zh-TW" dirty="0" err="1"/>
              <a:t>fpr</a:t>
            </a:r>
            <a:endParaRPr lang="en-US" altLang="zh-TW" dirty="0"/>
          </a:p>
          <a:p>
            <a:r>
              <a:rPr lang="en-US" altLang="zh-TW" dirty="0" err="1"/>
              <a:t>plt.ylabel</a:t>
            </a:r>
            <a:r>
              <a:rPr lang="en-US" altLang="zh-TW" dirty="0"/>
              <a:t>('True Positive Rate')                             #</a:t>
            </a:r>
            <a:r>
              <a:rPr lang="zh-TW" altLang="en-US" dirty="0"/>
              <a:t>纵坐标是</a:t>
            </a:r>
            <a:r>
              <a:rPr lang="en-US" altLang="zh-TW" dirty="0" err="1"/>
              <a:t>tpr</a:t>
            </a:r>
            <a:endParaRPr lang="en-US" altLang="zh-TW" dirty="0"/>
          </a:p>
          <a:p>
            <a:r>
              <a:rPr lang="en-US" altLang="zh-TW" dirty="0" err="1"/>
              <a:t>plt.title</a:t>
            </a:r>
            <a:r>
              <a:rPr lang="en-US" altLang="zh-TW" dirty="0"/>
              <a:t>('Receiver operating characteristic example')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2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821" y="695094"/>
            <a:ext cx="10515600" cy="1050579"/>
          </a:xfrm>
        </p:spPr>
        <p:txBody>
          <a:bodyPr/>
          <a:lstStyle/>
          <a:p>
            <a:pPr marL="0" indent="0">
              <a:buNone/>
            </a:pPr>
            <a:r>
              <a:rPr lang="fr-FR" altLang="zh-TW" dirty="0"/>
              <a:t>from sklearn.</a:t>
            </a:r>
            <a:r>
              <a:rPr lang="fr-FR" altLang="zh-TW" dirty="0">
                <a:solidFill>
                  <a:srgbClr val="FF0000"/>
                </a:solidFill>
              </a:rPr>
              <a:t>metrics</a:t>
            </a:r>
            <a:r>
              <a:rPr lang="fr-FR" altLang="zh-TW" dirty="0"/>
              <a:t> import </a:t>
            </a:r>
            <a:r>
              <a:rPr lang="fr-FR" altLang="zh-TW" dirty="0">
                <a:solidFill>
                  <a:srgbClr val="FF0000"/>
                </a:solidFill>
              </a:rPr>
              <a:t>confusion_matrix</a:t>
            </a:r>
          </a:p>
          <a:p>
            <a:pPr marL="0" indent="0">
              <a:buNone/>
            </a:pPr>
            <a:r>
              <a:rPr lang="fr-FR" altLang="zh-TW" dirty="0"/>
              <a:t>confusion_matrix(y_true, y_pred)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1821" y="2169313"/>
            <a:ext cx="10749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</a:t>
            </a:r>
            <a:r>
              <a:rPr lang="en-US" altLang="zh-TW" sz="2400" dirty="0" err="1">
                <a:solidFill>
                  <a:srgbClr val="FF0000"/>
                </a:solidFill>
              </a:rPr>
              <a:t>metrics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accuracy_score</a:t>
            </a:r>
            <a:endParaRPr lang="en-US" altLang="zh-TW" sz="2400" dirty="0"/>
          </a:p>
          <a:p>
            <a:r>
              <a:rPr lang="en-US" altLang="zh-TW" sz="2400" dirty="0" err="1"/>
              <a:t>accuracy_score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y_true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y_pred</a:t>
            </a:r>
            <a:r>
              <a:rPr lang="en-US" altLang="zh-TW" sz="2400" dirty="0"/>
              <a:t>, normalize=True, </a:t>
            </a:r>
            <a:r>
              <a:rPr lang="en-US" altLang="zh-TW" sz="2400" dirty="0" err="1"/>
              <a:t>sample_weight</a:t>
            </a:r>
            <a:r>
              <a:rPr lang="en-US" altLang="zh-TW" sz="2400" dirty="0"/>
              <a:t>=None) 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90204" y="3665604"/>
            <a:ext cx="1145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sklearn.</a:t>
            </a:r>
            <a:r>
              <a:rPr lang="en-US" altLang="zh-TW" sz="2800" dirty="0" err="1">
                <a:solidFill>
                  <a:srgbClr val="FF0000"/>
                </a:solidFill>
              </a:rPr>
              <a:t>metrics</a:t>
            </a:r>
            <a:r>
              <a:rPr lang="en-US" altLang="zh-TW" sz="2800" dirty="0"/>
              <a:t> import </a:t>
            </a:r>
            <a:r>
              <a:rPr lang="en-US" altLang="zh-TW" sz="2800" dirty="0" err="1"/>
              <a:t>precision_score</a:t>
            </a:r>
            <a:endParaRPr lang="en-US" altLang="zh-TW" sz="2800" dirty="0"/>
          </a:p>
          <a:p>
            <a:r>
              <a:rPr lang="en-US" altLang="zh-TW" sz="2800" dirty="0" err="1">
                <a:solidFill>
                  <a:srgbClr val="FF0000"/>
                </a:solidFill>
              </a:rPr>
              <a:t>precision_score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y_true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y_pred</a:t>
            </a:r>
            <a:r>
              <a:rPr lang="en-US" altLang="zh-TW" sz="2800" dirty="0"/>
              <a:t>, labels=None, </a:t>
            </a:r>
            <a:r>
              <a:rPr lang="en-US" altLang="zh-TW" sz="2800" dirty="0" err="1"/>
              <a:t>pos_label</a:t>
            </a:r>
            <a:r>
              <a:rPr lang="en-US" altLang="zh-TW" sz="2800" dirty="0"/>
              <a:t>=1, average='binary')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29243" y="5161895"/>
            <a:ext cx="1088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recall_score</a:t>
            </a:r>
            <a:endParaRPr lang="en-US" altLang="zh-TW" dirty="0"/>
          </a:p>
          <a:p>
            <a:r>
              <a:rPr lang="en-US" altLang="zh-TW" dirty="0" err="1"/>
              <a:t>sklearn.metrics.recall_score</a:t>
            </a:r>
            <a:r>
              <a:rPr lang="en-US" altLang="zh-TW" dirty="0"/>
              <a:t>(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labels=None, </a:t>
            </a:r>
            <a:r>
              <a:rPr lang="en-US" altLang="zh-TW" dirty="0" err="1"/>
              <a:t>pos_label</a:t>
            </a:r>
            <a:r>
              <a:rPr lang="en-US" altLang="zh-TW" dirty="0"/>
              <a:t>=1,average='binary', </a:t>
            </a:r>
            <a:r>
              <a:rPr lang="en-US" altLang="zh-TW" dirty="0" err="1"/>
              <a:t>sample_weight</a:t>
            </a:r>
            <a:r>
              <a:rPr lang="en-US" altLang="zh-TW" dirty="0"/>
              <a:t>=None)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01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749" y="1171786"/>
            <a:ext cx="9454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f1_score </a:t>
            </a:r>
          </a:p>
          <a:p>
            <a:r>
              <a:rPr lang="en-US" altLang="zh-TW" dirty="0"/>
              <a:t>f1_score(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labels=None, </a:t>
            </a:r>
            <a:r>
              <a:rPr lang="en-US" altLang="zh-TW" dirty="0" err="1"/>
              <a:t>pos_label</a:t>
            </a:r>
            <a:r>
              <a:rPr lang="en-US" altLang="zh-TW" dirty="0"/>
              <a:t>=1, average=’binary’, </a:t>
            </a:r>
            <a:r>
              <a:rPr lang="en-US" altLang="zh-TW" dirty="0" err="1"/>
              <a:t>sample_weight</a:t>
            </a:r>
            <a:r>
              <a:rPr lang="en-US" altLang="zh-TW" dirty="0"/>
              <a:t>=None)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05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非監督學習演算法分析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37777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非監督學習演算法分析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77688"/>
            <a:ext cx="12258502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集群分析 </a:t>
            </a:r>
            <a:r>
              <a:rPr lang="en-US" altLang="zh-TW" sz="4400" dirty="0" smtClean="0"/>
              <a:t>K-means Clustering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285627" y="3909352"/>
            <a:ext cx="5608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/>
              <a:t>集群分析 </a:t>
            </a:r>
            <a:r>
              <a:rPr lang="en-US" altLang="zh-TW" dirty="0"/>
              <a:t>K-means 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套件</a:t>
            </a:r>
            <a:endParaRPr lang="zh-TW" altLang="en-US" dirty="0"/>
          </a:p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2: code from scratch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06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099" y="1717440"/>
            <a:ext cx="759229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先設定好要分成多少</a:t>
            </a:r>
            <a:r>
              <a:rPr lang="en-US" altLang="zh-TW" dirty="0" smtClean="0"/>
              <a:t>(k)</a:t>
            </a:r>
            <a:r>
              <a:rPr lang="zh-TW" altLang="en-US" dirty="0" smtClean="0"/>
              <a:t>群。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然後在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space</a:t>
            </a:r>
            <a:r>
              <a:rPr lang="zh-TW" altLang="en-US" dirty="0" smtClean="0"/>
              <a:t>隨機給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每個資料與所有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個群心算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Euclidean distance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將每筆資料分類判給距離最近的那個群心。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計算新的群心</a:t>
            </a:r>
            <a:endParaRPr lang="en-US" altLang="zh-TW" dirty="0" smtClean="0"/>
          </a:p>
          <a:p>
            <a:r>
              <a:rPr lang="zh-TW" altLang="en-US" dirty="0" smtClean="0"/>
              <a:t>每個群心內都會有被分類過來的資料，用這些資料更新一次新的群心。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一直重複</a:t>
            </a:r>
            <a:r>
              <a:rPr lang="en-US" altLang="zh-TW" dirty="0" smtClean="0"/>
              <a:t>3–5</a:t>
            </a:r>
            <a:r>
              <a:rPr lang="zh-TW" altLang="en-US" dirty="0" smtClean="0"/>
              <a:t>，直到所有群心位置不在有太大的變動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5902" y="2059016"/>
            <a:ext cx="413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feature space(x</a:t>
            </a:r>
            <a:r>
              <a:rPr lang="zh-TW" altLang="en-US" dirty="0" smtClean="0"/>
              <a:t>軸身高和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軸體重組出來的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維空間，假設資料是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維，則會組出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維空間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66" y="5765905"/>
            <a:ext cx="845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歐基李德距離</a:t>
            </a:r>
            <a:r>
              <a:rPr lang="en-US" altLang="zh-TW" dirty="0" smtClean="0"/>
              <a:t>Euclidean distance</a:t>
            </a:r>
            <a:r>
              <a:rPr lang="zh-TW" altLang="en-US" dirty="0" smtClean="0"/>
              <a:t>，就是直線距離公式，從小學到大的那個距離公式，這邊距離當然也可以換成別種距離公式，但基本上都還是以歐式距離為主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420034" y="551934"/>
            <a:ext cx="7596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/>
              <a:t>集群分析 </a:t>
            </a:r>
            <a:r>
              <a:rPr lang="en-US" altLang="zh-TW" sz="4800" dirty="0"/>
              <a:t>K-means Clustering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4" y="175375"/>
            <a:ext cx="6443749" cy="1014788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集群分析 </a:t>
            </a:r>
            <a:r>
              <a:rPr lang="en-US" altLang="zh-TW" sz="3200" dirty="0" smtClean="0"/>
              <a:t>K-means Clustering</a:t>
            </a:r>
            <a:r>
              <a:rPr lang="zh-TW" altLang="en-US" sz="3200" dirty="0" smtClean="0"/>
              <a:t>實測</a:t>
            </a:r>
            <a:r>
              <a:rPr lang="en-US" altLang="zh-TW" sz="3200" dirty="0" smtClean="0"/>
              <a:t>1: </a:t>
            </a:r>
            <a:br>
              <a:rPr lang="en-US" altLang="zh-TW" sz="3200" dirty="0" smtClean="0"/>
            </a:b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</a:t>
            </a:r>
            <a:r>
              <a:rPr lang="zh-TW" altLang="en-US" sz="3200" dirty="0" smtClean="0"/>
              <a:t>套件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4" y="1074139"/>
            <a:ext cx="9857509" cy="202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45" y="2987409"/>
            <a:ext cx="8798173" cy="34632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68385" y="3923607"/>
            <a:ext cx="8986059" cy="1246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8536" y="3233366"/>
            <a:ext cx="248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Parameters: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1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145"/>
            <a:ext cx="11506435" cy="64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78578" cy="798657"/>
          </a:xfrm>
        </p:spPr>
        <p:txBody>
          <a:bodyPr/>
          <a:lstStyle/>
          <a:p>
            <a:r>
              <a:rPr lang="en-US" altLang="zh-TW" b="1" dirty="0"/>
              <a:t>Methods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431299"/>
            <a:ext cx="10515600" cy="34109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23455" y="3183775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2069" y="1525309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3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9516" y="1075546"/>
            <a:ext cx="107913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sklearn.cluster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KMeans</a:t>
            </a:r>
            <a:endParaRPr lang="en-US" altLang="zh-TW" sz="2400" dirty="0" smtClean="0"/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</a:t>
            </a:r>
            <a:r>
              <a:rPr lang="en-US" altLang="zh-TW" sz="2400" dirty="0" err="1" smtClean="0"/>
              <a:t>np.array</a:t>
            </a:r>
            <a:r>
              <a:rPr lang="en-US" altLang="zh-TW" sz="2400" dirty="0" smtClean="0"/>
              <a:t>([[1, 2], [1, 4], [1, 0],[10, 2], [10, 4], [10, 0]])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=2, </a:t>
            </a:r>
            <a:r>
              <a:rPr lang="en-US" altLang="zh-TW" sz="2400" dirty="0" err="1" smtClean="0"/>
              <a:t>random_state</a:t>
            </a:r>
            <a:r>
              <a:rPr lang="en-US" altLang="zh-TW" sz="2400" dirty="0" smtClean="0"/>
              <a:t>=0, </a:t>
            </a:r>
            <a:r>
              <a:rPr lang="en-US" altLang="zh-TW" sz="2400" dirty="0" err="1" smtClean="0"/>
              <a:t>n_init</a:t>
            </a:r>
            <a:r>
              <a:rPr lang="en-US" altLang="zh-TW" sz="2400" dirty="0" smtClean="0"/>
              <a:t>="auto").fit(X)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kmeans.labels</a:t>
            </a:r>
            <a:r>
              <a:rPr lang="en-US" altLang="zh-TW" sz="2400" dirty="0" smtClean="0"/>
              <a:t>_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kmeans.predict</a:t>
            </a:r>
            <a:r>
              <a:rPr lang="en-US" altLang="zh-TW" sz="2400" dirty="0" smtClean="0"/>
              <a:t>([[0, 0], [12, 3]])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kmeans.cluster_centers</a:t>
            </a:r>
            <a:r>
              <a:rPr lang="en-US" altLang="zh-TW" sz="2400" dirty="0" smtClean="0"/>
              <a:t>_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059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03349" y="4159693"/>
            <a:ext cx="3035531" cy="5153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5754" y="885354"/>
            <a:ext cx="218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k_means.</a:t>
            </a:r>
            <a:r>
              <a:rPr lang="en-US" altLang="zh-TW" sz="3200" dirty="0" smtClean="0"/>
              <a:t>py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81198" y="4444364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主程式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9" y="4677483"/>
            <a:ext cx="3093634" cy="20366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0134" y="4969554"/>
            <a:ext cx="3241963" cy="29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2750" y="1522471"/>
            <a:ext cx="6096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initialization_methods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init_methods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fit(self, X):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initialize_means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compute_distances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label_examples</a:t>
            </a:r>
            <a:r>
              <a:rPr lang="en-US" altLang="zh-TW" dirty="0" smtClean="0"/>
              <a:t>(self, distances)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compute_means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compute_cost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get_values</a:t>
            </a:r>
            <a:r>
              <a:rPr lang="en-US" altLang="zh-TW" dirty="0" smtClean="0"/>
              <a:t>(self, X)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989737" y="66543"/>
            <a:ext cx="334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initialization_methods.py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4634" y="528208"/>
            <a:ext cx="452424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forgy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row_count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macqueen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maximin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var_part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46110" y="5368780"/>
            <a:ext cx="771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dirty="0" err="1" smtClean="0">
                <a:solidFill>
                  <a:srgbClr val="FF0000"/>
                </a:solidFill>
              </a:rPr>
              <a:t>KMeans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max_iter</a:t>
            </a:r>
            <a:r>
              <a:rPr lang="en-US" altLang="zh-TW" dirty="0" smtClean="0"/>
              <a:t> = 500, tolerance = 0.001, </a:t>
            </a:r>
            <a:r>
              <a:rPr lang="en-US" altLang="zh-TW" dirty="0" err="1" smtClean="0"/>
              <a:t>n_clusters</a:t>
            </a:r>
            <a:r>
              <a:rPr lang="en-US" altLang="zh-TW" dirty="0" smtClean="0"/>
              <a:t> = 5, runs = 100)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(clusters, </a:t>
            </a:r>
            <a:r>
              <a:rPr lang="en-US" altLang="zh-TW" dirty="0" err="1" smtClean="0"/>
              <a:t>data_with_clusters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14192" y="366211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171" y="259018"/>
            <a:ext cx="5910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集群分析 </a:t>
            </a:r>
            <a:r>
              <a:rPr lang="en-US" altLang="zh-TW" sz="2000" dirty="0" smtClean="0"/>
              <a:t>K-means Clustering</a:t>
            </a:r>
            <a:r>
              <a:rPr lang="zh-TW" altLang="en-US" sz="2000" dirty="0" smtClean="0"/>
              <a:t>實測</a:t>
            </a:r>
            <a:r>
              <a:rPr lang="en-US" altLang="zh-TW" sz="2000" dirty="0" smtClean="0"/>
              <a:t>2: code from scratch</a:t>
            </a:r>
            <a:endParaRPr lang="en-US" altLang="zh-TW" sz="2000" dirty="0"/>
          </a:p>
        </p:txBody>
      </p:sp>
      <p:sp>
        <p:nvSpPr>
          <p:cNvPr id="14" name="矩形 13"/>
          <p:cNvSpPr/>
          <p:nvPr/>
        </p:nvSpPr>
        <p:spPr>
          <a:xfrm>
            <a:off x="305286" y="720684"/>
            <a:ext cx="4616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https://github.com/tugrulhkarabulut/K-Means-Clustering/tree/master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2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7" y="2030744"/>
            <a:ext cx="11400174" cy="36135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27375" y="1928553"/>
            <a:ext cx="2226425" cy="665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9" y="213164"/>
            <a:ext cx="5619459" cy="6644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0" y="3535582"/>
            <a:ext cx="5903423" cy="131772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2131" y="3138517"/>
            <a:ext cx="1122218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53691" y="3355814"/>
            <a:ext cx="2585259" cy="436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419004" y="2274298"/>
            <a:ext cx="2560320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3253" y="482138"/>
            <a:ext cx="909031" cy="184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5" y="213164"/>
            <a:ext cx="6435065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0" y="3142850"/>
            <a:ext cx="5682182" cy="14512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8" y="669954"/>
            <a:ext cx="960120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110" y="2850891"/>
            <a:ext cx="689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https://numpy.org/doc/stable/reference/generated/numpy.linalg.norm.html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4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3130560" y="1282680"/>
              <a:ext cx="5753520" cy="34167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0" y="1273320"/>
                <a:ext cx="57722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05" y="473190"/>
            <a:ext cx="8961021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59" y="146454"/>
            <a:ext cx="5492170" cy="6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65" y="163079"/>
            <a:ext cx="7437390" cy="6503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061" y="1167456"/>
            <a:ext cx="30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https://scikit-learn.org/stable/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564" y="4595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機器學習環境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82767" y="187534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9" y="2809702"/>
            <a:ext cx="3659413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迴歸演算法分析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2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分類演算法分析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5998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2491" cy="1325563"/>
          </a:xfrm>
        </p:spPr>
        <p:txBody>
          <a:bodyPr/>
          <a:lstStyle/>
          <a:p>
            <a:r>
              <a:rPr lang="zh-TW" altLang="en-US" dirty="0"/>
              <a:t>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二元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有病</a:t>
            </a:r>
            <a:r>
              <a:rPr lang="en-US" altLang="zh-TW" dirty="0"/>
              <a:t>|</a:t>
            </a:r>
            <a:r>
              <a:rPr lang="zh-TW" altLang="en-US" dirty="0"/>
              <a:t>沒病</a:t>
            </a:r>
            <a:r>
              <a:rPr lang="en-US" altLang="zh-TW" dirty="0" smtClean="0"/>
              <a:t>,</a:t>
            </a:r>
          </a:p>
          <a:p>
            <a:pPr lvl="1"/>
            <a:r>
              <a:rPr lang="zh-TW" altLang="en-US" dirty="0" smtClean="0"/>
              <a:t>正常</a:t>
            </a:r>
            <a:r>
              <a:rPr lang="en-US" altLang="zh-TW" dirty="0" smtClean="0"/>
              <a:t>normal|</a:t>
            </a:r>
            <a:r>
              <a:rPr lang="zh-TW" altLang="en-US" dirty="0" smtClean="0"/>
              <a:t>異常</a:t>
            </a:r>
            <a:r>
              <a:rPr lang="en-US" altLang="zh-TW" dirty="0" smtClean="0"/>
              <a:t>anomaly </a:t>
            </a:r>
            <a:r>
              <a:rPr lang="en-US" altLang="zh-TW" dirty="0" smtClean="0">
                <a:sym typeface="Wingdings" panose="05000000000000000000" pitchFamily="2" charset="2"/>
              </a:rPr>
              <a:t>== &gt; anomaly detection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多元</a:t>
            </a:r>
            <a:r>
              <a:rPr lang="zh-TW" altLang="en-US" dirty="0"/>
              <a:t>分類</a:t>
            </a:r>
            <a:r>
              <a:rPr lang="en-US" altLang="zh-TW" dirty="0"/>
              <a:t>(</a:t>
            </a:r>
            <a:r>
              <a:rPr lang="zh-TW" altLang="en-US" dirty="0"/>
              <a:t>不同等級</a:t>
            </a:r>
            <a:r>
              <a:rPr lang="en-US" altLang="zh-TW" dirty="0"/>
              <a:t>A|B|C|D|E|...</a:t>
            </a:r>
            <a:r>
              <a:rPr lang="zh-TW" altLang="en-US" dirty="0"/>
              <a:t>的水果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6216" y="735518"/>
            <a:ext cx="5266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</a:t>
            </a:r>
            <a:r>
              <a:rPr lang="zh-TW" altLang="en-US" sz="3200" dirty="0" smtClean="0"/>
              <a:t>分類        </a:t>
            </a:r>
            <a:r>
              <a:rPr lang="en-US" altLang="zh-TW" sz="3200" dirty="0" smtClean="0"/>
              <a:t>multi-class </a:t>
            </a:r>
            <a:r>
              <a:rPr lang="zh-TW" altLang="en-US" sz="3200" dirty="0" smtClean="0"/>
              <a:t>分類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09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1179</Words>
  <Application>Microsoft Office PowerPoint</Application>
  <PresentationFormat>寬螢幕</PresentationFormat>
  <Paragraphs>192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DengXian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機器學習實戰報告</vt:lpstr>
      <vt:lpstr>Agenda</vt:lpstr>
      <vt:lpstr>機器學習</vt:lpstr>
      <vt:lpstr>機器學習類型 </vt:lpstr>
      <vt:lpstr>PowerPoint 簡報</vt:lpstr>
      <vt:lpstr>PowerPoint 簡報</vt:lpstr>
      <vt:lpstr>PowerPoint 簡報</vt:lpstr>
      <vt:lpstr>PowerPoint 簡報</vt:lpstr>
      <vt:lpstr>分類</vt:lpstr>
      <vt:lpstr>anomaly detection </vt:lpstr>
      <vt:lpstr>分類演算法</vt:lpstr>
      <vt:lpstr>k-nearest neighbors algorithm</vt:lpstr>
      <vt:lpstr>https://scikit-learn.org/stable/modules/generated/sklearn.neighbors.KNeighborsClassifier.html</vt:lpstr>
      <vt:lpstr>Method</vt:lpstr>
      <vt:lpstr>PowerPoint 簡報</vt:lpstr>
      <vt:lpstr>程式碼解說</vt:lpstr>
      <vt:lpstr>PowerPoint 簡報</vt:lpstr>
      <vt:lpstr>PowerPoint 簡報</vt:lpstr>
      <vt:lpstr>PowerPoint 簡報</vt:lpstr>
      <vt:lpstr>分類評估指標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非監督學習演算法分析 </vt:lpstr>
      <vt:lpstr>PowerPoint 簡報</vt:lpstr>
      <vt:lpstr>PowerPoint 簡報</vt:lpstr>
      <vt:lpstr>集群分析 K-means Clustering實測1:  使用scikit-learn套件</vt:lpstr>
      <vt:lpstr>PowerPoint 簡報</vt:lpstr>
      <vt:lpstr>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機器學習實戰報告</dc:title>
  <dc:creator>owner</dc:creator>
  <cp:lastModifiedBy>owner</cp:lastModifiedBy>
  <cp:revision>25</cp:revision>
  <dcterms:created xsi:type="dcterms:W3CDTF">2023-05-16T01:45:56Z</dcterms:created>
  <dcterms:modified xsi:type="dcterms:W3CDTF">2023-05-23T03:56:48Z</dcterms:modified>
</cp:coreProperties>
</file>