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81" r:id="rId10"/>
    <p:sldId id="284" r:id="rId11"/>
    <p:sldId id="283" r:id="rId12"/>
    <p:sldId id="280" r:id="rId13"/>
    <p:sldId id="287" r:id="rId14"/>
    <p:sldId id="286" r:id="rId15"/>
    <p:sldId id="285" r:id="rId16"/>
    <p:sldId id="288" r:id="rId17"/>
    <p:sldId id="289" r:id="rId18"/>
    <p:sldId id="282" r:id="rId19"/>
    <p:sldId id="294" r:id="rId20"/>
    <p:sldId id="292" r:id="rId21"/>
    <p:sldId id="296" r:id="rId22"/>
    <p:sldId id="293" r:id="rId23"/>
    <p:sldId id="297" r:id="rId24"/>
    <p:sldId id="299" r:id="rId25"/>
    <p:sldId id="310" r:id="rId26"/>
    <p:sldId id="311" r:id="rId27"/>
    <p:sldId id="312" r:id="rId28"/>
    <p:sldId id="313" r:id="rId29"/>
    <p:sldId id="315" r:id="rId30"/>
    <p:sldId id="314" r:id="rId31"/>
    <p:sldId id="301" r:id="rId32"/>
    <p:sldId id="303" r:id="rId33"/>
    <p:sldId id="302" r:id="rId34"/>
    <p:sldId id="305" r:id="rId35"/>
    <p:sldId id="304" r:id="rId36"/>
    <p:sldId id="307" r:id="rId37"/>
    <p:sldId id="316" r:id="rId38"/>
    <p:sldId id="308" r:id="rId39"/>
    <p:sldId id="317" r:id="rId40"/>
    <p:sldId id="309" r:id="rId41"/>
    <p:sldId id="298" r:id="rId42"/>
    <p:sldId id="265" r:id="rId43"/>
    <p:sldId id="273" r:id="rId44"/>
    <p:sldId id="258" r:id="rId45"/>
    <p:sldId id="274" r:id="rId46"/>
    <p:sldId id="275" r:id="rId47"/>
    <p:sldId id="278" r:id="rId48"/>
    <p:sldId id="279" r:id="rId49"/>
    <p:sldId id="276" r:id="rId50"/>
    <p:sldId id="266" r:id="rId51"/>
    <p:sldId id="269" r:id="rId52"/>
    <p:sldId id="270" r:id="rId53"/>
    <p:sldId id="271" r:id="rId54"/>
    <p:sldId id="272" r:id="rId55"/>
    <p:sldId id="277" r:id="rId56"/>
    <p:sldId id="267" r:id="rId57"/>
    <p:sldId id="268" r:id="rId5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36364" units="1/cm"/>
          <inkml:channelProperty channel="T" name="resolution" value="1" units="1/dev"/>
        </inkml:channelProperties>
      </inkml:inkSource>
      <inkml:timestamp xml:id="ts0" timeString="2023-05-16T03:28:13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11606 5256 0,'0'124'0,"0"52"16,0 54-16,-17 16 16,-19 19-1,-52 335 1,0 0 0,70 52-1,18-34 1,0-54-1,0-282-15,0-53 16,36 54-16,-19-54 0,19 0 16,34 212-1,-52-70 1,-1-124 0,19-106-1,-36-88 1,0-18-1,0-17 1,17 35 15</inkml:trace>
  <inkml:trace contextRef="#ctx0" brushRef="#br0" timeOffset="750.5286">8696 10019 0,'88'0'63,"18"0"-63,88 0 16,0 0-16,53 0 15,88 0-15,18 0 16,88 0-16,35 18 15,-17-1-15,617 18 16,-53-35 0,-88 18 15,-89 0-15,-17-18-1,-158 35 1,-72 0-1,-34 1 1,-71-36 0,52 0-1,-281 17-15,0-17 16,-1 18-16,-17-1 16,-18 19-16,142-19 15,-177-17 1,0 18-1,159 70 1,141 53 0,-265-105-1</inkml:trace>
  <inkml:trace contextRef="#ctx0" brushRef="#br0" timeOffset="1899.4111">23089 11395 0,'53'35'16,"18"53"-16,-1 18 15,36 18 1,88 87 0,53 18-1,18 1 1,-124-124-16,-18-18 15,1-18-15,-36-17 0,-35-17 16,-18-19 0,-17 1-1</inkml:trace>
  <inkml:trace contextRef="#ctx0" brushRef="#br0" timeOffset="2300.0195">24324 11677 0,'0'0'0,"-35"35"0,-53 53 15,-106 124 1,-71 35-1,-123-18 1,212-105 0,-19-36-1,37 0-15,52-35 0,0 0 16,-88 35 0,35-35-1,71-35-15</inkml:trace>
  <inkml:trace contextRef="#ctx0" brushRef="#br0" timeOffset="3139.5362">9560 3563 0,'18'71'0,"52"34"15,124 195 1,1-70-1,-37-36 1,-87-106 0,-36-88 15</inkml:trace>
  <inkml:trace contextRef="#ctx0" brushRef="#br0" timeOffset="3523.725">10989 3845 0,'0'0'0,"-123"124"15,-19 17-15,1-18 16,-194 142 0,229-177-16,-17 0 15,35-35-15,17-18 16,36-17-16,17-36 78,18-17-62</inkml:trace>
  <inkml:trace contextRef="#ctx0" brushRef="#br0" timeOffset="3875.4343">9842 4639 0,'71'106'15,"-36"17"1,-17 1-16,0 158 31,-18 0-15,0 0 0,-53 1-1,-18-89 1,53-124-16,1-17 15</inkml:trace>
  <inkml:trace contextRef="#ctx0" brushRef="#br0" timeOffset="6383.8968">13776 10001 0,'18'18'172,"-18"0"-172,0-1 16,0 1-16,0-1 16,-18 1 15,0 0-16,1-18 17,-1 17-17,0-17 1,-17 0 0,17 0-1,1 0 48,-1 0-48,-17-17 1,35-1 31,0 0-32,18 1 1,-1-1-16,1 18 47,-1 18-16,1-1-15,-18 1 46,-18 0-30,1-18 14,-1 0-30,1 0 0,-1-18-1,18 0-15,0 1 16,0-1-16,0 1 31,18-1 0,17 36-15,-18-1-16,1 1 31,17 17-15,-52-17 62,-1-18-47,0 0-15,1-18 0,17-17-1,17-18-15,36 0 16,18 18-1,-36 17 1,-17 18 15,0 0-31,17 35 16,-35 1 0,0-19-1,0 36 1,0-35-1,-18-1 1,1 1 15,-1-36 1,0 36 77,1 0-31,-19-18-62,1 0-16,-18-53 15,18-35-15,17-18 16</inkml:trace>
  <inkml:trace contextRef="#ctx0" brushRef="#br0" timeOffset="8501.0641">13670 8625 0,'18'0'16,"17"18"-1,-17 0-15,-1-1 32,1 36-17,0 0 1,-18-35 0,0-1-1,0 1 1,-18 0-1,0-1-15,1 1 16,-36-36 31,35 1-31,0-1-1,1 0-15,-18-17 16,35-18-1,0 0 1,0 18 15,0 17-15,17 1-16,18-1 16,-17 18-16,0 0 15,17 0 1,-17 18 15,-1-1-31,-17 1 31,0 0-31,0-1 16,0 1 0,-35 17-1,-18-35 1,18 0-16,17 0 15,1 0 1,-1 0-16,0-17 78,89 17-62,52 0-16,1 35 15,-18 0-15,-18 0 16,-53-17 0,-17 0-1,-36-18 17,0 17-32,1-17 15,-18 0-15,-36 0 16,36 0-1,17 0-15,-35 0 16,0-35 15,18 0-31</inkml:trace>
  <inkml:trace contextRef="#ctx0" brushRef="#br0" timeOffset="11243.3054">13564 7302 0,'-17'-35'15,"-1"0"1,0-18 0,18 18-1,0 17 1,0 0 15,18 36 47,0 0-62,-18-1-1,0 1 1,0 0 0,0 17-1,0-17-15,0 17 16,0 18 0,0-36-1,-18 1 1,0-18 15,-17 0-31,17 0 16,-52-18-1,35-17 1,-1-53 0,36 70-1,0 1 1,18-19 15,17 19 0,53 17-15,-52 17 0,17 19-1,-36-19 1,-17 19-1,0-1 1,0-18 0,0 1-16,0 0 15,-35 17 1,17-35 0,1 0-16,-19 0 15,1 0 1,-18-18-1,0-35 1,36 18 15,17 0-15,0 0 0,17 17-1,19 18 1,-1 18-1,18 35 1,-18-18 0,-17 0-1,-18-17 1,-18-1 93,18-34-77,18-1-32,17 0 15,18 18-15,17-17 16,1 17-1,-36 17 1,-17 1 0,-18 0-1,-18 17 17,1-17-32</inkml:trace>
  <inkml:trace contextRef="#ctx0" brushRef="#br0" timeOffset="13044.827">19562 10072 0,'17'0'47,"1"17"-31,-18 1 0,0 0-16,0-1 15,0 1-15,0 17 16,0-17-1,-71 35 1,-17-18 15,53-35-15,0 0 0,17 0-1,-17 0 1,17 0-1,-35-18 1,53 1-16,0-1 16,0-17-16,0 0 15,0 17-15,0 0 16,18 1 31,-1 17-32,19 0 1,-19 0-16,19 17 31,-19 1-15,1-36 203,-1 1-204,1-1 1,0 0 0,-1 1-1</inkml:trace>
  <inkml:trace contextRef="#ctx0" brushRef="#br0" timeOffset="14250.9867">19244 8872 0,'18'18'125,"-18"0"-109,0-1 0,0 1-1,-18 17-15,-17-17 16,17-18-1,0 17-15,1-17 32,-54 0-17,-17-52 1,35-37 0,36 1-1,17 53-15,0 17 16,35-17-1,-18 35 1,19 18 0,-19-1-1,19 19 1,-19-19 0,1 1-1,-18-1 16,18 1 63,-1-18-31,1 18-48,-36-18 79,1 0-78,-1 0-16,-35 0 15,-35-88-15</inkml:trace>
  <inkml:trace contextRef="#ctx0" brushRef="#br0" timeOffset="15980.0567">19085 7285 0,'36'17'31,"-19"1"-15,1 0-16,-18 17 16,0-17-1,0-1 1,0 1-1,0 17 1,-18 1 0,-17-19-1,-18 1 1,0-18 0,35 0-16,-17 0 15,0-18 1,17 1-16,18-1 31,0 0-15,0 1-1,0-1 1,36-17 0,-19 35-1,1 0 1,-1 0-1,36 17 1,-17 19 0,-19-54 124,1 0-124,0 18 0,-1-17-16,1 17 31,-1 17-16,1 1 79,-18 0-31,0-1-63</inkml:trace>
  <inkml:trace contextRef="#ctx0" brushRef="#br0" timeOffset="18150.8047">14340 10548 0,'-35'18'0,"18"-18"16,-1 0-1,-35 17 1,-53 19-1,36-1 1,-19 0 0,-16 0-1,16-17 1,19 17 0,34-35-16,-16 0 15,-1 0-15,0 0 16,-18 0-16,-105-17 15,-18-19 1,-36-52 15,-16-70-15,-37-72 0,54-34-1,70-72 1,36-140-1,52-53 1,18 0 0,36 88-1,17 247-15,53 17 16,17 36-16,1 0 16,-1 0-16,107-106 15,-19 71 1,19 88-1,70 17 1,106 53 15,70 18-15,71 0 0,-71 0-1,-194-17 1,-123 70-1,-71-18 1,1 36-16,70 193 16,-54-87-16,19 52 15,53 212 1,-19 70 0,-16 1-1,-19 52 1,-52-105-1,-18-106 1,-106-89 0,-35 1 15,70-142-31,1-17 16,17 0-16,0-18 0,18-35 15,-1 18 1,19-54 15,17 1-15,0 0-1,-18 17 1,18-18-16</inkml:trace>
  <inkml:trace contextRef="#ctx0" brushRef="#br0" timeOffset="19367.4869">18962 11730 0,'-18'0'16,"1"0"-16,-1 0 0,-17 0 16,-71 0-1,0 0 1,-53-88-1,-17-53 1,-53-71 15,-36-70-15,36-106 0,70-36-1,35-70 1,89-105-1,35 299-15,0 35 16,18-17-16,35 53 0,17 17 16,71-141-1,71 36 1,35 17 0,88 53-1,88 71 1,18 70-1,-35 53 1,-36 35 0,-87 36 15,-160 35-31,1 0 16,-1 17-16,-70-17 0,53 35 15,88 124 1,-35 53-1,-1 105 1,1 71 0,-35 123-1,-71 71 1,-53 36 0,0-1-1,-53-17 1,-71-142-1,1-158 1,34-212 0,19-35-16,-1-18 15,18-35-15,-35 0 16,-123 17 0,-19 1-1,54-53 1,17-18-1,0 0 1,71 0 0,53 17-1</inkml:trace>
  <inkml:trace contextRef="#ctx0" brushRef="#br0" timeOffset="25923.6491">13723 8590 0,'-18'0'31,"1"0"-15,-1 0-16,-17 18 15,0-1-15,-71 36 16,18 0 0,17 18-1,0-18 1,19 0-1,-1-18 1,35-17 15,0-1-15,1 1 0,-1-1 62</inkml:trace>
  <inkml:trace contextRef="#ctx0" brushRef="#br0" timeOffset="26435.0739">13053 8484 0,'35'88'94,"18"-35"-94,18 36 0,-1 16 16,18-16-1,89 105 1,-54-71 0,-52-52-1,-89-89 110,36-35-109</inkml:trace>
  <inkml:trace contextRef="#ctx0" brushRef="#br0" timeOffset="27443.2258">19685 8502 0,'-18'0'62,"-52"53"-62,17 0 16,-18 35-16,1-17 16,-71 70-1,0 0 1,52-35-1,72-71-15,-19 18 32,19-36 171</inkml:trace>
  <inkml:trace contextRef="#ctx0" brushRef="#br0" timeOffset="27939.7065">18927 8731 0,'35'0'47,"18"53"-31,17 0-1,107 71 1,52 34 0,18-34-1,-159-71-15,18-18 16,-53-17-16,-36-18 0,1 17 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38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69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16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69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80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60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9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8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39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99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46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77850-C2E3-4795-8D06-4AF4810D3637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41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.cn/lists/91.html#%E5%8F%82%E6%95%B0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機器學習實戰報告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4490" y="476290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dirty="0" smtClean="0"/>
              <a:t>機器學習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5926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TW" sz="6000" dirty="0" smtClean="0">
                <a:sym typeface="Wingdings" panose="05000000000000000000" pitchFamily="2" charset="2"/>
              </a:rPr>
              <a:t>anomaly detection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1026" y="2855422"/>
            <a:ext cx="8089670" cy="1989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KDD CUP 99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 Columns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類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攻擊</a:t>
            </a: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:DOS,probe,u2r,r2l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1026" y="6081791"/>
            <a:ext cx="7007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https://www.kaggle.com/code/eduardohasbun/machine-learning-intrusion-detection-system</a:t>
            </a:r>
            <a:endParaRPr lang="zh-TW" altLang="en-US" sz="1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264" y="1339627"/>
            <a:ext cx="6995866" cy="254661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80652" y="4706816"/>
            <a:ext cx="27472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Root (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U2R)</a:t>
            </a:r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提權</a:t>
            </a:r>
            <a:endParaRPr lang="en-US" altLang="zh-TW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R2l == remote2local </a:t>
            </a:r>
            <a:endParaRPr lang="zh-TW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929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分類演算法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Nearest </a:t>
            </a:r>
            <a:r>
              <a:rPr lang="en-US" altLang="zh-TW" dirty="0" smtClean="0"/>
              <a:t>Neighbors</a:t>
            </a:r>
          </a:p>
          <a:p>
            <a:r>
              <a:rPr lang="en-US" altLang="zh-TW" dirty="0"/>
              <a:t>Naive Bayes</a:t>
            </a:r>
          </a:p>
          <a:p>
            <a:r>
              <a:rPr lang="en-US" altLang="zh-TW" dirty="0"/>
              <a:t>Decision Trees</a:t>
            </a:r>
            <a:r>
              <a:rPr lang="zh-TW" altLang="en-US" dirty="0"/>
              <a:t>決策樹</a:t>
            </a:r>
          </a:p>
          <a:p>
            <a:r>
              <a:rPr lang="en-US" altLang="zh-TW" dirty="0"/>
              <a:t>Support Vector Machines </a:t>
            </a:r>
            <a:r>
              <a:rPr lang="zh-TW" altLang="en-US" dirty="0"/>
              <a:t>支援向量</a:t>
            </a:r>
            <a:r>
              <a:rPr lang="zh-TW" altLang="en-US" dirty="0" smtClean="0"/>
              <a:t>機</a:t>
            </a:r>
            <a:endParaRPr lang="en-US" altLang="zh-TW" dirty="0" smtClean="0"/>
          </a:p>
          <a:p>
            <a:r>
              <a:rPr lang="en-US" altLang="zh-TW" dirty="0" smtClean="0"/>
              <a:t>…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23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27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k-nearest neighbors algorithm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924" y="2485984"/>
            <a:ext cx="5989334" cy="23520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8200" y="1047404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K-</a:t>
            </a:r>
            <a:r>
              <a:rPr lang="zh-TW" altLang="en-US" dirty="0"/>
              <a:t>近鄰演算法 </a:t>
            </a:r>
            <a:r>
              <a:rPr lang="en-US" altLang="zh-TW" dirty="0"/>
              <a:t>(KNN)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95655" y="2028304"/>
            <a:ext cx="48255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400" dirty="0"/>
              <a:t>決定 </a:t>
            </a:r>
            <a:r>
              <a:rPr lang="en-US" altLang="zh-TW" sz="2400" dirty="0"/>
              <a:t>k </a:t>
            </a:r>
            <a:r>
              <a:rPr lang="zh-TW" altLang="en-US" sz="2400" dirty="0" smtClean="0"/>
              <a:t>值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奇數</a:t>
            </a:r>
            <a:r>
              <a:rPr lang="en-US" altLang="zh-TW" sz="2400" dirty="0" smtClean="0"/>
              <a:t>)</a:t>
            </a:r>
            <a:endParaRPr lang="zh-TW" altLang="en-US" sz="24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/>
              <a:t>求每個鄰居跟自己之間的距離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/>
              <a:t>找出跟自己最近的 </a:t>
            </a:r>
            <a:r>
              <a:rPr lang="en-US" altLang="zh-TW" sz="2400" dirty="0"/>
              <a:t>k </a:t>
            </a:r>
            <a:r>
              <a:rPr lang="zh-TW" altLang="en-US" sz="2400" dirty="0"/>
              <a:t>個鄰居，查看哪一組鄰居數量最多，就加入哪一組</a:t>
            </a:r>
          </a:p>
        </p:txBody>
      </p:sp>
      <p:sp>
        <p:nvSpPr>
          <p:cNvPr id="7" name="矩形 6"/>
          <p:cNvSpPr/>
          <p:nvPr/>
        </p:nvSpPr>
        <p:spPr>
          <a:xfrm>
            <a:off x="746760" y="1505084"/>
            <a:ext cx="27068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800" dirty="0"/>
              <a:t>feature similarity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440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9381" y="448888"/>
            <a:ext cx="11743113" cy="1017357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https://scikit-learn.org/stable/modules/generated/sklearn.neighbors.KNeighborsClassifier.html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11" y="1635714"/>
            <a:ext cx="11347236" cy="284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5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47651"/>
            <a:ext cx="2328949" cy="743037"/>
          </a:xfrm>
        </p:spPr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302" y="1855363"/>
            <a:ext cx="10515600" cy="3144708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307571" y="4139738"/>
            <a:ext cx="455815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010102" y="4006735"/>
            <a:ext cx="2061556" cy="307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00793" y="2105891"/>
            <a:ext cx="2061556" cy="307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38200" y="2830207"/>
            <a:ext cx="7707284" cy="307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00545" y="3686695"/>
            <a:ext cx="2061556" cy="6276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09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593" y="473062"/>
            <a:ext cx="7562850" cy="28003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91" y="2741466"/>
            <a:ext cx="6967970" cy="382706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H="1" flipV="1">
            <a:off x="2360815" y="3017520"/>
            <a:ext cx="3960322" cy="275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3965171" y="3042458"/>
            <a:ext cx="2277687" cy="316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904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程式碼解說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7953" y="2266200"/>
            <a:ext cx="10515600" cy="33448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Step-1: Select the </a:t>
            </a:r>
            <a:r>
              <a:rPr lang="en-US" altLang="zh-TW" dirty="0">
                <a:solidFill>
                  <a:srgbClr val="FF0000"/>
                </a:solidFill>
              </a:rPr>
              <a:t>number K </a:t>
            </a:r>
            <a:r>
              <a:rPr lang="en-US" altLang="zh-TW" dirty="0"/>
              <a:t>of the neighbors</a:t>
            </a:r>
          </a:p>
          <a:p>
            <a:pPr marL="0" indent="0">
              <a:buNone/>
            </a:pPr>
            <a:r>
              <a:rPr lang="en-US" altLang="zh-TW" dirty="0"/>
              <a:t>Step-2: Calculate </a:t>
            </a:r>
            <a:r>
              <a:rPr lang="en-US" altLang="zh-TW" dirty="0">
                <a:solidFill>
                  <a:srgbClr val="FF0000"/>
                </a:solidFill>
              </a:rPr>
              <a:t>the Euclidean distance </a:t>
            </a:r>
            <a:r>
              <a:rPr lang="en-US" altLang="zh-TW" dirty="0"/>
              <a:t>of K number of neighbors</a:t>
            </a:r>
          </a:p>
          <a:p>
            <a:pPr marL="0" indent="0">
              <a:buNone/>
            </a:pPr>
            <a:r>
              <a:rPr lang="en-US" altLang="zh-TW" dirty="0"/>
              <a:t>Step-3: Take </a:t>
            </a:r>
            <a:r>
              <a:rPr lang="en-US" altLang="zh-TW" dirty="0">
                <a:solidFill>
                  <a:srgbClr val="FF0000"/>
                </a:solidFill>
              </a:rPr>
              <a:t>the K nearest neighbors </a:t>
            </a:r>
            <a:r>
              <a:rPr lang="en-US" altLang="zh-TW" dirty="0"/>
              <a:t>as per the calculated Euclidean distance.</a:t>
            </a:r>
          </a:p>
          <a:p>
            <a:pPr marL="0" indent="0">
              <a:buNone/>
            </a:pPr>
            <a:r>
              <a:rPr lang="en-US" altLang="zh-TW" dirty="0"/>
              <a:t>Step-4: Among these k neighbors,</a:t>
            </a:r>
            <a:r>
              <a:rPr lang="en-US" altLang="zh-TW" dirty="0">
                <a:solidFill>
                  <a:srgbClr val="FF0000"/>
                </a:solidFill>
              </a:rPr>
              <a:t> count </a:t>
            </a:r>
            <a:r>
              <a:rPr lang="en-US" altLang="zh-TW" dirty="0"/>
              <a:t>the number of the data points in each category.</a:t>
            </a:r>
          </a:p>
          <a:p>
            <a:pPr marL="0" indent="0">
              <a:buNone/>
            </a:pPr>
            <a:r>
              <a:rPr lang="en-US" altLang="zh-TW" dirty="0"/>
              <a:t>Step-5: Assign the new data points to that category for which the number of the neighbor is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dirty="0"/>
              <a:t>Step-6: Our model is ready.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625" y="1321356"/>
            <a:ext cx="82157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https://www.javatpoint.com/k-nearest-neighbor-algorithm-for-machine-learning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8228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64" y="1320556"/>
            <a:ext cx="5749283" cy="51788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1549" y="766883"/>
            <a:ext cx="7027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Car manufacturer company that has manufactured a new SUV car.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48647" y="2058570"/>
            <a:ext cx="56055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Data Pre-processing step</a:t>
            </a:r>
          </a:p>
          <a:p>
            <a:r>
              <a:rPr lang="en-US" altLang="zh-TW" dirty="0"/>
              <a:t>Fitting the K-NN algorithm to the Training set</a:t>
            </a:r>
          </a:p>
          <a:p>
            <a:r>
              <a:rPr lang="en-US" altLang="zh-TW" dirty="0"/>
              <a:t>Predicting the test result</a:t>
            </a:r>
          </a:p>
          <a:p>
            <a:r>
              <a:rPr lang="en-US" altLang="zh-TW" dirty="0"/>
              <a:t>Test accuracy of the result(Creation of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Confusion matrix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Visualizing the test set result.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569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717175" cy="806970"/>
          </a:xfrm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分類評估指標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57412" y="1299791"/>
            <a:ext cx="6927940" cy="47894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TW" altLang="en-US" dirty="0" smtClean="0"/>
              <a:t>一、分類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 smtClean="0"/>
          </a:p>
          <a:p>
            <a:pPr marL="0" indent="0">
              <a:buNone/>
            </a:pPr>
            <a:r>
              <a:rPr lang="en-US" altLang="zh-TW" dirty="0" smtClean="0"/>
              <a:t>1</a:t>
            </a:r>
            <a:r>
              <a:rPr lang="zh-TW" altLang="en-US" dirty="0" smtClean="0"/>
              <a:t>、混淆矩陣</a:t>
            </a:r>
          </a:p>
          <a:p>
            <a:pPr marL="0" indent="0">
              <a:buNone/>
            </a:pPr>
            <a:r>
              <a:rPr lang="en-US" altLang="zh-TW" dirty="0" smtClean="0"/>
              <a:t>2</a:t>
            </a:r>
            <a:r>
              <a:rPr lang="zh-TW" altLang="en-US" dirty="0" smtClean="0"/>
              <a:t>、準確率（</a:t>
            </a:r>
            <a:r>
              <a:rPr lang="en-US" altLang="zh-TW" dirty="0" smtClean="0"/>
              <a:t>Accuracy</a:t>
            </a:r>
            <a:r>
              <a:rPr lang="zh-TW" altLang="en-US" dirty="0"/>
              <a:t>）</a:t>
            </a:r>
          </a:p>
          <a:p>
            <a:pPr marL="0" indent="0">
              <a:buNone/>
            </a:pPr>
            <a:r>
              <a:rPr lang="en-US" altLang="zh-TW" dirty="0" smtClean="0"/>
              <a:t>3</a:t>
            </a:r>
            <a:r>
              <a:rPr lang="zh-TW" altLang="en-US" dirty="0" smtClean="0"/>
              <a:t>、錯誤率（</a:t>
            </a:r>
            <a:r>
              <a:rPr lang="en-US" altLang="zh-TW" dirty="0" smtClean="0"/>
              <a:t>Error </a:t>
            </a:r>
            <a:r>
              <a:rPr lang="en-US" altLang="zh-TW" dirty="0"/>
              <a:t>rate</a:t>
            </a:r>
            <a:r>
              <a:rPr lang="zh-TW" altLang="en-US" dirty="0"/>
              <a:t>）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、精確率（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Precision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zh-TW" altLang="en-US" dirty="0">
                <a:solidFill>
                  <a:srgbClr val="FF0000"/>
                </a:solidFill>
              </a:rPr>
              <a:t>、召回率（</a:t>
            </a:r>
            <a:r>
              <a:rPr lang="en-US" altLang="zh-TW" dirty="0">
                <a:solidFill>
                  <a:srgbClr val="FF0000"/>
                </a:solidFill>
              </a:rPr>
              <a:t>Recall</a:t>
            </a:r>
            <a:r>
              <a:rPr lang="zh-TW" altLang="en-US" dirty="0">
                <a:solidFill>
                  <a:srgbClr val="FF0000"/>
                </a:solidFill>
              </a:rPr>
              <a:t>）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F1 score</a:t>
            </a:r>
          </a:p>
          <a:p>
            <a:pPr marL="0" indent="0">
              <a:buNone/>
            </a:pPr>
            <a:r>
              <a:rPr lang="en-US" altLang="zh-TW" dirty="0"/>
              <a:t>7</a:t>
            </a:r>
            <a:r>
              <a:rPr lang="zh-TW" altLang="en-US" dirty="0"/>
              <a:t>、</a:t>
            </a:r>
            <a:r>
              <a:rPr lang="en-US" altLang="zh-TW" dirty="0" smtClean="0"/>
              <a:t>ROC</a:t>
            </a:r>
            <a:r>
              <a:rPr lang="zh-TW" altLang="en-US" dirty="0" smtClean="0"/>
              <a:t>曲線</a:t>
            </a:r>
          </a:p>
          <a:p>
            <a:pPr marL="0" indent="0">
              <a:buNone/>
            </a:pPr>
            <a:r>
              <a:rPr lang="en-US" altLang="zh-TW" dirty="0" smtClean="0"/>
              <a:t>8</a:t>
            </a:r>
            <a:r>
              <a:rPr lang="zh-TW" altLang="en-US" dirty="0"/>
              <a:t>、</a:t>
            </a:r>
            <a:r>
              <a:rPr lang="en-US" altLang="zh-TW" dirty="0"/>
              <a:t>AUC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r>
              <a:rPr lang="zh-TW" altLang="en-US" dirty="0"/>
              <a:t>、</a:t>
            </a:r>
            <a:r>
              <a:rPr lang="en-US" altLang="zh-TW" dirty="0" smtClean="0"/>
              <a:t>PR</a:t>
            </a:r>
            <a:r>
              <a:rPr lang="zh-TW" altLang="en-US" dirty="0" smtClean="0"/>
              <a:t>曲線</a:t>
            </a:r>
          </a:p>
          <a:p>
            <a:pPr marL="0" indent="0">
              <a:buNone/>
            </a:pPr>
            <a:r>
              <a:rPr lang="en-US" altLang="zh-TW" dirty="0" smtClean="0"/>
              <a:t>10</a:t>
            </a:r>
            <a:r>
              <a:rPr lang="zh-TW" altLang="en-US" dirty="0" smtClean="0"/>
              <a:t>、對數損失（</a:t>
            </a:r>
            <a:r>
              <a:rPr lang="en-US" altLang="zh-TW" dirty="0" err="1" smtClean="0"/>
              <a:t>log_loss</a:t>
            </a:r>
            <a:r>
              <a:rPr lang="zh-TW" altLang="en-US" dirty="0"/>
              <a:t>）</a:t>
            </a:r>
          </a:p>
          <a:p>
            <a:pPr marL="0" indent="0">
              <a:buNone/>
            </a:pPr>
            <a:r>
              <a:rPr lang="en-US" altLang="zh-TW" dirty="0" smtClean="0"/>
              <a:t>11</a:t>
            </a:r>
            <a:r>
              <a:rPr lang="zh-TW" altLang="en-US" dirty="0" smtClean="0"/>
              <a:t>、分類指標的文本報告（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classification_report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55184" y="684014"/>
            <a:ext cx="2284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機器學習模型評估指標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39784" y="1814706"/>
            <a:ext cx="41203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二、</a:t>
            </a:r>
            <a:r>
              <a:rPr lang="zh-TW" altLang="en-US" dirty="0" smtClean="0"/>
              <a:t>回歸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1</a:t>
            </a:r>
            <a:r>
              <a:rPr lang="zh-TW" altLang="en-US" dirty="0"/>
              <a:t>、平均絕對誤差（</a:t>
            </a:r>
            <a:r>
              <a:rPr lang="en-US" altLang="zh-TW" dirty="0"/>
              <a:t>MAE</a:t>
            </a:r>
            <a:r>
              <a:rPr lang="zh-TW" altLang="en-US" dirty="0"/>
              <a:t>）</a:t>
            </a:r>
          </a:p>
          <a:p>
            <a:r>
              <a:rPr lang="en-US" altLang="zh-TW" dirty="0"/>
              <a:t>2</a:t>
            </a:r>
            <a:r>
              <a:rPr lang="zh-TW" altLang="en-US" dirty="0"/>
              <a:t>、均方誤差（</a:t>
            </a:r>
            <a:r>
              <a:rPr lang="en-US" altLang="zh-TW" dirty="0"/>
              <a:t>MSE</a:t>
            </a:r>
            <a:r>
              <a:rPr lang="zh-TW" altLang="en-US" dirty="0"/>
              <a:t>）</a:t>
            </a:r>
          </a:p>
          <a:p>
            <a:r>
              <a:rPr lang="en-US" altLang="zh-TW" dirty="0"/>
              <a:t>3</a:t>
            </a:r>
            <a:r>
              <a:rPr lang="zh-TW" altLang="en-US" dirty="0"/>
              <a:t>、均方根誤差（</a:t>
            </a:r>
            <a:r>
              <a:rPr lang="en-US" altLang="zh-TW" dirty="0"/>
              <a:t>RMSE</a:t>
            </a:r>
            <a:r>
              <a:rPr lang="zh-TW" altLang="en-US" dirty="0"/>
              <a:t>）</a:t>
            </a:r>
          </a:p>
          <a:p>
            <a:r>
              <a:rPr lang="en-US" altLang="zh-TW" dirty="0"/>
              <a:t>4</a:t>
            </a:r>
            <a:r>
              <a:rPr lang="zh-TW" altLang="en-US" dirty="0"/>
              <a:t>、歸一化均方根誤差（</a:t>
            </a:r>
            <a:r>
              <a:rPr lang="en-US" altLang="zh-TW" dirty="0"/>
              <a:t>NRMSE</a:t>
            </a:r>
            <a:r>
              <a:rPr lang="zh-TW" altLang="en-US" dirty="0"/>
              <a:t>）</a:t>
            </a:r>
          </a:p>
          <a:p>
            <a:r>
              <a:rPr lang="en-US" altLang="zh-TW" dirty="0"/>
              <a:t>5</a:t>
            </a:r>
            <a:r>
              <a:rPr lang="zh-TW" altLang="en-US" dirty="0"/>
              <a:t>、決定係數（</a:t>
            </a:r>
            <a:r>
              <a:rPr lang="en-US" altLang="zh-TW" dirty="0"/>
              <a:t>R2</a:t>
            </a:r>
            <a:r>
              <a:rPr lang="zh-TW" altLang="en-US" dirty="0"/>
              <a:t>）</a:t>
            </a:r>
          </a:p>
        </p:txBody>
      </p:sp>
      <p:sp>
        <p:nvSpPr>
          <p:cNvPr id="6" name="矩形 5"/>
          <p:cNvSpPr/>
          <p:nvPr/>
        </p:nvSpPr>
        <p:spPr>
          <a:xfrm>
            <a:off x="4355184" y="1002902"/>
            <a:ext cx="402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https://zhuanlan.zhihu.com/p/86120987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22563" y="6201422"/>
            <a:ext cx="4722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https://ithelp.ithome.com.tw/articles/10202073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9313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85" b="1631"/>
          <a:stretch/>
        </p:blipFill>
        <p:spPr>
          <a:xfrm>
            <a:off x="763384" y="299258"/>
            <a:ext cx="11001485" cy="6176357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856210" y="897775"/>
            <a:ext cx="9950333" cy="14464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763383" y="2344189"/>
            <a:ext cx="10043161" cy="14464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856210" y="4084321"/>
            <a:ext cx="10158153" cy="6123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856211" y="4990408"/>
            <a:ext cx="10357658" cy="15517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81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29750"/>
          </a:xfrm>
        </p:spPr>
        <p:txBody>
          <a:bodyPr/>
          <a:lstStyle/>
          <a:p>
            <a:r>
              <a:rPr lang="zh-TW" altLang="en-US" dirty="0" smtClean="0"/>
              <a:t>機器學習</a:t>
            </a:r>
            <a:endParaRPr lang="en-US" altLang="zh-TW" dirty="0" smtClean="0"/>
          </a:p>
          <a:p>
            <a:r>
              <a:rPr lang="zh-TW" altLang="en-US" dirty="0" smtClean="0"/>
              <a:t>機器學習</a:t>
            </a:r>
            <a:r>
              <a:rPr lang="zh-TW" altLang="en-US" dirty="0"/>
              <a:t>類型</a:t>
            </a:r>
            <a:endParaRPr lang="en-US" altLang="zh-TW" dirty="0" smtClean="0"/>
          </a:p>
          <a:p>
            <a:r>
              <a:rPr lang="zh-TW" altLang="en-US" dirty="0" smtClean="0"/>
              <a:t>監督學習演算法</a:t>
            </a:r>
            <a:r>
              <a:rPr lang="en-US" altLang="zh-TW" dirty="0" smtClean="0"/>
              <a:t>|</a:t>
            </a:r>
            <a:r>
              <a:rPr lang="zh-TW" altLang="en-US" dirty="0" smtClean="0"/>
              <a:t>迴</a:t>
            </a:r>
            <a:r>
              <a:rPr lang="zh-TW" altLang="en-US" dirty="0"/>
              <a:t>歸演算法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r>
              <a:rPr lang="zh-TW" altLang="en-US" dirty="0" smtClean="0"/>
              <a:t>監督學習演算法</a:t>
            </a:r>
            <a:r>
              <a:rPr lang="en-US" altLang="zh-TW" dirty="0" smtClean="0"/>
              <a:t>|</a:t>
            </a:r>
            <a:r>
              <a:rPr lang="zh-TW" altLang="en-US" dirty="0" smtClean="0"/>
              <a:t>分類</a:t>
            </a:r>
            <a:r>
              <a:rPr lang="zh-TW" altLang="en-US" dirty="0"/>
              <a:t>演算法分析</a:t>
            </a:r>
          </a:p>
          <a:p>
            <a:r>
              <a:rPr lang="zh-TW" altLang="en-US" dirty="0"/>
              <a:t>非監督學習演算法分析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516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208" y="53915"/>
            <a:ext cx="4057650" cy="33337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48621" y="281309"/>
            <a:ext cx="5623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正確</a:t>
            </a:r>
            <a:r>
              <a:rPr lang="zh-TW" altLang="en-US" dirty="0"/>
              <a:t>率</a:t>
            </a:r>
            <a:r>
              <a:rPr lang="en-US" altLang="zh-TW" dirty="0" smtClean="0"/>
              <a:t>Accuracy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==</a:t>
            </a:r>
            <a:r>
              <a:rPr lang="zh-TW" altLang="en-US" dirty="0" smtClean="0"/>
              <a:t>真的</a:t>
            </a:r>
            <a:r>
              <a:rPr lang="zh-TW" altLang="en-US" dirty="0"/>
              <a:t>猜對的</a:t>
            </a:r>
            <a:r>
              <a:rPr lang="en-US" altLang="zh-TW" dirty="0"/>
              <a:t>(TP+TN)</a:t>
            </a:r>
            <a:r>
              <a:rPr lang="zh-TW" altLang="en-US" dirty="0"/>
              <a:t>除以所有猜的次數</a:t>
            </a:r>
            <a:r>
              <a:rPr lang="en-US" altLang="zh-TW" dirty="0"/>
              <a:t>(TP+FP+FN+TN)</a:t>
            </a:r>
            <a:endParaRPr lang="en-US" altLang="zh-TW" dirty="0" smtClean="0"/>
          </a:p>
          <a:p>
            <a:r>
              <a:rPr lang="en-US" altLang="zh-TW" dirty="0" smtClean="0"/>
              <a:t>==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1+90)/100 = 0.91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06810" y="139192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Precision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==</a:t>
            </a:r>
            <a:endParaRPr lang="en-US" altLang="zh-TW" dirty="0"/>
          </a:p>
          <a:p>
            <a:r>
              <a:rPr lang="en-US" altLang="zh-TW" dirty="0"/>
              <a:t>What proportion of positive identifications was actually correct?</a:t>
            </a:r>
          </a:p>
          <a:p>
            <a:r>
              <a:rPr lang="zh-TW" altLang="en-US" dirty="0"/>
              <a:t>猜</a:t>
            </a:r>
            <a:r>
              <a:rPr lang="en-US" altLang="zh-TW" dirty="0"/>
              <a:t>True(Positive)</a:t>
            </a:r>
            <a:r>
              <a:rPr lang="zh-TW" altLang="en-US" dirty="0"/>
              <a:t>時有多少比例是正確猜對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en-US" altLang="zh-TW" dirty="0" smtClean="0"/>
              <a:t>==</a:t>
            </a:r>
            <a:r>
              <a:rPr lang="zh-TW" altLang="en-US" dirty="0" smtClean="0"/>
              <a:t> </a:t>
            </a:r>
            <a:r>
              <a:rPr lang="en-US" altLang="zh-TW" dirty="0" smtClean="0"/>
              <a:t>TP</a:t>
            </a:r>
            <a:r>
              <a:rPr lang="en-US" altLang="zh-TW" dirty="0"/>
              <a:t>/(TP+FP)</a:t>
            </a:r>
          </a:p>
          <a:p>
            <a:r>
              <a:rPr lang="en-US" altLang="zh-TW" dirty="0"/>
              <a:t>==</a:t>
            </a:r>
            <a:r>
              <a:rPr lang="zh-TW" altLang="en-US" dirty="0"/>
              <a:t> </a:t>
            </a:r>
            <a:r>
              <a:rPr lang="en-US" altLang="zh-TW" dirty="0" smtClean="0"/>
              <a:t>1</a:t>
            </a:r>
            <a:r>
              <a:rPr lang="en-US" altLang="zh-TW" dirty="0"/>
              <a:t>/(1+1) = 0.5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306810" y="315854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Recall</a:t>
            </a:r>
            <a:r>
              <a:rPr lang="zh-TW" altLang="en-US" dirty="0" smtClean="0"/>
              <a:t> </a:t>
            </a:r>
            <a:r>
              <a:rPr lang="en-US" altLang="zh-TW" dirty="0" smtClean="0"/>
              <a:t>==</a:t>
            </a:r>
            <a:endParaRPr lang="en-US" altLang="zh-TW" dirty="0"/>
          </a:p>
          <a:p>
            <a:r>
              <a:rPr lang="en-US" altLang="zh-TW" dirty="0"/>
              <a:t>What proportion of actual positives was identified correctly?</a:t>
            </a:r>
          </a:p>
          <a:p>
            <a:r>
              <a:rPr lang="zh-TW" altLang="en-US" dirty="0"/>
              <a:t>實際是對的而且也被識別出來</a:t>
            </a:r>
            <a:r>
              <a:rPr lang="en-US" altLang="zh-TW" dirty="0"/>
              <a:t>(</a:t>
            </a:r>
            <a:r>
              <a:rPr lang="zh-TW" altLang="en-US" dirty="0"/>
              <a:t>猜對</a:t>
            </a:r>
            <a:r>
              <a:rPr lang="en-US" altLang="zh-TW" dirty="0"/>
              <a:t>)</a:t>
            </a:r>
            <a:r>
              <a:rPr lang="zh-TW" altLang="en-US" dirty="0"/>
              <a:t>的比例有</a:t>
            </a:r>
            <a:r>
              <a:rPr lang="zh-TW" altLang="en-US" dirty="0" smtClean="0"/>
              <a:t>多少</a:t>
            </a:r>
            <a:endParaRPr lang="en-US" altLang="zh-TW" dirty="0" smtClean="0"/>
          </a:p>
          <a:p>
            <a:r>
              <a:rPr lang="en-US" altLang="zh-TW" dirty="0" smtClean="0"/>
              <a:t>==</a:t>
            </a:r>
            <a:r>
              <a:rPr lang="zh-TW" altLang="en-US" dirty="0" smtClean="0"/>
              <a:t> </a:t>
            </a:r>
            <a:r>
              <a:rPr lang="en-US" altLang="zh-TW" dirty="0" smtClean="0"/>
              <a:t>TP</a:t>
            </a:r>
            <a:r>
              <a:rPr lang="en-US" altLang="zh-TW" dirty="0"/>
              <a:t>/(TP+FN)</a:t>
            </a:r>
            <a:br>
              <a:rPr lang="en-US" altLang="zh-TW" dirty="0"/>
            </a:br>
            <a:r>
              <a:rPr lang="en-US" altLang="zh-TW" dirty="0"/>
              <a:t>==</a:t>
            </a:r>
            <a:r>
              <a:rPr lang="zh-TW" altLang="en-US" dirty="0"/>
              <a:t> </a:t>
            </a:r>
            <a:r>
              <a:rPr lang="en-US" altLang="zh-TW" dirty="0" smtClean="0"/>
              <a:t>1</a:t>
            </a:r>
            <a:r>
              <a:rPr lang="en-US" altLang="zh-TW" dirty="0"/>
              <a:t>/(1+8) = </a:t>
            </a:r>
            <a:r>
              <a:rPr lang="en-US" altLang="zh-TW" dirty="0" smtClean="0"/>
              <a:t>0.11</a:t>
            </a:r>
          </a:p>
          <a:p>
            <a:r>
              <a:rPr lang="en-US" altLang="zh-TW" dirty="0" smtClean="0"/>
              <a:t>==</a:t>
            </a:r>
            <a:r>
              <a:rPr lang="zh-TW" altLang="en-US" dirty="0" smtClean="0"/>
              <a:t> </a:t>
            </a:r>
            <a:r>
              <a:rPr lang="en-US" altLang="zh-TW" dirty="0" smtClean="0"/>
              <a:t>0.89</a:t>
            </a:r>
            <a:r>
              <a:rPr lang="zh-TW" altLang="en-US" dirty="0"/>
              <a:t>的機率把</a:t>
            </a:r>
            <a:r>
              <a:rPr lang="en-US" altLang="zh-TW" dirty="0"/>
              <a:t>True</a:t>
            </a:r>
            <a:r>
              <a:rPr lang="zh-TW" altLang="en-US" dirty="0"/>
              <a:t>認成</a:t>
            </a:r>
            <a:r>
              <a:rPr lang="en-US" altLang="zh-TW" dirty="0"/>
              <a:t>False</a:t>
            </a:r>
            <a:r>
              <a:rPr lang="zh-TW" altLang="en-US" dirty="0"/>
              <a:t>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481377" y="5183955"/>
                <a:ext cx="4801507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altLang="zh-TW" dirty="0"/>
                                <m:t>Recall</m:t>
                              </m:r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altLang="zh-TW" dirty="0"/>
                                <m:t>Precision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h𝑎𝑟𝑚𝑜𝑛𝑖𝑐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377" y="5183955"/>
                <a:ext cx="4801507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97" y="3883830"/>
            <a:ext cx="3237781" cy="280002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16601" y="4814623"/>
            <a:ext cx="272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AUC</a:t>
            </a:r>
            <a:r>
              <a:rPr lang="zh-TW" altLang="en-US" dirty="0"/>
              <a:t>（</a:t>
            </a:r>
            <a:r>
              <a:rPr lang="en-US" altLang="zh-TW" dirty="0"/>
              <a:t>Area Under Curve</a:t>
            </a:r>
            <a:r>
              <a:rPr lang="zh-TW" altLang="en-US" dirty="0"/>
              <a:t>）</a:t>
            </a:r>
          </a:p>
        </p:txBody>
      </p:sp>
      <p:sp>
        <p:nvSpPr>
          <p:cNvPr id="13" name="矩形 12"/>
          <p:cNvSpPr/>
          <p:nvPr/>
        </p:nvSpPr>
        <p:spPr>
          <a:xfrm>
            <a:off x="768824" y="3514498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ROC</a:t>
            </a:r>
            <a:r>
              <a:rPr lang="zh-TW" altLang="en-US" dirty="0" smtClean="0"/>
              <a:t>曲線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6953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3193" y="432782"/>
            <a:ext cx="98533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sklearn.metrics</a:t>
            </a:r>
            <a:r>
              <a:rPr lang="en-US" altLang="zh-TW" dirty="0"/>
              <a:t> import </a:t>
            </a:r>
            <a:r>
              <a:rPr lang="en-US" altLang="zh-TW" dirty="0" err="1">
                <a:solidFill>
                  <a:srgbClr val="FF0000"/>
                </a:solidFill>
              </a:rPr>
              <a:t>roc_curve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auc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y_predict</a:t>
            </a:r>
            <a:r>
              <a:rPr lang="en-US" altLang="zh-TW" dirty="0"/>
              <a:t> = </a:t>
            </a:r>
            <a:r>
              <a:rPr lang="en-US" altLang="zh-TW" dirty="0" err="1"/>
              <a:t>model.</a:t>
            </a:r>
            <a:r>
              <a:rPr lang="en-US" altLang="zh-TW" dirty="0" err="1">
                <a:solidFill>
                  <a:srgbClr val="FF0000"/>
                </a:solidFill>
              </a:rPr>
              <a:t>predict</a:t>
            </a:r>
            <a:r>
              <a:rPr lang="en-US" altLang="zh-TW" dirty="0"/>
              <a:t>(</a:t>
            </a:r>
            <a:r>
              <a:rPr lang="en-US" altLang="zh-TW" dirty="0" err="1"/>
              <a:t>x_test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y_probs</a:t>
            </a:r>
            <a:r>
              <a:rPr lang="en-US" altLang="zh-TW" dirty="0"/>
              <a:t> = </a:t>
            </a:r>
            <a:r>
              <a:rPr lang="en-US" altLang="zh-TW" dirty="0" err="1"/>
              <a:t>model.</a:t>
            </a:r>
            <a:r>
              <a:rPr lang="en-US" altLang="zh-TW" dirty="0" err="1">
                <a:solidFill>
                  <a:srgbClr val="FF0000"/>
                </a:solidFill>
              </a:rPr>
              <a:t>predict_proba</a:t>
            </a:r>
            <a:r>
              <a:rPr lang="en-US" altLang="zh-TW" dirty="0"/>
              <a:t>(</a:t>
            </a:r>
            <a:r>
              <a:rPr lang="en-US" altLang="zh-TW" dirty="0" err="1"/>
              <a:t>x_test</a:t>
            </a:r>
            <a:r>
              <a:rPr lang="en-US" altLang="zh-TW" dirty="0"/>
              <a:t>)               #</a:t>
            </a:r>
            <a:r>
              <a:rPr lang="zh-TW" altLang="en-US" dirty="0"/>
              <a:t>模型的预测</a:t>
            </a:r>
            <a:r>
              <a:rPr lang="zh-TW" altLang="en-US" dirty="0" smtClean="0"/>
              <a:t>得分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 err="1"/>
              <a:t>fpr</a:t>
            </a:r>
            <a:r>
              <a:rPr lang="en-US" altLang="zh-TW" dirty="0"/>
              <a:t>, </a:t>
            </a:r>
            <a:r>
              <a:rPr lang="en-US" altLang="zh-TW" dirty="0" err="1"/>
              <a:t>tpr</a:t>
            </a:r>
            <a:r>
              <a:rPr lang="en-US" altLang="zh-TW" dirty="0"/>
              <a:t>, thresholds = </a:t>
            </a:r>
            <a:r>
              <a:rPr lang="en-US" altLang="zh-TW" dirty="0" err="1"/>
              <a:t>roc_curve</a:t>
            </a:r>
            <a:r>
              <a:rPr lang="en-US" altLang="zh-TW" dirty="0"/>
              <a:t>(</a:t>
            </a:r>
            <a:r>
              <a:rPr lang="en-US" altLang="zh-TW" dirty="0" err="1"/>
              <a:t>y_true,y_score</a:t>
            </a:r>
            <a:r>
              <a:rPr lang="en-US" altLang="zh-TW" dirty="0"/>
              <a:t>, </a:t>
            </a:r>
            <a:r>
              <a:rPr lang="en-US" altLang="zh-TW" dirty="0" err="1"/>
              <a:t>pos_label</a:t>
            </a:r>
            <a:r>
              <a:rPr lang="en-US" altLang="zh-TW" dirty="0"/>
              <a:t>=None, </a:t>
            </a:r>
            <a:r>
              <a:rPr lang="en-US" altLang="zh-TW" dirty="0" err="1"/>
              <a:t>sample_weight</a:t>
            </a:r>
            <a:r>
              <a:rPr lang="en-US" altLang="zh-TW" dirty="0"/>
              <a:t>=None, </a:t>
            </a:r>
            <a:r>
              <a:rPr lang="en-US" altLang="zh-TW" dirty="0" err="1"/>
              <a:t>drop_intermediate</a:t>
            </a:r>
            <a:r>
              <a:rPr lang="en-US" altLang="zh-TW" dirty="0"/>
              <a:t>=True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sz="2400" dirty="0" err="1"/>
              <a:t>roc_auc</a:t>
            </a:r>
            <a:r>
              <a:rPr lang="en-US" altLang="zh-TW" sz="2400" dirty="0"/>
              <a:t> = 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auc</a:t>
            </a:r>
            <a:r>
              <a:rPr lang="en-US" altLang="zh-TW" sz="2400" dirty="0"/>
              <a:t>(</a:t>
            </a:r>
            <a:r>
              <a:rPr lang="en-US" altLang="zh-TW" sz="2400" dirty="0" err="1"/>
              <a:t>fpr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tpr</a:t>
            </a:r>
            <a:r>
              <a:rPr lang="en-US" altLang="zh-TW" sz="2400" dirty="0"/>
              <a:t>)                                     #</a:t>
            </a:r>
            <a:r>
              <a:rPr lang="en-US" altLang="zh-TW" sz="2400" dirty="0" err="1"/>
              <a:t>auc</a:t>
            </a:r>
            <a:r>
              <a:rPr lang="zh-TW" altLang="en-US" sz="2400" dirty="0"/>
              <a:t>为</a:t>
            </a:r>
            <a:r>
              <a:rPr lang="en-US" altLang="zh-TW" sz="2400" dirty="0"/>
              <a:t>Roc</a:t>
            </a:r>
            <a:r>
              <a:rPr lang="zh-TW" altLang="en-US" sz="2400" dirty="0"/>
              <a:t>曲线下的面积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</a:t>
            </a:r>
            <a:r>
              <a:rPr lang="zh-TW" altLang="en-US" dirty="0"/>
              <a:t>开始画</a:t>
            </a:r>
            <a:r>
              <a:rPr lang="en-US" altLang="zh-TW" dirty="0"/>
              <a:t>ROC</a:t>
            </a:r>
            <a:r>
              <a:rPr lang="zh-TW" altLang="en-US" dirty="0"/>
              <a:t>曲线</a:t>
            </a:r>
          </a:p>
          <a:p>
            <a:r>
              <a:rPr lang="en-US" altLang="zh-TW" dirty="0" err="1"/>
              <a:t>plt.plot</a:t>
            </a:r>
            <a:r>
              <a:rPr lang="en-US" altLang="zh-TW" dirty="0"/>
              <a:t>(</a:t>
            </a:r>
            <a:r>
              <a:rPr lang="en-US" altLang="zh-TW" dirty="0" err="1"/>
              <a:t>fpr</a:t>
            </a:r>
            <a:r>
              <a:rPr lang="en-US" altLang="zh-TW" dirty="0"/>
              <a:t>, </a:t>
            </a:r>
            <a:r>
              <a:rPr lang="en-US" altLang="zh-TW" dirty="0" err="1"/>
              <a:t>tpr</a:t>
            </a:r>
            <a:r>
              <a:rPr lang="en-US" altLang="zh-TW" dirty="0"/>
              <a:t>, '</a:t>
            </a:r>
            <a:r>
              <a:rPr lang="en-US" altLang="zh-TW" dirty="0" err="1"/>
              <a:t>b',label</a:t>
            </a:r>
            <a:r>
              <a:rPr lang="en-US" altLang="zh-TW" dirty="0"/>
              <a:t>='AUC = %0.2f'% </a:t>
            </a:r>
            <a:r>
              <a:rPr lang="en-US" altLang="zh-TW" dirty="0" err="1"/>
              <a:t>roc_auc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plt.legend</a:t>
            </a:r>
            <a:r>
              <a:rPr lang="en-US" altLang="zh-TW" dirty="0"/>
              <a:t>(</a:t>
            </a:r>
            <a:r>
              <a:rPr lang="en-US" altLang="zh-TW" dirty="0" err="1"/>
              <a:t>loc</a:t>
            </a:r>
            <a:r>
              <a:rPr lang="en-US" altLang="zh-TW" dirty="0"/>
              <a:t>='lower right')</a:t>
            </a:r>
          </a:p>
          <a:p>
            <a:r>
              <a:rPr lang="en-US" altLang="zh-TW" dirty="0" err="1"/>
              <a:t>plt.plot</a:t>
            </a:r>
            <a:r>
              <a:rPr lang="en-US" altLang="zh-TW" dirty="0"/>
              <a:t>([0,1],[0,1],'r--')</a:t>
            </a:r>
          </a:p>
          <a:p>
            <a:r>
              <a:rPr lang="en-US" altLang="zh-TW" dirty="0" err="1"/>
              <a:t>plt.xlim</a:t>
            </a:r>
            <a:r>
              <a:rPr lang="en-US" altLang="zh-TW" dirty="0"/>
              <a:t>([-0.1,1.1])</a:t>
            </a:r>
          </a:p>
          <a:p>
            <a:r>
              <a:rPr lang="en-US" altLang="zh-TW" dirty="0" err="1"/>
              <a:t>plt.ylim</a:t>
            </a:r>
            <a:r>
              <a:rPr lang="en-US" altLang="zh-TW" dirty="0"/>
              <a:t>([-0.1,1.1])</a:t>
            </a:r>
          </a:p>
          <a:p>
            <a:r>
              <a:rPr lang="en-US" altLang="zh-TW" dirty="0" err="1"/>
              <a:t>plt.xlabel</a:t>
            </a:r>
            <a:r>
              <a:rPr lang="en-US" altLang="zh-TW" dirty="0"/>
              <a:t>('False Positive Rate')                            #</a:t>
            </a:r>
            <a:r>
              <a:rPr lang="zh-TW" altLang="en-US" dirty="0"/>
              <a:t>横坐标是</a:t>
            </a:r>
            <a:r>
              <a:rPr lang="en-US" altLang="zh-TW" dirty="0" err="1"/>
              <a:t>fpr</a:t>
            </a:r>
            <a:endParaRPr lang="en-US" altLang="zh-TW" dirty="0"/>
          </a:p>
          <a:p>
            <a:r>
              <a:rPr lang="en-US" altLang="zh-TW" dirty="0" err="1"/>
              <a:t>plt.ylabel</a:t>
            </a:r>
            <a:r>
              <a:rPr lang="en-US" altLang="zh-TW" dirty="0"/>
              <a:t>('True Positive Rate')                             #</a:t>
            </a:r>
            <a:r>
              <a:rPr lang="zh-TW" altLang="en-US" dirty="0"/>
              <a:t>纵坐标是</a:t>
            </a:r>
            <a:r>
              <a:rPr lang="en-US" altLang="zh-TW" dirty="0" err="1"/>
              <a:t>tpr</a:t>
            </a:r>
            <a:endParaRPr lang="en-US" altLang="zh-TW" dirty="0"/>
          </a:p>
          <a:p>
            <a:r>
              <a:rPr lang="en-US" altLang="zh-TW" dirty="0" err="1"/>
              <a:t>plt.title</a:t>
            </a:r>
            <a:r>
              <a:rPr lang="en-US" altLang="zh-TW" dirty="0"/>
              <a:t>('Receiver operating characteristic example')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0228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204" y="260798"/>
            <a:ext cx="10515600" cy="1050579"/>
          </a:xfrm>
        </p:spPr>
        <p:txBody>
          <a:bodyPr/>
          <a:lstStyle/>
          <a:p>
            <a:pPr marL="0" indent="0">
              <a:buNone/>
            </a:pPr>
            <a:r>
              <a:rPr lang="fr-FR" altLang="zh-TW" dirty="0"/>
              <a:t>from sklearn.</a:t>
            </a:r>
            <a:r>
              <a:rPr lang="fr-FR" altLang="zh-TW" dirty="0">
                <a:solidFill>
                  <a:srgbClr val="FF0000"/>
                </a:solidFill>
              </a:rPr>
              <a:t>metrics</a:t>
            </a:r>
            <a:r>
              <a:rPr lang="fr-FR" altLang="zh-TW" dirty="0"/>
              <a:t> import </a:t>
            </a:r>
            <a:r>
              <a:rPr lang="fr-FR" altLang="zh-TW" dirty="0">
                <a:solidFill>
                  <a:srgbClr val="FF0000"/>
                </a:solidFill>
              </a:rPr>
              <a:t>confusion_matrix</a:t>
            </a:r>
          </a:p>
          <a:p>
            <a:pPr marL="0" indent="0">
              <a:buNone/>
            </a:pPr>
            <a:r>
              <a:rPr lang="fr-FR" altLang="zh-TW" dirty="0"/>
              <a:t>confusion_matrix(y_true, y_pred)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0204" y="1438062"/>
            <a:ext cx="10749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from </a:t>
            </a:r>
            <a:r>
              <a:rPr lang="en-US" altLang="zh-TW" sz="2400" dirty="0" err="1"/>
              <a:t>sklearn.</a:t>
            </a:r>
            <a:r>
              <a:rPr lang="en-US" altLang="zh-TW" sz="2400" dirty="0" err="1">
                <a:solidFill>
                  <a:srgbClr val="FF0000"/>
                </a:solidFill>
              </a:rPr>
              <a:t>metrics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import </a:t>
            </a:r>
            <a:r>
              <a:rPr lang="en-US" altLang="zh-TW" sz="2400" dirty="0" err="1"/>
              <a:t>accuracy_score</a:t>
            </a:r>
            <a:endParaRPr lang="en-US" altLang="zh-TW" sz="2400" dirty="0"/>
          </a:p>
          <a:p>
            <a:r>
              <a:rPr lang="en-US" altLang="zh-TW" sz="2400" dirty="0" err="1"/>
              <a:t>accuracy_score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y_true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y_pred</a:t>
            </a:r>
            <a:r>
              <a:rPr lang="en-US" altLang="zh-TW" sz="2400" dirty="0"/>
              <a:t>, normalize=True, </a:t>
            </a:r>
            <a:r>
              <a:rPr lang="en-US" altLang="zh-TW" sz="2400" dirty="0" err="1"/>
              <a:t>sample_weight</a:t>
            </a:r>
            <a:r>
              <a:rPr lang="en-US" altLang="zh-TW" sz="2400" dirty="0"/>
              <a:t>=None) 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90204" y="2485197"/>
            <a:ext cx="114549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from </a:t>
            </a:r>
            <a:r>
              <a:rPr lang="en-US" altLang="zh-TW" sz="2800" dirty="0" err="1"/>
              <a:t>sklearn.</a:t>
            </a:r>
            <a:r>
              <a:rPr lang="en-US" altLang="zh-TW" sz="2800" dirty="0" err="1">
                <a:solidFill>
                  <a:srgbClr val="FF0000"/>
                </a:solidFill>
              </a:rPr>
              <a:t>metrics</a:t>
            </a:r>
            <a:r>
              <a:rPr lang="en-US" altLang="zh-TW" sz="2800" dirty="0"/>
              <a:t> import </a:t>
            </a:r>
            <a:r>
              <a:rPr lang="en-US" altLang="zh-TW" sz="2800" dirty="0" err="1"/>
              <a:t>precision_score</a:t>
            </a:r>
            <a:endParaRPr lang="en-US" altLang="zh-TW" sz="2800" dirty="0"/>
          </a:p>
          <a:p>
            <a:r>
              <a:rPr lang="en-US" altLang="zh-TW" sz="2800" dirty="0" err="1">
                <a:solidFill>
                  <a:srgbClr val="FF0000"/>
                </a:solidFill>
              </a:rPr>
              <a:t>precision_score</a:t>
            </a:r>
            <a:r>
              <a:rPr lang="en-US" altLang="zh-TW" sz="2800" dirty="0"/>
              <a:t>(</a:t>
            </a:r>
            <a:r>
              <a:rPr lang="en-US" altLang="zh-TW" sz="2800" dirty="0" err="1"/>
              <a:t>y_true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y_pred</a:t>
            </a:r>
            <a:r>
              <a:rPr lang="en-US" altLang="zh-TW" sz="2800" dirty="0"/>
              <a:t>, labels=None, </a:t>
            </a:r>
            <a:r>
              <a:rPr lang="en-US" altLang="zh-TW" sz="2800" dirty="0" err="1"/>
              <a:t>pos_label</a:t>
            </a:r>
            <a:r>
              <a:rPr lang="en-US" altLang="zh-TW" sz="2800" dirty="0"/>
              <a:t>=1, average='binary')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590204" y="3757044"/>
            <a:ext cx="10884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from </a:t>
            </a:r>
            <a:r>
              <a:rPr lang="en-US" altLang="zh-TW" dirty="0" err="1"/>
              <a:t>sklearn.metrics</a:t>
            </a:r>
            <a:r>
              <a:rPr lang="en-US" altLang="zh-TW" dirty="0"/>
              <a:t> import </a:t>
            </a:r>
            <a:r>
              <a:rPr lang="en-US" altLang="zh-TW" dirty="0" err="1"/>
              <a:t>recall_score</a:t>
            </a:r>
            <a:endParaRPr lang="en-US" altLang="zh-TW" dirty="0"/>
          </a:p>
          <a:p>
            <a:r>
              <a:rPr lang="en-US" altLang="zh-TW" dirty="0" err="1"/>
              <a:t>sklearn.metrics.recall_score</a:t>
            </a:r>
            <a:r>
              <a:rPr lang="en-US" altLang="zh-TW" dirty="0"/>
              <a:t>(</a:t>
            </a:r>
            <a:r>
              <a:rPr lang="en-US" altLang="zh-TW" dirty="0" err="1"/>
              <a:t>y_true</a:t>
            </a:r>
            <a:r>
              <a:rPr lang="en-US" altLang="zh-TW" dirty="0"/>
              <a:t>, </a:t>
            </a:r>
            <a:r>
              <a:rPr lang="en-US" altLang="zh-TW" dirty="0" err="1"/>
              <a:t>y_pred</a:t>
            </a:r>
            <a:r>
              <a:rPr lang="en-US" altLang="zh-TW" dirty="0"/>
              <a:t>, labels=None, </a:t>
            </a:r>
            <a:r>
              <a:rPr lang="en-US" altLang="zh-TW" dirty="0" err="1"/>
              <a:t>pos_label</a:t>
            </a:r>
            <a:r>
              <a:rPr lang="en-US" altLang="zh-TW" dirty="0"/>
              <a:t>=1,average='binary', </a:t>
            </a:r>
            <a:r>
              <a:rPr lang="en-US" altLang="zh-TW" dirty="0" err="1"/>
              <a:t>sample_weight</a:t>
            </a:r>
            <a:r>
              <a:rPr lang="en-US" altLang="zh-TW" dirty="0"/>
              <a:t>=None)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0204" y="4987328"/>
            <a:ext cx="9454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sklearn.metrics</a:t>
            </a:r>
            <a:r>
              <a:rPr lang="en-US" altLang="zh-TW" dirty="0"/>
              <a:t> import f1_score </a:t>
            </a:r>
          </a:p>
          <a:p>
            <a:r>
              <a:rPr lang="en-US" altLang="zh-TW" dirty="0"/>
              <a:t>f1_score(</a:t>
            </a:r>
            <a:r>
              <a:rPr lang="en-US" altLang="zh-TW" dirty="0" err="1"/>
              <a:t>y_true</a:t>
            </a:r>
            <a:r>
              <a:rPr lang="en-US" altLang="zh-TW" dirty="0"/>
              <a:t>, </a:t>
            </a:r>
            <a:r>
              <a:rPr lang="en-US" altLang="zh-TW" dirty="0" err="1"/>
              <a:t>y_pred</a:t>
            </a:r>
            <a:r>
              <a:rPr lang="en-US" altLang="zh-TW" dirty="0"/>
              <a:t>, labels=None, </a:t>
            </a:r>
            <a:r>
              <a:rPr lang="en-US" altLang="zh-TW" dirty="0" err="1"/>
              <a:t>pos_label</a:t>
            </a:r>
            <a:r>
              <a:rPr lang="en-US" altLang="zh-TW" dirty="0"/>
              <a:t>=1, average=’binary’, </a:t>
            </a:r>
            <a:r>
              <a:rPr lang="en-US" altLang="zh-TW" dirty="0" err="1"/>
              <a:t>sample_weight</a:t>
            </a:r>
            <a:r>
              <a:rPr lang="en-US" altLang="zh-TW" dirty="0"/>
              <a:t>=None)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5017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04357"/>
            <a:ext cx="12192000" cy="14381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Decision Trees</a:t>
            </a:r>
            <a:r>
              <a:rPr lang="zh-TW" altLang="en-US" sz="4400" dirty="0"/>
              <a:t>決策樹</a:t>
            </a:r>
          </a:p>
        </p:txBody>
      </p:sp>
      <p:sp>
        <p:nvSpPr>
          <p:cNvPr id="4" name="矩形 3"/>
          <p:cNvSpPr/>
          <p:nvPr/>
        </p:nvSpPr>
        <p:spPr>
          <a:xfrm>
            <a:off x="2134334" y="3618407"/>
            <a:ext cx="69076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Decision Trees</a:t>
            </a:r>
            <a:r>
              <a:rPr lang="zh-TW" altLang="en-US" sz="2400" dirty="0" smtClean="0"/>
              <a:t>決策樹原理</a:t>
            </a:r>
            <a:r>
              <a:rPr lang="en-US" altLang="zh-TW" sz="2400" dirty="0" smtClean="0"/>
              <a:t>:Information Gain</a:t>
            </a:r>
          </a:p>
          <a:p>
            <a:r>
              <a:rPr lang="en-US" altLang="zh-TW" sz="2400" dirty="0" err="1" smtClean="0"/>
              <a:t>Scikit</a:t>
            </a:r>
            <a:r>
              <a:rPr lang="en-US" altLang="zh-TW" sz="2400" dirty="0" smtClean="0"/>
              <a:t>-learn</a:t>
            </a:r>
            <a:r>
              <a:rPr lang="zh-TW" altLang="en-US" sz="2400" dirty="0" smtClean="0"/>
              <a:t>的決策</a:t>
            </a:r>
            <a:r>
              <a:rPr lang="zh-TW" altLang="en-US" sz="2400" dirty="0"/>
              <a:t>樹</a:t>
            </a:r>
          </a:p>
          <a:p>
            <a:r>
              <a:rPr lang="zh-TW" altLang="en-US" sz="2400" dirty="0" smtClean="0"/>
              <a:t>範例測試 </a:t>
            </a:r>
            <a:r>
              <a:rPr lang="en-US" altLang="zh-TW" sz="2400" dirty="0" smtClean="0"/>
              <a:t>==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 使用決策樹 建立  釣魚網站分類模型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1384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altLang="zh-TW" dirty="0"/>
              <a:t>Decision Trees</a:t>
            </a:r>
            <a:r>
              <a:rPr lang="zh-TW" altLang="en-US" dirty="0"/>
              <a:t>決策樹原理</a:t>
            </a:r>
            <a:r>
              <a:rPr lang="en-US" altLang="zh-TW" dirty="0"/>
              <a:t>:Information </a:t>
            </a:r>
            <a:r>
              <a:rPr lang="en-US" altLang="zh-TW" dirty="0" smtClean="0"/>
              <a:t>Gain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35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9451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3600" dirty="0" err="1"/>
              <a:t>Scikit</a:t>
            </a:r>
            <a:r>
              <a:rPr lang="en-US" altLang="zh-TW" sz="3600" dirty="0"/>
              <a:t>-learn</a:t>
            </a:r>
            <a:r>
              <a:rPr lang="zh-TW" altLang="en-US" sz="3600" dirty="0"/>
              <a:t>的決策</a:t>
            </a:r>
            <a:r>
              <a:rPr lang="zh-TW" altLang="en-US" sz="3600" dirty="0" smtClean="0"/>
              <a:t>樹</a:t>
            </a:r>
            <a:endParaRPr lang="zh-TW" altLang="en-US" sz="36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370" y="1199436"/>
            <a:ext cx="8474355" cy="5065263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3476258" y="2972859"/>
            <a:ext cx="4596938" cy="4821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3476257" y="3454997"/>
            <a:ext cx="5434985" cy="4821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3208712" y="4028575"/>
            <a:ext cx="325735" cy="390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19451" y="587415"/>
            <a:ext cx="7741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https://scikit-learn.org/stable/modules/classes.html#module-sklearn.tree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4740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9189" y="182246"/>
            <a:ext cx="10515600" cy="466148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https://scikit-learn.org/stable/modules/generated/sklearn.tree.DecisionTreeClassifier.html</a:t>
            </a:r>
            <a:endParaRPr lang="zh-TW" altLang="en-US" sz="2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917" y="1188721"/>
            <a:ext cx="10643994" cy="492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08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9865"/>
            <a:ext cx="10269157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939338" y="2984269"/>
            <a:ext cx="8836429" cy="3408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939338" y="4167446"/>
            <a:ext cx="8836429" cy="9531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459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0490" y="74180"/>
            <a:ext cx="7452653" cy="6551064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987636" y="4073236"/>
            <a:ext cx="5170517" cy="2743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95" y="251752"/>
            <a:ext cx="34912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sklearn.tree.ExtraTreeClassifier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795" y="584262"/>
            <a:ext cx="2836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/>
              <a:t>https://scikit-learn.org.cn/view/786.html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2387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54843"/>
              </p:ext>
            </p:extLst>
          </p:nvPr>
        </p:nvGraphicFramePr>
        <p:xfrm>
          <a:off x="507076" y="806142"/>
          <a:ext cx="11188931" cy="5684898"/>
        </p:xfrm>
        <a:graphic>
          <a:graphicData uri="http://schemas.openxmlformats.org/drawingml/2006/table">
            <a:tbl>
              <a:tblPr/>
              <a:tblGrid>
                <a:gridCol w="1414514">
                  <a:extLst>
                    <a:ext uri="{9D8B030D-6E8A-4147-A177-3AD203B41FA5}">
                      <a16:colId xmlns:a16="http://schemas.microsoft.com/office/drawing/2014/main" val="2073260964"/>
                    </a:ext>
                  </a:extLst>
                </a:gridCol>
                <a:gridCol w="9774417">
                  <a:extLst>
                    <a:ext uri="{9D8B030D-6E8A-4147-A177-3AD203B41FA5}">
                      <a16:colId xmlns:a16="http://schemas.microsoft.com/office/drawing/2014/main" val="1088845091"/>
                    </a:ext>
                  </a:extLst>
                </a:gridCol>
              </a:tblGrid>
              <a:tr h="59298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smtClean="0">
                          <a:effectLst/>
                        </a:rPr>
                        <a:t>參數</a:t>
                      </a:r>
                      <a:endParaRPr lang="zh-TW" altLang="en-US" sz="1400" b="1" dirty="0">
                        <a:effectLst/>
                      </a:endParaRPr>
                    </a:p>
                  </a:txBody>
                  <a:tcPr marL="15283" marR="15283" marT="7641" marB="764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smtClean="0">
                          <a:effectLst/>
                        </a:rPr>
                        <a:t>說明</a:t>
                      </a:r>
                      <a:endParaRPr lang="zh-TW" altLang="en-US" sz="1400" b="1">
                        <a:effectLst/>
                      </a:endParaRPr>
                    </a:p>
                  </a:txBody>
                  <a:tcPr marL="15283" marR="15283" marT="7641" marB="764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61930"/>
                  </a:ext>
                </a:extLst>
              </a:tr>
              <a:tr h="147327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criterion</a:t>
                      </a:r>
                      <a:endParaRPr lang="en-US" sz="1400" dirty="0">
                        <a:effectLst/>
                      </a:endParaRPr>
                    </a:p>
                  </a:txBody>
                  <a:tcPr marL="15283" marR="15283" marT="7641" marB="764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{“gini”, “entropy”}, default=”gini”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zh-TW" altLang="en-US" sz="1400" smtClean="0">
                          <a:effectLst/>
                        </a:rPr>
                        <a:t>該函數用來測量分割的品質。支援的標準基尼不純度為“基尼係數”和信息增益為“熵係數”。</a:t>
                      </a:r>
                      <a:endParaRPr lang="zh-TW" altLang="en-US" sz="1400">
                        <a:effectLst/>
                      </a:endParaRPr>
                    </a:p>
                  </a:txBody>
                  <a:tcPr marL="15283" marR="15283" marT="7641" marB="764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249983"/>
                  </a:ext>
                </a:extLst>
              </a:tr>
              <a:tr h="147327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splitter</a:t>
                      </a:r>
                      <a:endParaRPr lang="en-US" sz="1400" dirty="0">
                        <a:effectLst/>
                      </a:endParaRPr>
                    </a:p>
                  </a:txBody>
                  <a:tcPr marL="15283" marR="15283" marT="7641" marB="764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effectLst/>
                        </a:rPr>
                        <a:t>{“random”, “best”}, default=”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</a:rPr>
                        <a:t>random</a:t>
                      </a:r>
                      <a:r>
                        <a:rPr lang="en-US" altLang="zh-CN" sz="1400" b="1" smtClean="0">
                          <a:solidFill>
                            <a:srgbClr val="000000"/>
                          </a:solidFill>
                          <a:effectLst/>
                        </a:rPr>
                        <a:t>”</a:t>
                      </a:r>
                      <a:r>
                        <a:rPr lang="zh-CN" altLang="en-US" sz="1400" smtClean="0">
                          <a:effectLst/>
                        </a:rPr>
                        <a:t/>
                      </a:r>
                      <a:br>
                        <a:rPr lang="zh-CN" altLang="en-US" sz="1400" smtClean="0">
                          <a:effectLst/>
                        </a:rPr>
                      </a:br>
                      <a:r>
                        <a:rPr lang="zh-CN" altLang="en-US" sz="1400" smtClean="0">
                          <a:effectLst/>
                        </a:rPr>
                        <a:t>用於在每個節點選擇分割的策略。支持的策略是“最佳”選擇最佳分割和“隨機”選擇最佳隨機分割。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15283" marR="15283" marT="7641" marB="764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290898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</a:rPr>
                        <a:t>max_depth</a:t>
                      </a:r>
                      <a:endParaRPr lang="en-US" sz="1400" dirty="0">
                        <a:effectLst/>
                      </a:endParaRPr>
                    </a:p>
                  </a:txBody>
                  <a:tcPr marL="15283" marR="15283" marT="7641" marB="764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altLang="zh-CN" sz="1400" b="1" smtClean="0">
                          <a:solidFill>
                            <a:srgbClr val="000000"/>
                          </a:solidFill>
                          <a:effectLst/>
                        </a:rPr>
                        <a:t>default=None</a:t>
                      </a:r>
                      <a:r>
                        <a:rPr lang="zh-CN" altLang="en-US" sz="1400" smtClean="0">
                          <a:effectLst/>
                        </a:rPr>
                        <a:t/>
                      </a:r>
                      <a:br>
                        <a:rPr lang="zh-CN" altLang="en-US" sz="1400" smtClean="0">
                          <a:effectLst/>
                        </a:rPr>
                      </a:br>
                      <a:r>
                        <a:rPr lang="zh-CN" altLang="en-US" sz="1400" smtClean="0">
                          <a:effectLst/>
                        </a:rPr>
                        <a:t>樹的最大深度。 如果為</a:t>
                      </a:r>
                      <a:r>
                        <a:rPr lang="en-US" altLang="zh-CN" sz="1400" smtClean="0">
                          <a:effectLst/>
                        </a:rPr>
                        <a:t>None</a:t>
                      </a:r>
                      <a:r>
                        <a:rPr lang="zh-CN" altLang="en-US" sz="1400" smtClean="0">
                          <a:effectLst/>
                        </a:rPr>
                        <a:t>，則將節點展開，直到所有葉子都是純淨的，或者直到所有葉子都包含少於</a:t>
                      </a:r>
                      <a:r>
                        <a:rPr lang="en-US" altLang="zh-CN" sz="1400" smtClean="0">
                          <a:effectLst/>
                        </a:rPr>
                        <a:t>min_samples_split</a:t>
                      </a:r>
                      <a:r>
                        <a:rPr lang="zh-CN" altLang="en-US" sz="1400" smtClean="0">
                          <a:effectLst/>
                        </a:rPr>
                        <a:t>個樣本。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15283" marR="15283" marT="7641" marB="764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53714"/>
                  </a:ext>
                </a:extLst>
              </a:tr>
              <a:tr h="147327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</a:rPr>
                        <a:t>min_weight_fraction_leaf</a:t>
                      </a:r>
                      <a:endParaRPr lang="en-US" sz="1400" dirty="0">
                        <a:effectLst/>
                      </a:endParaRPr>
                    </a:p>
                  </a:txBody>
                  <a:tcPr marL="15283" marR="15283" marT="7641" marB="764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altLang="zh-CN" sz="1400" b="1" smtClean="0">
                          <a:solidFill>
                            <a:srgbClr val="000000"/>
                          </a:solidFill>
                          <a:effectLst/>
                        </a:rPr>
                        <a:t>default=0.0</a:t>
                      </a:r>
                      <a:r>
                        <a:rPr lang="zh-CN" altLang="en-US" sz="1400" smtClean="0">
                          <a:effectLst/>
                        </a:rPr>
                        <a:t/>
                      </a:r>
                      <a:br>
                        <a:rPr lang="zh-CN" altLang="en-US" sz="1400" smtClean="0">
                          <a:effectLst/>
                        </a:rPr>
                      </a:br>
                      <a:r>
                        <a:rPr lang="zh-CN" altLang="en-US" sz="1400" smtClean="0">
                          <a:effectLst/>
                        </a:rPr>
                        <a:t>一個葉節點上所需的</a:t>
                      </a:r>
                      <a:r>
                        <a:rPr lang="en-US" altLang="zh-CN" sz="1400" smtClean="0">
                          <a:effectLst/>
                        </a:rPr>
                        <a:t>(</a:t>
                      </a:r>
                      <a:r>
                        <a:rPr lang="zh-CN" altLang="en-US" sz="1400" smtClean="0">
                          <a:effectLst/>
                        </a:rPr>
                        <a:t>所有輸入樣本的</a:t>
                      </a:r>
                      <a:r>
                        <a:rPr lang="en-US" altLang="zh-CN" sz="1400" smtClean="0">
                          <a:effectLst/>
                        </a:rPr>
                        <a:t>)</a:t>
                      </a:r>
                      <a:r>
                        <a:rPr lang="zh-CN" altLang="en-US" sz="1400" smtClean="0">
                          <a:effectLst/>
                        </a:rPr>
                        <a:t>總權重的最小加權分數。當不提供</a:t>
                      </a:r>
                      <a:r>
                        <a:rPr lang="en-US" altLang="zh-CN" sz="1400" smtClean="0">
                          <a:effectLst/>
                        </a:rPr>
                        <a:t>sample_weight</a:t>
                      </a:r>
                      <a:r>
                        <a:rPr lang="zh-CN" altLang="en-US" sz="1400" smtClean="0">
                          <a:effectLst/>
                        </a:rPr>
                        <a:t>時，樣本的權重相等。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15283" marR="15283" marT="7641" marB="764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5035"/>
                  </a:ext>
                </a:extLst>
              </a:tr>
              <a:tr h="147327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</a:rPr>
                        <a:t>random_state</a:t>
                      </a:r>
                      <a:endParaRPr lang="en-US" sz="1400" dirty="0">
                        <a:effectLst/>
                      </a:endParaRPr>
                    </a:p>
                  </a:txBody>
                  <a:tcPr marL="15283" marR="15283" marT="7641" marB="764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</a:rPr>
                        <a:t>RandomState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 instance, default=None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zh-TW" altLang="en-US" sz="1400" smtClean="0">
                          <a:effectLst/>
                        </a:rPr>
                        <a:t>用於隨機選擇每個拆分中使用的</a:t>
                      </a:r>
                      <a:r>
                        <a:rPr lang="en-US" sz="1400" smtClean="0">
                          <a:effectLst/>
                        </a:rPr>
                        <a:t>max_features</a:t>
                      </a:r>
                      <a:r>
                        <a:rPr lang="en-US" sz="1400">
                          <a:effectLst/>
                        </a:rPr>
                        <a:t>。 </a:t>
                      </a:r>
                      <a:r>
                        <a:rPr lang="zh-TW" altLang="en-US" sz="1400" smtClean="0">
                          <a:effectLst/>
                        </a:rPr>
                        <a:t>有關詳細資訊，請參見</a:t>
                      </a:r>
                      <a:r>
                        <a:rPr lang="zh-TW" altLang="en-US" sz="1400" b="1" u="none" strike="noStrike" smtClean="0">
                          <a:solidFill>
                            <a:srgbClr val="1E6BB8"/>
                          </a:solidFill>
                          <a:effectLst/>
                          <a:hlinkClick r:id="rId2"/>
                        </a:rPr>
                        <a:t>詞匯表</a:t>
                      </a:r>
                      <a:r>
                        <a:rPr lang="zh-TW" altLang="en-US" sz="1400" dirty="0">
                          <a:effectLst/>
                        </a:rPr>
                        <a:t>。</a:t>
                      </a:r>
                    </a:p>
                  </a:txBody>
                  <a:tcPr marL="15283" marR="15283" marT="7641" marB="764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424318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max_leaf_nodes</a:t>
                      </a:r>
                      <a:endParaRPr lang="en-US" sz="1400">
                        <a:effectLst/>
                      </a:endParaRPr>
                    </a:p>
                  </a:txBody>
                  <a:tcPr marL="15283" marR="15283" marT="7641" marB="764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altLang="zh-CN" sz="1400" b="1" smtClean="0">
                          <a:solidFill>
                            <a:srgbClr val="000000"/>
                          </a:solidFill>
                          <a:effectLst/>
                        </a:rPr>
                        <a:t>default=None</a:t>
                      </a:r>
                      <a:r>
                        <a:rPr lang="zh-CN" altLang="en-US" sz="1400" smtClean="0">
                          <a:effectLst/>
                        </a:rPr>
                        <a:t/>
                      </a:r>
                      <a:br>
                        <a:rPr lang="zh-CN" altLang="en-US" sz="1400" smtClean="0">
                          <a:effectLst/>
                        </a:rPr>
                      </a:br>
                      <a:r>
                        <a:rPr lang="zh-CN" altLang="en-US" sz="1400" smtClean="0">
                          <a:effectLst/>
                        </a:rPr>
                        <a:t>以最佳優先的方式生成具有</a:t>
                      </a:r>
                      <a:r>
                        <a:rPr lang="en-US" altLang="zh-CN" sz="1400" smtClean="0">
                          <a:effectLst/>
                        </a:rPr>
                        <a:t>max_leaf_nodes</a:t>
                      </a:r>
                      <a:r>
                        <a:rPr lang="zh-CN" altLang="en-US" sz="1400" smtClean="0">
                          <a:effectLst/>
                        </a:rPr>
                        <a:t>的樹。最佳節點定義為雜質的相對減少。如果沒有，則無限的葉節點數。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15283" marR="15283" marT="7641" marB="764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684368"/>
                  </a:ext>
                </a:extLst>
              </a:tr>
              <a:tr h="67550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</a:rPr>
                        <a:t>class_weight</a:t>
                      </a:r>
                      <a:endParaRPr lang="en-US" sz="1400" dirty="0">
                        <a:effectLst/>
                      </a:endParaRPr>
                    </a:p>
                  </a:txBody>
                  <a:tcPr marL="15283" marR="15283" marT="7641" marB="764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</a:rPr>
                        <a:t>dict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, list of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</a:rPr>
                        <a:t>dict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 or “balanced”, default=None</a:t>
                      </a: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zh-TW" altLang="en-US" sz="1400" dirty="0">
                          <a:effectLst/>
                        </a:rPr>
                        <a:t>以</a:t>
                      </a:r>
                      <a:r>
                        <a:rPr lang="en-US" altLang="zh-TW" sz="1400" dirty="0">
                          <a:effectLst/>
                        </a:rPr>
                        <a:t>{</a:t>
                      </a:r>
                      <a:r>
                        <a:rPr lang="en-US" sz="1400" dirty="0" err="1">
                          <a:effectLst/>
                        </a:rPr>
                        <a:t>class_label</a:t>
                      </a:r>
                      <a:r>
                        <a:rPr lang="en-US" sz="1400" dirty="0">
                          <a:effectLst/>
                        </a:rPr>
                        <a:t>: </a:t>
                      </a:r>
                      <a:r>
                        <a:rPr lang="en-US" sz="1400">
                          <a:effectLst/>
                        </a:rPr>
                        <a:t>weight</a:t>
                      </a:r>
                      <a:r>
                        <a:rPr lang="en-US" sz="1400" smtClean="0">
                          <a:effectLst/>
                        </a:rPr>
                        <a:t>}</a:t>
                      </a:r>
                      <a:r>
                        <a:rPr lang="zh-TW" altLang="en-US" sz="1400" smtClean="0">
                          <a:effectLst/>
                        </a:rPr>
                        <a:t>的形式表示與類別關聯的權重。如果取值</a:t>
                      </a:r>
                      <a:r>
                        <a:rPr lang="en-US" sz="1400" smtClean="0">
                          <a:effectLst/>
                        </a:rPr>
                        <a:t>None,</a:t>
                      </a:r>
                      <a:r>
                        <a:rPr lang="zh-TW" altLang="en-US" sz="1400" smtClean="0">
                          <a:effectLst/>
                        </a:rPr>
                        <a:t>所有分類的權重為</a:t>
                      </a:r>
                      <a:r>
                        <a:rPr lang="en-US" altLang="zh-TW" sz="1400" smtClean="0">
                          <a:effectLst/>
                        </a:rPr>
                        <a:t>1</a:t>
                      </a:r>
                      <a:r>
                        <a:rPr lang="zh-TW" altLang="en-US" sz="1400" smtClean="0">
                          <a:effectLst/>
                        </a:rPr>
                        <a:t>。對於多輸出問題，可以按照</a:t>
                      </a:r>
                      <a:r>
                        <a:rPr lang="en-US" sz="1400" smtClean="0">
                          <a:effectLst/>
                        </a:rPr>
                        <a:t>y</a:t>
                      </a:r>
                      <a:r>
                        <a:rPr lang="zh-TW" altLang="en-US" sz="1400" smtClean="0">
                          <a:effectLst/>
                        </a:rPr>
                        <a:t>的列的順序提供一個字典清單。</a:t>
                      </a:r>
                      <a:br>
                        <a:rPr lang="zh-TW" altLang="en-US" sz="1400" smtClean="0">
                          <a:effectLst/>
                        </a:rPr>
                      </a:br>
                      <a:r>
                        <a:rPr lang="zh-TW" altLang="en-US" sz="1400" smtClean="0">
                          <a:effectLst/>
                        </a:rPr>
                        <a:t>注意多輸出</a:t>
                      </a:r>
                      <a:r>
                        <a:rPr lang="en-US" altLang="zh-TW" sz="1400" smtClean="0">
                          <a:effectLst/>
                        </a:rPr>
                        <a:t>(</a:t>
                      </a:r>
                      <a:r>
                        <a:rPr lang="zh-TW" altLang="en-US" sz="1400" smtClean="0">
                          <a:effectLst/>
                        </a:rPr>
                        <a:t>包括多標籤</a:t>
                      </a:r>
                      <a:r>
                        <a:rPr lang="en-US" altLang="zh-TW" sz="1400" smtClean="0">
                          <a:effectLst/>
                        </a:rPr>
                        <a:t>) </a:t>
                      </a:r>
                      <a:r>
                        <a:rPr lang="zh-TW" altLang="en-US" sz="1400" smtClean="0">
                          <a:effectLst/>
                        </a:rPr>
                        <a:t>，應在其自己的字典中為每一列的每個類別定義權重。例如：對於四分類多標籤問題， 權重應為</a:t>
                      </a:r>
                      <a:r>
                        <a:rPr lang="en-US" altLang="zh-TW" sz="1400" smtClean="0">
                          <a:effectLst/>
                        </a:rPr>
                        <a:t>[{</a:t>
                      </a:r>
                      <a:r>
                        <a:rPr lang="en-US" altLang="zh-TW" sz="1400" dirty="0">
                          <a:effectLst/>
                        </a:rPr>
                        <a:t>0</a:t>
                      </a:r>
                      <a:r>
                        <a:rPr lang="zh-TW" altLang="en-US" sz="1400" dirty="0">
                          <a:effectLst/>
                        </a:rPr>
                        <a:t>：</a:t>
                      </a:r>
                      <a:r>
                        <a:rPr lang="en-US" altLang="zh-TW" sz="1400" dirty="0">
                          <a:effectLst/>
                        </a:rPr>
                        <a:t>1</a:t>
                      </a:r>
                      <a:r>
                        <a:rPr lang="zh-TW" altLang="en-US" sz="1400" dirty="0">
                          <a:effectLst/>
                        </a:rPr>
                        <a:t>、</a:t>
                      </a:r>
                      <a:r>
                        <a:rPr lang="en-US" altLang="zh-TW" sz="1400" dirty="0">
                          <a:effectLst/>
                        </a:rPr>
                        <a:t>1</a:t>
                      </a:r>
                      <a:r>
                        <a:rPr lang="zh-TW" altLang="en-US" sz="1400" dirty="0">
                          <a:effectLst/>
                        </a:rPr>
                        <a:t>：</a:t>
                      </a:r>
                      <a:r>
                        <a:rPr lang="en-US" altLang="zh-TW" sz="1400" dirty="0">
                          <a:effectLst/>
                        </a:rPr>
                        <a:t>1</a:t>
                      </a:r>
                      <a:r>
                        <a:rPr lang="zh-TW" altLang="en-US" sz="1400" dirty="0">
                          <a:effectLst/>
                        </a:rPr>
                        <a:t>：</a:t>
                      </a:r>
                      <a:r>
                        <a:rPr lang="en-US" altLang="zh-TW" sz="1400" dirty="0">
                          <a:effectLst/>
                        </a:rPr>
                        <a:t>1]</a:t>
                      </a:r>
                      <a:r>
                        <a:rPr lang="zh-TW" altLang="en-US" sz="1400" dirty="0">
                          <a:effectLst/>
                        </a:rPr>
                        <a:t>，</a:t>
                      </a:r>
                      <a:r>
                        <a:rPr lang="en-US" altLang="zh-TW" sz="1400" dirty="0">
                          <a:effectLst/>
                        </a:rPr>
                        <a:t>{0</a:t>
                      </a:r>
                      <a:r>
                        <a:rPr lang="zh-TW" altLang="en-US" sz="1400" dirty="0">
                          <a:effectLst/>
                        </a:rPr>
                        <a:t>：</a:t>
                      </a:r>
                      <a:r>
                        <a:rPr lang="en-US" altLang="zh-TW" sz="1400" dirty="0">
                          <a:effectLst/>
                        </a:rPr>
                        <a:t>1</a:t>
                      </a:r>
                      <a:r>
                        <a:rPr lang="zh-TW" altLang="en-US" sz="1400" dirty="0">
                          <a:effectLst/>
                        </a:rPr>
                        <a:t>、</a:t>
                      </a:r>
                      <a:r>
                        <a:rPr lang="en-US" altLang="zh-TW" sz="1400" dirty="0">
                          <a:effectLst/>
                        </a:rPr>
                        <a:t>1</a:t>
                      </a:r>
                      <a:r>
                        <a:rPr lang="zh-TW" altLang="en-US" sz="1400" dirty="0">
                          <a:effectLst/>
                        </a:rPr>
                        <a:t>：</a:t>
                      </a:r>
                      <a:r>
                        <a:rPr lang="en-US" altLang="zh-TW" sz="1400" dirty="0">
                          <a:effectLst/>
                        </a:rPr>
                        <a:t>5}</a:t>
                      </a:r>
                      <a:r>
                        <a:rPr lang="zh-TW" altLang="en-US" sz="1400" dirty="0">
                          <a:effectLst/>
                        </a:rPr>
                        <a:t>，</a:t>
                      </a:r>
                      <a:r>
                        <a:rPr lang="en-US" altLang="zh-TW" sz="1400" dirty="0">
                          <a:effectLst/>
                        </a:rPr>
                        <a:t>{0</a:t>
                      </a:r>
                      <a:r>
                        <a:rPr lang="zh-TW" altLang="en-US" sz="1400" dirty="0">
                          <a:effectLst/>
                        </a:rPr>
                        <a:t>：</a:t>
                      </a:r>
                      <a:r>
                        <a:rPr lang="en-US" altLang="zh-TW" sz="1400" dirty="0">
                          <a:effectLst/>
                        </a:rPr>
                        <a:t>1</a:t>
                      </a:r>
                      <a:r>
                        <a:rPr lang="zh-TW" altLang="en-US" sz="1400" dirty="0">
                          <a:effectLst/>
                        </a:rPr>
                        <a:t>、</a:t>
                      </a:r>
                      <a:r>
                        <a:rPr lang="en-US" altLang="zh-TW" sz="1400" dirty="0">
                          <a:effectLst/>
                        </a:rPr>
                        <a:t>1</a:t>
                      </a:r>
                      <a:r>
                        <a:rPr lang="zh-TW" altLang="en-US" sz="1400" dirty="0">
                          <a:effectLst/>
                        </a:rPr>
                        <a:t>：</a:t>
                      </a:r>
                      <a:r>
                        <a:rPr lang="en-US" altLang="zh-TW" sz="1400" dirty="0">
                          <a:effectLst/>
                        </a:rPr>
                        <a:t>1</a:t>
                      </a:r>
                      <a:r>
                        <a:rPr lang="zh-TW" altLang="en-US" sz="1400" dirty="0">
                          <a:effectLst/>
                        </a:rPr>
                        <a:t>：</a:t>
                      </a:r>
                      <a:r>
                        <a:rPr lang="en-US" altLang="zh-TW" sz="1400" dirty="0">
                          <a:effectLst/>
                        </a:rPr>
                        <a:t>1}</a:t>
                      </a:r>
                      <a:r>
                        <a:rPr lang="zh-TW" altLang="en-US" sz="1400" dirty="0">
                          <a:effectLst/>
                        </a:rPr>
                        <a:t>，</a:t>
                      </a:r>
                      <a:r>
                        <a:rPr lang="en-US" altLang="zh-TW" sz="1400" dirty="0">
                          <a:effectLst/>
                        </a:rPr>
                        <a:t>{0</a:t>
                      </a:r>
                      <a:r>
                        <a:rPr lang="zh-TW" altLang="en-US" sz="1400" dirty="0">
                          <a:effectLst/>
                        </a:rPr>
                        <a:t>：</a:t>
                      </a:r>
                      <a:r>
                        <a:rPr lang="en-US" altLang="zh-TW" sz="1400" dirty="0">
                          <a:effectLst/>
                        </a:rPr>
                        <a:t>1</a:t>
                      </a:r>
                      <a:r>
                        <a:rPr lang="zh-TW" altLang="en-US" sz="1400" dirty="0">
                          <a:effectLst/>
                        </a:rPr>
                        <a:t>、</a:t>
                      </a:r>
                      <a:r>
                        <a:rPr lang="en-US" altLang="zh-TW" sz="1400" dirty="0">
                          <a:effectLst/>
                        </a:rPr>
                        <a:t>1</a:t>
                      </a:r>
                      <a:r>
                        <a:rPr lang="zh-TW" altLang="en-US" sz="1400" dirty="0">
                          <a:effectLst/>
                        </a:rPr>
                        <a:t>： </a:t>
                      </a:r>
                      <a:r>
                        <a:rPr lang="en-US" altLang="zh-TW" sz="1400" dirty="0">
                          <a:effectLst/>
                        </a:rPr>
                        <a:t>1}]</a:t>
                      </a:r>
                      <a:r>
                        <a:rPr lang="zh-TW" altLang="en-US" sz="1400" dirty="0">
                          <a:effectLst/>
                        </a:rPr>
                        <a:t>，而不是</a:t>
                      </a:r>
                      <a:r>
                        <a:rPr lang="en-US" altLang="zh-TW" sz="1400" dirty="0">
                          <a:effectLst/>
                        </a:rPr>
                        <a:t>[{1</a:t>
                      </a:r>
                      <a:r>
                        <a:rPr lang="zh-TW" altLang="en-US" sz="1400" dirty="0">
                          <a:effectLst/>
                        </a:rPr>
                        <a:t>：</a:t>
                      </a:r>
                      <a:r>
                        <a:rPr lang="en-US" altLang="zh-TW" sz="1400" dirty="0">
                          <a:effectLst/>
                        </a:rPr>
                        <a:t>1}</a:t>
                      </a:r>
                      <a:r>
                        <a:rPr lang="zh-TW" altLang="en-US" sz="1400" dirty="0">
                          <a:effectLst/>
                        </a:rPr>
                        <a:t>，</a:t>
                      </a:r>
                      <a:r>
                        <a:rPr lang="en-US" altLang="zh-TW" sz="1400" dirty="0">
                          <a:effectLst/>
                        </a:rPr>
                        <a:t>{2</a:t>
                      </a:r>
                      <a:r>
                        <a:rPr lang="zh-TW" altLang="en-US" sz="1400" dirty="0">
                          <a:effectLst/>
                        </a:rPr>
                        <a:t>：</a:t>
                      </a:r>
                      <a:r>
                        <a:rPr lang="en-US" altLang="zh-TW" sz="1400" dirty="0">
                          <a:effectLst/>
                        </a:rPr>
                        <a:t>5}</a:t>
                      </a:r>
                      <a:r>
                        <a:rPr lang="zh-TW" altLang="en-US" sz="1400" dirty="0">
                          <a:effectLst/>
                        </a:rPr>
                        <a:t>，</a:t>
                      </a:r>
                      <a:r>
                        <a:rPr lang="en-US" altLang="zh-TW" sz="1400" dirty="0">
                          <a:effectLst/>
                        </a:rPr>
                        <a:t>{3</a:t>
                      </a:r>
                      <a:r>
                        <a:rPr lang="zh-TW" altLang="en-US" sz="1400" dirty="0">
                          <a:effectLst/>
                        </a:rPr>
                        <a:t>：</a:t>
                      </a:r>
                      <a:r>
                        <a:rPr lang="en-US" altLang="zh-TW" sz="1400" dirty="0">
                          <a:effectLst/>
                        </a:rPr>
                        <a:t>1}</a:t>
                      </a:r>
                      <a:r>
                        <a:rPr lang="zh-TW" altLang="en-US" sz="1400" dirty="0">
                          <a:effectLst/>
                        </a:rPr>
                        <a:t>，</a:t>
                      </a:r>
                      <a:r>
                        <a:rPr lang="en-US" altLang="zh-TW" sz="1400" dirty="0">
                          <a:effectLst/>
                        </a:rPr>
                        <a:t>{4</a:t>
                      </a:r>
                      <a:r>
                        <a:rPr lang="zh-TW" altLang="en-US" sz="1400" dirty="0">
                          <a:effectLst/>
                        </a:rPr>
                        <a:t>：</a:t>
                      </a:r>
                      <a:r>
                        <a:rPr lang="en-US" altLang="zh-TW" sz="1400" dirty="0">
                          <a:effectLst/>
                        </a:rPr>
                        <a:t>1}]</a:t>
                      </a:r>
                      <a:r>
                        <a:rPr lang="zh-TW" altLang="en-US" sz="1400" dirty="0">
                          <a:effectLst/>
                        </a:rPr>
                        <a:t>。</a:t>
                      </a:r>
                      <a:br>
                        <a:rPr lang="zh-TW" altLang="en-US" sz="1400" dirty="0">
                          <a:effectLst/>
                        </a:rPr>
                      </a:br>
                      <a:r>
                        <a:rPr lang="zh-TW" altLang="en-US" sz="1400" dirty="0">
                          <a:effectLst/>
                        </a:rPr>
                        <a:t>“平衡”模式</a:t>
                      </a:r>
                      <a:r>
                        <a:rPr lang="zh-TW" altLang="en-US" sz="1400">
                          <a:effectLst/>
                        </a:rPr>
                        <a:t>使用</a:t>
                      </a:r>
                      <a:r>
                        <a:rPr lang="en-US" sz="1400" smtClean="0">
                          <a:effectLst/>
                        </a:rPr>
                        <a:t>y</a:t>
                      </a:r>
                      <a:r>
                        <a:rPr lang="zh-TW" altLang="en-US" sz="1400" smtClean="0">
                          <a:effectLst/>
                        </a:rPr>
                        <a:t>的值自動將權重與輸入資料中的類頻率成反比地調整為</a:t>
                      </a:r>
                      <a:r>
                        <a:rPr lang="en-US" sz="1400" smtClean="0">
                          <a:effectLst/>
                        </a:rPr>
                        <a:t>n_samples </a:t>
                      </a:r>
                      <a:r>
                        <a:rPr lang="en-US" sz="1400" dirty="0">
                          <a:effectLst/>
                        </a:rPr>
                        <a:t>/（</a:t>
                      </a:r>
                      <a:r>
                        <a:rPr lang="en-US" sz="1400" dirty="0" err="1">
                          <a:effectLst/>
                        </a:rPr>
                        <a:t>n_classes</a:t>
                      </a:r>
                      <a:r>
                        <a:rPr lang="en-US" sz="1400" dirty="0">
                          <a:effectLst/>
                        </a:rPr>
                        <a:t> * </a:t>
                      </a:r>
                      <a:r>
                        <a:rPr lang="en-US" sz="1400" dirty="0" err="1">
                          <a:effectLst/>
                        </a:rPr>
                        <a:t>np.bincount（y</a:t>
                      </a:r>
                      <a:r>
                        <a:rPr lang="en-US" sz="1400" dirty="0">
                          <a:effectLst/>
                        </a:rPr>
                        <a:t>））。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zh-TW" altLang="en-US" sz="1400" smtClean="0">
                          <a:effectLst/>
                        </a:rPr>
                        <a:t>對於多輸出，</a:t>
                      </a:r>
                      <a:r>
                        <a:rPr lang="en-US" sz="1400" smtClean="0">
                          <a:effectLst/>
                        </a:rPr>
                        <a:t>y</a:t>
                      </a:r>
                      <a:r>
                        <a:rPr lang="zh-TW" altLang="en-US" sz="1400" smtClean="0">
                          <a:effectLst/>
                        </a:rPr>
                        <a:t>的每一列的權重將相乘。</a:t>
                      </a:r>
                      <a:br>
                        <a:rPr lang="zh-TW" altLang="en-US" sz="1400" smtClean="0">
                          <a:effectLst/>
                        </a:rPr>
                      </a:br>
                      <a:r>
                        <a:rPr lang="zh-TW" altLang="en-US" sz="1400" smtClean="0">
                          <a:effectLst/>
                        </a:rPr>
                        <a:t>請注意，如果指定了</a:t>
                      </a:r>
                      <a:r>
                        <a:rPr lang="en-US" sz="1400" smtClean="0">
                          <a:effectLst/>
                        </a:rPr>
                        <a:t>sample_weight，</a:t>
                      </a:r>
                      <a:r>
                        <a:rPr lang="zh-TW" altLang="en-US" sz="1400" smtClean="0">
                          <a:effectLst/>
                        </a:rPr>
                        <a:t>則這些權重將與</a:t>
                      </a:r>
                      <a:r>
                        <a:rPr lang="en-US" sz="1400" smtClean="0">
                          <a:effectLst/>
                        </a:rPr>
                        <a:t>sample_weight（</a:t>
                      </a:r>
                      <a:r>
                        <a:rPr lang="zh-TW" altLang="en-US" sz="1400" smtClean="0">
                          <a:effectLst/>
                        </a:rPr>
                        <a:t>通過</a:t>
                      </a:r>
                      <a:r>
                        <a:rPr lang="en-US" sz="1400" smtClean="0">
                          <a:effectLst/>
                        </a:rPr>
                        <a:t>fit</a:t>
                      </a:r>
                      <a:r>
                        <a:rPr lang="zh-TW" altLang="en-US" sz="1400" smtClean="0">
                          <a:effectLst/>
                        </a:rPr>
                        <a:t>方法傳遞）相乘。</a:t>
                      </a:r>
                      <a:endParaRPr lang="zh-TW" altLang="en-US" sz="1400" dirty="0">
                        <a:effectLst/>
                      </a:endParaRPr>
                    </a:p>
                  </a:txBody>
                  <a:tcPr marL="15283" marR="15283" marT="7641" marB="764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938349"/>
                  </a:ext>
                </a:extLst>
              </a:tr>
              <a:tr h="279371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ccp_alpha</a:t>
                      </a:r>
                      <a:endParaRPr lang="en-US" sz="1400">
                        <a:effectLst/>
                      </a:endParaRPr>
                    </a:p>
                  </a:txBody>
                  <a:tcPr marL="15283" marR="15283" marT="7641" marB="764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effectLst/>
                        </a:rPr>
                        <a:t>non-negative float, </a:t>
                      </a: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effectLst/>
                        </a:rPr>
                        <a:t>default=0.0</a:t>
                      </a:r>
                      <a:r>
                        <a:rPr lang="zh-CN" altLang="en-US" sz="1400" dirty="0" smtClean="0">
                          <a:effectLst/>
                        </a:rPr>
                        <a:t/>
                      </a:r>
                      <a:br>
                        <a:rPr lang="zh-CN" altLang="en-US" sz="1400" dirty="0" smtClean="0">
                          <a:effectLst/>
                        </a:rPr>
                      </a:br>
                      <a:r>
                        <a:rPr lang="zh-CN" altLang="en-US" sz="1400" dirty="0" smtClean="0">
                          <a:effectLst/>
                        </a:rPr>
                        <a:t>用於最小化成本複雜性修剪的複雜性參數。 將選擇成本複雜度最大且小於</a:t>
                      </a:r>
                      <a:r>
                        <a:rPr lang="en-US" altLang="zh-CN" sz="1400" dirty="0" err="1" smtClean="0">
                          <a:effectLst/>
                        </a:rPr>
                        <a:t>ccp_alpha</a:t>
                      </a:r>
                      <a:r>
                        <a:rPr lang="zh-CN" altLang="en-US" sz="1400" dirty="0" smtClean="0">
                          <a:effectLst/>
                        </a:rPr>
                        <a:t>的子樹。 預設情況下，不執行修剪。 有關詳細資訊，請參見最小成本複雜性修剪。</a:t>
                      </a:r>
                      <a:br>
                        <a:rPr lang="zh-CN" altLang="en-US" sz="1400" dirty="0" smtClean="0">
                          <a:effectLst/>
                        </a:rPr>
                      </a:br>
                      <a:r>
                        <a:rPr lang="zh-CN" altLang="en-US" sz="1400" dirty="0" smtClean="0">
                          <a:effectLst/>
                        </a:rPr>
                        <a:t/>
                      </a:r>
                      <a:br>
                        <a:rPr lang="zh-CN" altLang="en-US" sz="1400" dirty="0" smtClean="0">
                          <a:effectLst/>
                        </a:rPr>
                      </a:br>
                      <a:r>
                        <a:rPr lang="en-US" altLang="zh-CN" sz="1400" i="1" dirty="0" smtClean="0">
                          <a:solidFill>
                            <a:srgbClr val="000000"/>
                          </a:solidFill>
                          <a:effectLst/>
                        </a:rPr>
                        <a:t>0.22</a:t>
                      </a:r>
                      <a:r>
                        <a:rPr lang="zh-CN" altLang="en-US" sz="1400" i="1" dirty="0">
                          <a:solidFill>
                            <a:srgbClr val="000000"/>
                          </a:solidFill>
                          <a:effectLst/>
                        </a:rPr>
                        <a:t>版中的新功能。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15283" marR="15283" marT="7641" marB="764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947804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73260" y="293316"/>
            <a:ext cx="4030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https://scikit-learn.org.cn/view/786.html</a:t>
            </a:r>
          </a:p>
        </p:txBody>
      </p:sp>
    </p:spTree>
    <p:extLst>
      <p:ext uri="{BB962C8B-B14F-4D97-AF65-F5344CB8AC3E}">
        <p14:creationId xmlns:p14="http://schemas.microsoft.com/office/powerpoint/2010/main" val="226299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機器學習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56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332889"/>
              </p:ext>
            </p:extLst>
          </p:nvPr>
        </p:nvGraphicFramePr>
        <p:xfrm>
          <a:off x="968268" y="1252049"/>
          <a:ext cx="9523944" cy="4351334"/>
        </p:xfrm>
        <a:graphic>
          <a:graphicData uri="http://schemas.openxmlformats.org/drawingml/2006/table">
            <a:tbl>
              <a:tblPr/>
              <a:tblGrid>
                <a:gridCol w="3819863">
                  <a:extLst>
                    <a:ext uri="{9D8B030D-6E8A-4147-A177-3AD203B41FA5}">
                      <a16:colId xmlns:a16="http://schemas.microsoft.com/office/drawing/2014/main" val="1905156004"/>
                    </a:ext>
                  </a:extLst>
                </a:gridCol>
                <a:gridCol w="5704081">
                  <a:extLst>
                    <a:ext uri="{9D8B030D-6E8A-4147-A177-3AD203B41FA5}">
                      <a16:colId xmlns:a16="http://schemas.microsoft.com/office/drawing/2014/main" val="2882497193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1" dirty="0">
                          <a:effectLst/>
                        </a:rPr>
                        <a:t>方法</a:t>
                      </a:r>
                    </a:p>
                  </a:txBody>
                  <a:tcPr marL="86268" marR="86268" marT="43134" marB="4313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1" smtClean="0">
                          <a:effectLst/>
                        </a:rPr>
                        <a:t>說明</a:t>
                      </a:r>
                      <a:endParaRPr lang="zh-TW" altLang="en-US" sz="1600" b="1">
                        <a:effectLst/>
                      </a:endParaRPr>
                    </a:p>
                  </a:txBody>
                  <a:tcPr marL="86268" marR="86268" marT="43134" marB="4313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41453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apply(X[, </a:t>
                      </a:r>
                      <a:r>
                        <a:rPr lang="en-US" sz="1600" dirty="0" err="1">
                          <a:effectLst/>
                        </a:rPr>
                        <a:t>check_input</a:t>
                      </a:r>
                      <a:r>
                        <a:rPr lang="en-US" sz="1600" dirty="0">
                          <a:effectLst/>
                        </a:rPr>
                        <a:t>])</a:t>
                      </a:r>
                    </a:p>
                  </a:txBody>
                  <a:tcPr marL="86268" marR="86268" marT="43134" marB="4313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effectLst/>
                        </a:rPr>
                        <a:t>返回每個樣本預測為葉的葉索引。</a:t>
                      </a:r>
                      <a:endParaRPr lang="zh-CN" altLang="en-US" sz="1600">
                        <a:effectLst/>
                      </a:endParaRPr>
                    </a:p>
                  </a:txBody>
                  <a:tcPr marL="86268" marR="86268" marT="43134" marB="4313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706039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cost_complexity_pruning_path</a:t>
                      </a:r>
                      <a:r>
                        <a:rPr lang="en-US" sz="1600" dirty="0">
                          <a:effectLst/>
                        </a:rPr>
                        <a:t>(X, y[, …])</a:t>
                      </a:r>
                    </a:p>
                  </a:txBody>
                  <a:tcPr marL="86268" marR="86268" marT="43134" marB="4313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effectLst/>
                        </a:rPr>
                        <a:t>在最小代價複雜度剪枝過程中計算剪枝路徑。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86268" marR="86268" marT="43134" marB="4313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40326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decision_path(X[, check_input])</a:t>
                      </a:r>
                    </a:p>
                  </a:txBody>
                  <a:tcPr marL="86268" marR="86268" marT="43134" marB="4313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effectLst/>
                        </a:rPr>
                        <a:t>返回樹中的決策路徑</a:t>
                      </a:r>
                      <a:r>
                        <a:rPr lang="en-US" altLang="zh-CN" sz="1600" smtClean="0">
                          <a:effectLst/>
                        </a:rPr>
                        <a:t>.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marL="86268" marR="86268" marT="43134" marB="4313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05750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fit(X, y[, sample_weight, check_input, …])</a:t>
                      </a:r>
                    </a:p>
                  </a:txBody>
                  <a:tcPr marL="86268" marR="86268" marT="43134" marB="4313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effectLst/>
                        </a:rPr>
                        <a:t>從訓練集</a:t>
                      </a:r>
                      <a:r>
                        <a:rPr lang="en-US" altLang="zh-CN" sz="1600" smtClean="0">
                          <a:effectLst/>
                        </a:rPr>
                        <a:t>(</a:t>
                      </a:r>
                      <a:r>
                        <a:rPr lang="en-US" altLang="zh-CN" sz="1600" dirty="0">
                          <a:effectLst/>
                        </a:rPr>
                        <a:t>X, </a:t>
                      </a:r>
                      <a:r>
                        <a:rPr lang="en-US" altLang="zh-CN" sz="1600">
                          <a:effectLst/>
                        </a:rPr>
                        <a:t>y</a:t>
                      </a:r>
                      <a:r>
                        <a:rPr lang="en-US" altLang="zh-CN" sz="1600" smtClean="0">
                          <a:effectLst/>
                        </a:rPr>
                        <a:t>)</a:t>
                      </a:r>
                      <a:r>
                        <a:rPr lang="zh-CN" altLang="en-US" sz="1600" smtClean="0">
                          <a:effectLst/>
                        </a:rPr>
                        <a:t>構建決策樹分類器。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86268" marR="86268" marT="43134" marB="4313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99665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get_depth()</a:t>
                      </a:r>
                    </a:p>
                  </a:txBody>
                  <a:tcPr marL="86268" marR="86268" marT="43134" marB="4313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effectLst/>
                        </a:rPr>
                        <a:t>返回決策樹的深度。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86268" marR="86268" marT="43134" marB="4313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62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get_n_leaves()</a:t>
                      </a:r>
                    </a:p>
                  </a:txBody>
                  <a:tcPr marL="86268" marR="86268" marT="43134" marB="4313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effectLst/>
                        </a:rPr>
                        <a:t>返回決策樹的葉節點數。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86268" marR="86268" marT="43134" marB="4313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96413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get_params([deep])</a:t>
                      </a:r>
                    </a:p>
                  </a:txBody>
                  <a:tcPr marL="86268" marR="86268" marT="43134" marB="4313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effectLst/>
                        </a:rPr>
                        <a:t>獲取這個估計器的參數。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86268" marR="86268" marT="43134" marB="4313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07919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predict(X[, check_input])</a:t>
                      </a:r>
                    </a:p>
                  </a:txBody>
                  <a:tcPr marL="86268" marR="86268" marT="43134" marB="4313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effectLst/>
                        </a:rPr>
                        <a:t>預測</a:t>
                      </a:r>
                      <a:r>
                        <a:rPr lang="en-US" altLang="zh-CN" sz="1600" smtClean="0">
                          <a:effectLst/>
                        </a:rPr>
                        <a:t>X</a:t>
                      </a:r>
                      <a:r>
                        <a:rPr lang="zh-CN" altLang="en-US" sz="1600" smtClean="0">
                          <a:effectLst/>
                        </a:rPr>
                        <a:t>的類或回歸值。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86268" marR="86268" marT="43134" marB="4313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253472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predict_log_proba(X)</a:t>
                      </a:r>
                    </a:p>
                  </a:txBody>
                  <a:tcPr marL="86268" marR="86268" marT="43134" marB="4313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effectLst/>
                        </a:rPr>
                        <a:t>預測輸入樣本</a:t>
                      </a:r>
                      <a:r>
                        <a:rPr lang="en-US" altLang="zh-CN" sz="1600" smtClean="0">
                          <a:effectLst/>
                        </a:rPr>
                        <a:t>X</a:t>
                      </a:r>
                      <a:r>
                        <a:rPr lang="zh-CN" altLang="en-US" sz="1600" smtClean="0">
                          <a:effectLst/>
                        </a:rPr>
                        <a:t>的類別對數概率。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86268" marR="86268" marT="43134" marB="4313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28026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predict_proba(X[, check_input])</a:t>
                      </a:r>
                    </a:p>
                  </a:txBody>
                  <a:tcPr marL="86268" marR="86268" marT="43134" marB="4313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effectLst/>
                        </a:rPr>
                        <a:t>預測輸入樣本</a:t>
                      </a:r>
                      <a:r>
                        <a:rPr lang="en-US" altLang="zh-CN" sz="1600" smtClean="0">
                          <a:effectLst/>
                        </a:rPr>
                        <a:t>X</a:t>
                      </a:r>
                      <a:r>
                        <a:rPr lang="zh-CN" altLang="en-US" sz="1600" smtClean="0">
                          <a:effectLst/>
                        </a:rPr>
                        <a:t>的類概率。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86268" marR="86268" marT="43134" marB="4313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83708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score(X, y[, sample_weight])</a:t>
                      </a:r>
                    </a:p>
                  </a:txBody>
                  <a:tcPr marL="86268" marR="86268" marT="43134" marB="4313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effectLst/>
                        </a:rPr>
                        <a:t>返回給定測試資料和標籤的平均精度。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86268" marR="86268" marT="43134" marB="4313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28695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set_params(**params)</a:t>
                      </a:r>
                    </a:p>
                  </a:txBody>
                  <a:tcPr marL="86268" marR="86268" marT="43134" marB="4313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effectLst/>
                        </a:rPr>
                        <a:t>設置這個估計器的參數。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86268" marR="86268" marT="43134" marB="4313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0420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06263" y="456014"/>
            <a:ext cx="4030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https://scikit-learn.org.cn/view/786.html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2042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9259" y="306937"/>
            <a:ext cx="11978640" cy="748780"/>
          </a:xfrm>
        </p:spPr>
        <p:txBody>
          <a:bodyPr>
            <a:normAutofit/>
          </a:bodyPr>
          <a:lstStyle/>
          <a:p>
            <a:r>
              <a:rPr lang="zh-TW" altLang="en-US" dirty="0"/>
              <a:t>範例測試 </a:t>
            </a:r>
            <a:r>
              <a:rPr lang="en-US" altLang="zh-TW" dirty="0"/>
              <a:t>==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zh-TW" altLang="en-US" sz="3600" dirty="0"/>
              <a:t>使用決策樹 建立  釣魚網站分類</a:t>
            </a:r>
            <a:r>
              <a:rPr lang="zh-TW" altLang="en-US" sz="3600" dirty="0" smtClean="0"/>
              <a:t>模型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491" y="1429789"/>
            <a:ext cx="5810346" cy="4351338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H="1">
            <a:off x="7190509" y="1113906"/>
            <a:ext cx="1246909" cy="631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953491" y="1633450"/>
            <a:ext cx="4946073" cy="353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227512" y="5984788"/>
            <a:ext cx="7908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!</a:t>
            </a:r>
            <a:r>
              <a:rPr lang="en-US" altLang="zh-TW" dirty="0" err="1"/>
              <a:t>wget</a:t>
            </a:r>
            <a:r>
              <a:rPr lang="en-US" altLang="zh-TW" dirty="0"/>
              <a:t> https://raw.githubusercontent.com/PacktPublishing/Hands-On-Artificial-Intelligence-for-Cybersecurity/master/Chapter03/datasets/phishing_dataset.csv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2293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606" y="365124"/>
            <a:ext cx="10533918" cy="628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00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7060" y="551838"/>
            <a:ext cx="10119361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# -*- coding: utf-8 -*-</a:t>
            </a:r>
          </a:p>
          <a:p>
            <a:r>
              <a:rPr lang="en-US" altLang="zh-TW" dirty="0"/>
              <a:t>import pandas as </a:t>
            </a:r>
            <a:r>
              <a:rPr lang="en-US" altLang="zh-TW" dirty="0" err="1"/>
              <a:t>pd</a:t>
            </a:r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sklearn</a:t>
            </a:r>
            <a:r>
              <a:rPr lang="en-US" altLang="zh-TW" dirty="0"/>
              <a:t> import *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/>
              <a:t>sklearn.metrics</a:t>
            </a:r>
            <a:r>
              <a:rPr lang="en-US" altLang="zh-TW" dirty="0"/>
              <a:t> import </a:t>
            </a:r>
            <a:r>
              <a:rPr lang="en-US" altLang="zh-TW" dirty="0" err="1"/>
              <a:t>accuracy_score</a:t>
            </a:r>
            <a:endParaRPr lang="en-US" altLang="zh-TW" dirty="0"/>
          </a:p>
          <a:p>
            <a:r>
              <a:rPr lang="en-US" altLang="zh-TW" dirty="0"/>
              <a:t>import warnings </a:t>
            </a:r>
          </a:p>
          <a:p>
            <a:r>
              <a:rPr lang="en-US" altLang="zh-TW" dirty="0" err="1"/>
              <a:t>warnings.simplefilter</a:t>
            </a:r>
            <a:r>
              <a:rPr lang="en-US" altLang="zh-TW" dirty="0"/>
              <a:t>('ignore')</a:t>
            </a:r>
          </a:p>
          <a:p>
            <a:endParaRPr lang="en-US" altLang="zh-TW" dirty="0"/>
          </a:p>
          <a:p>
            <a:r>
              <a:rPr lang="en-US" altLang="zh-TW" dirty="0" err="1"/>
              <a:t>phishing_dataset</a:t>
            </a:r>
            <a:r>
              <a:rPr lang="en-US" altLang="zh-TW" dirty="0"/>
              <a:t> = </a:t>
            </a:r>
            <a:r>
              <a:rPr lang="en-US" altLang="zh-TW" dirty="0" err="1"/>
              <a:t>np.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genfromtxt</a:t>
            </a:r>
            <a:r>
              <a:rPr lang="en-US" altLang="zh-TW" dirty="0"/>
              <a:t>('./phishing_dataset.csv', delimiter=',', </a:t>
            </a:r>
            <a:r>
              <a:rPr lang="en-US" altLang="zh-TW" dirty="0" err="1"/>
              <a:t>dtype</a:t>
            </a:r>
            <a:r>
              <a:rPr lang="en-US" altLang="zh-TW" dirty="0"/>
              <a:t>=np.int32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sz="2400" dirty="0"/>
              <a:t>samples = </a:t>
            </a:r>
            <a:r>
              <a:rPr lang="en-US" altLang="zh-TW" sz="2400" dirty="0" err="1"/>
              <a:t>phishing_dataset</a:t>
            </a:r>
            <a:r>
              <a:rPr lang="en-US" altLang="zh-TW" sz="2400" dirty="0"/>
              <a:t>[:,:-1]</a:t>
            </a:r>
          </a:p>
          <a:p>
            <a:r>
              <a:rPr lang="en-US" altLang="zh-TW" sz="2400" dirty="0"/>
              <a:t>targets = </a:t>
            </a:r>
            <a:r>
              <a:rPr lang="en-US" altLang="zh-TW" sz="2400" dirty="0" err="1"/>
              <a:t>phishing_dataset</a:t>
            </a:r>
            <a:r>
              <a:rPr lang="en-US" altLang="zh-TW" sz="2400" dirty="0"/>
              <a:t>[:, -1]</a:t>
            </a:r>
          </a:p>
          <a:p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sklearn.model_selection</a:t>
            </a:r>
            <a:r>
              <a:rPr lang="en-US" altLang="zh-TW" dirty="0"/>
              <a:t> import </a:t>
            </a:r>
            <a:r>
              <a:rPr lang="en-US" altLang="zh-TW" dirty="0" err="1"/>
              <a:t>train_test_split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training_samples</a:t>
            </a:r>
            <a:r>
              <a:rPr lang="en-US" altLang="zh-TW" dirty="0"/>
              <a:t>, </a:t>
            </a:r>
            <a:r>
              <a:rPr lang="en-US" altLang="zh-TW" dirty="0" err="1"/>
              <a:t>testing_samples</a:t>
            </a:r>
            <a:r>
              <a:rPr lang="en-US" altLang="zh-TW" dirty="0"/>
              <a:t>, </a:t>
            </a:r>
            <a:r>
              <a:rPr lang="en-US" altLang="zh-TW" dirty="0" err="1"/>
              <a:t>training_targets</a:t>
            </a:r>
            <a:r>
              <a:rPr lang="en-US" altLang="zh-TW" dirty="0"/>
              <a:t>, </a:t>
            </a:r>
            <a:r>
              <a:rPr lang="en-US" altLang="zh-TW" dirty="0" err="1"/>
              <a:t>testing_targets</a:t>
            </a:r>
            <a:r>
              <a:rPr lang="en-US" altLang="zh-TW" dirty="0"/>
              <a:t> =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train_test_split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         samples, targets, </a:t>
            </a:r>
            <a:r>
              <a:rPr lang="en-US" altLang="zh-TW" dirty="0" err="1"/>
              <a:t>test_size</a:t>
            </a:r>
            <a:r>
              <a:rPr lang="en-US" altLang="zh-TW" dirty="0"/>
              <a:t>=0.2, </a:t>
            </a:r>
            <a:r>
              <a:rPr lang="en-US" altLang="zh-TW" dirty="0" err="1"/>
              <a:t>random_state</a:t>
            </a:r>
            <a:r>
              <a:rPr lang="en-US" altLang="zh-TW" dirty="0"/>
              <a:t>=0)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6879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133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https://scikit-learn.org/stable/modules/generated/sklearn.model_selection.train_test_split.html</a:t>
            </a:r>
            <a:endParaRPr lang="zh-TW" altLang="en-US" sz="2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352" y="756458"/>
            <a:ext cx="8745643" cy="42148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419" y="5362631"/>
            <a:ext cx="7919508" cy="121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51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396" y="1480118"/>
            <a:ext cx="6992390" cy="52365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54487" y="2316125"/>
            <a:ext cx="459971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targets </a:t>
            </a:r>
            <a:r>
              <a:rPr lang="en-US" altLang="zh-TW" sz="2400" dirty="0"/>
              <a:t>= </a:t>
            </a:r>
            <a:r>
              <a:rPr lang="en-US" altLang="zh-TW" sz="2400" dirty="0" err="1"/>
              <a:t>phishing_dataset</a:t>
            </a:r>
            <a:r>
              <a:rPr lang="en-US" altLang="zh-TW" sz="2400" dirty="0"/>
              <a:t>[:, -1]</a:t>
            </a:r>
          </a:p>
        </p:txBody>
      </p:sp>
      <p:sp>
        <p:nvSpPr>
          <p:cNvPr id="6" name="矩形 5"/>
          <p:cNvSpPr/>
          <p:nvPr/>
        </p:nvSpPr>
        <p:spPr>
          <a:xfrm>
            <a:off x="1074203" y="817674"/>
            <a:ext cx="5004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samples = </a:t>
            </a:r>
            <a:r>
              <a:rPr lang="en-US" altLang="zh-TW" sz="2800" dirty="0" err="1"/>
              <a:t>phishing_dataset</a:t>
            </a:r>
            <a:r>
              <a:rPr lang="en-US" altLang="zh-TW" sz="2800" dirty="0"/>
              <a:t>[:,:-1]</a:t>
            </a:r>
            <a:endParaRPr lang="en-US" altLang="zh-TW" sz="2800" dirty="0"/>
          </a:p>
        </p:txBody>
      </p:sp>
      <p:sp>
        <p:nvSpPr>
          <p:cNvPr id="7" name="矩形 6"/>
          <p:cNvSpPr/>
          <p:nvPr/>
        </p:nvSpPr>
        <p:spPr>
          <a:xfrm>
            <a:off x="1162396" y="1724890"/>
            <a:ext cx="5933901" cy="353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7240385" y="2078181"/>
            <a:ext cx="66502" cy="249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958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5443" y="1027906"/>
            <a:ext cx="1083287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from </a:t>
            </a:r>
            <a:r>
              <a:rPr lang="en-US" altLang="zh-TW" sz="2800" dirty="0" err="1"/>
              <a:t>sklearn</a:t>
            </a:r>
            <a:r>
              <a:rPr lang="en-US" altLang="zh-TW" sz="2800" dirty="0"/>
              <a:t> import </a:t>
            </a:r>
            <a:r>
              <a:rPr lang="en-US" altLang="zh-TW" sz="2800" dirty="0" smtClean="0"/>
              <a:t>tree</a:t>
            </a:r>
          </a:p>
          <a:p>
            <a:endParaRPr lang="en-US" altLang="zh-TW" sz="2800" dirty="0"/>
          </a:p>
          <a:p>
            <a:r>
              <a:rPr lang="en-US" altLang="zh-TW" sz="2800" dirty="0" err="1"/>
              <a:t>tree_classifier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tree.DecisionTreeClassifier</a:t>
            </a:r>
            <a:r>
              <a:rPr lang="en-US" altLang="zh-TW" sz="2800" dirty="0"/>
              <a:t>()</a:t>
            </a:r>
          </a:p>
          <a:p>
            <a:endParaRPr lang="en-US" altLang="zh-TW" sz="2800" dirty="0"/>
          </a:p>
          <a:p>
            <a:r>
              <a:rPr lang="en-US" altLang="zh-TW" sz="2800" dirty="0" err="1"/>
              <a:t>tree_classifier.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</a:t>
            </a:r>
            <a:r>
              <a:rPr lang="en-US" altLang="zh-TW" sz="2800" dirty="0"/>
              <a:t>(</a:t>
            </a:r>
            <a:r>
              <a:rPr lang="en-US" altLang="zh-TW" sz="2800" dirty="0" err="1"/>
              <a:t>training_samples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training_targets</a:t>
            </a:r>
            <a:r>
              <a:rPr lang="en-US" altLang="zh-TW" sz="2800" dirty="0"/>
              <a:t>)</a:t>
            </a:r>
          </a:p>
          <a:p>
            <a:endParaRPr lang="en-US" altLang="zh-TW" sz="2800" dirty="0"/>
          </a:p>
          <a:p>
            <a:r>
              <a:rPr lang="en-US" altLang="zh-TW" sz="2800" dirty="0"/>
              <a:t>predictions = </a:t>
            </a:r>
            <a:r>
              <a:rPr lang="en-US" altLang="zh-TW" sz="2800" dirty="0" err="1" smtClean="0"/>
              <a:t>tree_classifier.</a:t>
            </a:r>
            <a:r>
              <a:rPr lang="en-US" altLang="zh-TW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testing_samples</a:t>
            </a:r>
            <a:r>
              <a:rPr lang="en-US" altLang="zh-TW" sz="2800" dirty="0"/>
              <a:t>)</a:t>
            </a:r>
          </a:p>
          <a:p>
            <a:endParaRPr lang="en-US" altLang="zh-TW" sz="2800" dirty="0"/>
          </a:p>
          <a:p>
            <a:r>
              <a:rPr lang="en-US" altLang="zh-TW" sz="2800" dirty="0"/>
              <a:t>accuracy = 100.0 * 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accuracy_score</a:t>
            </a:r>
            <a:r>
              <a:rPr lang="en-US" altLang="zh-TW" sz="2800" dirty="0"/>
              <a:t>(</a:t>
            </a:r>
            <a:r>
              <a:rPr lang="en-US" altLang="zh-TW" sz="2800" dirty="0" err="1"/>
              <a:t>testing_targets</a:t>
            </a:r>
            <a:r>
              <a:rPr lang="en-US" altLang="zh-TW" sz="2800" dirty="0"/>
              <a:t>, predictions</a:t>
            </a:r>
            <a:r>
              <a:rPr lang="en-US" altLang="zh-TW" sz="2800" dirty="0" smtClean="0"/>
              <a:t>)</a:t>
            </a:r>
          </a:p>
          <a:p>
            <a:endParaRPr lang="en-US" altLang="zh-TW" sz="2800" dirty="0"/>
          </a:p>
          <a:p>
            <a:r>
              <a:rPr lang="en-US" altLang="zh-TW" sz="2800" dirty="0"/>
              <a:t>print ("Decision Tree accuracy: " + </a:t>
            </a:r>
            <a:r>
              <a:rPr lang="en-US" altLang="zh-TW" sz="2800" dirty="0" err="1"/>
              <a:t>str</a:t>
            </a:r>
            <a:r>
              <a:rPr lang="en-US" altLang="zh-TW" sz="2800" dirty="0"/>
              <a:t>(accuracy))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2819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141" y="595341"/>
            <a:ext cx="10796971" cy="595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11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69816" y="1080485"/>
            <a:ext cx="964553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from </a:t>
            </a:r>
            <a:r>
              <a:rPr lang="en-US" altLang="zh-TW" sz="2800" dirty="0" err="1"/>
              <a:t>sklearn.linear_model</a:t>
            </a:r>
            <a:r>
              <a:rPr lang="en-US" altLang="zh-TW" sz="2800" dirty="0"/>
              <a:t> import </a:t>
            </a:r>
            <a:r>
              <a:rPr lang="en-US" altLang="zh-TW" sz="2800" dirty="0" err="1"/>
              <a:t>LogisticRegression</a:t>
            </a:r>
            <a:endParaRPr lang="en-US" altLang="zh-TW" sz="2800" dirty="0"/>
          </a:p>
          <a:p>
            <a:endParaRPr lang="en-US" altLang="zh-TW" sz="2800" dirty="0" smtClean="0"/>
          </a:p>
          <a:p>
            <a:r>
              <a:rPr lang="en-US" altLang="zh-TW" sz="2800" dirty="0" err="1" smtClean="0"/>
              <a:t>log_classifier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= </a:t>
            </a:r>
            <a:r>
              <a:rPr lang="en-US" altLang="zh-TW" sz="2800" dirty="0" err="1"/>
              <a:t>LogisticRegression</a:t>
            </a:r>
            <a:r>
              <a:rPr lang="en-US" altLang="zh-TW" sz="2800" dirty="0" smtClean="0"/>
              <a:t>()</a:t>
            </a:r>
          </a:p>
          <a:p>
            <a:endParaRPr lang="en-US" altLang="zh-TW" sz="2800" dirty="0"/>
          </a:p>
          <a:p>
            <a:r>
              <a:rPr lang="en-US" altLang="zh-TW" sz="2800" dirty="0" err="1"/>
              <a:t>log_classifier.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</a:t>
            </a:r>
            <a:r>
              <a:rPr lang="en-US" altLang="zh-TW" sz="2800" dirty="0"/>
              <a:t>(</a:t>
            </a:r>
            <a:r>
              <a:rPr lang="en-US" altLang="zh-TW" sz="2800" dirty="0" err="1"/>
              <a:t>training_samples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training_targets</a:t>
            </a:r>
            <a:r>
              <a:rPr lang="en-US" altLang="zh-TW" sz="2800" dirty="0"/>
              <a:t>)</a:t>
            </a:r>
          </a:p>
          <a:p>
            <a:endParaRPr lang="en-US" altLang="zh-TW" sz="2800" dirty="0"/>
          </a:p>
          <a:p>
            <a:r>
              <a:rPr lang="en-US" altLang="zh-TW" sz="2800" dirty="0"/>
              <a:t>predictions = </a:t>
            </a:r>
            <a:r>
              <a:rPr lang="en-US" altLang="zh-TW" sz="2800" dirty="0" err="1"/>
              <a:t>log_classifier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.predict</a:t>
            </a:r>
            <a:r>
              <a:rPr lang="en-US" altLang="zh-TW" sz="2800" dirty="0"/>
              <a:t>(</a:t>
            </a:r>
            <a:r>
              <a:rPr lang="en-US" altLang="zh-TW" sz="2800" dirty="0" err="1"/>
              <a:t>testing_samples</a:t>
            </a:r>
            <a:r>
              <a:rPr lang="en-US" altLang="zh-TW" sz="2800" dirty="0" smtClean="0"/>
              <a:t>)</a:t>
            </a:r>
          </a:p>
          <a:p>
            <a:endParaRPr lang="en-US" altLang="zh-TW" sz="2800" dirty="0"/>
          </a:p>
          <a:p>
            <a:r>
              <a:rPr lang="en-US" altLang="zh-TW" sz="2800" dirty="0"/>
              <a:t>accuracy = 100.0 * 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accuracy_score</a:t>
            </a:r>
            <a:r>
              <a:rPr lang="en-US" altLang="zh-TW" sz="2800" dirty="0"/>
              <a:t>(</a:t>
            </a:r>
            <a:r>
              <a:rPr lang="en-US" altLang="zh-TW" sz="2800" dirty="0" err="1"/>
              <a:t>testing_targets</a:t>
            </a:r>
            <a:r>
              <a:rPr lang="en-US" altLang="zh-TW" sz="2800" dirty="0"/>
              <a:t>, predictions</a:t>
            </a:r>
            <a:r>
              <a:rPr lang="en-US" altLang="zh-TW" sz="2800" dirty="0" smtClean="0"/>
              <a:t>)</a:t>
            </a:r>
          </a:p>
          <a:p>
            <a:endParaRPr lang="en-US" altLang="zh-TW" sz="2800" dirty="0"/>
          </a:p>
          <a:p>
            <a:r>
              <a:rPr lang="en-US" altLang="zh-TW" sz="2800" dirty="0"/>
              <a:t>print ("Logistic Regression accuracy: " + </a:t>
            </a:r>
            <a:r>
              <a:rPr lang="en-US" altLang="zh-TW" sz="2800" dirty="0" err="1"/>
              <a:t>str</a:t>
            </a:r>
            <a:r>
              <a:rPr lang="en-US" altLang="zh-TW" sz="2800" dirty="0"/>
              <a:t>(accuracy))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2906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789" y="952256"/>
            <a:ext cx="11436422" cy="529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機器學習類型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37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2563" y="224444"/>
            <a:ext cx="10515600" cy="460404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https://scikit-learn.org/stable/modules/generated/sklearn.linear_model.LogisticRegression.html</a:t>
            </a:r>
            <a:endParaRPr lang="zh-TW" altLang="en-US" sz="2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563" y="684848"/>
            <a:ext cx="10475817" cy="564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16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25091"/>
            <a:ext cx="12192000" cy="14381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Support Vector Machines </a:t>
            </a:r>
            <a:r>
              <a:rPr lang="zh-TW" altLang="en-US" sz="4000" dirty="0"/>
              <a:t>支援向量機</a:t>
            </a:r>
          </a:p>
        </p:txBody>
      </p:sp>
    </p:spTree>
    <p:extLst>
      <p:ext uri="{BB962C8B-B14F-4D97-AF65-F5344CB8AC3E}">
        <p14:creationId xmlns:p14="http://schemas.microsoft.com/office/powerpoint/2010/main" val="2409987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/>
              <a:t>非監督學習演算法分析</a:t>
            </a:r>
          </a:p>
        </p:txBody>
      </p:sp>
    </p:spTree>
    <p:extLst>
      <p:ext uri="{BB962C8B-B14F-4D97-AF65-F5344CB8AC3E}">
        <p14:creationId xmlns:p14="http://schemas.microsoft.com/office/powerpoint/2010/main" val="377770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非監督學習演算法分析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99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277688"/>
            <a:ext cx="12258502" cy="1138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集群分析 </a:t>
            </a:r>
            <a:r>
              <a:rPr lang="en-US" altLang="zh-TW" sz="4400" dirty="0" smtClean="0"/>
              <a:t>K-means Clustering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285627" y="3909352"/>
            <a:ext cx="56089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集群分析 </a:t>
            </a:r>
            <a:r>
              <a:rPr lang="en-US" altLang="zh-TW" dirty="0" smtClean="0"/>
              <a:t>K-means Clustering</a:t>
            </a:r>
            <a:r>
              <a:rPr lang="zh-TW" altLang="en-US" dirty="0" smtClean="0"/>
              <a:t>演算法</a:t>
            </a:r>
            <a:endParaRPr lang="en-US" altLang="zh-TW" dirty="0" smtClean="0"/>
          </a:p>
          <a:p>
            <a:r>
              <a:rPr lang="zh-TW" altLang="en-US" dirty="0"/>
              <a:t>集群分析 </a:t>
            </a:r>
            <a:r>
              <a:rPr lang="en-US" altLang="zh-TW" dirty="0"/>
              <a:t>K-means </a:t>
            </a:r>
            <a:r>
              <a:rPr lang="en-US" altLang="zh-TW" dirty="0" smtClean="0"/>
              <a:t>Clustering</a:t>
            </a:r>
            <a:r>
              <a:rPr lang="zh-TW" altLang="en-US" dirty="0" smtClean="0"/>
              <a:t>實測</a:t>
            </a:r>
            <a:r>
              <a:rPr lang="en-US" altLang="zh-TW" dirty="0" smtClean="0"/>
              <a:t>1: 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scikit</a:t>
            </a:r>
            <a:r>
              <a:rPr lang="en-US" altLang="zh-TW" dirty="0" smtClean="0"/>
              <a:t>-learn</a:t>
            </a:r>
            <a:r>
              <a:rPr lang="zh-TW" altLang="en-US" dirty="0" smtClean="0"/>
              <a:t>套件</a:t>
            </a:r>
            <a:endParaRPr lang="zh-TW" altLang="en-US" dirty="0"/>
          </a:p>
          <a:p>
            <a:r>
              <a:rPr lang="zh-TW" altLang="en-US" dirty="0" smtClean="0"/>
              <a:t>集群分析 </a:t>
            </a:r>
            <a:r>
              <a:rPr lang="en-US" altLang="zh-TW" dirty="0" smtClean="0"/>
              <a:t>K-means Clustering</a:t>
            </a:r>
            <a:r>
              <a:rPr lang="zh-TW" altLang="en-US" dirty="0" smtClean="0"/>
              <a:t>實測</a:t>
            </a:r>
            <a:r>
              <a:rPr lang="en-US" altLang="zh-TW" dirty="0" smtClean="0"/>
              <a:t>2: code from scratch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8065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3099" y="1717440"/>
            <a:ext cx="7592291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先設定好要分成多少</a:t>
            </a:r>
            <a:r>
              <a:rPr lang="en-US" altLang="zh-TW" dirty="0" smtClean="0"/>
              <a:t>(k)</a:t>
            </a:r>
            <a:r>
              <a:rPr lang="zh-TW" altLang="en-US" dirty="0" smtClean="0"/>
              <a:t>群。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然後在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space</a:t>
            </a:r>
            <a:r>
              <a:rPr lang="zh-TW" altLang="en-US" dirty="0" smtClean="0"/>
              <a:t>隨機給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個群心 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初始化做法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dirty="0" smtClean="0"/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每個資料與所有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個群心算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Euclidean distance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歐式距離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 smtClean="0"/>
              <a:t>4. </a:t>
            </a:r>
            <a:r>
              <a:rPr lang="zh-TW" altLang="en-US" dirty="0" smtClean="0"/>
              <a:t>將每筆資料分類判給距離最近的那個群心。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計算新的群心</a:t>
            </a:r>
            <a:endParaRPr lang="en-US" altLang="zh-TW" dirty="0" smtClean="0"/>
          </a:p>
          <a:p>
            <a:r>
              <a:rPr lang="zh-TW" altLang="en-US" dirty="0" smtClean="0"/>
              <a:t>每個群心內都會有被分類過來的資料，用這些資料更新一次新的群心。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6. </a:t>
            </a:r>
            <a:r>
              <a:rPr lang="zh-TW" altLang="en-US" dirty="0" smtClean="0"/>
              <a:t>一直重複</a:t>
            </a:r>
            <a:r>
              <a:rPr lang="en-US" altLang="zh-TW" dirty="0" smtClean="0"/>
              <a:t>3–5</a:t>
            </a:r>
            <a:r>
              <a:rPr lang="zh-TW" altLang="en-US" dirty="0" smtClean="0"/>
              <a:t>，直到所有群心位置不在有太大的變動</a:t>
            </a:r>
            <a:r>
              <a:rPr lang="en-US" altLang="zh-TW" dirty="0" smtClean="0"/>
              <a:t>(</a:t>
            </a:r>
            <a:r>
              <a:rPr lang="zh-TW" altLang="en-US" dirty="0" smtClean="0"/>
              <a:t>收斂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，結束。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55902" y="2059016"/>
            <a:ext cx="4134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feature space(x</a:t>
            </a:r>
            <a:r>
              <a:rPr lang="zh-TW" altLang="en-US" dirty="0" smtClean="0"/>
              <a:t>軸身高和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軸體重組出來的</a:t>
            </a:r>
            <a:r>
              <a:rPr lang="en-US" altLang="zh-TW" dirty="0" smtClean="0"/>
              <a:t>2</a:t>
            </a:r>
            <a:r>
              <a:rPr lang="zh-TW" altLang="en-US" dirty="0" smtClean="0"/>
              <a:t>維空間，假設資料是</a:t>
            </a:r>
            <a:r>
              <a:rPr lang="en-US" altLang="zh-TW" dirty="0" smtClean="0"/>
              <a:t>d</a:t>
            </a:r>
            <a:r>
              <a:rPr lang="zh-TW" altLang="en-US" dirty="0" smtClean="0"/>
              <a:t>維，則會組出</a:t>
            </a:r>
            <a:r>
              <a:rPr lang="en-US" altLang="zh-TW" dirty="0" smtClean="0"/>
              <a:t>d</a:t>
            </a:r>
            <a:r>
              <a:rPr lang="zh-TW" altLang="en-US" dirty="0" smtClean="0"/>
              <a:t>維空間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66866" y="5765905"/>
            <a:ext cx="8458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歐基李德距離</a:t>
            </a:r>
            <a:r>
              <a:rPr lang="en-US" altLang="zh-TW" dirty="0" smtClean="0"/>
              <a:t>Euclidean distance</a:t>
            </a:r>
            <a:r>
              <a:rPr lang="zh-TW" altLang="en-US" dirty="0" smtClean="0"/>
              <a:t>，就是直線距離公式，從小學到大的那個距離公式，這邊距離當然也可以換成別種距離公式，但基本上都還是以歐式距離為主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420034" y="551934"/>
            <a:ext cx="75962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800" dirty="0"/>
              <a:t>集群分析 </a:t>
            </a:r>
            <a:r>
              <a:rPr lang="en-US" altLang="zh-TW" sz="4800" dirty="0"/>
              <a:t>K-means Clustering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54275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244" y="175375"/>
            <a:ext cx="6443749" cy="1014788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集群分析 </a:t>
            </a:r>
            <a:r>
              <a:rPr lang="en-US" altLang="zh-TW" sz="3200" dirty="0" smtClean="0"/>
              <a:t>K-means Clustering</a:t>
            </a:r>
            <a:r>
              <a:rPr lang="zh-TW" altLang="en-US" sz="3200" dirty="0" smtClean="0"/>
              <a:t>實測</a:t>
            </a:r>
            <a:r>
              <a:rPr lang="en-US" altLang="zh-TW" sz="3200" dirty="0" smtClean="0"/>
              <a:t>1: </a:t>
            </a:r>
            <a:br>
              <a:rPr lang="en-US" altLang="zh-TW" sz="3200" dirty="0" smtClean="0"/>
            </a:br>
            <a:r>
              <a:rPr lang="zh-TW" altLang="en-US" sz="3200" dirty="0" smtClean="0"/>
              <a:t>使用</a:t>
            </a:r>
            <a:r>
              <a:rPr lang="en-US" altLang="zh-TW" sz="3200" dirty="0" err="1" smtClean="0"/>
              <a:t>scikit</a:t>
            </a:r>
            <a:r>
              <a:rPr lang="en-US" altLang="zh-TW" sz="3200" dirty="0" smtClean="0"/>
              <a:t>-learn</a:t>
            </a:r>
            <a:r>
              <a:rPr lang="zh-TW" altLang="en-US" sz="3200" dirty="0" smtClean="0"/>
              <a:t>套件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694" y="1074139"/>
            <a:ext cx="9857509" cy="20280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945" y="2987409"/>
            <a:ext cx="8798173" cy="3463267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668385" y="3923607"/>
            <a:ext cx="8986059" cy="12469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78536" y="3233366"/>
            <a:ext cx="2489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Parameters:</a:t>
            </a:r>
            <a:endParaRPr lang="zh-TW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01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1145"/>
            <a:ext cx="11506435" cy="643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142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478578" cy="798657"/>
          </a:xfrm>
        </p:spPr>
        <p:txBody>
          <a:bodyPr/>
          <a:lstStyle/>
          <a:p>
            <a:r>
              <a:rPr lang="en-US" altLang="zh-TW" b="1" dirty="0"/>
              <a:t>Methods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069" y="1431299"/>
            <a:ext cx="10515600" cy="341094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23455" y="3183775"/>
            <a:ext cx="9235440" cy="3408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22069" y="1525309"/>
            <a:ext cx="9235440" cy="3408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6343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79516" y="1075546"/>
            <a:ext cx="107913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from </a:t>
            </a:r>
            <a:r>
              <a:rPr lang="en-US" altLang="zh-TW" sz="2400" dirty="0" err="1" smtClean="0"/>
              <a:t>sklearn.cluster</a:t>
            </a:r>
            <a:r>
              <a:rPr lang="en-US" altLang="zh-TW" sz="2400" dirty="0" smtClean="0"/>
              <a:t> import </a:t>
            </a:r>
            <a:r>
              <a:rPr lang="en-US" altLang="zh-TW" sz="2400" dirty="0" err="1" smtClean="0"/>
              <a:t>KMeans</a:t>
            </a:r>
            <a:endParaRPr lang="en-US" altLang="zh-TW" sz="2400" dirty="0" smtClean="0"/>
          </a:p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numpy</a:t>
            </a:r>
            <a:r>
              <a:rPr lang="en-US" altLang="zh-TW" sz="2400" dirty="0" smtClean="0"/>
              <a:t> as np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X = </a:t>
            </a:r>
            <a:r>
              <a:rPr lang="en-US" altLang="zh-TW" sz="2400" dirty="0" err="1" smtClean="0"/>
              <a:t>np.array</a:t>
            </a:r>
            <a:r>
              <a:rPr lang="en-US" altLang="zh-TW" sz="2400" dirty="0" smtClean="0"/>
              <a:t>([[1, 2], [1, 4], [1, 0],[10, 2], [10, 4], [10, 0]])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kmeans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KMeans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n_clusters</a:t>
            </a:r>
            <a:r>
              <a:rPr lang="en-US" altLang="zh-TW" sz="2400" dirty="0" smtClean="0"/>
              <a:t>=2, </a:t>
            </a:r>
            <a:r>
              <a:rPr lang="en-US" altLang="zh-TW" sz="2400" dirty="0" err="1" smtClean="0"/>
              <a:t>random_state</a:t>
            </a:r>
            <a:r>
              <a:rPr lang="en-US" altLang="zh-TW" sz="2400" dirty="0" smtClean="0"/>
              <a:t>=0, </a:t>
            </a:r>
            <a:r>
              <a:rPr lang="en-US" altLang="zh-TW" sz="2400" dirty="0" err="1" smtClean="0"/>
              <a:t>n_init</a:t>
            </a:r>
            <a:r>
              <a:rPr lang="en-US" altLang="zh-TW" sz="2400" dirty="0" smtClean="0"/>
              <a:t>="auto").fit(X)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kmeans.labels</a:t>
            </a:r>
            <a:r>
              <a:rPr lang="en-US" altLang="zh-TW" sz="2400" dirty="0" smtClean="0"/>
              <a:t>_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kmeans.predict</a:t>
            </a:r>
            <a:r>
              <a:rPr lang="en-US" altLang="zh-TW" sz="2400" dirty="0" smtClean="0"/>
              <a:t>([[0, 0], [12, 3]])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kmeans.cluster_centers</a:t>
            </a:r>
            <a:r>
              <a:rPr lang="en-US" altLang="zh-TW" sz="2400" dirty="0" smtClean="0"/>
              <a:t>_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6059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6265" y="163079"/>
            <a:ext cx="7437390" cy="65037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8061" y="1167456"/>
            <a:ext cx="3039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https://scikit-learn.org/stable/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5564" y="45957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/>
              <a:t>機器學習環境</a:t>
            </a:r>
            <a:endParaRPr lang="zh-TW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682767" y="1875342"/>
            <a:ext cx="2121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Google </a:t>
            </a:r>
            <a:r>
              <a:rPr lang="en-US" altLang="zh-TW" sz="2800" dirty="0" err="1" smtClean="0"/>
              <a:t>Colab</a:t>
            </a:r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79" y="2809702"/>
            <a:ext cx="3659413" cy="254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03349" y="4159693"/>
            <a:ext cx="3035531" cy="51538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K-Means Clustering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65754" y="885354"/>
            <a:ext cx="2186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k_means.</a:t>
            </a:r>
            <a:r>
              <a:rPr lang="en-US" altLang="zh-TW" sz="3200" dirty="0" smtClean="0"/>
              <a:t>py</a:t>
            </a:r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6381198" y="4444364"/>
            <a:ext cx="187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主程式</a:t>
            </a:r>
            <a:endParaRPr lang="en-US" altLang="zh-TW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299" y="4677483"/>
            <a:ext cx="3093634" cy="20366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500134" y="4969554"/>
            <a:ext cx="3241963" cy="295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22750" y="1522471"/>
            <a:ext cx="60960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initialization_methods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init_methods</a:t>
            </a:r>
            <a:endParaRPr lang="en-US" altLang="zh-TW" dirty="0" smtClean="0"/>
          </a:p>
          <a:p>
            <a:r>
              <a:rPr lang="en-US" altLang="zh-TW" dirty="0" smtClean="0"/>
              <a:t>class </a:t>
            </a:r>
            <a:r>
              <a:rPr lang="en-US" altLang="zh-TW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Kmeans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r>
              <a:rPr lang="zh-TW" altLang="en-US" dirty="0" smtClean="0"/>
              <a:t> 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__</a:t>
            </a:r>
          </a:p>
          <a:p>
            <a:r>
              <a:rPr lang="zh-TW" altLang="en-US" dirty="0" smtClean="0"/>
              <a:t> 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fit(self, X):</a:t>
            </a:r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initialize_means</a:t>
            </a:r>
            <a:endParaRPr lang="en-US" altLang="zh-TW" dirty="0"/>
          </a:p>
          <a:p>
            <a:r>
              <a:rPr lang="zh-TW" altLang="en-US" dirty="0" smtClean="0"/>
              <a:t> 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compute_distances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label_examples</a:t>
            </a:r>
            <a:r>
              <a:rPr lang="en-US" altLang="zh-TW" dirty="0" smtClean="0"/>
              <a:t>(self, distances)</a:t>
            </a:r>
          </a:p>
          <a:p>
            <a:r>
              <a:rPr lang="zh-TW" altLang="en-US" dirty="0" smtClean="0"/>
              <a:t>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compute_means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compute_cost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get_values</a:t>
            </a:r>
            <a:r>
              <a:rPr lang="en-US" altLang="zh-TW" dirty="0" smtClean="0"/>
              <a:t>(self, X)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6989737" y="66543"/>
            <a:ext cx="3344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initialization_methods.py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7114634" y="528208"/>
            <a:ext cx="452424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numpy</a:t>
            </a:r>
            <a:r>
              <a:rPr lang="en-US" altLang="zh-TW" sz="2400" dirty="0" smtClean="0"/>
              <a:t> as np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forgy</a:t>
            </a:r>
            <a:r>
              <a:rPr lang="en-US" altLang="zh-TW" sz="2400" dirty="0" smtClean="0"/>
              <a:t>(X, </a:t>
            </a:r>
            <a:r>
              <a:rPr lang="en-US" altLang="zh-TW" sz="2400" dirty="0" err="1" smtClean="0"/>
              <a:t>row_count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n_clusters</a:t>
            </a:r>
            <a:r>
              <a:rPr lang="en-US" altLang="zh-TW" sz="2400" dirty="0" smtClean="0"/>
              <a:t>):</a:t>
            </a:r>
          </a:p>
          <a:p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macqueen</a:t>
            </a:r>
            <a:r>
              <a:rPr lang="en-US" altLang="zh-TW" sz="2400" dirty="0" smtClean="0"/>
              <a:t>(X, </a:t>
            </a:r>
            <a:r>
              <a:rPr lang="en-US" altLang="zh-TW" sz="2400" dirty="0" err="1" smtClean="0"/>
              <a:t>n_clusters</a:t>
            </a:r>
            <a:r>
              <a:rPr lang="en-US" altLang="zh-TW" sz="2400" dirty="0" smtClean="0"/>
              <a:t>):</a:t>
            </a:r>
          </a:p>
          <a:p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maximin</a:t>
            </a:r>
            <a:r>
              <a:rPr lang="en-US" altLang="zh-TW" sz="2400" dirty="0" smtClean="0"/>
              <a:t>(X, </a:t>
            </a:r>
            <a:r>
              <a:rPr lang="en-US" altLang="zh-TW" sz="2400" dirty="0" err="1" smtClean="0"/>
              <a:t>n_clusters</a:t>
            </a:r>
            <a:r>
              <a:rPr lang="en-US" altLang="zh-TW" sz="2400" dirty="0" smtClean="0"/>
              <a:t>):</a:t>
            </a:r>
          </a:p>
          <a:p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var_part</a:t>
            </a:r>
            <a:r>
              <a:rPr lang="en-US" altLang="zh-TW" sz="2400" dirty="0" smtClean="0"/>
              <a:t>(X, </a:t>
            </a:r>
            <a:r>
              <a:rPr lang="en-US" altLang="zh-TW" sz="2400" dirty="0" err="1" smtClean="0"/>
              <a:t>n_clusters</a:t>
            </a:r>
            <a:r>
              <a:rPr lang="en-US" altLang="zh-TW" sz="2400" dirty="0" smtClean="0"/>
              <a:t>):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646110" y="5368780"/>
            <a:ext cx="77199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model = </a:t>
            </a:r>
            <a:r>
              <a:rPr lang="en-US" altLang="zh-TW" dirty="0" err="1" smtClean="0">
                <a:solidFill>
                  <a:srgbClr val="FF0000"/>
                </a:solidFill>
              </a:rPr>
              <a:t>KMeans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max_iter</a:t>
            </a:r>
            <a:r>
              <a:rPr lang="en-US" altLang="zh-TW" dirty="0" smtClean="0"/>
              <a:t> = 500, tolerance = 0.001, </a:t>
            </a:r>
            <a:r>
              <a:rPr lang="en-US" altLang="zh-TW" dirty="0" err="1" smtClean="0"/>
              <a:t>n_clusters</a:t>
            </a:r>
            <a:r>
              <a:rPr lang="en-US" altLang="zh-TW" dirty="0" smtClean="0"/>
              <a:t> = 5, runs = 100)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(clusters, </a:t>
            </a:r>
            <a:r>
              <a:rPr lang="en-US" altLang="zh-TW" dirty="0" err="1" smtClean="0"/>
              <a:t>data_with_clusters</a:t>
            </a:r>
            <a:r>
              <a:rPr lang="en-US" altLang="zh-TW" dirty="0" smtClean="0"/>
              <a:t>) = </a:t>
            </a:r>
            <a:r>
              <a:rPr lang="en-US" altLang="zh-TW" dirty="0" err="1" smtClean="0"/>
              <a:t>model.</a:t>
            </a:r>
            <a:r>
              <a:rPr lang="en-US" altLang="zh-TW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</a:t>
            </a:r>
            <a:r>
              <a:rPr lang="en-US" altLang="zh-TW" dirty="0" smtClean="0"/>
              <a:t>(X)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514192" y="366211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初始化做法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3171" y="259018"/>
            <a:ext cx="5910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/>
              <a:t>集群分析 </a:t>
            </a:r>
            <a:r>
              <a:rPr lang="en-US" altLang="zh-TW" sz="2000" dirty="0" smtClean="0"/>
              <a:t>K-means Clustering</a:t>
            </a:r>
            <a:r>
              <a:rPr lang="zh-TW" altLang="en-US" sz="2000" dirty="0" smtClean="0"/>
              <a:t>實測</a:t>
            </a:r>
            <a:r>
              <a:rPr lang="en-US" altLang="zh-TW" sz="2000" dirty="0" smtClean="0"/>
              <a:t>2: code from scratch</a:t>
            </a:r>
            <a:endParaRPr lang="en-US" altLang="zh-TW" sz="2000" dirty="0"/>
          </a:p>
        </p:txBody>
      </p:sp>
      <p:sp>
        <p:nvSpPr>
          <p:cNvPr id="14" name="矩形 13"/>
          <p:cNvSpPr/>
          <p:nvPr/>
        </p:nvSpPr>
        <p:spPr>
          <a:xfrm>
            <a:off x="305286" y="720684"/>
            <a:ext cx="46163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/>
              <a:t>https://github.com/tugrulhkarabulut/K-Means-Clustering/tree/master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0520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47" y="2030744"/>
            <a:ext cx="11400174" cy="3613598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9127375" y="1928553"/>
            <a:ext cx="2226425" cy="6650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92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149" y="213164"/>
            <a:ext cx="5619459" cy="66448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780" y="3535582"/>
            <a:ext cx="5903423" cy="1317728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502131" y="3138517"/>
            <a:ext cx="1122218" cy="2660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553691" y="3355814"/>
            <a:ext cx="2585259" cy="436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2419004" y="2274298"/>
            <a:ext cx="2560320" cy="2660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893253" y="482138"/>
            <a:ext cx="909031" cy="1845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內容版面配置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775" y="213164"/>
            <a:ext cx="6435065" cy="23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9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110" y="3142850"/>
            <a:ext cx="5682182" cy="145123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028" y="669954"/>
            <a:ext cx="9601200" cy="21431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58110" y="2850891"/>
            <a:ext cx="68995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https://numpy.org/doc/stable/reference/generated/numpy.linalg.norm.html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749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70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/>
              <p14:cNvContentPartPr/>
              <p14:nvPr/>
            </p14:nvContentPartPr>
            <p14:xfrm>
              <a:off x="3130560" y="1282680"/>
              <a:ext cx="5753520" cy="341676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1200" y="1273320"/>
                <a:ext cx="5772240" cy="343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001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505" y="473190"/>
            <a:ext cx="8961021" cy="61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7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5859" y="146454"/>
            <a:ext cx="5492170" cy="65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68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/>
              <a:t>監督學習演算法</a:t>
            </a:r>
            <a:r>
              <a:rPr lang="en-US" altLang="zh-TW" sz="5400" dirty="0" smtClean="0"/>
              <a:t>|</a:t>
            </a:r>
            <a:r>
              <a:rPr lang="zh-TW" altLang="en-US" sz="5400" dirty="0" smtClean="0"/>
              <a:t>迴歸演算法分析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0295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/>
              <a:t>監督學習演算法</a:t>
            </a:r>
            <a:r>
              <a:rPr lang="en-US" altLang="zh-TW" sz="5400" dirty="0" smtClean="0"/>
              <a:t>|</a:t>
            </a:r>
            <a:r>
              <a:rPr lang="zh-TW" altLang="en-US" sz="5400" dirty="0" smtClean="0"/>
              <a:t>分類演算法分析</a:t>
            </a:r>
          </a:p>
        </p:txBody>
      </p:sp>
    </p:spTree>
    <p:extLst>
      <p:ext uri="{BB962C8B-B14F-4D97-AF65-F5344CB8AC3E}">
        <p14:creationId xmlns:p14="http://schemas.microsoft.com/office/powerpoint/2010/main" val="59982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572491" cy="1325563"/>
          </a:xfrm>
        </p:spPr>
        <p:txBody>
          <a:bodyPr/>
          <a:lstStyle/>
          <a:p>
            <a:r>
              <a:rPr lang="zh-TW" altLang="en-US" dirty="0"/>
              <a:t>分類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二元</a:t>
            </a:r>
            <a:r>
              <a:rPr lang="zh-TW" altLang="en-US" dirty="0" smtClean="0"/>
              <a:t>分類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有病</a:t>
            </a:r>
            <a:r>
              <a:rPr lang="en-US" altLang="zh-TW" dirty="0"/>
              <a:t>|</a:t>
            </a:r>
            <a:r>
              <a:rPr lang="zh-TW" altLang="en-US" dirty="0"/>
              <a:t>沒病</a:t>
            </a:r>
            <a:r>
              <a:rPr lang="en-US" altLang="zh-TW" dirty="0" smtClean="0"/>
              <a:t>,</a:t>
            </a:r>
          </a:p>
          <a:p>
            <a:pPr lvl="1"/>
            <a:r>
              <a:rPr lang="zh-TW" altLang="en-US" dirty="0" smtClean="0"/>
              <a:t>正常</a:t>
            </a:r>
            <a:r>
              <a:rPr lang="en-US" altLang="zh-TW" dirty="0" smtClean="0"/>
              <a:t>normal|</a:t>
            </a:r>
            <a:r>
              <a:rPr lang="zh-TW" altLang="en-US" dirty="0" smtClean="0"/>
              <a:t>異常</a:t>
            </a:r>
            <a:r>
              <a:rPr lang="en-US" altLang="zh-TW" dirty="0" smtClean="0"/>
              <a:t>anomaly </a:t>
            </a:r>
            <a:r>
              <a:rPr lang="en-US" altLang="zh-TW" dirty="0" smtClean="0">
                <a:sym typeface="Wingdings" panose="05000000000000000000" pitchFamily="2" charset="2"/>
              </a:rPr>
              <a:t>== &gt; anomaly detection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多元</a:t>
            </a:r>
            <a:r>
              <a:rPr lang="zh-TW" altLang="en-US" dirty="0"/>
              <a:t>分類</a:t>
            </a:r>
            <a:r>
              <a:rPr lang="en-US" altLang="zh-TW" dirty="0"/>
              <a:t>(</a:t>
            </a:r>
            <a:r>
              <a:rPr lang="zh-TW" altLang="en-US" dirty="0"/>
              <a:t>不同等級</a:t>
            </a:r>
            <a:r>
              <a:rPr lang="en-US" altLang="zh-TW" dirty="0"/>
              <a:t>A|B|C|D|E|...</a:t>
            </a:r>
            <a:r>
              <a:rPr lang="zh-TW" altLang="en-US" dirty="0"/>
              <a:t>的水果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36216" y="735518"/>
            <a:ext cx="5266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二元</a:t>
            </a:r>
            <a:r>
              <a:rPr lang="zh-TW" altLang="en-US" sz="3200" dirty="0" smtClean="0"/>
              <a:t>分類        </a:t>
            </a:r>
            <a:r>
              <a:rPr lang="en-US" altLang="zh-TW" sz="3200" dirty="0" smtClean="0"/>
              <a:t>multi-class </a:t>
            </a:r>
            <a:r>
              <a:rPr lang="zh-TW" altLang="en-US" sz="3200" dirty="0" smtClean="0"/>
              <a:t>分類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1009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1663</Words>
  <Application>Microsoft Office PowerPoint</Application>
  <PresentationFormat>寬螢幕</PresentationFormat>
  <Paragraphs>294</Paragraphs>
  <Slides>57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5" baseType="lpstr">
      <vt:lpstr>DengXian</vt:lpstr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機器學習實戰報告</vt:lpstr>
      <vt:lpstr>Agenda</vt:lpstr>
      <vt:lpstr>機器學習</vt:lpstr>
      <vt:lpstr>機器學習類型 </vt:lpstr>
      <vt:lpstr>PowerPoint 簡報</vt:lpstr>
      <vt:lpstr>PowerPoint 簡報</vt:lpstr>
      <vt:lpstr>PowerPoint 簡報</vt:lpstr>
      <vt:lpstr>PowerPoint 簡報</vt:lpstr>
      <vt:lpstr>分類</vt:lpstr>
      <vt:lpstr>anomaly detection </vt:lpstr>
      <vt:lpstr>分類演算法</vt:lpstr>
      <vt:lpstr>k-nearest neighbors algorithm</vt:lpstr>
      <vt:lpstr>https://scikit-learn.org/stable/modules/generated/sklearn.neighbors.KNeighborsClassifier.html</vt:lpstr>
      <vt:lpstr>Method</vt:lpstr>
      <vt:lpstr>PowerPoint 簡報</vt:lpstr>
      <vt:lpstr>程式碼解說</vt:lpstr>
      <vt:lpstr>PowerPoint 簡報</vt:lpstr>
      <vt:lpstr>分類評估指標</vt:lpstr>
      <vt:lpstr>PowerPoint 簡報</vt:lpstr>
      <vt:lpstr>PowerPoint 簡報</vt:lpstr>
      <vt:lpstr>PowerPoint 簡報</vt:lpstr>
      <vt:lpstr>PowerPoint 簡報</vt:lpstr>
      <vt:lpstr>PowerPoint 簡報</vt:lpstr>
      <vt:lpstr>Decision Trees決策樹原理:Information Gain</vt:lpstr>
      <vt:lpstr>PowerPoint 簡報</vt:lpstr>
      <vt:lpstr>https://scikit-learn.org/stable/modules/generated/sklearn.tree.DecisionTreeClassifier.html</vt:lpstr>
      <vt:lpstr>PowerPoint 簡報</vt:lpstr>
      <vt:lpstr>PowerPoint 簡報</vt:lpstr>
      <vt:lpstr>PowerPoint 簡報</vt:lpstr>
      <vt:lpstr>PowerPoint 簡報</vt:lpstr>
      <vt:lpstr>範例測試 == &gt; 使用決策樹 建立  釣魚網站分類模型</vt:lpstr>
      <vt:lpstr>PowerPoint 簡報</vt:lpstr>
      <vt:lpstr>PowerPoint 簡報</vt:lpstr>
      <vt:lpstr>https://scikit-learn.org/stable/modules/generated/sklearn.model_selection.train_test_split.html</vt:lpstr>
      <vt:lpstr>PowerPoint 簡報</vt:lpstr>
      <vt:lpstr>PowerPoint 簡報</vt:lpstr>
      <vt:lpstr>PowerPoint 簡報</vt:lpstr>
      <vt:lpstr>PowerPoint 簡報</vt:lpstr>
      <vt:lpstr>PowerPoint 簡報</vt:lpstr>
      <vt:lpstr>https://scikit-learn.org/stable/modules/generated/sklearn.linear_model.LogisticRegression.html</vt:lpstr>
      <vt:lpstr>PowerPoint 簡報</vt:lpstr>
      <vt:lpstr>PowerPoint 簡報</vt:lpstr>
      <vt:lpstr>非監督學習演算法分析 </vt:lpstr>
      <vt:lpstr>PowerPoint 簡報</vt:lpstr>
      <vt:lpstr>PowerPoint 簡報</vt:lpstr>
      <vt:lpstr>集群分析 K-means Clustering實測1:  使用scikit-learn套件</vt:lpstr>
      <vt:lpstr>PowerPoint 簡報</vt:lpstr>
      <vt:lpstr>Methods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機器學習實戰報告</dc:title>
  <dc:creator>owner</dc:creator>
  <cp:lastModifiedBy>owner</cp:lastModifiedBy>
  <cp:revision>31</cp:revision>
  <dcterms:created xsi:type="dcterms:W3CDTF">2023-05-16T01:45:56Z</dcterms:created>
  <dcterms:modified xsi:type="dcterms:W3CDTF">2023-05-30T03:14:08Z</dcterms:modified>
</cp:coreProperties>
</file>