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70" r:id="rId5"/>
    <p:sldId id="300" r:id="rId6"/>
    <p:sldId id="271" r:id="rId7"/>
    <p:sldId id="272" r:id="rId8"/>
    <p:sldId id="273" r:id="rId9"/>
    <p:sldId id="274" r:id="rId10"/>
    <p:sldId id="275" r:id="rId11"/>
    <p:sldId id="278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259" r:id="rId36"/>
    <p:sldId id="262" r:id="rId37"/>
    <p:sldId id="260" r:id="rId38"/>
    <p:sldId id="264" r:id="rId39"/>
    <p:sldId id="263" r:id="rId40"/>
    <p:sldId id="265" r:id="rId41"/>
    <p:sldId id="261" r:id="rId42"/>
    <p:sldId id="268" r:id="rId43"/>
    <p:sldId id="267" r:id="rId44"/>
    <p:sldId id="26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/>
              <a:t>資料科學技術報告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5157" y="4756156"/>
            <a:ext cx="7891272" cy="1069848"/>
          </a:xfrm>
        </p:spPr>
        <p:txBody>
          <a:bodyPr/>
          <a:lstStyle/>
          <a:p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林恭銘</a:t>
            </a:r>
            <a:endParaRPr lang="en-US" altLang="zh-TW" dirty="0"/>
          </a:p>
          <a:p>
            <a:r>
              <a:rPr lang="en-US" altLang="zh-TW" dirty="0"/>
              <a:t>TEACHER:</a:t>
            </a:r>
            <a:r>
              <a:rPr lang="zh-TW" altLang="en-US" dirty="0"/>
              <a:t>偉大恩師龍大大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413049" y="559323"/>
            <a:ext cx="589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111_2 </a:t>
            </a:r>
            <a:r>
              <a:rPr lang="zh-TW" altLang="en-US" sz="3200" dirty="0"/>
              <a:t>機器學習課程期中考報告</a:t>
            </a:r>
          </a:p>
        </p:txBody>
      </p:sp>
    </p:spTree>
    <p:extLst>
      <p:ext uri="{BB962C8B-B14F-4D97-AF65-F5344CB8AC3E}">
        <p14:creationId xmlns:p14="http://schemas.microsoft.com/office/powerpoint/2010/main" val="157740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D81E3-5BE5-43F9-B3B3-66CCCB56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使用字典資料型態建立</a:t>
            </a:r>
            <a:r>
              <a:rPr lang="en-US" altLang="zh-TW" b="1" dirty="0" err="1"/>
              <a:t>pandas.Series</a:t>
            </a:r>
            <a:r>
              <a:rPr lang="en-US" altLang="zh-TW" b="1" dirty="0"/>
              <a:t>()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0087995-BE3C-48E9-BB66-C5DEE70A1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5" y="2093976"/>
            <a:ext cx="10441849" cy="46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5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D81E3-5BE5-43F9-B3B3-66CCCB56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C680BBB-6A60-4B50-ABEA-020AAE3B4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52" y="484632"/>
            <a:ext cx="10927090" cy="51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D81E3-5BE5-43F9-B3B3-66CCCB56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</a:t>
            </a:r>
            <a:r>
              <a:rPr lang="zh-TW" altLang="en-US" b="1" dirty="0"/>
              <a:t>的</a:t>
            </a:r>
            <a:r>
              <a:rPr lang="en-US" altLang="zh-TW" b="1" dirty="0" err="1"/>
              <a:t>isnull</a:t>
            </a:r>
            <a:r>
              <a:rPr lang="zh-TW" altLang="en-US" b="1" dirty="0"/>
              <a:t>和</a:t>
            </a:r>
            <a:r>
              <a:rPr lang="en-US" altLang="zh-TW" b="1" dirty="0" err="1"/>
              <a:t>notnull</a:t>
            </a:r>
            <a:r>
              <a:rPr lang="zh-TW" altLang="en-US" b="1" dirty="0"/>
              <a:t>函數檢測</a:t>
            </a:r>
            <a:r>
              <a:rPr lang="en-US" altLang="zh-TW" b="1" dirty="0"/>
              <a:t>MISSING Value(</a:t>
            </a:r>
            <a:r>
              <a:rPr lang="zh-TW" altLang="en-US" b="1" dirty="0"/>
              <a:t>缺失資料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F5701-1661-4CD1-BF6F-3A9E9598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pd.isnull</a:t>
            </a:r>
            <a:r>
              <a:rPr lang="en-US" altLang="zh-TW" dirty="0"/>
              <a:t>(obj4)</a:t>
            </a:r>
            <a:br>
              <a:rPr lang="en-US" altLang="zh-TW" dirty="0"/>
            </a:br>
            <a:r>
              <a:rPr lang="en-US" altLang="zh-TW" dirty="0" err="1"/>
              <a:t>pd.notnull</a:t>
            </a:r>
            <a:r>
              <a:rPr lang="en-US" altLang="zh-TW" dirty="0"/>
              <a:t>(obj4)</a:t>
            </a:r>
            <a:br>
              <a:rPr lang="en-US" altLang="zh-TW" dirty="0"/>
            </a:br>
            <a:r>
              <a:rPr lang="en-US" altLang="zh-TW" dirty="0"/>
              <a:t>obj4.isnull()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35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D81E3-5BE5-43F9-B3B3-66CCCB56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8D29BB0-3DD6-48F1-BF10-71F024EBD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25" y="484632"/>
            <a:ext cx="11306082" cy="55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D81E3-5BE5-43F9-B3B3-66CCCB56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Series</a:t>
            </a:r>
            <a:r>
              <a:rPr lang="zh-TW" altLang="en-US" b="1" dirty="0"/>
              <a:t>自動排序</a:t>
            </a:r>
            <a:r>
              <a:rPr lang="en-US" altLang="zh-TW" b="1" dirty="0"/>
              <a:t>(Data alignment features)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F5701-1661-4CD1-BF6F-3A9E9598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65447-D300-49E5-BA30-C6B291B99012}"/>
              </a:ext>
            </a:extLst>
          </p:cNvPr>
          <p:cNvSpPr/>
          <p:nvPr/>
        </p:nvSpPr>
        <p:spPr>
          <a:xfrm>
            <a:off x="4230148" y="1104638"/>
            <a:ext cx="4904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1F2328"/>
                </a:solidFill>
                <a:latin typeface="-apple-system"/>
              </a:rPr>
              <a:t>Series</a:t>
            </a:r>
            <a:r>
              <a:rPr lang="zh-TW" altLang="en-US" sz="2800" dirty="0">
                <a:solidFill>
                  <a:srgbClr val="1F2328"/>
                </a:solidFill>
                <a:latin typeface="-apple-system"/>
              </a:rPr>
              <a:t>自動按</a:t>
            </a:r>
            <a:r>
              <a:rPr lang="en-US" altLang="zh-TW" sz="2800" dirty="0">
                <a:solidFill>
                  <a:srgbClr val="1F2328"/>
                </a:solidFill>
                <a:latin typeface="-apple-system"/>
              </a:rPr>
              <a:t>index label</a:t>
            </a:r>
            <a:r>
              <a:rPr lang="zh-TW" altLang="en-US" sz="2800" dirty="0">
                <a:solidFill>
                  <a:srgbClr val="1F2328"/>
                </a:solidFill>
                <a:latin typeface="-apple-system"/>
              </a:rPr>
              <a:t>來排序</a:t>
            </a:r>
            <a:endParaRPr lang="zh-TW" altLang="en-US" sz="2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59A826-483B-417C-81D5-198E3A76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544862"/>
            <a:ext cx="10058400" cy="49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7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D81E3-5BE5-43F9-B3B3-66CCCB56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DataFrame</a:t>
            </a:r>
            <a:r>
              <a:rPr lang="zh-TW" altLang="en-US" b="1" dirty="0"/>
              <a:t>的運算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7EA19A-1919-497E-9302-62E76A297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651000"/>
            <a:ext cx="10391648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2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48DCB-3E4A-4104-82C2-EAFBD0B3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顯示資料的技術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B18C2-834E-4BED-9D3A-32B7F6C5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CB2230-50DE-4845-B9E5-C30633C9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31" y="1168377"/>
            <a:ext cx="10475021" cy="56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資料提取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4034C9-FD1A-4FD2-BB6A-A217688CC177}"/>
              </a:ext>
            </a:extLst>
          </p:cNvPr>
          <p:cNvSpPr/>
          <p:nvPr/>
        </p:nvSpPr>
        <p:spPr>
          <a:xfrm>
            <a:off x="1063752" y="161692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solidFill>
                  <a:srgbClr val="1F2328"/>
                </a:solidFill>
                <a:latin typeface="-apple-system"/>
              </a:rPr>
              <a:t>提取一</a:t>
            </a:r>
            <a:r>
              <a:rPr lang="en-US" altLang="zh-TW" sz="2800" dirty="0">
                <a:solidFill>
                  <a:srgbClr val="1F2328"/>
                </a:solidFill>
                <a:latin typeface="-apple-system"/>
              </a:rPr>
              <a:t>column(</a:t>
            </a:r>
            <a:r>
              <a:rPr lang="zh-TW" altLang="en-US" sz="2800" dirty="0">
                <a:solidFill>
                  <a:srgbClr val="1F2328"/>
                </a:solidFill>
                <a:latin typeface="-apple-system"/>
              </a:rPr>
              <a:t>列</a:t>
            </a:r>
            <a:r>
              <a:rPr lang="en-US" altLang="zh-TW" sz="2800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r>
              <a:rPr lang="zh-TW" altLang="en-US" sz="2800" dirty="0">
                <a:solidFill>
                  <a:srgbClr val="1F2328"/>
                </a:solidFill>
                <a:latin typeface="-apple-system"/>
              </a:rPr>
              <a:t>提取一</a:t>
            </a:r>
            <a:r>
              <a:rPr lang="en-US" altLang="zh-TW" sz="2800" dirty="0">
                <a:solidFill>
                  <a:srgbClr val="1F2328"/>
                </a:solidFill>
                <a:latin typeface="-apple-system"/>
              </a:rPr>
              <a:t>row(</a:t>
            </a:r>
            <a:r>
              <a:rPr lang="zh-TW" altLang="en-US" sz="2800" dirty="0">
                <a:solidFill>
                  <a:srgbClr val="1F2328"/>
                </a:solidFill>
                <a:latin typeface="-apple-system"/>
              </a:rPr>
              <a:t>行</a:t>
            </a:r>
            <a:r>
              <a:rPr lang="en-US" altLang="zh-TW" sz="2800" dirty="0">
                <a:solidFill>
                  <a:srgbClr val="1F2328"/>
                </a:solidFill>
                <a:latin typeface="-apple-system"/>
              </a:rPr>
              <a:t>)</a:t>
            </a:r>
            <a:endParaRPr lang="en-US" altLang="zh-TW" sz="2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1BB892-404C-4FD7-A4DB-F011BF5D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017645"/>
            <a:ext cx="9846551" cy="33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6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從</a:t>
            </a:r>
            <a:r>
              <a:rPr lang="en-US" altLang="zh-TW" b="1" dirty="0" err="1"/>
              <a:t>DataFrame</a:t>
            </a:r>
            <a:r>
              <a:rPr lang="zh-TW" altLang="en-US" b="1" dirty="0"/>
              <a:t>提取一</a:t>
            </a:r>
            <a:r>
              <a:rPr lang="en-US" altLang="zh-TW" b="1" dirty="0"/>
              <a:t>row(</a:t>
            </a:r>
            <a:r>
              <a:rPr lang="zh-TW" altLang="en-US" b="1" dirty="0"/>
              <a:t>行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A6B3FC8-2E1C-4B2B-8147-11DC293EC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10114744" cy="29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資料變更</a:t>
            </a:r>
            <a:r>
              <a:rPr lang="en-US" altLang="zh-TW" b="1" dirty="0"/>
              <a:t>(</a:t>
            </a:r>
            <a:r>
              <a:rPr lang="zh-TW" altLang="en-US" b="1" dirty="0"/>
              <a:t>賦值</a:t>
            </a:r>
            <a:r>
              <a:rPr lang="en-US" altLang="zh-TW" b="1" dirty="0"/>
              <a:t>)</a:t>
            </a:r>
            <a:r>
              <a:rPr lang="zh-TW" altLang="en-US" b="1" dirty="0"/>
              <a:t>的幾種範例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B7E046-D1FA-4EA1-90D1-C422FD74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52" y="1237340"/>
            <a:ext cx="9465248" cy="55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1.DATA SCIENCE</a:t>
            </a:r>
            <a:r>
              <a:rPr lang="zh-TW" altLang="en-US" sz="3600" dirty="0"/>
              <a:t>資料科學</a:t>
            </a:r>
            <a:endParaRPr lang="en-US" altLang="zh-TW" sz="3600" dirty="0"/>
          </a:p>
          <a:p>
            <a:r>
              <a:rPr lang="en-US" altLang="zh-TW" sz="3600" dirty="0"/>
              <a:t>2.</a:t>
            </a:r>
            <a:r>
              <a:rPr lang="zh-TW" altLang="en-US" sz="3600" dirty="0"/>
              <a:t>資料科學底層核心技術</a:t>
            </a:r>
            <a:r>
              <a:rPr lang="en-US" altLang="zh-TW" sz="3600" dirty="0"/>
              <a:t>NUMPY</a:t>
            </a:r>
          </a:p>
          <a:p>
            <a:r>
              <a:rPr lang="en-US" altLang="zh-TW" sz="3600" dirty="0"/>
              <a:t>3.</a:t>
            </a:r>
            <a:r>
              <a:rPr lang="zh-TW" altLang="en-US" sz="3600" dirty="0"/>
              <a:t>資料視覺化</a:t>
            </a:r>
            <a:r>
              <a:rPr lang="en-US" altLang="zh-TW" sz="3600" dirty="0"/>
              <a:t>(Data Visualization)</a:t>
            </a:r>
          </a:p>
          <a:p>
            <a:r>
              <a:rPr lang="en-US" altLang="zh-TW" sz="3600" dirty="0"/>
              <a:t>4.Pandas</a:t>
            </a:r>
            <a:r>
              <a:rPr lang="zh-TW" altLang="en-US" sz="3600" dirty="0"/>
              <a:t>技術實戰 </a:t>
            </a:r>
          </a:p>
        </p:txBody>
      </p:sp>
    </p:spTree>
    <p:extLst>
      <p:ext uri="{BB962C8B-B14F-4D97-AF65-F5344CB8AC3E}">
        <p14:creationId xmlns:p14="http://schemas.microsoft.com/office/powerpoint/2010/main" val="3034282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4528CC-E2C8-4D78-A085-60C3B214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0" y="484632"/>
            <a:ext cx="10782800" cy="55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1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刪除資料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AABD5D2-C569-42F8-8CFE-0DCC559B3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08" y="1760390"/>
            <a:ext cx="10519783" cy="3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建立</a:t>
            </a:r>
            <a:r>
              <a:rPr lang="en-US" altLang="zh-TW" b="1" dirty="0"/>
              <a:t>Data Frame</a:t>
            </a:r>
            <a:r>
              <a:rPr lang="zh-TW" altLang="en-US" b="1" dirty="0"/>
              <a:t>的情境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542DD40-A8E5-425F-B7D8-EC03ADBEB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25" y="1619250"/>
            <a:ext cx="9904730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4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python </a:t>
            </a:r>
            <a:r>
              <a:rPr lang="en-US" altLang="zh-TW" b="1" dirty="0" err="1"/>
              <a:t>dict</a:t>
            </a:r>
            <a:r>
              <a:rPr lang="en-US" altLang="zh-TW" b="1" dirty="0"/>
              <a:t> + series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9191661-CE71-414C-AD5B-12F4C214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898" y="1663700"/>
            <a:ext cx="10058400" cy="4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資料視覺化技術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E07BC01-DC85-4D12-A1C7-B89B0283F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289304"/>
            <a:ext cx="8169148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0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 </a:t>
            </a:r>
            <a:r>
              <a:rPr lang="en-US" altLang="zh-TW" dirty="0"/>
              <a:t>series-vs-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pic>
        <p:nvPicPr>
          <p:cNvPr id="2050" name="Picture 2" descr="Python Pandas Tutorial: A Complete Introduction for Beginners – LearnDataSci">
            <a:extLst>
              <a:ext uri="{FF2B5EF4-FFF2-40B4-BE49-F238E27FC236}">
                <a16:creationId xmlns:a16="http://schemas.microsoft.com/office/drawing/2014/main" id="{A35BB61D-8987-4832-B526-482BA833A8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2093976"/>
            <a:ext cx="9525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C2445DF-3036-4059-B7B5-AC12F343D441}"/>
              </a:ext>
            </a:extLst>
          </p:cNvPr>
          <p:cNvSpPr txBox="1"/>
          <p:nvPr/>
        </p:nvSpPr>
        <p:spPr>
          <a:xfrm>
            <a:off x="1562100" y="6070600"/>
            <a:ext cx="8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https://www.learndatasci.com/tutorials/python-pandas-tutorial-complete-introduction-for-beginners/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20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49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448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46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30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1.</a:t>
            </a:r>
          </a:p>
          <a:p>
            <a:pPr algn="ctr"/>
            <a:r>
              <a:rPr lang="en-US" altLang="zh-TW" sz="4400" dirty="0"/>
              <a:t>DATA SCIENCE</a:t>
            </a:r>
          </a:p>
          <a:p>
            <a:pPr algn="ctr"/>
            <a:r>
              <a:rPr lang="zh-TW" altLang="en-US" sz="4400" dirty="0"/>
              <a:t>資料科學</a:t>
            </a:r>
          </a:p>
        </p:txBody>
      </p:sp>
    </p:spTree>
    <p:extLst>
      <p:ext uri="{BB962C8B-B14F-4D97-AF65-F5344CB8AC3E}">
        <p14:creationId xmlns:p14="http://schemas.microsoft.com/office/powerpoint/2010/main" val="1258807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95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849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25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4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36742-4802-46C9-A1CD-A6BF7DF7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7823F-BCBF-4CA8-B0A1-ABA8C685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891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2.</a:t>
            </a:r>
          </a:p>
          <a:p>
            <a:pPr algn="ctr"/>
            <a:r>
              <a:rPr lang="zh-TW" altLang="en-US" sz="4400" dirty="0"/>
              <a:t>資料科學底層核心技術</a:t>
            </a:r>
            <a:endParaRPr lang="en-US" altLang="zh-TW" sz="4400" dirty="0"/>
          </a:p>
          <a:p>
            <a:pPr algn="ctr"/>
            <a:r>
              <a:rPr lang="en-US" altLang="zh-TW" sz="4400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2718916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NUMPY</a:t>
            </a:r>
          </a:p>
          <a:p>
            <a:r>
              <a:rPr lang="en-US" altLang="zh-TW" dirty="0" err="1"/>
              <a:t>ndarray</a:t>
            </a:r>
            <a:r>
              <a:rPr lang="zh-TW" altLang="en-US" dirty="0"/>
              <a:t>資料結構與屬性</a:t>
            </a:r>
            <a:endParaRPr lang="en-US" altLang="zh-TW" dirty="0"/>
          </a:p>
          <a:p>
            <a:r>
              <a:rPr lang="en-US" altLang="zh-TW" dirty="0" err="1"/>
              <a:t>ndarray</a:t>
            </a:r>
            <a:r>
              <a:rPr lang="zh-TW" altLang="en-US" dirty="0"/>
              <a:t>的各項運算</a:t>
            </a:r>
            <a:endParaRPr lang="en-US" altLang="zh-TW" dirty="0"/>
          </a:p>
          <a:p>
            <a:pPr lvl="1"/>
            <a:r>
              <a:rPr lang="en-US" altLang="zh-TW" dirty="0"/>
              <a:t>Universal function</a:t>
            </a:r>
          </a:p>
          <a:p>
            <a:pPr lvl="1"/>
            <a:r>
              <a:rPr lang="en-US" altLang="zh-TW" dirty="0"/>
              <a:t>broadcasting</a:t>
            </a:r>
          </a:p>
          <a:p>
            <a:r>
              <a:rPr lang="en-US" altLang="zh-TW" dirty="0"/>
              <a:t>NUMPY</a:t>
            </a:r>
            <a:r>
              <a:rPr lang="zh-TW" altLang="en-US" dirty="0"/>
              <a:t>的模組  </a:t>
            </a:r>
            <a:endParaRPr lang="en-US" altLang="zh-TW" dirty="0"/>
          </a:p>
          <a:p>
            <a:pPr lvl="1"/>
            <a:r>
              <a:rPr lang="en-US" altLang="zh-TW" dirty="0" err="1"/>
              <a:t>numpy.random</a:t>
            </a:r>
            <a:endParaRPr lang="en-US" altLang="zh-TW" dirty="0"/>
          </a:p>
          <a:p>
            <a:r>
              <a:rPr lang="en-US" altLang="zh-TW" dirty="0"/>
              <a:t>NUMPY</a:t>
            </a:r>
            <a:r>
              <a:rPr lang="zh-TW" altLang="en-US" dirty="0"/>
              <a:t>的進階主題</a:t>
            </a:r>
          </a:p>
        </p:txBody>
      </p:sp>
    </p:spTree>
    <p:extLst>
      <p:ext uri="{BB962C8B-B14F-4D97-AF65-F5344CB8AC3E}">
        <p14:creationId xmlns:p14="http://schemas.microsoft.com/office/powerpoint/2010/main" val="3122596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3.</a:t>
            </a:r>
          </a:p>
          <a:p>
            <a:pPr algn="ctr"/>
            <a:r>
              <a:rPr lang="zh-TW" altLang="en-US" sz="4400" dirty="0"/>
              <a:t>資料視覺化</a:t>
            </a:r>
            <a:endParaRPr lang="en-US" altLang="zh-TW" sz="4400" dirty="0"/>
          </a:p>
          <a:p>
            <a:pPr algn="ctr"/>
            <a:r>
              <a:rPr lang="en-US" altLang="zh-TW" sz="44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241008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8368" y="327660"/>
            <a:ext cx="4850892" cy="3710940"/>
          </a:xfrm>
        </p:spPr>
        <p:txBody>
          <a:bodyPr>
            <a:normAutofit/>
          </a:bodyPr>
          <a:lstStyle/>
          <a:p>
            <a:r>
              <a:rPr lang="zh-TW" altLang="en-US" dirty="0"/>
              <a:t>資料視覺化</a:t>
            </a:r>
            <a:r>
              <a:rPr lang="en-US" altLang="zh-TW" dirty="0"/>
              <a:t>(Data Visualization) </a:t>
            </a:r>
          </a:p>
          <a:p>
            <a:pPr lvl="1"/>
            <a:r>
              <a:rPr lang="en-US" altLang="zh-TW" dirty="0"/>
              <a:t>Data and information visualization</a:t>
            </a:r>
          </a:p>
          <a:p>
            <a:pPr lvl="1"/>
            <a:r>
              <a:rPr lang="en-US" altLang="zh-TW" dirty="0"/>
              <a:t>Informatics</a:t>
            </a:r>
          </a:p>
          <a:p>
            <a:r>
              <a:rPr lang="zh-TW" altLang="en-US" dirty="0"/>
              <a:t>資料視覺化常用工具</a:t>
            </a:r>
            <a:endParaRPr lang="en-US" altLang="zh-TW" dirty="0"/>
          </a:p>
          <a:p>
            <a:pPr lvl="1"/>
            <a:r>
              <a:rPr lang="en-US" altLang="zh-TW" dirty="0" err="1"/>
              <a:t>matplotlib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Seaborn</a:t>
            </a:r>
            <a:endParaRPr lang="en-US" altLang="zh-TW" dirty="0"/>
          </a:p>
          <a:p>
            <a:pPr lvl="1"/>
            <a:r>
              <a:rPr lang="en-US" altLang="zh-TW" dirty="0"/>
              <a:t>D3.js</a:t>
            </a:r>
            <a:r>
              <a:rPr lang="zh-TW" altLang="en-US" dirty="0"/>
              <a:t> </a:t>
            </a:r>
            <a:r>
              <a:rPr lang="en-US" altLang="zh-TW" dirty="0"/>
              <a:t>….</a:t>
            </a:r>
            <a:endParaRPr lang="zh-TW" altLang="en-US" dirty="0"/>
          </a:p>
          <a:p>
            <a:r>
              <a:rPr lang="en-US" altLang="zh-TW" dirty="0" err="1"/>
              <a:t>matplotlib</a:t>
            </a:r>
            <a:r>
              <a:rPr lang="zh-TW" altLang="en-US" dirty="0"/>
              <a:t>簡介與學習資源</a:t>
            </a:r>
          </a:p>
          <a:p>
            <a:r>
              <a:rPr lang="en-US" altLang="zh-TW" dirty="0" err="1"/>
              <a:t>matplotlib</a:t>
            </a:r>
            <a:r>
              <a:rPr lang="zh-TW" altLang="en-US" dirty="0"/>
              <a:t>畫圖架構</a:t>
            </a:r>
          </a:p>
          <a:p>
            <a:r>
              <a:rPr lang="en-US" altLang="zh-TW" dirty="0" err="1"/>
              <a:t>matplotlib</a:t>
            </a:r>
            <a:r>
              <a:rPr lang="zh-TW" altLang="en-US" dirty="0"/>
              <a:t>套件</a:t>
            </a:r>
          </a:p>
        </p:txBody>
      </p:sp>
      <p:sp>
        <p:nvSpPr>
          <p:cNvPr id="4" name="矩形 3"/>
          <p:cNvSpPr/>
          <p:nvPr/>
        </p:nvSpPr>
        <p:spPr>
          <a:xfrm>
            <a:off x="5227320" y="3207603"/>
            <a:ext cx="4572000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單一圖表的顯示技術</a:t>
            </a:r>
            <a:r>
              <a:rPr lang="en-US" altLang="zh-TW" dirty="0"/>
              <a:t>(</a:t>
            </a:r>
            <a:r>
              <a:rPr lang="zh-TW" altLang="en-US" dirty="0"/>
              <a:t>以折現圖加以說明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sz="1200" dirty="0"/>
              <a:t>線寬 </a:t>
            </a:r>
            <a:r>
              <a:rPr lang="en-US" altLang="zh-TW" sz="1200" dirty="0"/>
              <a:t>linewidth(</a:t>
            </a:r>
            <a:r>
              <a:rPr lang="en-US" altLang="zh-TW" sz="1200" dirty="0" err="1"/>
              <a:t>lw</a:t>
            </a:r>
            <a:r>
              <a:rPr lang="en-US" altLang="zh-TW" sz="1200" dirty="0"/>
              <a:t>)</a:t>
            </a:r>
          </a:p>
          <a:p>
            <a:r>
              <a:rPr lang="zh-TW" altLang="en-US" sz="1200" dirty="0"/>
              <a:t>線條樣式 </a:t>
            </a:r>
            <a:r>
              <a:rPr lang="en-US" altLang="zh-TW" sz="1200" dirty="0" err="1"/>
              <a:t>linestyle</a:t>
            </a:r>
            <a:r>
              <a:rPr lang="en-US" altLang="zh-TW" sz="1200" dirty="0"/>
              <a:t>(ls) </a:t>
            </a:r>
            <a:r>
              <a:rPr lang="en-US" altLang="zh-TW" sz="1200" dirty="0" err="1"/>
              <a:t>linestyle</a:t>
            </a:r>
            <a:r>
              <a:rPr lang="en-US" altLang="zh-TW" sz="1200" dirty="0"/>
              <a:t> </a:t>
            </a:r>
            <a:r>
              <a:rPr lang="zh-TW" altLang="en-US" sz="1200" dirty="0"/>
              <a:t>中文說明</a:t>
            </a:r>
          </a:p>
          <a:p>
            <a:r>
              <a:rPr lang="zh-TW" altLang="en-US" sz="1200" dirty="0"/>
              <a:t>顏色配置 </a:t>
            </a:r>
            <a:r>
              <a:rPr lang="en-US" altLang="zh-TW" sz="1200" dirty="0"/>
              <a:t>color</a:t>
            </a:r>
          </a:p>
          <a:p>
            <a:r>
              <a:rPr lang="zh-TW" altLang="en-US" sz="1200" dirty="0"/>
              <a:t>節點的樣式 </a:t>
            </a:r>
            <a:r>
              <a:rPr lang="en-US" altLang="zh-TW" sz="1200" dirty="0"/>
              <a:t>marker</a:t>
            </a:r>
          </a:p>
          <a:p>
            <a:r>
              <a:rPr lang="zh-TW" altLang="en-US" sz="1200" dirty="0"/>
              <a:t>標題 </a:t>
            </a:r>
            <a:r>
              <a:rPr lang="en-US" altLang="zh-TW" sz="1200" dirty="0"/>
              <a:t>| x </a:t>
            </a:r>
            <a:r>
              <a:rPr lang="zh-TW" altLang="en-US" sz="1200" dirty="0"/>
              <a:t>軸 </a:t>
            </a:r>
            <a:r>
              <a:rPr lang="en-US" altLang="zh-TW" sz="1200" dirty="0"/>
              <a:t>| y </a:t>
            </a:r>
            <a:r>
              <a:rPr lang="zh-TW" altLang="en-US" sz="1200" dirty="0"/>
              <a:t>軸</a:t>
            </a:r>
          </a:p>
          <a:p>
            <a:r>
              <a:rPr lang="zh-TW" altLang="en-US" sz="1200" dirty="0"/>
              <a:t>途中的文字與數學公式顯示技術 </a:t>
            </a:r>
            <a:r>
              <a:rPr lang="en-US" altLang="zh-TW" sz="1200" dirty="0"/>
              <a:t>Text in </a:t>
            </a:r>
            <a:r>
              <a:rPr lang="en-US" altLang="zh-TW" sz="1200" dirty="0" err="1"/>
              <a:t>Matplotlib</a:t>
            </a:r>
            <a:r>
              <a:rPr lang="en-US" altLang="zh-TW" sz="1200" dirty="0"/>
              <a:t> Plots</a:t>
            </a:r>
          </a:p>
          <a:p>
            <a:r>
              <a:rPr lang="en-US" altLang="zh-TW" sz="1200" dirty="0"/>
              <a:t>legend()</a:t>
            </a:r>
          </a:p>
        </p:txBody>
      </p:sp>
      <p:sp>
        <p:nvSpPr>
          <p:cNvPr id="5" name="矩形 4"/>
          <p:cNvSpPr/>
          <p:nvPr/>
        </p:nvSpPr>
        <p:spPr>
          <a:xfrm>
            <a:off x="5173980" y="615087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err="1"/>
              <a:t>Matplotlib</a:t>
            </a:r>
            <a:r>
              <a:rPr lang="zh-TW" altLang="en-US" sz="2800" dirty="0"/>
              <a:t>技術實戰</a:t>
            </a: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單一圖表的顯示技術以折現圖加以說明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各種統計圖表的顯示技術 </a:t>
            </a:r>
            <a:r>
              <a:rPr lang="en-US" altLang="zh-TW" dirty="0"/>
              <a:t>Statistics plots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plot() </a:t>
            </a:r>
            <a:r>
              <a:rPr lang="zh-TW" altLang="en-US" dirty="0"/>
              <a:t>折線圖 </a:t>
            </a:r>
            <a:r>
              <a:rPr lang="en-US" altLang="zh-TW" dirty="0"/>
              <a:t>== </a:t>
            </a:r>
            <a:r>
              <a:rPr lang="zh-TW" altLang="en-US" dirty="0"/>
              <a:t>了解資料趨勢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scatter() </a:t>
            </a:r>
            <a:r>
              <a:rPr lang="zh-TW" altLang="en-US" dirty="0"/>
              <a:t>散布圖 </a:t>
            </a:r>
            <a:r>
              <a:rPr lang="en-US" altLang="zh-TW" dirty="0"/>
              <a:t>== </a:t>
            </a:r>
            <a:r>
              <a:rPr lang="zh-TW" altLang="en-US" dirty="0"/>
              <a:t>了解資料相關度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多表並陳的技術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Interactive Visualization(</a:t>
            </a:r>
            <a:r>
              <a:rPr lang="zh-TW" altLang="en-US" dirty="0"/>
              <a:t>互動式顯示</a:t>
            </a:r>
            <a:r>
              <a:rPr lang="en-US" altLang="zh-TW" dirty="0"/>
              <a:t>)</a:t>
            </a:r>
            <a:r>
              <a:rPr lang="zh-TW" altLang="en-US" dirty="0"/>
              <a:t>技術</a:t>
            </a:r>
          </a:p>
        </p:txBody>
      </p:sp>
    </p:spTree>
    <p:extLst>
      <p:ext uri="{BB962C8B-B14F-4D97-AF65-F5344CB8AC3E}">
        <p14:creationId xmlns:p14="http://schemas.microsoft.com/office/powerpoint/2010/main" val="3487971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978" y="333663"/>
            <a:ext cx="6259195" cy="62591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4882" y="444391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matplotlib</a:t>
            </a:r>
            <a:r>
              <a:rPr lang="zh-TW" altLang="en-US" dirty="0"/>
              <a:t>畫圖架構</a:t>
            </a:r>
          </a:p>
        </p:txBody>
      </p:sp>
    </p:spTree>
    <p:extLst>
      <p:ext uri="{BB962C8B-B14F-4D97-AF65-F5344CB8AC3E}">
        <p14:creationId xmlns:p14="http://schemas.microsoft.com/office/powerpoint/2010/main" val="403309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D291-4819-44C9-B91D-6DDB6C9E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ndarray</a:t>
            </a:r>
            <a:r>
              <a:rPr lang="zh-TW" altLang="en-US" b="1" dirty="0"/>
              <a:t>的屬性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B6E07-EAF1-413B-91DB-01A69828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屬性分成三個</a:t>
            </a:r>
            <a:br>
              <a:rPr lang="en-US" altLang="zh-TW" sz="3600" dirty="0"/>
            </a:br>
            <a:r>
              <a:rPr lang="zh-TW" altLang="en-US" sz="3200" dirty="0"/>
              <a:t>軸</a:t>
            </a:r>
            <a:r>
              <a:rPr lang="en-US" altLang="zh-TW" sz="3200" dirty="0"/>
              <a:t>(axis)</a:t>
            </a:r>
            <a:br>
              <a:rPr lang="en-US" altLang="zh-TW" sz="3200" dirty="0"/>
            </a:br>
            <a:r>
              <a:rPr lang="zh-TW" altLang="en-US" sz="3200" dirty="0"/>
              <a:t>維度</a:t>
            </a:r>
            <a:r>
              <a:rPr lang="en-US" altLang="zh-TW" sz="3200" dirty="0"/>
              <a:t>(dimension):{</a:t>
            </a:r>
            <a:r>
              <a:rPr lang="en-US" altLang="zh-TW" sz="3200" dirty="0" err="1"/>
              <a:t>ndim</a:t>
            </a:r>
            <a:r>
              <a:rPr lang="en-US" altLang="zh-TW" sz="3200" dirty="0"/>
              <a:t>|</a:t>
            </a:r>
            <a:r>
              <a:rPr lang="zh-TW" altLang="en-US" sz="3200" dirty="0"/>
              <a:t>秩</a:t>
            </a:r>
            <a:r>
              <a:rPr lang="en-US" altLang="zh-TW" sz="3200" dirty="0"/>
              <a:t>rank} </a:t>
            </a:r>
            <a:br>
              <a:rPr lang="en-US" altLang="zh-TW" sz="3200" dirty="0"/>
            </a:br>
            <a:r>
              <a:rPr lang="zh-TW" altLang="en-US" sz="3200" dirty="0"/>
              <a:t>形狀</a:t>
            </a:r>
            <a:r>
              <a:rPr lang="en-US" altLang="zh-TW" sz="3200" dirty="0"/>
              <a:t>(shape):</a:t>
            </a:r>
            <a:r>
              <a:rPr lang="en-US" altLang="zh-TW" sz="3200" dirty="0" err="1"/>
              <a:t>shape|dtype</a:t>
            </a:r>
            <a:r>
              <a:rPr lang="en-US" altLang="zh-TW" sz="3200" dirty="0"/>
              <a:t>(</a:t>
            </a:r>
            <a:r>
              <a:rPr lang="zh-TW" altLang="en-US" sz="3200" dirty="0"/>
              <a:t>資料型態</a:t>
            </a:r>
            <a:r>
              <a:rPr lang="en-US" altLang="zh-TW" sz="3200" dirty="0"/>
              <a:t>:data type))</a:t>
            </a:r>
            <a:br>
              <a:rPr lang="en-US" altLang="zh-TW" sz="3200" dirty="0"/>
            </a:br>
            <a:r>
              <a:rPr lang="zh-TW" altLang="en-US" sz="3200" dirty="0"/>
              <a:t>大小</a:t>
            </a:r>
            <a:r>
              <a:rPr lang="en-US" altLang="zh-TW" sz="3200" dirty="0"/>
              <a:t>(</a:t>
            </a:r>
            <a:r>
              <a:rPr lang="zh-TW" altLang="en-US" sz="3200" dirty="0"/>
              <a:t>元素個數</a:t>
            </a:r>
            <a:r>
              <a:rPr lang="en-US" altLang="zh-TW" sz="3200" dirty="0"/>
              <a:t>):size</a:t>
            </a:r>
          </a:p>
        </p:txBody>
      </p:sp>
    </p:spTree>
    <p:extLst>
      <p:ext uri="{BB962C8B-B14F-4D97-AF65-F5344CB8AC3E}">
        <p14:creationId xmlns:p14="http://schemas.microsoft.com/office/powerpoint/2010/main" val="2087088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2555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各種統計圖表的顯示技術 </a:t>
            </a:r>
            <a:br>
              <a:rPr lang="en-US" altLang="zh-TW" dirty="0"/>
            </a:br>
            <a:r>
              <a:rPr lang="en-US" altLang="zh-TW" dirty="0"/>
              <a:t>Statistics plots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1828" y="1911096"/>
            <a:ext cx="8409432" cy="43373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plot() </a:t>
            </a:r>
            <a:r>
              <a:rPr lang="zh-TW" altLang="en-US" dirty="0"/>
              <a:t>折線圖 </a:t>
            </a:r>
            <a:r>
              <a:rPr lang="en-US" altLang="zh-TW" dirty="0"/>
              <a:t>== </a:t>
            </a:r>
            <a:r>
              <a:rPr lang="zh-TW" altLang="en-US" dirty="0"/>
              <a:t>了解資料趨勢</a:t>
            </a:r>
          </a:p>
          <a:p>
            <a:r>
              <a:rPr lang="en-US" altLang="zh-TW" dirty="0"/>
              <a:t>scatter() </a:t>
            </a:r>
            <a:r>
              <a:rPr lang="zh-TW" altLang="en-US" dirty="0"/>
              <a:t>散布圖 </a:t>
            </a:r>
            <a:r>
              <a:rPr lang="en-US" altLang="zh-TW" dirty="0"/>
              <a:t>== </a:t>
            </a:r>
            <a:r>
              <a:rPr lang="zh-TW" altLang="en-US" dirty="0"/>
              <a:t>了解資料相關度</a:t>
            </a:r>
          </a:p>
          <a:p>
            <a:r>
              <a:rPr lang="en-US" altLang="zh-TW" dirty="0"/>
              <a:t>bar() </a:t>
            </a:r>
            <a:r>
              <a:rPr lang="zh-TW" altLang="en-US" dirty="0"/>
              <a:t>柱狀圖</a:t>
            </a:r>
          </a:p>
          <a:p>
            <a:r>
              <a:rPr lang="en-US" altLang="zh-TW" dirty="0" err="1"/>
              <a:t>barh</a:t>
            </a:r>
            <a:r>
              <a:rPr lang="en-US" altLang="zh-TW" dirty="0"/>
              <a:t>() </a:t>
            </a:r>
            <a:r>
              <a:rPr lang="zh-TW" altLang="en-US" dirty="0"/>
              <a:t>條形圖</a:t>
            </a:r>
          </a:p>
          <a:p>
            <a:r>
              <a:rPr lang="en-US" altLang="zh-TW" dirty="0" err="1"/>
              <a:t>hist</a:t>
            </a:r>
            <a:r>
              <a:rPr lang="en-US" altLang="zh-TW" dirty="0"/>
              <a:t>()</a:t>
            </a:r>
            <a:r>
              <a:rPr lang="zh-TW" altLang="en-US" dirty="0"/>
              <a:t>直方圖 </a:t>
            </a:r>
            <a:r>
              <a:rPr lang="en-US" altLang="zh-TW" dirty="0" err="1"/>
              <a:t>hist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pie()</a:t>
            </a:r>
            <a:r>
              <a:rPr lang="zh-TW" altLang="en-US" dirty="0"/>
              <a:t>圓餅圖 </a:t>
            </a:r>
            <a:r>
              <a:rPr lang="en-US" altLang="zh-TW" dirty="0"/>
              <a:t>pie(x)</a:t>
            </a:r>
          </a:p>
          <a:p>
            <a:r>
              <a:rPr lang="en-US" altLang="zh-TW" dirty="0"/>
              <a:t>polar()</a:t>
            </a:r>
            <a:r>
              <a:rPr lang="zh-TW" altLang="en-US" dirty="0"/>
              <a:t>極線圖</a:t>
            </a:r>
          </a:p>
          <a:p>
            <a:r>
              <a:rPr lang="en-US" altLang="zh-TW" dirty="0"/>
              <a:t>stem()——</a:t>
            </a:r>
            <a:r>
              <a:rPr lang="zh-TW" altLang="en-US" dirty="0"/>
              <a:t>用於繪製棉棒圖</a:t>
            </a:r>
          </a:p>
          <a:p>
            <a:r>
              <a:rPr lang="en-US" altLang="zh-TW" dirty="0"/>
              <a:t>boxplot()</a:t>
            </a:r>
            <a:r>
              <a:rPr lang="zh-TW" altLang="en-US" dirty="0"/>
              <a:t>箱型圖 </a:t>
            </a:r>
            <a:r>
              <a:rPr lang="en-US" altLang="zh-TW" dirty="0"/>
              <a:t>boxplot(X)</a:t>
            </a:r>
          </a:p>
          <a:p>
            <a:r>
              <a:rPr lang="en-US" altLang="zh-TW" dirty="0" err="1"/>
              <a:t>errorbar</a:t>
            </a:r>
            <a:r>
              <a:rPr lang="en-US" altLang="zh-TW" dirty="0"/>
              <a:t>() </a:t>
            </a:r>
            <a:r>
              <a:rPr lang="zh-TW" altLang="en-US" dirty="0"/>
              <a:t>誤差棒圖 </a:t>
            </a:r>
            <a:r>
              <a:rPr lang="en-US" altLang="zh-TW" dirty="0" err="1"/>
              <a:t>errorbar</a:t>
            </a:r>
            <a:r>
              <a:rPr lang="en-US" altLang="zh-TW" dirty="0"/>
              <a:t>(x, y, </a:t>
            </a:r>
            <a:r>
              <a:rPr lang="en-US" altLang="zh-TW" dirty="0" err="1"/>
              <a:t>yerr</a:t>
            </a:r>
            <a:r>
              <a:rPr lang="en-US" altLang="zh-TW" dirty="0"/>
              <a:t>, </a:t>
            </a:r>
            <a:r>
              <a:rPr lang="en-US" altLang="zh-TW" dirty="0" err="1"/>
              <a:t>xerr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Heatmap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 Creating annotated </a:t>
            </a:r>
            <a:r>
              <a:rPr lang="en-US" altLang="zh-TW" dirty="0" err="1"/>
              <a:t>heatmaps</a:t>
            </a:r>
            <a:r>
              <a:rPr lang="en-US" altLang="zh-TW" dirty="0"/>
              <a:t> </a:t>
            </a:r>
            <a:r>
              <a:rPr lang="en-US" altLang="zh-TW" sz="1400" dirty="0"/>
              <a:t>(https://matplotlib.org/stable/gallery/images_contours_and_fields/image_annotated_heatmap.html</a:t>
            </a:r>
            <a:r>
              <a:rPr lang="en-US" altLang="zh-TW" sz="13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962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4.</a:t>
            </a:r>
          </a:p>
          <a:p>
            <a:pPr algn="ctr"/>
            <a:r>
              <a:rPr lang="en-US" altLang="zh-TW" sz="4400" dirty="0"/>
              <a:t>Pandas</a:t>
            </a:r>
            <a:r>
              <a:rPr lang="zh-TW" altLang="en-US" sz="4400" dirty="0"/>
              <a:t>技術實戰 </a:t>
            </a:r>
          </a:p>
        </p:txBody>
      </p:sp>
    </p:spTree>
    <p:extLst>
      <p:ext uri="{BB962C8B-B14F-4D97-AF65-F5344CB8AC3E}">
        <p14:creationId xmlns:p14="http://schemas.microsoft.com/office/powerpoint/2010/main" val="1482696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18220" y="3256479"/>
            <a:ext cx="310896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的運算</a:t>
            </a:r>
            <a:r>
              <a:rPr lang="en-US" altLang="zh-TW" dirty="0"/>
              <a:t>2:</a:t>
            </a:r>
          </a:p>
          <a:p>
            <a:r>
              <a:rPr lang="en-US" altLang="zh-TW" dirty="0"/>
              <a:t>Combining and Merging Datasets</a:t>
            </a:r>
            <a:r>
              <a:rPr lang="zh-TW" altLang="en-US" dirty="0"/>
              <a:t>（合併資料集）</a:t>
            </a:r>
          </a:p>
          <a:p>
            <a:r>
              <a:rPr lang="en-US" altLang="zh-TW" dirty="0"/>
              <a:t>join</a:t>
            </a:r>
            <a:r>
              <a:rPr lang="zh-TW" altLang="en-US" dirty="0"/>
              <a:t>：連接</a:t>
            </a:r>
          </a:p>
          <a:p>
            <a:r>
              <a:rPr lang="en-US" altLang="zh-TW" dirty="0"/>
              <a:t>combine</a:t>
            </a:r>
            <a:r>
              <a:rPr lang="zh-TW" altLang="en-US" dirty="0"/>
              <a:t>：合併</a:t>
            </a:r>
          </a:p>
          <a:p>
            <a:r>
              <a:rPr lang="en-US" altLang="zh-TW" dirty="0"/>
              <a:t>reshape</a:t>
            </a:r>
            <a:r>
              <a:rPr lang="zh-TW" altLang="en-US" dirty="0"/>
              <a:t>：整形</a:t>
            </a:r>
          </a:p>
          <a:p>
            <a:r>
              <a:rPr lang="en-US" altLang="zh-TW" dirty="0"/>
              <a:t>merge</a:t>
            </a:r>
            <a:r>
              <a:rPr lang="zh-TW" altLang="en-US" dirty="0"/>
              <a:t>：歸併</a:t>
            </a:r>
          </a:p>
          <a:p>
            <a:r>
              <a:rPr lang="en-US" altLang="zh-TW" dirty="0"/>
              <a:t>concatenate</a:t>
            </a:r>
            <a:r>
              <a:rPr lang="zh-TW" altLang="en-US" dirty="0"/>
              <a:t>：串聯</a:t>
            </a:r>
          </a:p>
          <a:p>
            <a:r>
              <a:rPr lang="en-US" altLang="zh-TW" dirty="0"/>
              <a:t>pivot</a:t>
            </a:r>
            <a:r>
              <a:rPr lang="zh-TW" altLang="en-US" dirty="0"/>
              <a:t>：旋轉</a:t>
            </a:r>
          </a:p>
          <a:p>
            <a:r>
              <a:rPr lang="en-US" altLang="zh-TW" dirty="0"/>
              <a:t>stack</a:t>
            </a:r>
            <a:r>
              <a:rPr lang="zh-TW" altLang="en-US" dirty="0"/>
              <a:t>：堆疊</a:t>
            </a:r>
          </a:p>
        </p:txBody>
      </p:sp>
      <p:sp>
        <p:nvSpPr>
          <p:cNvPr id="5" name="矩形 4"/>
          <p:cNvSpPr/>
          <p:nvPr/>
        </p:nvSpPr>
        <p:spPr>
          <a:xfrm>
            <a:off x="6640830" y="1084095"/>
            <a:ext cx="532257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的運算</a:t>
            </a:r>
            <a:r>
              <a:rPr lang="en-US" altLang="zh-TW" dirty="0"/>
              <a:t>1:</a:t>
            </a:r>
          </a:p>
          <a:p>
            <a:r>
              <a:rPr lang="en-US" altLang="zh-TW" dirty="0"/>
              <a:t>Data Aggregation and Group Operations</a:t>
            </a:r>
          </a:p>
          <a:p>
            <a:r>
              <a:rPr lang="zh-TW" altLang="en-US" dirty="0"/>
              <a:t>資料匯總和組操作常見運算</a:t>
            </a:r>
          </a:p>
          <a:p>
            <a:r>
              <a:rPr lang="zh-TW" altLang="en-US" sz="1200" dirty="0"/>
              <a:t>把一個</a:t>
            </a:r>
            <a:r>
              <a:rPr lang="en-US" altLang="zh-TW" sz="1200" dirty="0"/>
              <a:t>pandas</a:t>
            </a:r>
            <a:r>
              <a:rPr lang="zh-TW" altLang="en-US" sz="1200" dirty="0"/>
              <a:t>物件（</a:t>
            </a:r>
            <a:r>
              <a:rPr lang="en-US" altLang="zh-TW" sz="1200" dirty="0"/>
              <a:t>series</a:t>
            </a:r>
            <a:r>
              <a:rPr lang="zh-TW" altLang="en-US" sz="1200" dirty="0"/>
              <a:t>或</a:t>
            </a:r>
            <a:r>
              <a:rPr lang="en-US" altLang="zh-TW" sz="1200" dirty="0" err="1"/>
              <a:t>DataFrame</a:t>
            </a:r>
            <a:r>
              <a:rPr lang="zh-TW" altLang="en-US" sz="1200" dirty="0"/>
              <a:t>）按</a:t>
            </a:r>
            <a:r>
              <a:rPr lang="en-US" altLang="zh-TW" sz="1200" dirty="0"/>
              <a:t>key</a:t>
            </a:r>
            <a:r>
              <a:rPr lang="zh-TW" altLang="en-US" sz="1200" dirty="0"/>
              <a:t>分解為多個</a:t>
            </a:r>
          </a:p>
          <a:p>
            <a:r>
              <a:rPr lang="zh-TW" altLang="en-US" sz="1200" dirty="0"/>
              <a:t>計算群組的匯總統計值</a:t>
            </a:r>
            <a:r>
              <a:rPr lang="en-US" altLang="zh-TW" sz="1200" dirty="0"/>
              <a:t>group summary statistics:</a:t>
            </a:r>
          </a:p>
          <a:p>
            <a:r>
              <a:rPr lang="en-US" altLang="zh-TW" sz="1200" dirty="0"/>
              <a:t>         </a:t>
            </a:r>
            <a:r>
              <a:rPr lang="zh-TW" altLang="en-US" sz="1200" dirty="0"/>
              <a:t>計數，平均值，標準差，或使用者自己定義的函數</a:t>
            </a:r>
          </a:p>
          <a:p>
            <a:r>
              <a:rPr lang="zh-TW" altLang="en-US" sz="1200" dirty="0"/>
              <a:t>應用組內的轉換或其他一些操作，比如標準化，線性回歸，排序，子集選擇</a:t>
            </a:r>
          </a:p>
          <a:p>
            <a:r>
              <a:rPr lang="zh-TW" altLang="en-US" sz="1200" dirty="0"/>
              <a:t>計算透視表和交叉列表</a:t>
            </a:r>
          </a:p>
          <a:p>
            <a:r>
              <a:rPr lang="zh-TW" altLang="en-US" sz="1200" dirty="0"/>
              <a:t>進行分位數分析和其他一些統計分析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194560" y="4130919"/>
            <a:ext cx="72877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pandas</a:t>
            </a:r>
            <a:r>
              <a:rPr lang="zh-TW" altLang="en-US" dirty="0"/>
              <a:t>資料匯入</a:t>
            </a:r>
            <a:r>
              <a:rPr lang="en-US" altLang="zh-TW" dirty="0"/>
              <a:t>:</a:t>
            </a:r>
            <a:r>
              <a:rPr lang="zh-TW" altLang="en-US" dirty="0"/>
              <a:t>如何將資料載入成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r>
              <a:rPr lang="zh-TW" altLang="en-US" dirty="0"/>
              <a:t>讀寫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</a:p>
          <a:p>
            <a:r>
              <a:rPr lang="zh-TW" altLang="en-US" sz="1200" dirty="0"/>
              <a:t>各式</a:t>
            </a:r>
            <a:r>
              <a:rPr lang="en-US" altLang="zh-TW" sz="1200" dirty="0"/>
              <a:t>csv</a:t>
            </a:r>
            <a:r>
              <a:rPr lang="zh-TW" altLang="en-US" sz="1200" dirty="0"/>
              <a:t>的讀取技術</a:t>
            </a:r>
          </a:p>
          <a:p>
            <a:pPr lvl="1"/>
            <a:r>
              <a:rPr lang="zh-TW" altLang="en-US" sz="1200" dirty="0"/>
              <a:t>去除頭部說明文字</a:t>
            </a:r>
          </a:p>
          <a:p>
            <a:pPr lvl="1"/>
            <a:r>
              <a:rPr lang="zh-TW" altLang="en-US" sz="1200" dirty="0"/>
              <a:t>去除底部說明文字</a:t>
            </a:r>
          </a:p>
          <a:p>
            <a:pPr lvl="1"/>
            <a:r>
              <a:rPr lang="zh-TW" altLang="en-US" sz="1200" dirty="0"/>
              <a:t>讀取部分欄位</a:t>
            </a:r>
          </a:p>
          <a:p>
            <a:pPr lvl="1"/>
            <a:r>
              <a:rPr lang="zh-TW" altLang="en-US" sz="1200" dirty="0"/>
              <a:t>讀取部分資料</a:t>
            </a:r>
          </a:p>
          <a:p>
            <a:r>
              <a:rPr lang="zh-TW" altLang="en-US" dirty="0"/>
              <a:t>讀寫</a:t>
            </a:r>
            <a:r>
              <a:rPr lang="en-US" altLang="zh-TW" dirty="0"/>
              <a:t>excel</a:t>
            </a:r>
            <a:r>
              <a:rPr lang="zh-TW" altLang="en-US" dirty="0"/>
              <a:t>檔案 </a:t>
            </a:r>
            <a:r>
              <a:rPr lang="en-US" altLang="zh-TW" dirty="0"/>
              <a:t>Reading and writing data in Excel format</a:t>
            </a:r>
          </a:p>
          <a:p>
            <a:r>
              <a:rPr lang="zh-TW" altLang="en-US" dirty="0"/>
              <a:t>讀寫 </a:t>
            </a:r>
            <a:r>
              <a:rPr lang="en-US" altLang="zh-TW" dirty="0"/>
              <a:t>JSON </a:t>
            </a:r>
            <a:r>
              <a:rPr lang="zh-TW" altLang="en-US" dirty="0"/>
              <a:t>檔案</a:t>
            </a:r>
          </a:p>
          <a:p>
            <a:r>
              <a:rPr lang="zh-TW" altLang="en-US" dirty="0"/>
              <a:t>讀取網頁表格資料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87680" y="367826"/>
            <a:ext cx="8502396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pandas </a:t>
            </a:r>
            <a:r>
              <a:rPr lang="zh-TW" altLang="en-US" dirty="0"/>
              <a:t>資料分析</a:t>
            </a:r>
          </a:p>
          <a:p>
            <a:r>
              <a:rPr lang="en-US" altLang="zh-TW" dirty="0"/>
              <a:t>pandas</a:t>
            </a:r>
            <a:r>
              <a:rPr lang="zh-TW" altLang="en-US" dirty="0"/>
              <a:t>的資料結構</a:t>
            </a:r>
            <a:r>
              <a:rPr lang="en-US" altLang="zh-TW" dirty="0"/>
              <a:t>(Data Structures)</a:t>
            </a:r>
            <a:r>
              <a:rPr lang="zh-TW" altLang="en-US" dirty="0"/>
              <a:t>與基本屬性 </a:t>
            </a:r>
            <a:r>
              <a:rPr lang="en-US" altLang="zh-TW" dirty="0"/>
              <a:t>==&gt; series vs 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r>
              <a:rPr lang="zh-TW" altLang="en-US" dirty="0"/>
              <a:t>建立</a:t>
            </a:r>
            <a:r>
              <a:rPr lang="en-US" altLang="zh-TW" dirty="0" err="1"/>
              <a:t>DataFrame</a:t>
            </a:r>
            <a:r>
              <a:rPr lang="zh-TW" altLang="en-US" dirty="0"/>
              <a:t>的各種技巧</a:t>
            </a:r>
          </a:p>
          <a:p>
            <a:r>
              <a:rPr lang="en-US" altLang="zh-TW" dirty="0"/>
              <a:t>pandas</a:t>
            </a:r>
            <a:r>
              <a:rPr lang="zh-TW" altLang="en-US" dirty="0"/>
              <a:t>資料匯入</a:t>
            </a:r>
            <a:r>
              <a:rPr lang="en-US" altLang="zh-TW" dirty="0"/>
              <a:t>:</a:t>
            </a:r>
            <a:r>
              <a:rPr lang="zh-TW" altLang="en-US" dirty="0"/>
              <a:t>如何將資料載入成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pPr lvl="1"/>
            <a:r>
              <a:rPr lang="zh-TW" altLang="en-US" dirty="0"/>
              <a:t>讀寫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</a:p>
          <a:p>
            <a:pPr lvl="1"/>
            <a:r>
              <a:rPr lang="zh-TW" altLang="en-US" dirty="0"/>
              <a:t>讀寫</a:t>
            </a:r>
            <a:r>
              <a:rPr lang="en-US" altLang="zh-TW" dirty="0"/>
              <a:t>excel</a:t>
            </a:r>
            <a:r>
              <a:rPr lang="zh-TW" altLang="en-US" dirty="0"/>
              <a:t>檔案 </a:t>
            </a:r>
            <a:r>
              <a:rPr lang="en-US" altLang="zh-TW" dirty="0"/>
              <a:t>Reading and writing data in Excel format</a:t>
            </a:r>
          </a:p>
          <a:p>
            <a:pPr lvl="1"/>
            <a:r>
              <a:rPr lang="zh-TW" altLang="en-US" dirty="0"/>
              <a:t>讀寫 </a:t>
            </a:r>
            <a:r>
              <a:rPr lang="en-US" altLang="zh-TW" dirty="0"/>
              <a:t>JSON </a:t>
            </a:r>
            <a:r>
              <a:rPr lang="zh-TW" altLang="en-US" dirty="0"/>
              <a:t>檔案</a:t>
            </a:r>
          </a:p>
          <a:p>
            <a:pPr lvl="1"/>
            <a:r>
              <a:rPr lang="zh-TW" altLang="en-US" dirty="0"/>
              <a:t>讀取網頁表格資料</a:t>
            </a:r>
          </a:p>
          <a:p>
            <a:r>
              <a:rPr lang="en-US" altLang="zh-TW" dirty="0"/>
              <a:t>pandas</a:t>
            </a:r>
            <a:r>
              <a:rPr lang="zh-TW" altLang="en-US" dirty="0"/>
              <a:t>資料清理</a:t>
            </a:r>
            <a:r>
              <a:rPr lang="en-US" altLang="zh-TW" dirty="0"/>
              <a:t>(Data cleaning)</a:t>
            </a:r>
          </a:p>
          <a:p>
            <a:r>
              <a:rPr lang="en-US" altLang="zh-TW" dirty="0" err="1"/>
              <a:t>DataFrame</a:t>
            </a:r>
            <a:r>
              <a:rPr lang="zh-TW" altLang="en-US" dirty="0"/>
              <a:t>的運算</a:t>
            </a:r>
            <a:r>
              <a:rPr lang="en-US" altLang="zh-TW" dirty="0"/>
              <a:t>1:Data Aggregation and Group Operations</a:t>
            </a:r>
            <a:br>
              <a:rPr lang="en-US" altLang="zh-TW" dirty="0"/>
            </a:br>
            <a:r>
              <a:rPr lang="zh-TW" altLang="en-US" dirty="0"/>
              <a:t>資料匯總和組操作常見運算</a:t>
            </a:r>
          </a:p>
          <a:p>
            <a:r>
              <a:rPr lang="en-US" altLang="zh-TW" dirty="0" err="1"/>
              <a:t>DataFrame</a:t>
            </a:r>
            <a:r>
              <a:rPr lang="zh-TW" altLang="en-US" dirty="0"/>
              <a:t>的運算</a:t>
            </a:r>
            <a:r>
              <a:rPr lang="en-US" altLang="zh-TW" dirty="0"/>
              <a:t>2:Combining and Merging Datasets</a:t>
            </a:r>
          </a:p>
          <a:p>
            <a:pPr marL="0" indent="0">
              <a:buNone/>
            </a:pPr>
            <a:r>
              <a:rPr lang="zh-TW" altLang="en-US" dirty="0"/>
              <a:t>   合併資料集</a:t>
            </a:r>
          </a:p>
        </p:txBody>
      </p:sp>
    </p:spTree>
    <p:extLst>
      <p:ext uri="{BB962C8B-B14F-4D97-AF65-F5344CB8AC3E}">
        <p14:creationId xmlns:p14="http://schemas.microsoft.com/office/powerpoint/2010/main" val="1195085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2888" y="2716798"/>
            <a:ext cx="75971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 err="1"/>
              <a:t>url</a:t>
            </a:r>
            <a:r>
              <a:rPr lang="en-US" altLang="zh-TW" dirty="0"/>
              <a:t> ='https://en.wikipedia.org/wiki/</a:t>
            </a:r>
            <a:r>
              <a:rPr lang="en-US" altLang="zh-TW" dirty="0" err="1"/>
              <a:t>The_Beatles_discography</a:t>
            </a:r>
            <a:r>
              <a:rPr lang="en-US" altLang="zh-TW" dirty="0"/>
              <a:t>'</a:t>
            </a:r>
          </a:p>
          <a:p>
            <a:endParaRPr lang="en-US" altLang="zh-TW" dirty="0"/>
          </a:p>
          <a:p>
            <a:r>
              <a:rPr lang="en-US" altLang="zh-TW" dirty="0" err="1"/>
              <a:t>dfs</a:t>
            </a:r>
            <a:r>
              <a:rPr lang="en-US" altLang="zh-TW" dirty="0"/>
              <a:t> = </a:t>
            </a:r>
            <a:r>
              <a:rPr lang="en-US" altLang="zh-TW" dirty="0" err="1"/>
              <a:t>pd.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read_html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dfs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dfs</a:t>
            </a:r>
            <a:r>
              <a:rPr lang="en-US" altLang="zh-TW" dirty="0"/>
              <a:t>[0]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en-US" altLang="zh-TW" dirty="0" err="1"/>
              <a:t>dfs</a:t>
            </a:r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9048" y="219194"/>
            <a:ext cx="601235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/>
              <a:t>pandas.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read_html</a:t>
            </a:r>
            <a:r>
              <a:rPr lang="en-US" altLang="zh-TW" sz="3200" dirty="0"/>
              <a:t>()</a:t>
            </a:r>
          </a:p>
          <a:p>
            <a:r>
              <a:rPr lang="en-US" altLang="zh-TW" sz="1400" dirty="0"/>
              <a:t>https://pandas.pydata.org/docs/reference/api/pandas.read_html.html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20" t="12787" r="-220" b="3114"/>
          <a:stretch/>
        </p:blipFill>
        <p:spPr>
          <a:xfrm>
            <a:off x="4771964" y="1176635"/>
            <a:ext cx="6934200" cy="19545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25340" y="4766995"/>
            <a:ext cx="662178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[Pandas</a:t>
            </a:r>
            <a:r>
              <a:rPr lang="zh-TW" altLang="en-US" dirty="0"/>
              <a:t>教學</a:t>
            </a:r>
            <a:r>
              <a:rPr lang="en-US" altLang="zh-TW" dirty="0"/>
              <a:t>]</a:t>
            </a:r>
            <a:r>
              <a:rPr lang="zh-TW" altLang="en-US" dirty="0"/>
              <a:t>掌握</a:t>
            </a:r>
            <a:r>
              <a:rPr lang="en-US" altLang="zh-TW" dirty="0"/>
              <a:t>Pandas </a:t>
            </a:r>
            <a:r>
              <a:rPr lang="en-US" altLang="zh-TW" dirty="0" err="1"/>
              <a:t>DataFrame</a:t>
            </a:r>
            <a:r>
              <a:rPr lang="zh-TW" altLang="en-US" dirty="0"/>
              <a:t>讀取網頁表格的實作技巧</a:t>
            </a:r>
            <a:endParaRPr lang="en-US" altLang="zh-TW" dirty="0"/>
          </a:p>
          <a:p>
            <a:r>
              <a:rPr lang="en-US" altLang="zh-TW" sz="1200" dirty="0"/>
              <a:t>https://www.learncodewithmike.com/2020/11/read-html-table-using-pandas.html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437150" y="157638"/>
            <a:ext cx="4339650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5400" dirty="0">
                <a:solidFill>
                  <a:srgbClr val="FFFF00"/>
                </a:solidFill>
              </a:rPr>
              <a:t>讀取網頁表格</a:t>
            </a:r>
          </a:p>
        </p:txBody>
      </p:sp>
    </p:spTree>
    <p:extLst>
      <p:ext uri="{BB962C8B-B14F-4D97-AF65-F5344CB8AC3E}">
        <p14:creationId xmlns:p14="http://schemas.microsoft.com/office/powerpoint/2010/main" val="2264862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7110" y="959485"/>
            <a:ext cx="3472530" cy="539220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97986" y="327025"/>
            <a:ext cx="5940320" cy="60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4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5397C-FDF1-4F5E-97C3-26E9DFA1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軸</a:t>
            </a:r>
            <a:r>
              <a:rPr lang="en-US" altLang="zh-TW" dirty="0"/>
              <a:t>(axis)</a:t>
            </a:r>
            <a:endParaRPr lang="zh-TW" altLang="en-US" dirty="0"/>
          </a:p>
        </p:txBody>
      </p:sp>
      <p:pic>
        <p:nvPicPr>
          <p:cNvPr id="3074" name="Picture 2" descr="NumPy 陣列維度、形狀與軸">
            <a:extLst>
              <a:ext uri="{FF2B5EF4-FFF2-40B4-BE49-F238E27FC236}">
                <a16:creationId xmlns:a16="http://schemas.microsoft.com/office/drawing/2014/main" id="{1ACBAD52-A561-4259-A0E2-EFD58C85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865376"/>
            <a:ext cx="6334327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5F33810-6250-48EC-8E25-3349389F9E2B}"/>
              </a:ext>
            </a:extLst>
          </p:cNvPr>
          <p:cNvSpPr txBox="1"/>
          <p:nvPr/>
        </p:nvSpPr>
        <p:spPr>
          <a:xfrm>
            <a:off x="1155700" y="6108700"/>
            <a:ext cx="831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https://openhome.cc/Gossip/DCHardWay/NdimShapeAxis.html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88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68C0F-6844-4E14-8EF1-C8C524B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建立</a:t>
            </a:r>
            <a:r>
              <a:rPr lang="en-US" altLang="zh-TW" b="1" dirty="0"/>
              <a:t>Series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36FB6A0-081E-450A-BEDA-F40B1EA8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133600"/>
            <a:ext cx="10549832" cy="42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3EBE3E8-4577-4F16-AB48-AF9F0C0E8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098" y="1638300"/>
            <a:ext cx="10981803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9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7B71378-0F07-4D37-AC71-20FB03EB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1765300"/>
            <a:ext cx="110236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2E4D9F2-CE16-4829-9EC8-4A686B617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52" y="624332"/>
            <a:ext cx="11056836" cy="49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30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137</TotalTime>
  <Words>924</Words>
  <Application>Microsoft Office PowerPoint</Application>
  <PresentationFormat>寬螢幕</PresentationFormat>
  <Paragraphs>147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-apple-system</vt:lpstr>
      <vt:lpstr>微軟正黑體</vt:lpstr>
      <vt:lpstr>標楷體</vt:lpstr>
      <vt:lpstr>Arial</vt:lpstr>
      <vt:lpstr>Rockwell</vt:lpstr>
      <vt:lpstr>Rockwell Condensed</vt:lpstr>
      <vt:lpstr>Wingdings</vt:lpstr>
      <vt:lpstr>木刻字型</vt:lpstr>
      <vt:lpstr>資料科學技術報告</vt:lpstr>
      <vt:lpstr>AGENDA</vt:lpstr>
      <vt:lpstr>PowerPoint 簡報</vt:lpstr>
      <vt:lpstr>ndarray的屬性</vt:lpstr>
      <vt:lpstr>軸(axis)</vt:lpstr>
      <vt:lpstr>建立Series</vt:lpstr>
      <vt:lpstr>PowerPoint 簡報</vt:lpstr>
      <vt:lpstr>PowerPoint 簡報</vt:lpstr>
      <vt:lpstr>PowerPoint 簡報</vt:lpstr>
      <vt:lpstr>使用字典資料型態建立pandas.Series() </vt:lpstr>
      <vt:lpstr>PowerPoint 簡報</vt:lpstr>
      <vt:lpstr>使用pandas的isnull和notnull函數檢測MISSING Value(缺失資料) </vt:lpstr>
      <vt:lpstr>PowerPoint 簡報</vt:lpstr>
      <vt:lpstr>Series自動排序(Data alignment features) </vt:lpstr>
      <vt:lpstr>DataFrame的運算 </vt:lpstr>
      <vt:lpstr>顯示資料的技術 </vt:lpstr>
      <vt:lpstr>資料提取 </vt:lpstr>
      <vt:lpstr>從DataFrame提取一row(行) </vt:lpstr>
      <vt:lpstr>資料變更(賦值)的幾種範例 </vt:lpstr>
      <vt:lpstr>PowerPoint 簡報</vt:lpstr>
      <vt:lpstr>刪除資料 </vt:lpstr>
      <vt:lpstr>建立Data Frame的情境 </vt:lpstr>
      <vt:lpstr>使用python dict + series </vt:lpstr>
      <vt:lpstr>資料視覺化技術 </vt:lpstr>
      <vt:lpstr>機器學習 series-vs-dataframe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aGENDA</vt:lpstr>
      <vt:lpstr>PowerPoint 簡報</vt:lpstr>
      <vt:lpstr>PowerPoint 簡報</vt:lpstr>
      <vt:lpstr>PowerPoint 簡報</vt:lpstr>
      <vt:lpstr>各種統計圖表的顯示技術  Statistics plots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機器學習課程期中考報告資料科學技術報告</dc:title>
  <dc:creator>owner</dc:creator>
  <cp:lastModifiedBy>owner</cp:lastModifiedBy>
  <cp:revision>16</cp:revision>
  <dcterms:created xsi:type="dcterms:W3CDTF">2023-04-11T01:50:11Z</dcterms:created>
  <dcterms:modified xsi:type="dcterms:W3CDTF">2023-04-11T04:14:08Z</dcterms:modified>
</cp:coreProperties>
</file>