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266" r:id="rId17"/>
    <p:sldId id="268" r:id="rId18"/>
    <p:sldId id="269" r:id="rId19"/>
    <p:sldId id="270" r:id="rId20"/>
    <p:sldId id="267" r:id="rId21"/>
    <p:sldId id="271" r:id="rId22"/>
    <p:sldId id="2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5E1C0-029E-FFD6-4880-46CB9A48E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96D6FF-5509-4E33-E18B-C18B7497E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88A95-0C1F-EADF-6055-48684805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53D95-4089-1F0B-10F9-19E098AF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8C64D-9BEE-9025-FFFD-557DF905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9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0B24-FF90-3CED-3380-A360BF60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58425-8724-CF27-96AF-C38BC9BC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93405-816E-F2C2-913F-4FE6A17C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33AD0-949E-01C3-618B-16E56AA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63E03-F56F-D257-6FA0-B8D7673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D29E3C-AC35-EBED-1AB4-1ADA77ED3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049B41-A14E-5B6A-DD2D-E5F4F1D3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C5EC2-56DA-655B-BF56-434B5A0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EE39-9021-CB12-9812-D13FC288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F9FC0-7CE3-D472-7F91-B6440337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BD5A9-11BC-0C5F-33EC-5DDE8115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FF3F5-FD95-437B-3723-C739309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69F82-A2A5-56FF-ED35-63DD0EA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910F5-B5F9-5D10-0DF8-755B58D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2E1BA-2EFB-E9E1-9CD3-B2E4C076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262E-79D6-344A-6B15-3F270F0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232FC4-0175-885B-E406-84D7E459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E8F0C-4FC1-26A8-B6D4-DC08FDF4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5A007-1E43-FA38-8E07-819E54A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AF013-A4A8-9919-07B1-B32CADE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5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1CA71-F3EB-73C2-82CB-F66A3E00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5C45C2-8134-30B4-C016-EB3A1E3DB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C78801-3C3D-FF51-394D-8D05CFED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52B455-1F5E-45D7-41B4-7F8F8A6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A86B63-EBBC-47DA-ECEA-80C61B4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009274-8DF6-CA33-EC34-1C942E6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CF808-4B27-56E7-BE0B-AB82F3D0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3036A-45C6-EC9C-89F5-BA6E59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40FDAD-F2AC-3F1B-0422-DCB19784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CE1C83-4112-6C76-0FB2-1072868A7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0D42E5-CC96-E050-E268-43AC5305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773616-E1A4-84BC-0DFE-C759B630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625153-B0E6-BF8D-954A-744903D7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18215A-1171-3400-BECD-57A25BAA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5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ECFD7-44A3-AD36-6BF9-0D3204FF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896587-F4C5-E328-5A26-317ACC17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9470A-266A-590D-E838-520C5470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DD6A7E-E72D-0953-C1F2-41748146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6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956E95-1136-6AC7-D35B-D9209022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B27278-E356-D016-5A98-DE07F401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B2870-C7E0-7BFB-2371-0253BF5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589F8-66AB-5867-0EE3-7CCF6E8B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5CB52-239C-EF10-9E44-0A7DDD9C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A6B98-9261-A338-17D8-7D39C919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D74378-7FB1-2A9F-9959-9535B9F6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111A28-8FDB-95B7-F878-C1455CD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AE3F66-93EB-4AC1-5ED7-B88E2E8E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6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9A309-B3FC-F82C-C23A-FDBBD94B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664967-B0A3-83A7-786D-BBA13533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3D8CE2-8C68-C050-21DA-08EDA5B7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8A5FF6-05ED-3349-8BB6-04925C3B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D4779-D90C-22F6-3C2A-9711D667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FE5F09-3BC9-56AA-3DB7-024C707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B4F567-4A5E-5E7C-DDAA-C056DDB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A10EEB-7639-2AD2-C61F-BCB0B878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B611B-23F2-4317-7991-1887CAA2D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F964-400A-4B76-A4CC-A5CF2B9195E1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6F9DC-A4B8-B936-CB36-BC6BE819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13567-2A5A-750D-33F8-12E8D877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FE21-B932-4942-9309-96486A7A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7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3AEF61-95A1-AE19-E900-D9369E4B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資料科學技術報告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E92B79-35E7-41F5-68A8-7C5DA88C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1500"/>
              <a:t>NAME:</a:t>
            </a:r>
            <a:r>
              <a:rPr lang="zh-TW" altLang="en-US" sz="1500"/>
              <a:t> 余哲璋 </a:t>
            </a:r>
            <a:endParaRPr lang="en-US" altLang="zh-TW" sz="1500"/>
          </a:p>
          <a:p>
            <a:r>
              <a:rPr lang="en-US" altLang="zh-TW" sz="1500"/>
              <a:t>TEACHER:</a:t>
            </a:r>
            <a:r>
              <a:rPr lang="zh-TW" altLang="en-US" sz="1500"/>
              <a:t> 偉大恩師龍大大</a:t>
            </a:r>
          </a:p>
          <a:p>
            <a:endParaRPr lang="zh-TW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025ED-06ED-DD21-A88C-6BBC296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資料結構與屬性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F26F6-8E4F-CC82-F022-C0753974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是</a:t>
            </a:r>
            <a:r>
              <a:rPr lang="en-US" altLang="zh-TW" dirty="0"/>
              <a:t>NumPy</a:t>
            </a:r>
            <a:r>
              <a:rPr lang="zh-TW" altLang="en-US" dirty="0"/>
              <a:t>的核心數據結構，它是一個多維數組（</a:t>
            </a:r>
            <a:r>
              <a:rPr lang="en-US" altLang="zh-TW" dirty="0"/>
              <a:t>n-dimensional array</a:t>
            </a:r>
            <a:r>
              <a:rPr lang="zh-TW" altLang="en-US" dirty="0"/>
              <a:t>），可以存儲同類型的數據，如整數、浮點數等。以下是</a:t>
            </a:r>
            <a:r>
              <a:rPr lang="en-US" altLang="zh-TW" dirty="0" err="1"/>
              <a:t>ndarray</a:t>
            </a:r>
            <a:r>
              <a:rPr lang="zh-TW" altLang="en-US" dirty="0"/>
              <a:t>的一些主要屬性和特點：</a:t>
            </a:r>
          </a:p>
          <a:p>
            <a:r>
              <a:rPr lang="zh-TW" altLang="en-US" dirty="0"/>
              <a:t>形狀（</a:t>
            </a:r>
            <a:r>
              <a:rPr lang="en-US" altLang="zh-TW" dirty="0"/>
              <a:t>shape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的形狀屬性是一個元組，表示每個維度的大小，如（</a:t>
            </a:r>
            <a:r>
              <a:rPr lang="en-US" altLang="zh-TW" dirty="0"/>
              <a:t>2, 3</a:t>
            </a:r>
            <a:r>
              <a:rPr lang="zh-TW" altLang="en-US" dirty="0"/>
              <a:t>）表示一個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3</a:t>
            </a:r>
            <a:r>
              <a:rPr lang="zh-TW" altLang="en-US" dirty="0"/>
              <a:t>列的數組。</a:t>
            </a:r>
          </a:p>
          <a:p>
            <a:r>
              <a:rPr lang="zh-TW" altLang="en-US" dirty="0"/>
              <a:t>數據類型（</a:t>
            </a:r>
            <a:r>
              <a:rPr lang="en-US" altLang="zh-TW" dirty="0" err="1"/>
              <a:t>dtype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的數據類型屬性表示存儲在數組中的數據類型，如</a:t>
            </a:r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等。</a:t>
            </a:r>
          </a:p>
          <a:p>
            <a:r>
              <a:rPr lang="zh-TW" altLang="en-US" dirty="0"/>
              <a:t>尺寸（</a:t>
            </a:r>
            <a:r>
              <a:rPr lang="en-US" altLang="zh-TW" dirty="0" err="1"/>
              <a:t>ndim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的尺寸屬性表示數組的維度數量，如一維數組的尺寸為</a:t>
            </a:r>
            <a:r>
              <a:rPr lang="en-US" altLang="zh-TW" dirty="0"/>
              <a:t>1</a:t>
            </a:r>
            <a:r>
              <a:rPr lang="zh-TW" altLang="en-US" dirty="0"/>
              <a:t>，二維數組的尺寸為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大小（</a:t>
            </a:r>
            <a:r>
              <a:rPr lang="en-US" altLang="zh-TW" dirty="0"/>
              <a:t>size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的大小屬性表示數組中元素的總數，即形狀中每個維度的大小的乘積。</a:t>
            </a:r>
          </a:p>
          <a:p>
            <a:r>
              <a:rPr lang="zh-TW" altLang="en-US" dirty="0"/>
              <a:t>索引（</a:t>
            </a:r>
            <a:r>
              <a:rPr lang="en-US" altLang="zh-TW" dirty="0"/>
              <a:t>indexing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可以使用整數索引、切片等方式訪問元素。</a:t>
            </a:r>
          </a:p>
          <a:p>
            <a:r>
              <a:rPr lang="zh-TW" altLang="en-US" dirty="0"/>
              <a:t>數學運算（</a:t>
            </a:r>
            <a:r>
              <a:rPr lang="en-US" altLang="zh-TW" dirty="0"/>
              <a:t>mathematics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支持各種數學運算，如加、減、乘、除等。</a:t>
            </a:r>
          </a:p>
          <a:p>
            <a:r>
              <a:rPr lang="zh-TW" altLang="en-US" dirty="0"/>
              <a:t>布林運算（</a:t>
            </a:r>
            <a:r>
              <a:rPr lang="en-US" altLang="zh-TW" dirty="0" err="1"/>
              <a:t>boolean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支持布林運算，可以使用邏輯運算符對數組中的元素進行比較和選擇。</a:t>
            </a:r>
          </a:p>
          <a:p>
            <a:r>
              <a:rPr lang="zh-TW" altLang="en-US" dirty="0"/>
              <a:t>數據改變（</a:t>
            </a:r>
            <a:r>
              <a:rPr lang="en-US" altLang="zh-TW" dirty="0"/>
              <a:t>data manipulation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支持數據操作，如重塑、轉置、排序、插入、刪除等。</a:t>
            </a:r>
          </a:p>
          <a:p>
            <a:r>
              <a:rPr lang="zh-TW" altLang="en-US" dirty="0"/>
              <a:t>广播（</a:t>
            </a:r>
            <a:r>
              <a:rPr lang="en-US" altLang="zh-TW" dirty="0"/>
              <a:t>broadcasting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可以在不同形狀的數組之間進行數學運算，使用廣播（</a:t>
            </a:r>
            <a:r>
              <a:rPr lang="en-US" altLang="zh-TW" dirty="0"/>
              <a:t>broadcasting</a:t>
            </a:r>
            <a:r>
              <a:rPr lang="zh-TW" altLang="en-US" dirty="0"/>
              <a:t>）機制，將較小的數組自動擴展為較大的形狀以進行運算。</a:t>
            </a:r>
          </a:p>
          <a:p>
            <a:r>
              <a:rPr lang="zh-TW" altLang="en-US" dirty="0"/>
              <a:t>切片（</a:t>
            </a:r>
            <a:r>
              <a:rPr lang="en-US" altLang="zh-TW" dirty="0"/>
              <a:t>slicing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可以使用切片（</a:t>
            </a:r>
            <a:r>
              <a:rPr lang="en-US" altLang="zh-TW" dirty="0"/>
              <a:t>slicing</a:t>
            </a:r>
            <a:r>
              <a:rPr lang="zh-TW" altLang="en-US" dirty="0"/>
              <a:t>）操作對數組進行子集選擇和分割。</a:t>
            </a:r>
          </a:p>
          <a:p>
            <a:r>
              <a:rPr lang="zh-TW" altLang="en-US" dirty="0"/>
              <a:t>視圖（</a:t>
            </a:r>
            <a:r>
              <a:rPr lang="en-US" altLang="zh-TW" dirty="0"/>
              <a:t>views</a:t>
            </a:r>
            <a:r>
              <a:rPr lang="zh-TW" altLang="en-US" dirty="0"/>
              <a:t>）：</a:t>
            </a:r>
            <a:r>
              <a:rPr lang="en-US" altLang="zh-TW" dirty="0" err="1"/>
              <a:t>ndarray</a:t>
            </a:r>
            <a:r>
              <a:rPr lang="zh-TW" altLang="en-US" dirty="0"/>
              <a:t>支持視圖（</a:t>
            </a:r>
            <a:r>
              <a:rPr lang="en-US" altLang="zh-TW" dirty="0"/>
              <a:t>views</a:t>
            </a:r>
            <a:r>
              <a:rPr lang="zh-TW" altLang="en-US" dirty="0"/>
              <a:t>）機制，即在不複製數據的情況下創建數組的不同視圖。</a:t>
            </a:r>
          </a:p>
        </p:txBody>
      </p:sp>
    </p:spTree>
    <p:extLst>
      <p:ext uri="{BB962C8B-B14F-4D97-AF65-F5344CB8AC3E}">
        <p14:creationId xmlns:p14="http://schemas.microsoft.com/office/powerpoint/2010/main" val="379353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73506-D0E5-DAE6-667F-AFED4624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軸</a:t>
            </a:r>
            <a:r>
              <a:rPr lang="en-US" altLang="zh-TW" dirty="0"/>
              <a:t>(axis)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A68E78-0E50-9388-0E92-2F1B5307E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2460824"/>
            <a:ext cx="5562674" cy="2744739"/>
          </a:xfrm>
        </p:spPr>
      </p:pic>
    </p:spTree>
    <p:extLst>
      <p:ext uri="{BB962C8B-B14F-4D97-AF65-F5344CB8AC3E}">
        <p14:creationId xmlns:p14="http://schemas.microsoft.com/office/powerpoint/2010/main" val="239418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B66E3-ED66-438F-57C5-FC9E298C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維度</a:t>
            </a:r>
            <a:r>
              <a:rPr lang="en-US" altLang="zh-TW"/>
              <a:t>(dimension): ndim 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2E0713-038C-E7C1-8461-AFD4E170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82" y="2758935"/>
            <a:ext cx="6532643" cy="2455322"/>
          </a:xfrm>
        </p:spPr>
      </p:pic>
    </p:spTree>
    <p:extLst>
      <p:ext uri="{BB962C8B-B14F-4D97-AF65-F5344CB8AC3E}">
        <p14:creationId xmlns:p14="http://schemas.microsoft.com/office/powerpoint/2010/main" val="360680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5A3BF-39E2-0F81-1D87-E48629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形狀</a:t>
            </a:r>
            <a:r>
              <a:rPr lang="en-US" altLang="zh-TW" dirty="0"/>
              <a:t>(shape): shape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9E955-B118-4A5D-215A-379E716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322A2E-CAE4-9271-20C3-AF6134B7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01" y="2594300"/>
            <a:ext cx="7144398" cy="28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1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B02D-1670-C65F-564C-F140A2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  <a:r>
              <a:rPr lang="en-US" altLang="zh-TW" dirty="0"/>
              <a:t>(data type): </a:t>
            </a:r>
            <a:r>
              <a:rPr lang="en-US" altLang="zh-TW" dirty="0" err="1"/>
              <a:t>dtype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17027-C304-9A48-6260-97E0C50F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17A31-84DF-CD35-15D9-5629F8A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79" y="2221011"/>
            <a:ext cx="7277642" cy="35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FFEFD-9790-8E4F-6D6A-CE294139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大小</a:t>
            </a:r>
            <a:r>
              <a:rPr lang="en-US" altLang="zh-TW" dirty="0"/>
              <a:t>(</a:t>
            </a:r>
            <a:r>
              <a:rPr lang="zh-TW" altLang="en-US" dirty="0"/>
              <a:t>元素個數</a:t>
            </a:r>
            <a:r>
              <a:rPr lang="en-US" altLang="zh-TW" dirty="0"/>
              <a:t>): size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79F9F3F-39E2-E304-576E-ADF3E299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557" y="2841935"/>
            <a:ext cx="7204885" cy="2927493"/>
          </a:xfrm>
        </p:spPr>
      </p:pic>
    </p:spTree>
    <p:extLst>
      <p:ext uri="{BB962C8B-B14F-4D97-AF65-F5344CB8AC3E}">
        <p14:creationId xmlns:p14="http://schemas.microsoft.com/office/powerpoint/2010/main" val="2087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6E80-3E29-B5EF-098D-752D993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4" y="2762477"/>
            <a:ext cx="3831771" cy="1333046"/>
          </a:xfrm>
        </p:spPr>
        <p:txBody>
          <a:bodyPr>
            <a:normAutofit fontScale="90000"/>
          </a:bodyPr>
          <a:lstStyle/>
          <a:p>
            <a:r>
              <a:rPr lang="zh-TW" altLang="en-US" sz="4400" dirty="0"/>
              <a:t>資料視覺化</a:t>
            </a:r>
            <a:br>
              <a:rPr lang="en-US" altLang="zh-TW" sz="4400" dirty="0"/>
            </a:br>
            <a:r>
              <a:rPr lang="en-US" altLang="zh-TW" sz="4400" dirty="0"/>
              <a:t>Data Visualization</a:t>
            </a:r>
            <a:br>
              <a:rPr lang="en-US" altLang="zh-TW" sz="44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69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A0531-8EA6-6C8D-657D-701B70C3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7F457-9589-6E0B-C8EB-F6F5FF38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列點資料視覺化方式是透過使用點的方式來呈現數據，其中包含了散點圖、氣泡圖、長條圖等等，可以更清楚地呈現出數據之間的關係或分佈情況。這種方式通常適用於數據點的數量較少，而且每個數據點之間是獨立的。</a:t>
            </a:r>
          </a:p>
        </p:txBody>
      </p:sp>
    </p:spTree>
    <p:extLst>
      <p:ext uri="{BB962C8B-B14F-4D97-AF65-F5344CB8AC3E}">
        <p14:creationId xmlns:p14="http://schemas.microsoft.com/office/powerpoint/2010/main" val="371339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53F25-0C5A-AADE-09E4-CF4E019A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matplotlib</a:t>
            </a:r>
            <a:r>
              <a:rPr lang="zh-TW" altLang="en-US" dirty="0"/>
              <a:t>畫圖架構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8F123B-8707-6C3D-883C-67AB9A0B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AD75E-7530-08E1-F591-879017FD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官方範例</a:t>
            </a:r>
            <a:r>
              <a:rPr lang="en-US" altLang="zh-TW" dirty="0"/>
              <a:t>-</a:t>
            </a:r>
            <a:r>
              <a:rPr lang="en-US" altLang="zh-TW" b="0" i="0" dirty="0">
                <a:effectLst/>
                <a:latin typeface="-apple-system"/>
              </a:rPr>
              <a:t>Bar color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FF31DBC-CC5E-270A-07D0-E82B4E6E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18" y="2391019"/>
            <a:ext cx="5385077" cy="372129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02E1DC-737E-67AE-F825-7E359531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95" y="2187808"/>
            <a:ext cx="5416828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451C0F-B4B2-0ED7-A371-8545613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AGENDA</a:t>
            </a:r>
            <a:endParaRPr lang="zh-TW" alt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EFB8E-D052-9A99-E347-1A8BAFFC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TW" sz="2200"/>
              <a:t>1.DATA SCIENCE</a:t>
            </a:r>
            <a:r>
              <a:rPr lang="zh-TW" altLang="en-US" sz="2200"/>
              <a:t>資料科學</a:t>
            </a:r>
            <a:endParaRPr lang="en-US" altLang="zh-TW" sz="2200"/>
          </a:p>
          <a:p>
            <a:r>
              <a:rPr lang="en-US" altLang="zh-TW" sz="2200"/>
              <a:t>2.</a:t>
            </a:r>
            <a:r>
              <a:rPr lang="zh-TW" altLang="en-US" sz="2200"/>
              <a:t>資料科學底層核心技術</a:t>
            </a:r>
            <a:r>
              <a:rPr lang="en-US" altLang="zh-TW" sz="2200"/>
              <a:t>NUMPY</a:t>
            </a:r>
          </a:p>
          <a:p>
            <a:r>
              <a:rPr lang="en-US" altLang="zh-TW" sz="2200"/>
              <a:t>3.</a:t>
            </a:r>
            <a:r>
              <a:rPr lang="zh-TW" altLang="en-US" sz="2200"/>
              <a:t>資料視覺化</a:t>
            </a:r>
            <a:r>
              <a:rPr lang="en-US" altLang="zh-TW" sz="2200"/>
              <a:t>(Data Visualization)</a:t>
            </a:r>
          </a:p>
          <a:p>
            <a:r>
              <a:rPr lang="en-US" altLang="zh-TW" sz="2200"/>
              <a:t>4.Pandas</a:t>
            </a:r>
            <a:r>
              <a:rPr lang="zh-TW" altLang="en-US" sz="2200"/>
              <a:t>技術實戰 </a:t>
            </a:r>
          </a:p>
          <a:p>
            <a:endParaRPr lang="zh-TW" altLang="en-US" sz="2200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597D1EFB-6DC6-1180-605E-799A77FB1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8" r="177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389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20F8-C49C-12F1-595C-423079A4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707244"/>
            <a:ext cx="10515600" cy="1325563"/>
          </a:xfrm>
        </p:spPr>
        <p:txBody>
          <a:bodyPr/>
          <a:lstStyle/>
          <a:p>
            <a:r>
              <a:rPr lang="en-US" altLang="zh-TW" b="0" i="0" dirty="0" err="1">
                <a:effectLst/>
                <a:latin typeface="-apple-system"/>
              </a:rPr>
              <a:t>CapStyle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9B0DCE2-0757-E66E-7A34-60DCD6558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2" y="3058744"/>
            <a:ext cx="6313600" cy="2264370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7903EC-B738-BC14-25DA-29A75DDA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36" y="4343368"/>
            <a:ext cx="3727642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1FFE9-ABFF-4E7A-52FB-1F66451A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 err="1">
                <a:effectLst/>
                <a:latin typeface="-apple-system"/>
              </a:rPr>
              <a:t>Errorbar</a:t>
            </a:r>
            <a:r>
              <a:rPr lang="en-US" altLang="zh-TW" b="0" i="0" dirty="0">
                <a:effectLst/>
                <a:latin typeface="-apple-system"/>
              </a:rPr>
              <a:t> limit selection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784BC9-340F-C0BA-2AA7-329CCE82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16" y="1890940"/>
            <a:ext cx="572222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60ED73-A5F8-E677-552D-B354841E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13" y="2208798"/>
            <a:ext cx="5270771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C8EF0-BF09-6DB9-EE28-35246C94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 err="1">
                <a:effectLst/>
                <a:latin typeface="-apple-system"/>
              </a:rPr>
              <a:t>EventCollection</a:t>
            </a:r>
            <a:r>
              <a:rPr lang="en-US" altLang="zh-TW" b="0" i="0" dirty="0">
                <a:effectLst/>
                <a:latin typeface="-apple-system"/>
              </a:rPr>
              <a:t>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A62B57-2FF1-0456-9664-264FCE96F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82" y="1890939"/>
            <a:ext cx="2529179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ED093F-7548-8EDE-3D39-564C3505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5" y="2393897"/>
            <a:ext cx="5318613" cy="40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274E08-C490-D79E-F555-6BA2C716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50" y="1562669"/>
            <a:ext cx="5636113" cy="2456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altLang="zh-TW" sz="4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sz="410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</a:t>
            </a:r>
            <a:br>
              <a:rPr lang="en-US" altLang="zh-TW" sz="4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資料科學</a:t>
            </a:r>
            <a:br>
              <a:rPr lang="zh-TW" alt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zh-TW" altLang="en-US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0F62B418-EB98-7045-B0AF-78B612F4C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3" r="24040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489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4CAC48-53C0-9C22-1BDA-61732F45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AGENDA</a:t>
            </a:r>
            <a:endParaRPr lang="zh-TW" altLang="en-US" sz="54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05C6A819-0806-2034-FB02-36168F597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r="1825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D255D-75E0-291C-E7D3-94CE71D6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zh-TW" sz="2200"/>
              <a:t>1.</a:t>
            </a:r>
            <a:r>
              <a:rPr lang="zh-TW" altLang="en-US" sz="2200"/>
              <a:t>資料科學 </a:t>
            </a:r>
            <a:r>
              <a:rPr lang="en-US" altLang="zh-TW" sz="2200"/>
              <a:t>Data Science</a:t>
            </a:r>
          </a:p>
          <a:p>
            <a:r>
              <a:rPr lang="en-US" altLang="zh-TW" sz="2200"/>
              <a:t>2. Data science tools</a:t>
            </a:r>
            <a:endParaRPr lang="zh-TW" altLang="en-US" sz="2200"/>
          </a:p>
          <a:p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11462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58C26-1BD1-69E7-AA3C-2BCFF333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/>
              <a:t>Data Science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4EB3E-6100-8B30-715A-DB2A50AE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綜合性學科，結合數學、統計學、計算機科學等多個學科</a:t>
            </a:r>
          </a:p>
          <a:p>
            <a:r>
              <a:rPr lang="zh-TW" altLang="en-US" dirty="0"/>
              <a:t>解決大量數據的收集、處理、分析、可視化等問題</a:t>
            </a:r>
          </a:p>
          <a:p>
            <a:r>
              <a:rPr lang="zh-TW" altLang="en-US" dirty="0"/>
              <a:t>利用分析結果獲得對企業、政府或個人的價值和見解</a:t>
            </a:r>
          </a:p>
          <a:p>
            <a:r>
              <a:rPr lang="zh-TW" altLang="en-US" dirty="0"/>
              <a:t>資料科學家需要具備數據處理、統計學和機器學習等技能</a:t>
            </a:r>
          </a:p>
          <a:p>
            <a:r>
              <a:rPr lang="zh-TW" altLang="en-US" dirty="0"/>
              <a:t>常見應用包括市場營銷、金融、健康、社交媒體、物聯網等領域</a:t>
            </a:r>
          </a:p>
        </p:txBody>
      </p:sp>
    </p:spTree>
    <p:extLst>
      <p:ext uri="{BB962C8B-B14F-4D97-AF65-F5344CB8AC3E}">
        <p14:creationId xmlns:p14="http://schemas.microsoft.com/office/powerpoint/2010/main" val="20668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8A411-41DE-43C7-56F2-9C231142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tools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92EF5-8A47-274D-7376-ED8FA06C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：一種廣泛用於資料科學的高級程式語言，有強大的資料處理和分析庫，如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SciPy</a:t>
            </a:r>
            <a:r>
              <a:rPr lang="zh-TW" altLang="en-US" dirty="0"/>
              <a:t>等。</a:t>
            </a:r>
          </a:p>
          <a:p>
            <a:r>
              <a:rPr lang="en-US" altLang="zh-TW" dirty="0"/>
              <a:t>R</a:t>
            </a:r>
            <a:r>
              <a:rPr lang="zh-TW" altLang="en-US" dirty="0"/>
              <a:t>：一種專門為統計計算和圖形化表示而設計的程式語言，廣泛用於數據分析、機器學習等領域。</a:t>
            </a:r>
          </a:p>
          <a:p>
            <a:r>
              <a:rPr lang="en-US" altLang="zh-TW" dirty="0"/>
              <a:t>SQL</a:t>
            </a:r>
            <a:r>
              <a:rPr lang="zh-TW" altLang="en-US" dirty="0"/>
              <a:t>：結構化查詢語言，用於管理和操作關聯式資料庫。</a:t>
            </a:r>
          </a:p>
          <a:p>
            <a:r>
              <a:rPr lang="en-US" altLang="zh-TW" dirty="0"/>
              <a:t>Tableau</a:t>
            </a:r>
            <a:r>
              <a:rPr lang="zh-TW" altLang="en-US" dirty="0"/>
              <a:t>：一種資料視覺化工具，可以輕鬆地將大量的資料轉換成易於理解的視覺化圖表和儀表板。</a:t>
            </a:r>
          </a:p>
          <a:p>
            <a:r>
              <a:rPr lang="en-US" altLang="zh-TW" dirty="0"/>
              <a:t>Hadoop</a:t>
            </a:r>
            <a:r>
              <a:rPr lang="zh-TW" altLang="en-US" dirty="0"/>
              <a:t>：一個分布式系統，用於處理大量數據和進行分散式運算。</a:t>
            </a:r>
          </a:p>
          <a:p>
            <a:r>
              <a:rPr lang="en-US" altLang="zh-TW" dirty="0"/>
              <a:t>Spark</a:t>
            </a:r>
            <a:r>
              <a:rPr lang="zh-TW" altLang="en-US" dirty="0"/>
              <a:t>：一個分佈式計算框架，能夠高效地處理大量數據，支援多種編程語言，如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Scala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等。</a:t>
            </a:r>
          </a:p>
          <a:p>
            <a:r>
              <a:rPr lang="en-US" altLang="zh-TW" dirty="0"/>
              <a:t>TensorFlow</a:t>
            </a:r>
            <a:r>
              <a:rPr lang="zh-TW" altLang="en-US" dirty="0"/>
              <a:t>：一個由</a:t>
            </a:r>
            <a:r>
              <a:rPr lang="en-US" altLang="zh-TW" dirty="0"/>
              <a:t>Google</a:t>
            </a:r>
            <a:r>
              <a:rPr lang="zh-TW" altLang="en-US" dirty="0"/>
              <a:t>開發的開源機器學習框架，可用於各種機器學習任務，如圖像識別、自然語言處理等。</a:t>
            </a:r>
          </a:p>
          <a:p>
            <a:r>
              <a:rPr lang="en-US" altLang="zh-TW" dirty="0" err="1"/>
              <a:t>PyTorch</a:t>
            </a:r>
            <a:r>
              <a:rPr lang="zh-TW" altLang="en-US" dirty="0"/>
              <a:t>：一個開源的機器學習框架，可用於各種深度學習任務，如圖像識別、自然語言處理等。</a:t>
            </a:r>
          </a:p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：一種交互式環境，可以用於編寫、運行和共享程式碼和文檔，廣泛用於資料科學和機器學習。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：一個版本控制系統，可以追蹤和管理程式碼的變更，方便團隊合作和版本管理。</a:t>
            </a:r>
          </a:p>
        </p:txBody>
      </p:sp>
    </p:spTree>
    <p:extLst>
      <p:ext uri="{BB962C8B-B14F-4D97-AF65-F5344CB8AC3E}">
        <p14:creationId xmlns:p14="http://schemas.microsoft.com/office/powerpoint/2010/main" val="104359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448E1-4DF9-877B-D832-F29E2FBB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28" y="2855005"/>
            <a:ext cx="7130143" cy="1147989"/>
          </a:xfrm>
        </p:spPr>
        <p:txBody>
          <a:bodyPr>
            <a:normAutofit fontScale="90000"/>
          </a:bodyPr>
          <a:lstStyle/>
          <a:p>
            <a:r>
              <a:rPr lang="zh-TW" altLang="en-US" sz="4400" dirty="0"/>
              <a:t>資料科學底層核心技術</a:t>
            </a:r>
            <a:br>
              <a:rPr lang="en-US" altLang="zh-TW" sz="4400" dirty="0"/>
            </a:br>
            <a:r>
              <a:rPr lang="en-US" altLang="zh-TW" sz="4400" dirty="0"/>
              <a:t>NUMPY</a:t>
            </a:r>
            <a:br>
              <a:rPr lang="en-US" altLang="zh-TW" sz="44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09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10D6-58DC-5BD6-EF1C-F2F1367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A17FB-7BEE-4F73-7962-96A61769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</a:p>
          <a:p>
            <a:r>
              <a:rPr lang="en-US" altLang="zh-TW" dirty="0" err="1"/>
              <a:t>ndarray</a:t>
            </a:r>
            <a:r>
              <a:rPr lang="zh-TW" altLang="en-US" dirty="0"/>
              <a:t>資料結構與屬性</a:t>
            </a:r>
            <a:endParaRPr lang="en-US" altLang="zh-TW" dirty="0"/>
          </a:p>
          <a:p>
            <a:r>
              <a:rPr lang="en-US" altLang="zh-TW" dirty="0" err="1"/>
              <a:t>ndarray</a:t>
            </a:r>
            <a:r>
              <a:rPr lang="zh-TW" altLang="en-US" dirty="0"/>
              <a:t>的各項運算</a:t>
            </a:r>
            <a:endParaRPr lang="en-US" altLang="zh-TW" dirty="0"/>
          </a:p>
          <a:p>
            <a:pPr lvl="1"/>
            <a:r>
              <a:rPr lang="en-US" altLang="zh-TW" dirty="0"/>
              <a:t>Universal function</a:t>
            </a:r>
          </a:p>
          <a:p>
            <a:pPr lvl="1"/>
            <a:r>
              <a:rPr lang="en-US" altLang="zh-TW" dirty="0"/>
              <a:t>broadcasting</a:t>
            </a:r>
          </a:p>
          <a:p>
            <a:r>
              <a:rPr lang="en-US" altLang="zh-TW" dirty="0"/>
              <a:t>NUMPY</a:t>
            </a:r>
            <a:r>
              <a:rPr lang="zh-TW" altLang="en-US" dirty="0"/>
              <a:t>的模組  </a:t>
            </a:r>
            <a:endParaRPr lang="en-US" altLang="zh-TW" dirty="0"/>
          </a:p>
          <a:p>
            <a:pPr lvl="1"/>
            <a:r>
              <a:rPr lang="en-US" altLang="zh-TW" dirty="0" err="1"/>
              <a:t>numpy.random</a:t>
            </a:r>
            <a:endParaRPr lang="en-US" altLang="zh-TW" dirty="0"/>
          </a:p>
          <a:p>
            <a:r>
              <a:rPr lang="en-US" altLang="zh-TW" dirty="0"/>
              <a:t>NUMPY</a:t>
            </a:r>
            <a:r>
              <a:rPr lang="zh-TW" altLang="en-US" dirty="0"/>
              <a:t>的進階主題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95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CCB6F-3DBC-4507-E525-194F6F4D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D844E-3DF5-396A-4245-5421F616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NumPy</a:t>
            </a:r>
            <a:r>
              <a:rPr lang="zh-TW" altLang="en-US" dirty="0"/>
              <a:t>是一個</a:t>
            </a:r>
            <a:r>
              <a:rPr lang="en-US" altLang="zh-TW" dirty="0"/>
              <a:t>Python</a:t>
            </a:r>
            <a:r>
              <a:rPr lang="zh-TW" altLang="en-US" dirty="0"/>
              <a:t>庫，用於支持多維數組和矩陣運算。以下是</a:t>
            </a:r>
            <a:r>
              <a:rPr lang="en-US" altLang="zh-TW" dirty="0"/>
              <a:t>NumPy</a:t>
            </a:r>
            <a:r>
              <a:rPr lang="zh-TW" altLang="en-US" dirty="0"/>
              <a:t>的一些主要功能和用途：</a:t>
            </a:r>
          </a:p>
          <a:p>
            <a:r>
              <a:rPr lang="zh-TW" altLang="en-US" dirty="0"/>
              <a:t>多維數組（</a:t>
            </a:r>
            <a:r>
              <a:rPr lang="en-US" altLang="zh-TW" dirty="0" err="1"/>
              <a:t>ndarray</a:t>
            </a:r>
            <a:r>
              <a:rPr lang="zh-TW" altLang="en-US" dirty="0"/>
              <a:t>）：</a:t>
            </a:r>
            <a:r>
              <a:rPr lang="en-US" altLang="zh-TW" dirty="0"/>
              <a:t>NumPy</a:t>
            </a:r>
            <a:r>
              <a:rPr lang="zh-TW" altLang="en-US" dirty="0"/>
              <a:t>的核心功能是支持多維數組，它可以有效地表示和操作高維度的數據，如圖像、音頻、文本等。</a:t>
            </a:r>
            <a:r>
              <a:rPr lang="en-US" altLang="zh-TW" dirty="0"/>
              <a:t>NumPy</a:t>
            </a:r>
            <a:r>
              <a:rPr lang="zh-TW" altLang="en-US" dirty="0"/>
              <a:t>中的數組可以包含同類型的數據，如整數、浮點數等。</a:t>
            </a:r>
          </a:p>
          <a:p>
            <a:r>
              <a:rPr lang="zh-TW" altLang="en-US" dirty="0"/>
              <a:t>數學運算：</a:t>
            </a:r>
            <a:r>
              <a:rPr lang="en-US" altLang="zh-TW" dirty="0"/>
              <a:t>NumPy</a:t>
            </a:r>
            <a:r>
              <a:rPr lang="zh-TW" altLang="en-US" dirty="0"/>
              <a:t>提供了各種數學運算和統計函數，如加、減、乘、除、平方、平方根、指數、三角函數等，以及統計計算，如平均值、方差、標準差等。</a:t>
            </a:r>
          </a:p>
          <a:p>
            <a:r>
              <a:rPr lang="zh-TW" altLang="en-US" dirty="0"/>
              <a:t>數組操作：</a:t>
            </a:r>
            <a:r>
              <a:rPr lang="en-US" altLang="zh-TW" dirty="0"/>
              <a:t>NumPy</a:t>
            </a:r>
            <a:r>
              <a:rPr lang="zh-TW" altLang="en-US" dirty="0"/>
              <a:t>支持對數組進行各種操作，如切片、索引、重塑、轉置、拼接、分裂等，使數組的操作變得更加方便和高效。</a:t>
            </a:r>
          </a:p>
          <a:p>
            <a:r>
              <a:rPr lang="zh-TW" altLang="en-US" dirty="0"/>
              <a:t>線性代數：</a:t>
            </a:r>
            <a:r>
              <a:rPr lang="en-US" altLang="zh-TW" dirty="0"/>
              <a:t>NumPy</a:t>
            </a:r>
            <a:r>
              <a:rPr lang="zh-TW" altLang="en-US" dirty="0"/>
              <a:t>提供了豐富的線性代數函數和工具，如矩陣乘法、行列式、逆矩陣、特徵值、奇異值分解等，可用於解決線性代數問題。</a:t>
            </a:r>
          </a:p>
          <a:p>
            <a:r>
              <a:rPr lang="zh-TW" altLang="en-US" dirty="0"/>
              <a:t>隨機數生成：</a:t>
            </a:r>
            <a:r>
              <a:rPr lang="en-US" altLang="zh-TW" dirty="0"/>
              <a:t>NumPy</a:t>
            </a:r>
            <a:r>
              <a:rPr lang="zh-TW" altLang="en-US" dirty="0"/>
              <a:t>可以生成各種隨機數，如均勻分布、正態分布、泊松分布等，可用於模擬和數據生成等。</a:t>
            </a:r>
          </a:p>
          <a:p>
            <a:r>
              <a:rPr lang="zh-TW" altLang="en-US" dirty="0"/>
              <a:t>數據存取：</a:t>
            </a:r>
            <a:r>
              <a:rPr lang="en-US" altLang="zh-TW" dirty="0"/>
              <a:t>NumPy</a:t>
            </a:r>
            <a:r>
              <a:rPr lang="zh-TW" altLang="en-US" dirty="0"/>
              <a:t>提供了多種數據讀取和存儲方式，如讀取文本文件、二進制文件、</a:t>
            </a:r>
            <a:r>
              <a:rPr lang="en-US" altLang="zh-TW" dirty="0"/>
              <a:t>CSV</a:t>
            </a:r>
            <a:r>
              <a:rPr lang="zh-TW" altLang="en-US" dirty="0"/>
              <a:t>文件等，並支持壓縮、加密等操作。</a:t>
            </a:r>
          </a:p>
          <a:p>
            <a:r>
              <a:rPr lang="zh-TW" altLang="en-US" dirty="0"/>
              <a:t>數據分析：</a:t>
            </a:r>
            <a:r>
              <a:rPr lang="en-US" altLang="zh-TW" dirty="0"/>
              <a:t>NumPy</a:t>
            </a:r>
            <a:r>
              <a:rPr lang="zh-TW" altLang="en-US" dirty="0"/>
              <a:t>可以與其他</a:t>
            </a:r>
            <a:r>
              <a:rPr lang="en-US" altLang="zh-TW" dirty="0"/>
              <a:t>Python</a:t>
            </a:r>
            <a:r>
              <a:rPr lang="zh-TW" altLang="en-US" dirty="0"/>
              <a:t>庫，如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/>
              <a:t>Matplotlib</a:t>
            </a:r>
            <a:r>
              <a:rPr lang="zh-TW" altLang="en-US" dirty="0"/>
              <a:t>等結合使用，進行更加複雜的數據分析和可視化。</a:t>
            </a:r>
          </a:p>
        </p:txBody>
      </p:sp>
    </p:spTree>
    <p:extLst>
      <p:ext uri="{BB962C8B-B14F-4D97-AF65-F5344CB8AC3E}">
        <p14:creationId xmlns:p14="http://schemas.microsoft.com/office/powerpoint/2010/main" val="127595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1178</Words>
  <Application>Microsoft Office PowerPoint</Application>
  <PresentationFormat>寬螢幕</PresentationFormat>
  <Paragraphs>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佈景主題</vt:lpstr>
      <vt:lpstr>資料科學技術報告</vt:lpstr>
      <vt:lpstr>AGENDA</vt:lpstr>
      <vt:lpstr> DATA SCIENCE 資料科學 </vt:lpstr>
      <vt:lpstr>AGENDA</vt:lpstr>
      <vt:lpstr>資料科學 Data Science</vt:lpstr>
      <vt:lpstr>Data science tools</vt:lpstr>
      <vt:lpstr>資料科學底層核心技術 NUMPY </vt:lpstr>
      <vt:lpstr>aGENDA</vt:lpstr>
      <vt:lpstr>Numpy</vt:lpstr>
      <vt:lpstr>ndarray資料結構與屬性</vt:lpstr>
      <vt:lpstr>軸(axis)</vt:lpstr>
      <vt:lpstr>維度(dimension): ndim </vt:lpstr>
      <vt:lpstr>形狀(shape): shape</vt:lpstr>
      <vt:lpstr>資料型態(data type): dtype</vt:lpstr>
      <vt:lpstr>大小(元素個數): size</vt:lpstr>
      <vt:lpstr>資料視覺化 Data Visualization </vt:lpstr>
      <vt:lpstr>資料視覺化</vt:lpstr>
      <vt:lpstr>matplotlib畫圖架構 </vt:lpstr>
      <vt:lpstr>官方範例-Bar color demo</vt:lpstr>
      <vt:lpstr>CapStyle</vt:lpstr>
      <vt:lpstr>Errorbar limit selection</vt:lpstr>
      <vt:lpstr>EventCollection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資料科學技術報告</dc:title>
  <dc:creator>哲璋 余</dc:creator>
  <cp:lastModifiedBy>哲璋 余</cp:lastModifiedBy>
  <cp:revision>5</cp:revision>
  <dcterms:created xsi:type="dcterms:W3CDTF">2023-04-17T09:46:41Z</dcterms:created>
  <dcterms:modified xsi:type="dcterms:W3CDTF">2023-04-17T11:30:14Z</dcterms:modified>
</cp:coreProperties>
</file>