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9" r:id="rId5"/>
    <p:sldId id="259" r:id="rId6"/>
    <p:sldId id="262" r:id="rId7"/>
    <p:sldId id="270" r:id="rId8"/>
    <p:sldId id="271" r:id="rId9"/>
    <p:sldId id="272" r:id="rId10"/>
    <p:sldId id="274" r:id="rId11"/>
    <p:sldId id="275" r:id="rId12"/>
    <p:sldId id="276" r:id="rId13"/>
    <p:sldId id="277" r:id="rId14"/>
    <p:sldId id="260" r:id="rId15"/>
    <p:sldId id="273" r:id="rId16"/>
    <p:sldId id="264" r:id="rId17"/>
    <p:sldId id="263" r:id="rId18"/>
    <p:sldId id="265" r:id="rId19"/>
    <p:sldId id="261" r:id="rId20"/>
    <p:sldId id="268" r:id="rId21"/>
    <p:sldId id="267"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68" y="4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4/16/2023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dirty="0"/>
              <a:t>4/16/2023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dirty="0"/>
              <a:t>4/16/2023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4/16/2023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runoob.com/numpy/numpy-dtyp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runoob.com/numpy/numpy-dtyp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runoob.com/numpy/numpy-dtyp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zh-tw/%E6%95%B0%E6%8D%AE%E7%A7%91%E5%AD%A6#cite_note-1" TargetMode="External"/><Relationship Id="rId2" Type="http://schemas.openxmlformats.org/officeDocument/2006/relationships/hyperlink" Target="https://zh.wikipedia.org/wiki/%E6%95%B0%E6%8D%A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6000" dirty="0"/>
              <a:t>資料科學技術報告</a:t>
            </a:r>
          </a:p>
        </p:txBody>
      </p:sp>
      <p:sp>
        <p:nvSpPr>
          <p:cNvPr id="3" name="副標題 2"/>
          <p:cNvSpPr>
            <a:spLocks noGrp="1"/>
          </p:cNvSpPr>
          <p:nvPr>
            <p:ph type="subTitle" idx="1"/>
          </p:nvPr>
        </p:nvSpPr>
        <p:spPr>
          <a:xfrm>
            <a:off x="945157" y="4756156"/>
            <a:ext cx="7891272" cy="1069848"/>
          </a:xfrm>
        </p:spPr>
        <p:txBody>
          <a:bodyPr/>
          <a:lstStyle/>
          <a:p>
            <a:r>
              <a:rPr lang="en-US" altLang="zh-TW" dirty="0"/>
              <a:t>NAME:</a:t>
            </a:r>
            <a:r>
              <a:rPr lang="zh-TW" altLang="en-US" dirty="0"/>
              <a:t>陳威錡</a:t>
            </a:r>
            <a:endParaRPr lang="en-US" altLang="zh-TW" dirty="0"/>
          </a:p>
          <a:p>
            <a:r>
              <a:rPr lang="en-US" altLang="zh-TW" dirty="0"/>
              <a:t>TEACHER:</a:t>
            </a:r>
            <a:r>
              <a:rPr lang="zh-TW" altLang="en-US" dirty="0"/>
              <a:t>偉大恩師龍大大</a:t>
            </a:r>
          </a:p>
        </p:txBody>
      </p:sp>
      <p:sp>
        <p:nvSpPr>
          <p:cNvPr id="4" name="矩形 3"/>
          <p:cNvSpPr/>
          <p:nvPr/>
        </p:nvSpPr>
        <p:spPr>
          <a:xfrm>
            <a:off x="413049" y="559323"/>
            <a:ext cx="5897768" cy="584775"/>
          </a:xfrm>
          <a:prstGeom prst="rect">
            <a:avLst/>
          </a:prstGeom>
        </p:spPr>
        <p:txBody>
          <a:bodyPr wrap="none">
            <a:spAutoFit/>
          </a:bodyPr>
          <a:lstStyle/>
          <a:p>
            <a:r>
              <a:rPr lang="en-US" altLang="zh-TW" sz="3200" dirty="0"/>
              <a:t>111_2 </a:t>
            </a:r>
            <a:r>
              <a:rPr lang="zh-TW" altLang="en-US" sz="3200" dirty="0"/>
              <a:t>機器學習課程期中考報告</a:t>
            </a:r>
          </a:p>
        </p:txBody>
      </p:sp>
    </p:spTree>
    <p:extLst>
      <p:ext uri="{BB962C8B-B14F-4D97-AF65-F5344CB8AC3E}">
        <p14:creationId xmlns:p14="http://schemas.microsoft.com/office/powerpoint/2010/main" val="157740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AE62D4-5DDB-4895-81DE-9A9B8ED001DC}"/>
              </a:ext>
            </a:extLst>
          </p:cNvPr>
          <p:cNvSpPr>
            <a:spLocks noGrp="1"/>
          </p:cNvSpPr>
          <p:nvPr>
            <p:ph type="title"/>
          </p:nvPr>
        </p:nvSpPr>
        <p:spPr>
          <a:xfrm>
            <a:off x="988073" y="1151892"/>
            <a:ext cx="10058400" cy="1609344"/>
          </a:xfrm>
        </p:spPr>
        <p:txBody>
          <a:bodyPr>
            <a:normAutofit/>
          </a:bodyPr>
          <a:lstStyle/>
          <a:p>
            <a:r>
              <a:rPr lang="en-US" altLang="zh-TW" sz="3200" b="1" dirty="0" err="1"/>
              <a:t>ndarray</a:t>
            </a:r>
            <a:r>
              <a:rPr lang="zh-TW" altLang="en-US" sz="3200" b="1" dirty="0"/>
              <a:t>的屬性</a:t>
            </a:r>
            <a:r>
              <a:rPr lang="en-US" altLang="zh-TW" sz="3200" b="1" dirty="0"/>
              <a:t>:</a:t>
            </a:r>
            <a:r>
              <a:rPr lang="zh-TW" altLang="en-US" sz="3200" b="1" dirty="0"/>
              <a:t>大小</a:t>
            </a:r>
            <a:r>
              <a:rPr lang="en-US" altLang="zh-TW" sz="3200" b="1" dirty="0"/>
              <a:t>(</a:t>
            </a:r>
            <a:r>
              <a:rPr lang="zh-TW" altLang="en-US" sz="3200" b="1" dirty="0"/>
              <a:t>元素個數</a:t>
            </a:r>
            <a:r>
              <a:rPr lang="en-US" altLang="zh-TW" sz="3200" b="1" dirty="0"/>
              <a:t>):size</a:t>
            </a:r>
            <a:br>
              <a:rPr lang="en-US" altLang="zh-TW" b="1" dirty="0"/>
            </a:br>
            <a:endParaRPr lang="zh-TW" altLang="en-US" dirty="0"/>
          </a:p>
        </p:txBody>
      </p:sp>
      <p:pic>
        <p:nvPicPr>
          <p:cNvPr id="4" name="內容版面配置區 3">
            <a:extLst>
              <a:ext uri="{FF2B5EF4-FFF2-40B4-BE49-F238E27FC236}">
                <a16:creationId xmlns:a16="http://schemas.microsoft.com/office/drawing/2014/main" id="{A22DF855-3BD4-4741-B62C-5644A67F8B90}"/>
              </a:ext>
            </a:extLst>
          </p:cNvPr>
          <p:cNvPicPr>
            <a:picLocks noGrp="1" noChangeAspect="1"/>
          </p:cNvPicPr>
          <p:nvPr>
            <p:ph idx="1"/>
          </p:nvPr>
        </p:nvPicPr>
        <p:blipFill>
          <a:blip r:embed="rId2"/>
          <a:stretch>
            <a:fillRect/>
          </a:stretch>
        </p:blipFill>
        <p:spPr>
          <a:xfrm>
            <a:off x="1069975" y="2430874"/>
            <a:ext cx="10058400" cy="3431351"/>
          </a:xfrm>
          <a:prstGeom prst="rect">
            <a:avLst/>
          </a:prstGeom>
        </p:spPr>
      </p:pic>
    </p:spTree>
    <p:extLst>
      <p:ext uri="{BB962C8B-B14F-4D97-AF65-F5344CB8AC3E}">
        <p14:creationId xmlns:p14="http://schemas.microsoft.com/office/powerpoint/2010/main" val="127171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649651-B4EC-4F9B-817A-C1310AFD181D}"/>
              </a:ext>
            </a:extLst>
          </p:cNvPr>
          <p:cNvSpPr>
            <a:spLocks noGrp="1"/>
          </p:cNvSpPr>
          <p:nvPr>
            <p:ph type="title"/>
          </p:nvPr>
        </p:nvSpPr>
        <p:spPr>
          <a:xfrm>
            <a:off x="1069848" y="1380497"/>
            <a:ext cx="9489001" cy="658368"/>
          </a:xfrm>
        </p:spPr>
        <p:txBody>
          <a:bodyPr>
            <a:normAutofit fontScale="90000"/>
          </a:bodyPr>
          <a:lstStyle/>
          <a:p>
            <a:r>
              <a:rPr lang="en-US" altLang="zh-TW" sz="3600" b="1" dirty="0" err="1"/>
              <a:t>ndarray</a:t>
            </a:r>
            <a:r>
              <a:rPr lang="zh-TW" altLang="en-US" sz="3600" b="1" dirty="0"/>
              <a:t>的屬性</a:t>
            </a:r>
            <a:r>
              <a:rPr lang="en-US" altLang="zh-TW" sz="3600" b="1" dirty="0"/>
              <a:t>:</a:t>
            </a:r>
            <a:r>
              <a:rPr lang="en-US" altLang="zh-TW" sz="3600" b="1" dirty="0" err="1">
                <a:hlinkClick r:id="rId2"/>
              </a:rPr>
              <a:t>dtype</a:t>
            </a:r>
            <a:r>
              <a:rPr lang="en-US" altLang="zh-TW" sz="3600" b="1" dirty="0">
                <a:hlinkClick r:id="rId2"/>
              </a:rPr>
              <a:t>(</a:t>
            </a:r>
            <a:r>
              <a:rPr lang="zh-TW" altLang="en-US" sz="3600" b="1" dirty="0">
                <a:hlinkClick r:id="rId2"/>
              </a:rPr>
              <a:t>資料型態</a:t>
            </a:r>
            <a:r>
              <a:rPr lang="en-US" altLang="zh-TW" sz="3600" b="1" dirty="0">
                <a:hlinkClick r:id="rId2"/>
              </a:rPr>
              <a:t>:data type)</a:t>
            </a:r>
            <a:br>
              <a:rPr lang="en-US" altLang="zh-TW" b="1" dirty="0"/>
            </a:br>
            <a:endParaRPr lang="zh-TW" altLang="en-US" dirty="0"/>
          </a:p>
        </p:txBody>
      </p:sp>
      <p:pic>
        <p:nvPicPr>
          <p:cNvPr id="5" name="內容版面配置區 4">
            <a:extLst>
              <a:ext uri="{FF2B5EF4-FFF2-40B4-BE49-F238E27FC236}">
                <a16:creationId xmlns:a16="http://schemas.microsoft.com/office/drawing/2014/main" id="{ABAB6C61-890A-433F-BA3A-8160E31E8E3E}"/>
              </a:ext>
            </a:extLst>
          </p:cNvPr>
          <p:cNvPicPr>
            <a:picLocks noGrp="1" noChangeAspect="1"/>
          </p:cNvPicPr>
          <p:nvPr>
            <p:ph idx="1"/>
          </p:nvPr>
        </p:nvPicPr>
        <p:blipFill>
          <a:blip r:embed="rId3"/>
          <a:stretch>
            <a:fillRect/>
          </a:stretch>
        </p:blipFill>
        <p:spPr>
          <a:xfrm>
            <a:off x="2256328" y="2038865"/>
            <a:ext cx="6540836" cy="3835597"/>
          </a:xfrm>
          <a:prstGeom prst="rect">
            <a:avLst/>
          </a:prstGeom>
        </p:spPr>
      </p:pic>
    </p:spTree>
    <p:extLst>
      <p:ext uri="{BB962C8B-B14F-4D97-AF65-F5344CB8AC3E}">
        <p14:creationId xmlns:p14="http://schemas.microsoft.com/office/powerpoint/2010/main" val="373281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29A85B-9FA6-4EE5-B485-C155DE76210F}"/>
              </a:ext>
            </a:extLst>
          </p:cNvPr>
          <p:cNvSpPr>
            <a:spLocks noGrp="1"/>
          </p:cNvSpPr>
          <p:nvPr>
            <p:ph type="title"/>
          </p:nvPr>
        </p:nvSpPr>
        <p:spPr/>
        <p:txBody>
          <a:bodyPr>
            <a:normAutofit/>
          </a:bodyPr>
          <a:lstStyle/>
          <a:p>
            <a:r>
              <a:rPr lang="en-US" altLang="zh-TW" sz="3200" b="1" dirty="0" err="1"/>
              <a:t>ndarray</a:t>
            </a:r>
            <a:r>
              <a:rPr lang="zh-TW" altLang="en-US" sz="3200" b="1" dirty="0"/>
              <a:t>的屬性</a:t>
            </a:r>
            <a:r>
              <a:rPr lang="en-US" altLang="zh-TW" sz="3200" b="1" dirty="0"/>
              <a:t>:</a:t>
            </a:r>
            <a:r>
              <a:rPr lang="en-US" altLang="zh-TW" sz="3200" b="1" dirty="0" err="1">
                <a:hlinkClick r:id="rId2"/>
              </a:rPr>
              <a:t>dtype</a:t>
            </a:r>
            <a:r>
              <a:rPr lang="en-US" altLang="zh-TW" sz="3200" b="1" dirty="0">
                <a:hlinkClick r:id="rId2"/>
              </a:rPr>
              <a:t>(</a:t>
            </a:r>
            <a:r>
              <a:rPr lang="zh-TW" altLang="en-US" sz="3200" b="1" dirty="0">
                <a:hlinkClick r:id="rId2"/>
              </a:rPr>
              <a:t>資料型態</a:t>
            </a:r>
            <a:r>
              <a:rPr lang="en-US" altLang="zh-TW" sz="3200" b="1" dirty="0">
                <a:hlinkClick r:id="rId2"/>
              </a:rPr>
              <a:t>:data type)</a:t>
            </a:r>
            <a:endParaRPr lang="zh-TW" altLang="en-US" sz="3200" dirty="0"/>
          </a:p>
        </p:txBody>
      </p:sp>
      <p:pic>
        <p:nvPicPr>
          <p:cNvPr id="6" name="內容版面配置區 5">
            <a:extLst>
              <a:ext uri="{FF2B5EF4-FFF2-40B4-BE49-F238E27FC236}">
                <a16:creationId xmlns:a16="http://schemas.microsoft.com/office/drawing/2014/main" id="{5604341E-3514-41FB-97FC-07F037165956}"/>
              </a:ext>
            </a:extLst>
          </p:cNvPr>
          <p:cNvPicPr>
            <a:picLocks noGrp="1" noChangeAspect="1"/>
          </p:cNvPicPr>
          <p:nvPr>
            <p:ph idx="1"/>
          </p:nvPr>
        </p:nvPicPr>
        <p:blipFill>
          <a:blip r:embed="rId3"/>
          <a:stretch>
            <a:fillRect/>
          </a:stretch>
        </p:blipFill>
        <p:spPr>
          <a:xfrm>
            <a:off x="1063752" y="1980417"/>
            <a:ext cx="8877756" cy="3321221"/>
          </a:xfrm>
          <a:prstGeom prst="rect">
            <a:avLst/>
          </a:prstGeom>
        </p:spPr>
      </p:pic>
    </p:spTree>
    <p:extLst>
      <p:ext uri="{BB962C8B-B14F-4D97-AF65-F5344CB8AC3E}">
        <p14:creationId xmlns:p14="http://schemas.microsoft.com/office/powerpoint/2010/main" val="63780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F9CC00-77F7-4EF1-A6CC-07BBE786E1B1}"/>
              </a:ext>
            </a:extLst>
          </p:cNvPr>
          <p:cNvSpPr>
            <a:spLocks noGrp="1"/>
          </p:cNvSpPr>
          <p:nvPr>
            <p:ph type="title"/>
          </p:nvPr>
        </p:nvSpPr>
        <p:spPr>
          <a:xfrm>
            <a:off x="1069848" y="1027325"/>
            <a:ext cx="8862172" cy="727134"/>
          </a:xfrm>
        </p:spPr>
        <p:txBody>
          <a:bodyPr>
            <a:normAutofit/>
          </a:bodyPr>
          <a:lstStyle/>
          <a:p>
            <a:r>
              <a:rPr lang="en-US" altLang="zh-TW" sz="3200" b="1" dirty="0" err="1"/>
              <a:t>ndarray</a:t>
            </a:r>
            <a:r>
              <a:rPr lang="zh-TW" altLang="en-US" sz="3200" b="1" dirty="0"/>
              <a:t>的屬性</a:t>
            </a:r>
            <a:r>
              <a:rPr lang="en-US" altLang="zh-TW" sz="3200" b="1" dirty="0"/>
              <a:t>:</a:t>
            </a:r>
            <a:r>
              <a:rPr lang="en-US" altLang="zh-TW" sz="3200" b="1" dirty="0" err="1">
                <a:hlinkClick r:id="rId2"/>
              </a:rPr>
              <a:t>dtype</a:t>
            </a:r>
            <a:r>
              <a:rPr lang="en-US" altLang="zh-TW" sz="3200" b="1" dirty="0">
                <a:hlinkClick r:id="rId2"/>
              </a:rPr>
              <a:t>(</a:t>
            </a:r>
            <a:r>
              <a:rPr lang="zh-TW" altLang="en-US" sz="3200" b="1" dirty="0">
                <a:hlinkClick r:id="rId2"/>
              </a:rPr>
              <a:t>資料型態</a:t>
            </a:r>
            <a:r>
              <a:rPr lang="en-US" altLang="zh-TW" sz="3200" b="1" dirty="0">
                <a:hlinkClick r:id="rId2"/>
              </a:rPr>
              <a:t>:data type)</a:t>
            </a:r>
            <a:endParaRPr lang="zh-TW" altLang="en-US" sz="3200" dirty="0"/>
          </a:p>
        </p:txBody>
      </p:sp>
      <p:pic>
        <p:nvPicPr>
          <p:cNvPr id="4" name="內容版面配置區 3">
            <a:extLst>
              <a:ext uri="{FF2B5EF4-FFF2-40B4-BE49-F238E27FC236}">
                <a16:creationId xmlns:a16="http://schemas.microsoft.com/office/drawing/2014/main" id="{10EB3E9D-45D8-4FD5-9B94-CD5063404DB6}"/>
              </a:ext>
            </a:extLst>
          </p:cNvPr>
          <p:cNvPicPr>
            <a:picLocks noGrp="1" noChangeAspect="1"/>
          </p:cNvPicPr>
          <p:nvPr>
            <p:ph idx="1"/>
          </p:nvPr>
        </p:nvPicPr>
        <p:blipFill>
          <a:blip r:embed="rId3"/>
          <a:stretch>
            <a:fillRect/>
          </a:stretch>
        </p:blipFill>
        <p:spPr>
          <a:xfrm>
            <a:off x="2294775" y="2031691"/>
            <a:ext cx="5809736" cy="4051300"/>
          </a:xfrm>
          <a:prstGeom prst="rect">
            <a:avLst/>
          </a:prstGeom>
        </p:spPr>
      </p:pic>
    </p:spTree>
    <p:extLst>
      <p:ext uri="{BB962C8B-B14F-4D97-AF65-F5344CB8AC3E}">
        <p14:creationId xmlns:p14="http://schemas.microsoft.com/office/powerpoint/2010/main" val="229387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3.</a:t>
            </a:r>
          </a:p>
          <a:p>
            <a:pPr algn="ctr"/>
            <a:r>
              <a:rPr lang="zh-TW" altLang="en-US" sz="4400" dirty="0"/>
              <a:t>資料視覺化</a:t>
            </a:r>
            <a:endParaRPr lang="en-US" altLang="zh-TW" sz="4400" dirty="0"/>
          </a:p>
          <a:p>
            <a:pPr algn="ctr"/>
            <a:r>
              <a:rPr lang="en-US" altLang="zh-TW" sz="4400" dirty="0"/>
              <a:t>Data Visualization</a:t>
            </a:r>
          </a:p>
        </p:txBody>
      </p:sp>
    </p:spTree>
    <p:extLst>
      <p:ext uri="{BB962C8B-B14F-4D97-AF65-F5344CB8AC3E}">
        <p14:creationId xmlns:p14="http://schemas.microsoft.com/office/powerpoint/2010/main" val="1241008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100158D3-9494-469C-87DC-C467468FA4A1}"/>
              </a:ext>
            </a:extLst>
          </p:cNvPr>
          <p:cNvPicPr>
            <a:picLocks noChangeAspect="1"/>
          </p:cNvPicPr>
          <p:nvPr/>
        </p:nvPicPr>
        <p:blipFill>
          <a:blip r:embed="rId2"/>
          <a:stretch>
            <a:fillRect/>
          </a:stretch>
        </p:blipFill>
        <p:spPr>
          <a:xfrm>
            <a:off x="1069848" y="484632"/>
            <a:ext cx="10058400" cy="5657850"/>
          </a:xfrm>
          <a:prstGeom prst="rect">
            <a:avLst/>
          </a:prstGeom>
          <a:ln>
            <a:noFill/>
          </a:ln>
          <a:effectLst>
            <a:outerShdw blurRad="127000" dist="38100" dir="2700000" algn="ctr">
              <a:srgbClr val="000000">
                <a:alpha val="45000"/>
              </a:srgbClr>
            </a:outerShdw>
          </a:effectLst>
          <a:scene3d>
            <a:camera prst="perspectiveRelaxed"/>
            <a:lightRig rig="glow" dir="t"/>
          </a:scene3d>
          <a:sp3d prstMaterial="clear"/>
        </p:spPr>
      </p:pic>
      <p:sp>
        <p:nvSpPr>
          <p:cNvPr id="2" name="標題 1">
            <a:extLst>
              <a:ext uri="{FF2B5EF4-FFF2-40B4-BE49-F238E27FC236}">
                <a16:creationId xmlns:a16="http://schemas.microsoft.com/office/drawing/2014/main" id="{B6FDC77B-BF78-47FC-A91D-F4F55EE790A8}"/>
              </a:ext>
            </a:extLst>
          </p:cNvPr>
          <p:cNvSpPr>
            <a:spLocks noGrp="1"/>
          </p:cNvSpPr>
          <p:nvPr>
            <p:ph type="title"/>
          </p:nvPr>
        </p:nvSpPr>
        <p:spPr>
          <a:xfrm>
            <a:off x="1069848" y="484632"/>
            <a:ext cx="6980579" cy="961109"/>
          </a:xfrm>
        </p:spPr>
        <p:txBody>
          <a:bodyPr/>
          <a:lstStyle/>
          <a:p>
            <a:r>
              <a:rPr lang="zh-TW" altLang="en-US" b="1" dirty="0"/>
              <a:t> 什麼是資料視覺化</a:t>
            </a:r>
            <a:endParaRPr lang="zh-TW" altLang="en-US" dirty="0"/>
          </a:p>
        </p:txBody>
      </p:sp>
      <p:sp>
        <p:nvSpPr>
          <p:cNvPr id="3" name="內容版面配置區 2">
            <a:extLst>
              <a:ext uri="{FF2B5EF4-FFF2-40B4-BE49-F238E27FC236}">
                <a16:creationId xmlns:a16="http://schemas.microsoft.com/office/drawing/2014/main" id="{5D2E5889-18B6-419D-808A-C4307DEA04BD}"/>
              </a:ext>
            </a:extLst>
          </p:cNvPr>
          <p:cNvSpPr>
            <a:spLocks noGrp="1"/>
          </p:cNvSpPr>
          <p:nvPr>
            <p:ph idx="1"/>
          </p:nvPr>
        </p:nvSpPr>
        <p:spPr>
          <a:xfrm>
            <a:off x="854258" y="1579181"/>
            <a:ext cx="10207752" cy="4480114"/>
          </a:xfrm>
          <a:scene3d>
            <a:camera prst="orthographicFront"/>
            <a:lightRig rig="threePt" dir="t"/>
          </a:scene3d>
          <a:sp3d prstMaterial="matte"/>
        </p:spPr>
        <p:txBody>
          <a:bodyPr/>
          <a:lstStyle/>
          <a:p>
            <a:r>
              <a:rPr lang="zh-TW" altLang="en-US" sz="3200" dirty="0"/>
              <a:t>科學視覺化、 資訊視覺化和可視分析學三個學科方向通常被看成視覺化的三個主要分支。而將這三個分支整合在一起形成的新學科「 資料視覺化」，這是視覺化研究領域的新起點。</a:t>
            </a:r>
          </a:p>
          <a:p>
            <a:r>
              <a:rPr lang="zh-TW" altLang="en-US" sz="3200" dirty="0"/>
              <a:t>廣義的資料視覺化涉及資訊技術、自然科學、統計分析、圖形學、交互、地理資訊等多種學科。</a:t>
            </a:r>
          </a:p>
          <a:p>
            <a:endParaRPr lang="zh-TW" altLang="en-US" dirty="0"/>
          </a:p>
        </p:txBody>
      </p:sp>
    </p:spTree>
    <p:extLst>
      <p:ext uri="{BB962C8B-B14F-4D97-AF65-F5344CB8AC3E}">
        <p14:creationId xmlns:p14="http://schemas.microsoft.com/office/powerpoint/2010/main" val="232913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8368" y="327660"/>
            <a:ext cx="4850892" cy="3710940"/>
          </a:xfrm>
        </p:spPr>
        <p:txBody>
          <a:bodyPr>
            <a:normAutofit/>
          </a:bodyPr>
          <a:lstStyle/>
          <a:p>
            <a:r>
              <a:rPr lang="zh-TW" altLang="en-US" dirty="0"/>
              <a:t>資料視覺化</a:t>
            </a:r>
            <a:r>
              <a:rPr lang="en-US" altLang="zh-TW" dirty="0"/>
              <a:t>(Data Visualization) </a:t>
            </a:r>
          </a:p>
          <a:p>
            <a:pPr lvl="1"/>
            <a:r>
              <a:rPr lang="en-US" altLang="zh-TW" dirty="0"/>
              <a:t>Data and information visualization</a:t>
            </a:r>
          </a:p>
          <a:p>
            <a:pPr lvl="1"/>
            <a:r>
              <a:rPr lang="en-US" altLang="zh-TW" dirty="0"/>
              <a:t>Informatics</a:t>
            </a:r>
          </a:p>
          <a:p>
            <a:r>
              <a:rPr lang="zh-TW" altLang="en-US" dirty="0"/>
              <a:t>資料視覺化常用工具</a:t>
            </a:r>
            <a:endParaRPr lang="en-US" altLang="zh-TW" dirty="0"/>
          </a:p>
          <a:p>
            <a:pPr lvl="1"/>
            <a:r>
              <a:rPr lang="en-US" altLang="zh-TW" dirty="0" err="1"/>
              <a:t>matplotlib</a:t>
            </a:r>
            <a:r>
              <a:rPr lang="en-US" altLang="zh-TW" dirty="0"/>
              <a:t> </a:t>
            </a:r>
          </a:p>
          <a:p>
            <a:pPr lvl="1"/>
            <a:r>
              <a:rPr lang="en-US" altLang="zh-TW" dirty="0" err="1"/>
              <a:t>Seaborn</a:t>
            </a:r>
            <a:endParaRPr lang="en-US" altLang="zh-TW" dirty="0"/>
          </a:p>
          <a:p>
            <a:pPr lvl="1"/>
            <a:r>
              <a:rPr lang="en-US" altLang="zh-TW" dirty="0"/>
              <a:t>D3.js</a:t>
            </a:r>
            <a:r>
              <a:rPr lang="zh-TW" altLang="en-US" dirty="0"/>
              <a:t> </a:t>
            </a:r>
            <a:r>
              <a:rPr lang="en-US" altLang="zh-TW" dirty="0"/>
              <a:t>….</a:t>
            </a:r>
            <a:endParaRPr lang="zh-TW" altLang="en-US" dirty="0"/>
          </a:p>
          <a:p>
            <a:r>
              <a:rPr lang="en-US" altLang="zh-TW" dirty="0" err="1"/>
              <a:t>matplotlib</a:t>
            </a:r>
            <a:r>
              <a:rPr lang="zh-TW" altLang="en-US" dirty="0"/>
              <a:t>簡介與學習資源</a:t>
            </a:r>
          </a:p>
          <a:p>
            <a:r>
              <a:rPr lang="en-US" altLang="zh-TW" dirty="0" err="1"/>
              <a:t>matplotlib</a:t>
            </a:r>
            <a:r>
              <a:rPr lang="zh-TW" altLang="en-US" dirty="0"/>
              <a:t>畫圖架構</a:t>
            </a:r>
          </a:p>
          <a:p>
            <a:r>
              <a:rPr lang="en-US" altLang="zh-TW" dirty="0" err="1"/>
              <a:t>matplotlib</a:t>
            </a:r>
            <a:r>
              <a:rPr lang="zh-TW" altLang="en-US" dirty="0"/>
              <a:t>套件</a:t>
            </a:r>
          </a:p>
        </p:txBody>
      </p:sp>
      <p:sp>
        <p:nvSpPr>
          <p:cNvPr id="4" name="矩形 3"/>
          <p:cNvSpPr/>
          <p:nvPr/>
        </p:nvSpPr>
        <p:spPr>
          <a:xfrm>
            <a:off x="5227320" y="3207603"/>
            <a:ext cx="4572000" cy="1661993"/>
          </a:xfrm>
          <a:prstGeom prst="rect">
            <a:avLst/>
          </a:prstGeom>
          <a:solidFill>
            <a:schemeClr val="accent6">
              <a:lumMod val="20000"/>
              <a:lumOff val="80000"/>
            </a:schemeClr>
          </a:solidFill>
        </p:spPr>
        <p:txBody>
          <a:bodyPr wrap="square">
            <a:spAutoFit/>
          </a:bodyPr>
          <a:lstStyle/>
          <a:p>
            <a:r>
              <a:rPr lang="zh-TW" altLang="en-US" dirty="0"/>
              <a:t>單一圖表的顯示技術</a:t>
            </a:r>
            <a:r>
              <a:rPr lang="en-US" altLang="zh-TW" dirty="0"/>
              <a:t>(</a:t>
            </a:r>
            <a:r>
              <a:rPr lang="zh-TW" altLang="en-US" dirty="0"/>
              <a:t>以折現圖加以說明</a:t>
            </a:r>
            <a:r>
              <a:rPr lang="en-US" altLang="zh-TW" dirty="0"/>
              <a:t>)</a:t>
            </a:r>
            <a:endParaRPr lang="zh-TW" altLang="en-US" dirty="0"/>
          </a:p>
          <a:p>
            <a:r>
              <a:rPr lang="zh-TW" altLang="en-US" sz="1200" dirty="0"/>
              <a:t>線寬 </a:t>
            </a:r>
            <a:r>
              <a:rPr lang="en-US" altLang="zh-TW" sz="1200" dirty="0"/>
              <a:t>linewidth(</a:t>
            </a:r>
            <a:r>
              <a:rPr lang="en-US" altLang="zh-TW" sz="1200" dirty="0" err="1"/>
              <a:t>lw</a:t>
            </a:r>
            <a:r>
              <a:rPr lang="en-US" altLang="zh-TW" sz="1200" dirty="0"/>
              <a:t>)</a:t>
            </a:r>
          </a:p>
          <a:p>
            <a:r>
              <a:rPr lang="zh-TW" altLang="en-US" sz="1200" dirty="0"/>
              <a:t>線條樣式 </a:t>
            </a:r>
            <a:r>
              <a:rPr lang="en-US" altLang="zh-TW" sz="1200" dirty="0" err="1"/>
              <a:t>linestyle</a:t>
            </a:r>
            <a:r>
              <a:rPr lang="en-US" altLang="zh-TW" sz="1200" dirty="0"/>
              <a:t>(ls) </a:t>
            </a:r>
            <a:r>
              <a:rPr lang="en-US" altLang="zh-TW" sz="1200" dirty="0" err="1"/>
              <a:t>linestyle</a:t>
            </a:r>
            <a:r>
              <a:rPr lang="en-US" altLang="zh-TW" sz="1200" dirty="0"/>
              <a:t> </a:t>
            </a:r>
            <a:r>
              <a:rPr lang="zh-TW" altLang="en-US" sz="1200" dirty="0"/>
              <a:t>中文說明</a:t>
            </a:r>
          </a:p>
          <a:p>
            <a:r>
              <a:rPr lang="zh-TW" altLang="en-US" sz="1200" dirty="0"/>
              <a:t>顏色配置 </a:t>
            </a:r>
            <a:r>
              <a:rPr lang="en-US" altLang="zh-TW" sz="1200" dirty="0"/>
              <a:t>color</a:t>
            </a:r>
          </a:p>
          <a:p>
            <a:r>
              <a:rPr lang="zh-TW" altLang="en-US" sz="1200" dirty="0"/>
              <a:t>節點的樣式 </a:t>
            </a:r>
            <a:r>
              <a:rPr lang="en-US" altLang="zh-TW" sz="1200" dirty="0"/>
              <a:t>marker</a:t>
            </a:r>
          </a:p>
          <a:p>
            <a:r>
              <a:rPr lang="zh-TW" altLang="en-US" sz="1200" dirty="0"/>
              <a:t>標題 </a:t>
            </a:r>
            <a:r>
              <a:rPr lang="en-US" altLang="zh-TW" sz="1200" dirty="0"/>
              <a:t>| x </a:t>
            </a:r>
            <a:r>
              <a:rPr lang="zh-TW" altLang="en-US" sz="1200" dirty="0"/>
              <a:t>軸 </a:t>
            </a:r>
            <a:r>
              <a:rPr lang="en-US" altLang="zh-TW" sz="1200" dirty="0"/>
              <a:t>| y </a:t>
            </a:r>
            <a:r>
              <a:rPr lang="zh-TW" altLang="en-US" sz="1200" dirty="0"/>
              <a:t>軸</a:t>
            </a:r>
          </a:p>
          <a:p>
            <a:r>
              <a:rPr lang="zh-TW" altLang="en-US" sz="1200" dirty="0"/>
              <a:t>途中的文字與數學公式顯示技術 </a:t>
            </a:r>
            <a:r>
              <a:rPr lang="en-US" altLang="zh-TW" sz="1200" dirty="0"/>
              <a:t>Text in </a:t>
            </a:r>
            <a:r>
              <a:rPr lang="en-US" altLang="zh-TW" sz="1200" dirty="0" err="1"/>
              <a:t>Matplotlib</a:t>
            </a:r>
            <a:r>
              <a:rPr lang="en-US" altLang="zh-TW" sz="1200" dirty="0"/>
              <a:t> Plots</a:t>
            </a:r>
          </a:p>
          <a:p>
            <a:r>
              <a:rPr lang="en-US" altLang="zh-TW" sz="1200" dirty="0"/>
              <a:t>legend()</a:t>
            </a:r>
          </a:p>
        </p:txBody>
      </p:sp>
      <p:sp>
        <p:nvSpPr>
          <p:cNvPr id="5" name="矩形 4"/>
          <p:cNvSpPr/>
          <p:nvPr/>
        </p:nvSpPr>
        <p:spPr>
          <a:xfrm>
            <a:off x="5173980" y="615087"/>
            <a:ext cx="6096000" cy="2185214"/>
          </a:xfrm>
          <a:prstGeom prst="rect">
            <a:avLst/>
          </a:prstGeom>
        </p:spPr>
        <p:txBody>
          <a:bodyPr>
            <a:spAutoFit/>
          </a:bodyPr>
          <a:lstStyle/>
          <a:p>
            <a:r>
              <a:rPr lang="en-US" altLang="zh-TW" sz="2800" dirty="0" err="1"/>
              <a:t>Matplotlib</a:t>
            </a:r>
            <a:r>
              <a:rPr lang="zh-TW" altLang="en-US" sz="2800" dirty="0"/>
              <a:t>技術實戰</a:t>
            </a:r>
            <a:endParaRPr lang="en-US" altLang="zh-TW" sz="2800" dirty="0"/>
          </a:p>
          <a:p>
            <a:pPr marL="285750" indent="-285750">
              <a:buFont typeface="Wingdings" panose="05000000000000000000" pitchFamily="2" charset="2"/>
              <a:buChar char="n"/>
            </a:pPr>
            <a:r>
              <a:rPr lang="zh-TW" altLang="en-US" dirty="0"/>
              <a:t>單一圖表的顯示技術以折現圖加以說明</a:t>
            </a:r>
          </a:p>
          <a:p>
            <a:pPr marL="285750" indent="-285750">
              <a:buFont typeface="Wingdings" panose="05000000000000000000" pitchFamily="2" charset="2"/>
              <a:buChar char="n"/>
            </a:pPr>
            <a:r>
              <a:rPr lang="zh-TW" altLang="en-US" dirty="0"/>
              <a:t>各種統計圖表的顯示技術 </a:t>
            </a:r>
            <a:r>
              <a:rPr lang="en-US" altLang="zh-TW" dirty="0"/>
              <a:t>Statistics plots</a:t>
            </a:r>
          </a:p>
          <a:p>
            <a:pPr marL="742950" lvl="1" indent="-285750">
              <a:buFont typeface="Wingdings" panose="05000000000000000000" pitchFamily="2" charset="2"/>
              <a:buChar char="ü"/>
            </a:pPr>
            <a:r>
              <a:rPr lang="en-US" altLang="zh-TW" dirty="0"/>
              <a:t>plot() </a:t>
            </a:r>
            <a:r>
              <a:rPr lang="zh-TW" altLang="en-US" dirty="0"/>
              <a:t>折線圖 </a:t>
            </a:r>
            <a:r>
              <a:rPr lang="en-US" altLang="zh-TW" dirty="0"/>
              <a:t>== </a:t>
            </a:r>
            <a:r>
              <a:rPr lang="zh-TW" altLang="en-US" dirty="0"/>
              <a:t>了解資料趨勢</a:t>
            </a:r>
          </a:p>
          <a:p>
            <a:pPr marL="742950" lvl="1" indent="-285750">
              <a:buFont typeface="Wingdings" panose="05000000000000000000" pitchFamily="2" charset="2"/>
              <a:buChar char="ü"/>
            </a:pPr>
            <a:r>
              <a:rPr lang="en-US" altLang="zh-TW" dirty="0"/>
              <a:t>scatter() </a:t>
            </a:r>
            <a:r>
              <a:rPr lang="zh-TW" altLang="en-US" dirty="0"/>
              <a:t>散布圖 </a:t>
            </a:r>
            <a:r>
              <a:rPr lang="en-US" altLang="zh-TW" dirty="0"/>
              <a:t>== </a:t>
            </a:r>
            <a:r>
              <a:rPr lang="zh-TW" altLang="en-US" dirty="0"/>
              <a:t>了解資料相關度</a:t>
            </a:r>
            <a:endParaRPr lang="en-US" altLang="zh-TW" dirty="0"/>
          </a:p>
          <a:p>
            <a:pPr marL="285750" indent="-285750">
              <a:buFont typeface="Wingdings" panose="05000000000000000000" pitchFamily="2" charset="2"/>
              <a:buChar char="n"/>
            </a:pPr>
            <a:r>
              <a:rPr lang="zh-TW" altLang="en-US" dirty="0"/>
              <a:t>多表並陳的技術</a:t>
            </a:r>
          </a:p>
          <a:p>
            <a:pPr marL="285750" indent="-285750">
              <a:buFont typeface="Wingdings" panose="05000000000000000000" pitchFamily="2" charset="2"/>
              <a:buChar char="n"/>
            </a:pPr>
            <a:r>
              <a:rPr lang="en-US" altLang="zh-TW" dirty="0"/>
              <a:t>Interactive Visualization(</a:t>
            </a:r>
            <a:r>
              <a:rPr lang="zh-TW" altLang="en-US" dirty="0"/>
              <a:t>互動式顯示</a:t>
            </a:r>
            <a:r>
              <a:rPr lang="en-US" altLang="zh-TW" dirty="0"/>
              <a:t>)</a:t>
            </a:r>
            <a:r>
              <a:rPr lang="zh-TW" altLang="en-US" dirty="0"/>
              <a:t>技術</a:t>
            </a:r>
          </a:p>
        </p:txBody>
      </p:sp>
    </p:spTree>
    <p:extLst>
      <p:ext uri="{BB962C8B-B14F-4D97-AF65-F5344CB8AC3E}">
        <p14:creationId xmlns:p14="http://schemas.microsoft.com/office/powerpoint/2010/main" val="348797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315978" y="333663"/>
            <a:ext cx="6259195" cy="6259195"/>
          </a:xfrm>
          <a:prstGeom prst="rect">
            <a:avLst/>
          </a:prstGeom>
        </p:spPr>
      </p:pic>
      <p:sp>
        <p:nvSpPr>
          <p:cNvPr id="5" name="矩形 4"/>
          <p:cNvSpPr/>
          <p:nvPr/>
        </p:nvSpPr>
        <p:spPr>
          <a:xfrm>
            <a:off x="844882" y="444391"/>
            <a:ext cx="2196435" cy="369332"/>
          </a:xfrm>
          <a:prstGeom prst="rect">
            <a:avLst/>
          </a:prstGeom>
        </p:spPr>
        <p:txBody>
          <a:bodyPr wrap="none">
            <a:spAutoFit/>
          </a:bodyPr>
          <a:lstStyle/>
          <a:p>
            <a:r>
              <a:rPr lang="en-US" altLang="zh-TW" dirty="0" err="1"/>
              <a:t>matplotlib</a:t>
            </a:r>
            <a:r>
              <a:rPr lang="zh-TW" altLang="en-US" dirty="0"/>
              <a:t>畫圖架構</a:t>
            </a:r>
          </a:p>
        </p:txBody>
      </p:sp>
    </p:spTree>
    <p:extLst>
      <p:ext uri="{BB962C8B-B14F-4D97-AF65-F5344CB8AC3E}">
        <p14:creationId xmlns:p14="http://schemas.microsoft.com/office/powerpoint/2010/main" val="403309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8" y="225552"/>
            <a:ext cx="10058400" cy="1609344"/>
          </a:xfrm>
        </p:spPr>
        <p:txBody>
          <a:bodyPr>
            <a:normAutofit/>
          </a:bodyPr>
          <a:lstStyle/>
          <a:p>
            <a:r>
              <a:rPr lang="zh-TW" altLang="en-US" dirty="0"/>
              <a:t>各種統計圖表的顯示技術 </a:t>
            </a:r>
            <a:br>
              <a:rPr lang="en-US" altLang="zh-TW" dirty="0"/>
            </a:br>
            <a:r>
              <a:rPr lang="en-US" altLang="zh-TW" dirty="0"/>
              <a:t>Statistics plots</a:t>
            </a:r>
            <a:endParaRPr lang="zh-TW" altLang="en-US" dirty="0"/>
          </a:p>
        </p:txBody>
      </p:sp>
      <p:sp>
        <p:nvSpPr>
          <p:cNvPr id="3" name="內容版面配置區 2"/>
          <p:cNvSpPr>
            <a:spLocks noGrp="1"/>
          </p:cNvSpPr>
          <p:nvPr>
            <p:ph idx="1"/>
          </p:nvPr>
        </p:nvSpPr>
        <p:spPr>
          <a:xfrm>
            <a:off x="1671828" y="1911096"/>
            <a:ext cx="8409432" cy="4337304"/>
          </a:xfrm>
        </p:spPr>
        <p:txBody>
          <a:bodyPr>
            <a:normAutofit fontScale="92500" lnSpcReduction="20000"/>
          </a:bodyPr>
          <a:lstStyle/>
          <a:p>
            <a:r>
              <a:rPr lang="en-US" altLang="zh-TW" dirty="0"/>
              <a:t>plot() </a:t>
            </a:r>
            <a:r>
              <a:rPr lang="zh-TW" altLang="en-US" dirty="0"/>
              <a:t>折線圖 </a:t>
            </a:r>
            <a:r>
              <a:rPr lang="en-US" altLang="zh-TW" dirty="0"/>
              <a:t>== </a:t>
            </a:r>
            <a:r>
              <a:rPr lang="zh-TW" altLang="en-US" dirty="0"/>
              <a:t>了解資料趨勢</a:t>
            </a:r>
          </a:p>
          <a:p>
            <a:r>
              <a:rPr lang="en-US" altLang="zh-TW" dirty="0"/>
              <a:t>scatter() </a:t>
            </a:r>
            <a:r>
              <a:rPr lang="zh-TW" altLang="en-US" dirty="0"/>
              <a:t>散布圖 </a:t>
            </a:r>
            <a:r>
              <a:rPr lang="en-US" altLang="zh-TW" dirty="0"/>
              <a:t>== </a:t>
            </a:r>
            <a:r>
              <a:rPr lang="zh-TW" altLang="en-US" dirty="0"/>
              <a:t>了解資料相關度</a:t>
            </a:r>
          </a:p>
          <a:p>
            <a:r>
              <a:rPr lang="en-US" altLang="zh-TW" dirty="0"/>
              <a:t>bar() </a:t>
            </a:r>
            <a:r>
              <a:rPr lang="zh-TW" altLang="en-US" dirty="0"/>
              <a:t>柱狀圖</a:t>
            </a:r>
          </a:p>
          <a:p>
            <a:r>
              <a:rPr lang="en-US" altLang="zh-TW" dirty="0" err="1"/>
              <a:t>barh</a:t>
            </a:r>
            <a:r>
              <a:rPr lang="en-US" altLang="zh-TW" dirty="0"/>
              <a:t>() </a:t>
            </a:r>
            <a:r>
              <a:rPr lang="zh-TW" altLang="en-US" dirty="0"/>
              <a:t>條形圖</a:t>
            </a:r>
          </a:p>
          <a:p>
            <a:r>
              <a:rPr lang="en-US" altLang="zh-TW" dirty="0" err="1"/>
              <a:t>hist</a:t>
            </a:r>
            <a:r>
              <a:rPr lang="en-US" altLang="zh-TW" dirty="0"/>
              <a:t>()</a:t>
            </a:r>
            <a:r>
              <a:rPr lang="zh-TW" altLang="en-US" dirty="0"/>
              <a:t>直方圖 </a:t>
            </a:r>
            <a:r>
              <a:rPr lang="en-US" altLang="zh-TW" dirty="0" err="1"/>
              <a:t>hist</a:t>
            </a:r>
            <a:r>
              <a:rPr lang="en-US" altLang="zh-TW" dirty="0"/>
              <a:t>(x)</a:t>
            </a:r>
          </a:p>
          <a:p>
            <a:r>
              <a:rPr lang="en-US" altLang="zh-TW" dirty="0"/>
              <a:t>pie()</a:t>
            </a:r>
            <a:r>
              <a:rPr lang="zh-TW" altLang="en-US" dirty="0"/>
              <a:t>圓餅圖 </a:t>
            </a:r>
            <a:r>
              <a:rPr lang="en-US" altLang="zh-TW" dirty="0"/>
              <a:t>pie(x)</a:t>
            </a:r>
          </a:p>
          <a:p>
            <a:r>
              <a:rPr lang="en-US" altLang="zh-TW" dirty="0"/>
              <a:t>polar()</a:t>
            </a:r>
            <a:r>
              <a:rPr lang="zh-TW" altLang="en-US" dirty="0"/>
              <a:t>極線圖</a:t>
            </a:r>
          </a:p>
          <a:p>
            <a:r>
              <a:rPr lang="en-US" altLang="zh-TW" dirty="0"/>
              <a:t>stem()——</a:t>
            </a:r>
            <a:r>
              <a:rPr lang="zh-TW" altLang="en-US" dirty="0"/>
              <a:t>用於繪製棉棒圖</a:t>
            </a:r>
          </a:p>
          <a:p>
            <a:r>
              <a:rPr lang="en-US" altLang="zh-TW" dirty="0"/>
              <a:t>boxplot()</a:t>
            </a:r>
            <a:r>
              <a:rPr lang="zh-TW" altLang="en-US" dirty="0"/>
              <a:t>箱型圖 </a:t>
            </a:r>
            <a:r>
              <a:rPr lang="en-US" altLang="zh-TW" dirty="0"/>
              <a:t>boxplot(X)</a:t>
            </a:r>
          </a:p>
          <a:p>
            <a:r>
              <a:rPr lang="en-US" altLang="zh-TW" dirty="0" err="1"/>
              <a:t>errorbar</a:t>
            </a:r>
            <a:r>
              <a:rPr lang="en-US" altLang="zh-TW" dirty="0"/>
              <a:t>() </a:t>
            </a:r>
            <a:r>
              <a:rPr lang="zh-TW" altLang="en-US" dirty="0"/>
              <a:t>誤差棒圖 </a:t>
            </a:r>
            <a:r>
              <a:rPr lang="en-US" altLang="zh-TW" dirty="0" err="1"/>
              <a:t>errorbar</a:t>
            </a:r>
            <a:r>
              <a:rPr lang="en-US" altLang="zh-TW" dirty="0"/>
              <a:t>(x, y, </a:t>
            </a:r>
            <a:r>
              <a:rPr lang="en-US" altLang="zh-TW" dirty="0" err="1"/>
              <a:t>yerr</a:t>
            </a:r>
            <a:r>
              <a:rPr lang="en-US" altLang="zh-TW" dirty="0"/>
              <a:t>, </a:t>
            </a:r>
            <a:r>
              <a:rPr lang="en-US" altLang="zh-TW" dirty="0" err="1"/>
              <a:t>xerr</a:t>
            </a:r>
            <a:r>
              <a:rPr lang="en-US" altLang="zh-TW" dirty="0"/>
              <a:t>)</a:t>
            </a:r>
          </a:p>
          <a:p>
            <a:r>
              <a:rPr lang="en-US" altLang="zh-TW" dirty="0" err="1"/>
              <a:t>Heatmap</a:t>
            </a:r>
            <a:r>
              <a:rPr lang="en-US" altLang="zh-TW" dirty="0"/>
              <a:t>()</a:t>
            </a:r>
          </a:p>
          <a:p>
            <a:pPr lvl="1"/>
            <a:r>
              <a:rPr lang="en-US" altLang="zh-TW" dirty="0"/>
              <a:t> Creating annotated </a:t>
            </a:r>
            <a:r>
              <a:rPr lang="en-US" altLang="zh-TW" dirty="0" err="1"/>
              <a:t>heatmaps</a:t>
            </a:r>
            <a:r>
              <a:rPr lang="en-US" altLang="zh-TW" dirty="0"/>
              <a:t> </a:t>
            </a:r>
            <a:r>
              <a:rPr lang="en-US" altLang="zh-TW" sz="1400" dirty="0"/>
              <a:t>(https://matplotlib.org/stable/gallery/images_contours_and_fields/image_annotated_heatmap.html</a:t>
            </a:r>
            <a:r>
              <a:rPr lang="en-US" altLang="zh-TW" sz="1300" dirty="0"/>
              <a:t>)</a:t>
            </a:r>
          </a:p>
          <a:p>
            <a:endParaRPr lang="zh-TW" altLang="en-US" dirty="0"/>
          </a:p>
        </p:txBody>
      </p:sp>
    </p:spTree>
    <p:extLst>
      <p:ext uri="{BB962C8B-B14F-4D97-AF65-F5344CB8AC3E}">
        <p14:creationId xmlns:p14="http://schemas.microsoft.com/office/powerpoint/2010/main" val="320496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4.</a:t>
            </a:r>
          </a:p>
          <a:p>
            <a:pPr algn="ctr"/>
            <a:r>
              <a:rPr lang="en-US" altLang="zh-TW" sz="4400" dirty="0"/>
              <a:t>Pandas</a:t>
            </a:r>
            <a:r>
              <a:rPr lang="zh-TW" altLang="en-US" sz="4400" dirty="0"/>
              <a:t>技術實戰 </a:t>
            </a:r>
          </a:p>
        </p:txBody>
      </p:sp>
    </p:spTree>
    <p:extLst>
      <p:ext uri="{BB962C8B-B14F-4D97-AF65-F5344CB8AC3E}">
        <p14:creationId xmlns:p14="http://schemas.microsoft.com/office/powerpoint/2010/main" val="148269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AGENDA</a:t>
            </a:r>
            <a:endParaRPr lang="zh-TW" altLang="en-US" dirty="0"/>
          </a:p>
        </p:txBody>
      </p:sp>
      <p:sp>
        <p:nvSpPr>
          <p:cNvPr id="3" name="內容版面配置區 2"/>
          <p:cNvSpPr>
            <a:spLocks noGrp="1"/>
          </p:cNvSpPr>
          <p:nvPr>
            <p:ph idx="1"/>
          </p:nvPr>
        </p:nvSpPr>
        <p:spPr/>
        <p:txBody>
          <a:bodyPr>
            <a:normAutofit/>
          </a:bodyPr>
          <a:lstStyle/>
          <a:p>
            <a:r>
              <a:rPr lang="en-US" altLang="zh-TW" sz="3600" dirty="0"/>
              <a:t>1.DATA SCIENCE</a:t>
            </a:r>
            <a:r>
              <a:rPr lang="zh-TW" altLang="en-US" sz="3600" dirty="0"/>
              <a:t>資料科學</a:t>
            </a:r>
            <a:endParaRPr lang="en-US" altLang="zh-TW" sz="3600" dirty="0"/>
          </a:p>
          <a:p>
            <a:r>
              <a:rPr lang="en-US" altLang="zh-TW" sz="3600" dirty="0"/>
              <a:t>2.</a:t>
            </a:r>
            <a:r>
              <a:rPr lang="zh-TW" altLang="en-US" sz="3600" dirty="0"/>
              <a:t>資料科學底層核心技術</a:t>
            </a:r>
            <a:r>
              <a:rPr lang="en-US" altLang="zh-TW" sz="3600" dirty="0"/>
              <a:t>NUMPY</a:t>
            </a:r>
          </a:p>
          <a:p>
            <a:r>
              <a:rPr lang="en-US" altLang="zh-TW" sz="3600" dirty="0"/>
              <a:t>3.</a:t>
            </a:r>
            <a:r>
              <a:rPr lang="zh-TW" altLang="en-US" sz="3600" dirty="0"/>
              <a:t>資料視覺化</a:t>
            </a:r>
            <a:r>
              <a:rPr lang="en-US" altLang="zh-TW" sz="3600" dirty="0"/>
              <a:t>(Data Visualization)</a:t>
            </a:r>
          </a:p>
          <a:p>
            <a:r>
              <a:rPr lang="en-US" altLang="zh-TW" sz="3600" dirty="0"/>
              <a:t>4.Pandas</a:t>
            </a:r>
            <a:r>
              <a:rPr lang="zh-TW" altLang="en-US" sz="3600" dirty="0"/>
              <a:t>技術實戰 </a:t>
            </a:r>
          </a:p>
        </p:txBody>
      </p:sp>
    </p:spTree>
    <p:extLst>
      <p:ext uri="{BB962C8B-B14F-4D97-AF65-F5344CB8AC3E}">
        <p14:creationId xmlns:p14="http://schemas.microsoft.com/office/powerpoint/2010/main" val="303428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18220" y="3256479"/>
            <a:ext cx="3108960" cy="2862322"/>
          </a:xfrm>
          <a:prstGeom prst="rect">
            <a:avLst/>
          </a:prstGeom>
          <a:solidFill>
            <a:schemeClr val="accent6">
              <a:lumMod val="20000"/>
              <a:lumOff val="80000"/>
            </a:schemeClr>
          </a:solidFill>
        </p:spPr>
        <p:txBody>
          <a:bodyPr wrap="square">
            <a:spAutoFit/>
          </a:bodyPr>
          <a:lstStyle/>
          <a:p>
            <a:r>
              <a:rPr lang="en-US" altLang="zh-TW" dirty="0" err="1"/>
              <a:t>DataFrame</a:t>
            </a:r>
            <a:r>
              <a:rPr lang="zh-TW" altLang="en-US" dirty="0"/>
              <a:t>的運算</a:t>
            </a:r>
            <a:r>
              <a:rPr lang="en-US" altLang="zh-TW" dirty="0"/>
              <a:t>2:</a:t>
            </a:r>
          </a:p>
          <a:p>
            <a:r>
              <a:rPr lang="en-US" altLang="zh-TW" dirty="0"/>
              <a:t>Combining and Merging Datasets</a:t>
            </a:r>
            <a:r>
              <a:rPr lang="zh-TW" altLang="en-US" dirty="0"/>
              <a:t>（合併資料集）</a:t>
            </a:r>
          </a:p>
          <a:p>
            <a:r>
              <a:rPr lang="en-US" altLang="zh-TW" dirty="0"/>
              <a:t>join</a:t>
            </a:r>
            <a:r>
              <a:rPr lang="zh-TW" altLang="en-US" dirty="0"/>
              <a:t>：連接</a:t>
            </a:r>
          </a:p>
          <a:p>
            <a:r>
              <a:rPr lang="en-US" altLang="zh-TW" dirty="0"/>
              <a:t>combine</a:t>
            </a:r>
            <a:r>
              <a:rPr lang="zh-TW" altLang="en-US" dirty="0"/>
              <a:t>：合併</a:t>
            </a:r>
          </a:p>
          <a:p>
            <a:r>
              <a:rPr lang="en-US" altLang="zh-TW" dirty="0"/>
              <a:t>reshape</a:t>
            </a:r>
            <a:r>
              <a:rPr lang="zh-TW" altLang="en-US" dirty="0"/>
              <a:t>：整形</a:t>
            </a:r>
          </a:p>
          <a:p>
            <a:r>
              <a:rPr lang="en-US" altLang="zh-TW" dirty="0"/>
              <a:t>merge</a:t>
            </a:r>
            <a:r>
              <a:rPr lang="zh-TW" altLang="en-US" dirty="0"/>
              <a:t>：歸併</a:t>
            </a:r>
          </a:p>
          <a:p>
            <a:r>
              <a:rPr lang="en-US" altLang="zh-TW" dirty="0"/>
              <a:t>concatenate</a:t>
            </a:r>
            <a:r>
              <a:rPr lang="zh-TW" altLang="en-US" dirty="0"/>
              <a:t>：串聯</a:t>
            </a:r>
          </a:p>
          <a:p>
            <a:r>
              <a:rPr lang="en-US" altLang="zh-TW" dirty="0"/>
              <a:t>pivot</a:t>
            </a:r>
            <a:r>
              <a:rPr lang="zh-TW" altLang="en-US" dirty="0"/>
              <a:t>：旋轉</a:t>
            </a:r>
          </a:p>
          <a:p>
            <a:r>
              <a:rPr lang="en-US" altLang="zh-TW" dirty="0"/>
              <a:t>stack</a:t>
            </a:r>
            <a:r>
              <a:rPr lang="zh-TW" altLang="en-US" dirty="0"/>
              <a:t>：堆疊</a:t>
            </a:r>
          </a:p>
        </p:txBody>
      </p:sp>
      <p:sp>
        <p:nvSpPr>
          <p:cNvPr id="5" name="矩形 4"/>
          <p:cNvSpPr/>
          <p:nvPr/>
        </p:nvSpPr>
        <p:spPr>
          <a:xfrm>
            <a:off x="6640830" y="1084095"/>
            <a:ext cx="5322570" cy="2031325"/>
          </a:xfrm>
          <a:prstGeom prst="rect">
            <a:avLst/>
          </a:prstGeom>
          <a:solidFill>
            <a:schemeClr val="accent6">
              <a:lumMod val="20000"/>
              <a:lumOff val="80000"/>
            </a:schemeClr>
          </a:solidFill>
        </p:spPr>
        <p:txBody>
          <a:bodyPr wrap="square">
            <a:spAutoFit/>
          </a:bodyPr>
          <a:lstStyle/>
          <a:p>
            <a:r>
              <a:rPr lang="en-US" altLang="zh-TW" dirty="0" err="1"/>
              <a:t>DataFrame</a:t>
            </a:r>
            <a:r>
              <a:rPr lang="zh-TW" altLang="en-US" dirty="0"/>
              <a:t>的運算</a:t>
            </a:r>
            <a:r>
              <a:rPr lang="en-US" altLang="zh-TW" dirty="0"/>
              <a:t>1:</a:t>
            </a:r>
          </a:p>
          <a:p>
            <a:r>
              <a:rPr lang="en-US" altLang="zh-TW" dirty="0"/>
              <a:t>Data Aggregation and Group Operations</a:t>
            </a:r>
          </a:p>
          <a:p>
            <a:r>
              <a:rPr lang="zh-TW" altLang="en-US" dirty="0"/>
              <a:t>資料匯總和組操作常見運算</a:t>
            </a:r>
          </a:p>
          <a:p>
            <a:r>
              <a:rPr lang="zh-TW" altLang="en-US" sz="1200" dirty="0"/>
              <a:t>把一個</a:t>
            </a:r>
            <a:r>
              <a:rPr lang="en-US" altLang="zh-TW" sz="1200" dirty="0"/>
              <a:t>pandas</a:t>
            </a:r>
            <a:r>
              <a:rPr lang="zh-TW" altLang="en-US" sz="1200" dirty="0"/>
              <a:t>物件（</a:t>
            </a:r>
            <a:r>
              <a:rPr lang="en-US" altLang="zh-TW" sz="1200" dirty="0"/>
              <a:t>series</a:t>
            </a:r>
            <a:r>
              <a:rPr lang="zh-TW" altLang="en-US" sz="1200" dirty="0"/>
              <a:t>或</a:t>
            </a:r>
            <a:r>
              <a:rPr lang="en-US" altLang="zh-TW" sz="1200" dirty="0" err="1"/>
              <a:t>DataFrame</a:t>
            </a:r>
            <a:r>
              <a:rPr lang="zh-TW" altLang="en-US" sz="1200" dirty="0"/>
              <a:t>）按</a:t>
            </a:r>
            <a:r>
              <a:rPr lang="en-US" altLang="zh-TW" sz="1200" dirty="0"/>
              <a:t>key</a:t>
            </a:r>
            <a:r>
              <a:rPr lang="zh-TW" altLang="en-US" sz="1200" dirty="0"/>
              <a:t>分解為多個</a:t>
            </a:r>
          </a:p>
          <a:p>
            <a:r>
              <a:rPr lang="zh-TW" altLang="en-US" sz="1200" dirty="0"/>
              <a:t>計算群組的匯總統計值</a:t>
            </a:r>
            <a:r>
              <a:rPr lang="en-US" altLang="zh-TW" sz="1200" dirty="0"/>
              <a:t>group summary statistics:</a:t>
            </a:r>
          </a:p>
          <a:p>
            <a:r>
              <a:rPr lang="en-US" altLang="zh-TW" sz="1200" dirty="0"/>
              <a:t>         </a:t>
            </a:r>
            <a:r>
              <a:rPr lang="zh-TW" altLang="en-US" sz="1200" dirty="0"/>
              <a:t>計數，平均值，標準差，或使用者自己定義的函數</a:t>
            </a:r>
          </a:p>
          <a:p>
            <a:r>
              <a:rPr lang="zh-TW" altLang="en-US" sz="1200" dirty="0"/>
              <a:t>應用組內的轉換或其他一些操作，比如標準化，線性回歸，排序，子集選擇</a:t>
            </a:r>
          </a:p>
          <a:p>
            <a:r>
              <a:rPr lang="zh-TW" altLang="en-US" sz="1200" dirty="0"/>
              <a:t>計算透視表和交叉列表</a:t>
            </a:r>
          </a:p>
          <a:p>
            <a:r>
              <a:rPr lang="zh-TW" altLang="en-US" sz="1200" dirty="0"/>
              <a:t>進行分位數分析和其他一些統計分析</a:t>
            </a:r>
          </a:p>
        </p:txBody>
      </p:sp>
      <p:sp>
        <p:nvSpPr>
          <p:cNvPr id="6" name="矩形 5"/>
          <p:cNvSpPr/>
          <p:nvPr/>
        </p:nvSpPr>
        <p:spPr>
          <a:xfrm>
            <a:off x="2194560" y="4130919"/>
            <a:ext cx="7287768" cy="2400657"/>
          </a:xfrm>
          <a:prstGeom prst="rect">
            <a:avLst/>
          </a:prstGeom>
        </p:spPr>
        <p:txBody>
          <a:bodyPr wrap="square">
            <a:spAutoFit/>
          </a:bodyPr>
          <a:lstStyle/>
          <a:p>
            <a:r>
              <a:rPr lang="en-US" altLang="zh-TW" dirty="0"/>
              <a:t>pandas</a:t>
            </a:r>
            <a:r>
              <a:rPr lang="zh-TW" altLang="en-US" dirty="0"/>
              <a:t>資料匯入</a:t>
            </a:r>
            <a:r>
              <a:rPr lang="en-US" altLang="zh-TW" dirty="0"/>
              <a:t>:</a:t>
            </a:r>
            <a:r>
              <a:rPr lang="zh-TW" altLang="en-US" dirty="0"/>
              <a:t>如何將資料載入成</a:t>
            </a:r>
            <a:r>
              <a:rPr lang="en-US" altLang="zh-TW" dirty="0" err="1"/>
              <a:t>DataFrame</a:t>
            </a:r>
            <a:endParaRPr lang="en-US" altLang="zh-TW" dirty="0"/>
          </a:p>
          <a:p>
            <a:r>
              <a:rPr lang="zh-TW" altLang="en-US" dirty="0"/>
              <a:t>讀寫</a:t>
            </a:r>
            <a:r>
              <a:rPr lang="en-US" altLang="zh-TW" dirty="0"/>
              <a:t>CSV</a:t>
            </a:r>
            <a:r>
              <a:rPr lang="zh-TW" altLang="en-US" dirty="0"/>
              <a:t>檔案</a:t>
            </a:r>
          </a:p>
          <a:p>
            <a:r>
              <a:rPr lang="zh-TW" altLang="en-US" sz="1200" dirty="0"/>
              <a:t>各式</a:t>
            </a:r>
            <a:r>
              <a:rPr lang="en-US" altLang="zh-TW" sz="1200" dirty="0"/>
              <a:t>csv</a:t>
            </a:r>
            <a:r>
              <a:rPr lang="zh-TW" altLang="en-US" sz="1200" dirty="0"/>
              <a:t>的讀取技術</a:t>
            </a:r>
          </a:p>
          <a:p>
            <a:pPr lvl="1"/>
            <a:r>
              <a:rPr lang="zh-TW" altLang="en-US" sz="1200" dirty="0"/>
              <a:t>去除頭部說明文字</a:t>
            </a:r>
          </a:p>
          <a:p>
            <a:pPr lvl="1"/>
            <a:r>
              <a:rPr lang="zh-TW" altLang="en-US" sz="1200" dirty="0"/>
              <a:t>去除底部說明文字</a:t>
            </a:r>
          </a:p>
          <a:p>
            <a:pPr lvl="1"/>
            <a:r>
              <a:rPr lang="zh-TW" altLang="en-US" sz="1200" dirty="0"/>
              <a:t>讀取部分欄位</a:t>
            </a:r>
          </a:p>
          <a:p>
            <a:pPr lvl="1"/>
            <a:r>
              <a:rPr lang="zh-TW" altLang="en-US" sz="1200" dirty="0"/>
              <a:t>讀取部分資料</a:t>
            </a:r>
          </a:p>
          <a:p>
            <a:r>
              <a:rPr lang="zh-TW" altLang="en-US" dirty="0"/>
              <a:t>讀寫</a:t>
            </a:r>
            <a:r>
              <a:rPr lang="en-US" altLang="zh-TW" dirty="0"/>
              <a:t>excel</a:t>
            </a:r>
            <a:r>
              <a:rPr lang="zh-TW" altLang="en-US" dirty="0"/>
              <a:t>檔案 </a:t>
            </a:r>
            <a:r>
              <a:rPr lang="en-US" altLang="zh-TW" dirty="0"/>
              <a:t>Reading and writing data in Excel format</a:t>
            </a:r>
          </a:p>
          <a:p>
            <a:r>
              <a:rPr lang="zh-TW" altLang="en-US" dirty="0"/>
              <a:t>讀寫 </a:t>
            </a:r>
            <a:r>
              <a:rPr lang="en-US" altLang="zh-TW" dirty="0"/>
              <a:t>JSON </a:t>
            </a:r>
            <a:r>
              <a:rPr lang="zh-TW" altLang="en-US" dirty="0"/>
              <a:t>檔案</a:t>
            </a:r>
          </a:p>
          <a:p>
            <a:r>
              <a:rPr lang="zh-TW" altLang="en-US" dirty="0"/>
              <a:t>讀取網頁表格資料</a:t>
            </a:r>
          </a:p>
        </p:txBody>
      </p:sp>
      <p:sp>
        <p:nvSpPr>
          <p:cNvPr id="8" name="內容版面配置區 2"/>
          <p:cNvSpPr txBox="1">
            <a:spLocks/>
          </p:cNvSpPr>
          <p:nvPr/>
        </p:nvSpPr>
        <p:spPr>
          <a:xfrm>
            <a:off x="487680" y="367826"/>
            <a:ext cx="8502396" cy="405079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TW" dirty="0"/>
              <a:t>pandas </a:t>
            </a:r>
            <a:r>
              <a:rPr lang="zh-TW" altLang="en-US" dirty="0"/>
              <a:t>資料分析</a:t>
            </a:r>
          </a:p>
          <a:p>
            <a:r>
              <a:rPr lang="en-US" altLang="zh-TW" dirty="0"/>
              <a:t>pandas</a:t>
            </a:r>
            <a:r>
              <a:rPr lang="zh-TW" altLang="en-US" dirty="0"/>
              <a:t>的資料結構</a:t>
            </a:r>
            <a:r>
              <a:rPr lang="en-US" altLang="zh-TW" dirty="0"/>
              <a:t>(Data Structures)</a:t>
            </a:r>
            <a:r>
              <a:rPr lang="zh-TW" altLang="en-US" dirty="0"/>
              <a:t>與基本屬性 </a:t>
            </a:r>
            <a:r>
              <a:rPr lang="en-US" altLang="zh-TW" dirty="0"/>
              <a:t>==&gt; series vs </a:t>
            </a:r>
            <a:r>
              <a:rPr lang="en-US" altLang="zh-TW" dirty="0" err="1"/>
              <a:t>DataFrame</a:t>
            </a:r>
            <a:endParaRPr lang="en-US" altLang="zh-TW" dirty="0"/>
          </a:p>
          <a:p>
            <a:r>
              <a:rPr lang="zh-TW" altLang="en-US" dirty="0"/>
              <a:t>建立</a:t>
            </a:r>
            <a:r>
              <a:rPr lang="en-US" altLang="zh-TW" dirty="0" err="1"/>
              <a:t>DataFrame</a:t>
            </a:r>
            <a:r>
              <a:rPr lang="zh-TW" altLang="en-US" dirty="0"/>
              <a:t>的各種技巧</a:t>
            </a:r>
          </a:p>
          <a:p>
            <a:r>
              <a:rPr lang="en-US" altLang="zh-TW" dirty="0"/>
              <a:t>pandas</a:t>
            </a:r>
            <a:r>
              <a:rPr lang="zh-TW" altLang="en-US" dirty="0"/>
              <a:t>資料匯入</a:t>
            </a:r>
            <a:r>
              <a:rPr lang="en-US" altLang="zh-TW" dirty="0"/>
              <a:t>:</a:t>
            </a:r>
            <a:r>
              <a:rPr lang="zh-TW" altLang="en-US" dirty="0"/>
              <a:t>如何將資料載入成</a:t>
            </a:r>
            <a:r>
              <a:rPr lang="en-US" altLang="zh-TW" dirty="0" err="1"/>
              <a:t>DataFrame</a:t>
            </a:r>
            <a:endParaRPr lang="en-US" altLang="zh-TW" dirty="0"/>
          </a:p>
          <a:p>
            <a:pPr lvl="1"/>
            <a:r>
              <a:rPr lang="zh-TW" altLang="en-US" dirty="0"/>
              <a:t>讀寫</a:t>
            </a:r>
            <a:r>
              <a:rPr lang="en-US" altLang="zh-TW" dirty="0"/>
              <a:t>CSV</a:t>
            </a:r>
            <a:r>
              <a:rPr lang="zh-TW" altLang="en-US" dirty="0"/>
              <a:t>檔案</a:t>
            </a:r>
          </a:p>
          <a:p>
            <a:pPr lvl="1"/>
            <a:r>
              <a:rPr lang="zh-TW" altLang="en-US" dirty="0"/>
              <a:t>讀寫</a:t>
            </a:r>
            <a:r>
              <a:rPr lang="en-US" altLang="zh-TW" dirty="0"/>
              <a:t>excel</a:t>
            </a:r>
            <a:r>
              <a:rPr lang="zh-TW" altLang="en-US" dirty="0"/>
              <a:t>檔案 </a:t>
            </a:r>
            <a:r>
              <a:rPr lang="en-US" altLang="zh-TW" dirty="0"/>
              <a:t>Reading and writing data in Excel format</a:t>
            </a:r>
          </a:p>
          <a:p>
            <a:pPr lvl="1"/>
            <a:r>
              <a:rPr lang="zh-TW" altLang="en-US" dirty="0"/>
              <a:t>讀寫 </a:t>
            </a:r>
            <a:r>
              <a:rPr lang="en-US" altLang="zh-TW" dirty="0"/>
              <a:t>JSON </a:t>
            </a:r>
            <a:r>
              <a:rPr lang="zh-TW" altLang="en-US" dirty="0"/>
              <a:t>檔案</a:t>
            </a:r>
          </a:p>
          <a:p>
            <a:pPr lvl="1"/>
            <a:r>
              <a:rPr lang="zh-TW" altLang="en-US" dirty="0"/>
              <a:t>讀取網頁表格資料</a:t>
            </a:r>
          </a:p>
          <a:p>
            <a:r>
              <a:rPr lang="en-US" altLang="zh-TW" dirty="0"/>
              <a:t>pandas</a:t>
            </a:r>
            <a:r>
              <a:rPr lang="zh-TW" altLang="en-US" dirty="0"/>
              <a:t>資料清理</a:t>
            </a:r>
            <a:r>
              <a:rPr lang="en-US" altLang="zh-TW" dirty="0"/>
              <a:t>(Data cleaning)</a:t>
            </a:r>
          </a:p>
          <a:p>
            <a:r>
              <a:rPr lang="en-US" altLang="zh-TW" dirty="0" err="1"/>
              <a:t>DataFrame</a:t>
            </a:r>
            <a:r>
              <a:rPr lang="zh-TW" altLang="en-US" dirty="0"/>
              <a:t>的運算</a:t>
            </a:r>
            <a:r>
              <a:rPr lang="en-US" altLang="zh-TW" dirty="0"/>
              <a:t>1:Data Aggregation and Group Operations</a:t>
            </a:r>
            <a:br>
              <a:rPr lang="en-US" altLang="zh-TW" dirty="0"/>
            </a:br>
            <a:r>
              <a:rPr lang="zh-TW" altLang="en-US" dirty="0"/>
              <a:t>資料匯總和組操作常見運算</a:t>
            </a:r>
          </a:p>
          <a:p>
            <a:r>
              <a:rPr lang="en-US" altLang="zh-TW" dirty="0" err="1"/>
              <a:t>DataFrame</a:t>
            </a:r>
            <a:r>
              <a:rPr lang="zh-TW" altLang="en-US" dirty="0"/>
              <a:t>的運算</a:t>
            </a:r>
            <a:r>
              <a:rPr lang="en-US" altLang="zh-TW" dirty="0"/>
              <a:t>2:Combining and Merging Datasets</a:t>
            </a:r>
          </a:p>
          <a:p>
            <a:pPr marL="0" indent="0">
              <a:buNone/>
            </a:pPr>
            <a:r>
              <a:rPr lang="zh-TW" altLang="en-US" dirty="0"/>
              <a:t>   合併資料集</a:t>
            </a:r>
          </a:p>
        </p:txBody>
      </p:sp>
    </p:spTree>
    <p:extLst>
      <p:ext uri="{BB962C8B-B14F-4D97-AF65-F5344CB8AC3E}">
        <p14:creationId xmlns:p14="http://schemas.microsoft.com/office/powerpoint/2010/main" val="119508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2888" y="2716798"/>
            <a:ext cx="7597140" cy="3139321"/>
          </a:xfrm>
          <a:prstGeom prst="rect">
            <a:avLst/>
          </a:prstGeom>
        </p:spPr>
        <p:txBody>
          <a:bodyPr wrap="square">
            <a:spAutoFit/>
          </a:bodyPr>
          <a:lstStyle/>
          <a:p>
            <a:r>
              <a:rPr lang="en-US" altLang="zh-TW" dirty="0"/>
              <a:t>import pandas as </a:t>
            </a:r>
            <a:r>
              <a:rPr lang="en-US" altLang="zh-TW" dirty="0" err="1"/>
              <a:t>pd</a:t>
            </a:r>
            <a:r>
              <a:rPr lang="en-US" altLang="zh-TW" dirty="0"/>
              <a:t> </a:t>
            </a:r>
          </a:p>
          <a:p>
            <a:endParaRPr lang="en-US" altLang="zh-TW" dirty="0"/>
          </a:p>
          <a:p>
            <a:r>
              <a:rPr lang="en-US" altLang="zh-TW" dirty="0" err="1"/>
              <a:t>url</a:t>
            </a:r>
            <a:r>
              <a:rPr lang="en-US" altLang="zh-TW" dirty="0"/>
              <a:t> ='https://en.wikipedia.org/wiki/</a:t>
            </a:r>
            <a:r>
              <a:rPr lang="en-US" altLang="zh-TW" dirty="0" err="1"/>
              <a:t>The_Beatles_discography</a:t>
            </a:r>
            <a:r>
              <a:rPr lang="en-US" altLang="zh-TW" dirty="0"/>
              <a:t>'</a:t>
            </a:r>
          </a:p>
          <a:p>
            <a:endParaRPr lang="en-US" altLang="zh-TW" dirty="0"/>
          </a:p>
          <a:p>
            <a:r>
              <a:rPr lang="en-US" altLang="zh-TW" dirty="0" err="1"/>
              <a:t>dfs</a:t>
            </a:r>
            <a:r>
              <a:rPr lang="en-US" altLang="zh-TW" dirty="0"/>
              <a:t> = </a:t>
            </a:r>
            <a:r>
              <a:rPr lang="en-US" altLang="zh-TW" dirty="0" err="1"/>
              <a:t>pd.</a:t>
            </a:r>
            <a:r>
              <a:rPr lang="en-US" altLang="zh-TW" b="1" dirty="0" err="1">
                <a:solidFill>
                  <a:srgbClr val="FF0000"/>
                </a:solidFill>
                <a:effectLst>
                  <a:outerShdw blurRad="38100" dist="38100" dir="2700000" algn="tl">
                    <a:srgbClr val="000000">
                      <a:alpha val="43137"/>
                    </a:srgbClr>
                  </a:outerShdw>
                </a:effectLst>
              </a:rPr>
              <a:t>read_html</a:t>
            </a:r>
            <a:r>
              <a:rPr lang="en-US" altLang="zh-TW" dirty="0"/>
              <a:t>(</a:t>
            </a:r>
            <a:r>
              <a:rPr lang="en-US" altLang="zh-TW" dirty="0" err="1"/>
              <a:t>url</a:t>
            </a:r>
            <a:r>
              <a:rPr lang="en-US" altLang="zh-TW" dirty="0"/>
              <a:t>)</a:t>
            </a:r>
          </a:p>
          <a:p>
            <a:endParaRPr lang="en-US" altLang="zh-TW" dirty="0"/>
          </a:p>
          <a:p>
            <a:r>
              <a:rPr lang="en-US" altLang="zh-TW" dirty="0"/>
              <a:t>#</a:t>
            </a:r>
            <a:r>
              <a:rPr lang="en-US" altLang="zh-TW" dirty="0" err="1"/>
              <a:t>len</a:t>
            </a:r>
            <a:r>
              <a:rPr lang="en-US" altLang="zh-TW" dirty="0"/>
              <a:t>(</a:t>
            </a:r>
            <a:r>
              <a:rPr lang="en-US" altLang="zh-TW" dirty="0" err="1"/>
              <a:t>dfs</a:t>
            </a:r>
            <a:r>
              <a:rPr lang="en-US" altLang="zh-TW" dirty="0"/>
              <a:t>)</a:t>
            </a:r>
          </a:p>
          <a:p>
            <a:endParaRPr lang="en-US" altLang="zh-TW" dirty="0"/>
          </a:p>
          <a:p>
            <a:r>
              <a:rPr lang="en-US" altLang="zh-TW" dirty="0" err="1"/>
              <a:t>dfs</a:t>
            </a:r>
            <a:r>
              <a:rPr lang="en-US" altLang="zh-TW" dirty="0"/>
              <a:t>[0]</a:t>
            </a:r>
          </a:p>
          <a:p>
            <a:endParaRPr lang="en-US" altLang="zh-TW" dirty="0"/>
          </a:p>
          <a:p>
            <a:r>
              <a:rPr lang="en-US" altLang="zh-TW" dirty="0"/>
              <a:t>#</a:t>
            </a:r>
            <a:r>
              <a:rPr lang="en-US" altLang="zh-TW" dirty="0" err="1"/>
              <a:t>dfs</a:t>
            </a:r>
            <a:r>
              <a:rPr lang="en-US" altLang="zh-TW" dirty="0"/>
              <a:t>[1]</a:t>
            </a:r>
            <a:endParaRPr lang="zh-TW" altLang="en-US" dirty="0"/>
          </a:p>
        </p:txBody>
      </p:sp>
      <p:sp>
        <p:nvSpPr>
          <p:cNvPr id="3" name="矩形 2"/>
          <p:cNvSpPr/>
          <p:nvPr/>
        </p:nvSpPr>
        <p:spPr>
          <a:xfrm>
            <a:off x="1179048" y="219194"/>
            <a:ext cx="6012352" cy="800219"/>
          </a:xfrm>
          <a:prstGeom prst="rect">
            <a:avLst/>
          </a:prstGeom>
        </p:spPr>
        <p:txBody>
          <a:bodyPr wrap="none">
            <a:spAutoFit/>
          </a:bodyPr>
          <a:lstStyle/>
          <a:p>
            <a:r>
              <a:rPr lang="en-US" altLang="zh-TW" sz="3200" dirty="0" err="1"/>
              <a:t>pandas.</a:t>
            </a:r>
            <a:r>
              <a:rPr lang="en-US" altLang="zh-TW" sz="3200" b="1" dirty="0" err="1">
                <a:solidFill>
                  <a:srgbClr val="FF0000"/>
                </a:solidFill>
                <a:effectLst>
                  <a:outerShdw blurRad="38100" dist="38100" dir="2700000" algn="tl">
                    <a:srgbClr val="000000">
                      <a:alpha val="43137"/>
                    </a:srgbClr>
                  </a:outerShdw>
                </a:effectLst>
              </a:rPr>
              <a:t>read_html</a:t>
            </a:r>
            <a:r>
              <a:rPr lang="en-US" altLang="zh-TW" sz="3200" dirty="0"/>
              <a:t>()</a:t>
            </a:r>
          </a:p>
          <a:p>
            <a:r>
              <a:rPr lang="en-US" altLang="zh-TW" sz="1400" dirty="0"/>
              <a:t>https://pandas.pydata.org/docs/reference/api/pandas.read_html.html</a:t>
            </a:r>
            <a:endParaRPr lang="zh-TW" altLang="en-US" sz="1400" dirty="0"/>
          </a:p>
        </p:txBody>
      </p:sp>
      <p:pic>
        <p:nvPicPr>
          <p:cNvPr id="4" name="圖片 3"/>
          <p:cNvPicPr>
            <a:picLocks noChangeAspect="1"/>
          </p:cNvPicPr>
          <p:nvPr/>
        </p:nvPicPr>
        <p:blipFill rotWithShape="1">
          <a:blip r:embed="rId2"/>
          <a:srcRect l="220" t="12787" r="-220" b="3114"/>
          <a:stretch/>
        </p:blipFill>
        <p:spPr>
          <a:xfrm>
            <a:off x="4771964" y="1176635"/>
            <a:ext cx="6934200" cy="1954530"/>
          </a:xfrm>
          <a:prstGeom prst="rect">
            <a:avLst/>
          </a:prstGeom>
        </p:spPr>
      </p:pic>
      <p:sp>
        <p:nvSpPr>
          <p:cNvPr id="5" name="矩形 4"/>
          <p:cNvSpPr/>
          <p:nvPr/>
        </p:nvSpPr>
        <p:spPr>
          <a:xfrm>
            <a:off x="4625340" y="4766995"/>
            <a:ext cx="6621780" cy="553998"/>
          </a:xfrm>
          <a:prstGeom prst="rect">
            <a:avLst/>
          </a:prstGeom>
          <a:solidFill>
            <a:schemeClr val="accent6">
              <a:lumMod val="20000"/>
              <a:lumOff val="80000"/>
            </a:schemeClr>
          </a:solidFill>
        </p:spPr>
        <p:txBody>
          <a:bodyPr wrap="square">
            <a:spAutoFit/>
          </a:bodyPr>
          <a:lstStyle/>
          <a:p>
            <a:r>
              <a:rPr lang="en-US" altLang="zh-TW" dirty="0"/>
              <a:t>[Pandas</a:t>
            </a:r>
            <a:r>
              <a:rPr lang="zh-TW" altLang="en-US" dirty="0"/>
              <a:t>教學</a:t>
            </a:r>
            <a:r>
              <a:rPr lang="en-US" altLang="zh-TW" dirty="0"/>
              <a:t>]</a:t>
            </a:r>
            <a:r>
              <a:rPr lang="zh-TW" altLang="en-US" dirty="0"/>
              <a:t>掌握</a:t>
            </a:r>
            <a:r>
              <a:rPr lang="en-US" altLang="zh-TW" dirty="0"/>
              <a:t>Pandas </a:t>
            </a:r>
            <a:r>
              <a:rPr lang="en-US" altLang="zh-TW" dirty="0" err="1"/>
              <a:t>DataFrame</a:t>
            </a:r>
            <a:r>
              <a:rPr lang="zh-TW" altLang="en-US" dirty="0"/>
              <a:t>讀取網頁表格的實作技巧</a:t>
            </a:r>
            <a:endParaRPr lang="en-US" altLang="zh-TW" dirty="0"/>
          </a:p>
          <a:p>
            <a:r>
              <a:rPr lang="en-US" altLang="zh-TW" sz="1200" dirty="0"/>
              <a:t>https://www.learncodewithmike.com/2020/11/read-html-table-using-pandas.html</a:t>
            </a:r>
            <a:endParaRPr lang="zh-TW" altLang="en-US" sz="1200" dirty="0"/>
          </a:p>
        </p:txBody>
      </p:sp>
      <p:sp>
        <p:nvSpPr>
          <p:cNvPr id="6" name="矩形 5"/>
          <p:cNvSpPr/>
          <p:nvPr/>
        </p:nvSpPr>
        <p:spPr>
          <a:xfrm>
            <a:off x="7437150" y="157638"/>
            <a:ext cx="4339650" cy="923330"/>
          </a:xfrm>
          <a:prstGeom prst="rect">
            <a:avLst/>
          </a:prstGeom>
          <a:solidFill>
            <a:schemeClr val="tx2">
              <a:lumMod val="50000"/>
            </a:schemeClr>
          </a:solidFill>
        </p:spPr>
        <p:txBody>
          <a:bodyPr wrap="none">
            <a:spAutoFit/>
          </a:bodyPr>
          <a:lstStyle/>
          <a:p>
            <a:r>
              <a:rPr lang="zh-TW" altLang="en-US" sz="5400" dirty="0">
                <a:solidFill>
                  <a:srgbClr val="FFFF00"/>
                </a:solidFill>
              </a:rPr>
              <a:t>讀取網頁表格</a:t>
            </a:r>
          </a:p>
        </p:txBody>
      </p:sp>
    </p:spTree>
    <p:extLst>
      <p:ext uri="{BB962C8B-B14F-4D97-AF65-F5344CB8AC3E}">
        <p14:creationId xmlns:p14="http://schemas.microsoft.com/office/powerpoint/2010/main" val="226486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sz="half" idx="1"/>
          </p:nvPr>
        </p:nvPicPr>
        <p:blipFill>
          <a:blip r:embed="rId2"/>
          <a:stretch>
            <a:fillRect/>
          </a:stretch>
        </p:blipFill>
        <p:spPr>
          <a:xfrm>
            <a:off x="1267110" y="959485"/>
            <a:ext cx="3472530" cy="5392203"/>
          </a:xfrm>
          <a:prstGeom prst="rect">
            <a:avLst/>
          </a:prstGeom>
        </p:spPr>
      </p:pic>
      <p:pic>
        <p:nvPicPr>
          <p:cNvPr id="6" name="內容版面配置區 5"/>
          <p:cNvPicPr>
            <a:picLocks noGrp="1" noChangeAspect="1"/>
          </p:cNvPicPr>
          <p:nvPr>
            <p:ph sz="half" idx="2"/>
          </p:nvPr>
        </p:nvPicPr>
        <p:blipFill>
          <a:blip r:embed="rId3"/>
          <a:stretch>
            <a:fillRect/>
          </a:stretch>
        </p:blipFill>
        <p:spPr>
          <a:xfrm>
            <a:off x="5497986" y="327025"/>
            <a:ext cx="5940320" cy="6089015"/>
          </a:xfrm>
          <a:prstGeom prst="rect">
            <a:avLst/>
          </a:prstGeom>
        </p:spPr>
      </p:pic>
    </p:spTree>
    <p:extLst>
      <p:ext uri="{BB962C8B-B14F-4D97-AF65-F5344CB8AC3E}">
        <p14:creationId xmlns:p14="http://schemas.microsoft.com/office/powerpoint/2010/main" val="292644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1.</a:t>
            </a:r>
          </a:p>
          <a:p>
            <a:pPr algn="ctr"/>
            <a:r>
              <a:rPr lang="en-US" altLang="zh-TW" sz="4400" dirty="0"/>
              <a:t>DATA SCIENCE</a:t>
            </a:r>
          </a:p>
          <a:p>
            <a:pPr algn="ctr"/>
            <a:r>
              <a:rPr lang="zh-TW" altLang="en-US" sz="4400" dirty="0"/>
              <a:t>資料科學</a:t>
            </a:r>
          </a:p>
        </p:txBody>
      </p:sp>
    </p:spTree>
    <p:extLst>
      <p:ext uri="{BB962C8B-B14F-4D97-AF65-F5344CB8AC3E}">
        <p14:creationId xmlns:p14="http://schemas.microsoft.com/office/powerpoint/2010/main" val="125880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4ED82A9-EE10-4B97-B427-9A318A7F04E1}"/>
              </a:ext>
            </a:extLst>
          </p:cNvPr>
          <p:cNvSpPr>
            <a:spLocks noGrp="1"/>
          </p:cNvSpPr>
          <p:nvPr>
            <p:ph idx="1"/>
          </p:nvPr>
        </p:nvSpPr>
        <p:spPr>
          <a:xfrm>
            <a:off x="680610" y="842484"/>
            <a:ext cx="10058400" cy="1221094"/>
          </a:xfrm>
        </p:spPr>
        <p:txBody>
          <a:bodyPr/>
          <a:lstStyle/>
          <a:p>
            <a:pPr marL="0" indent="0">
              <a:buNone/>
            </a:pPr>
            <a:r>
              <a:rPr lang="zh-TW" altLang="en-US" b="1" dirty="0"/>
              <a:t>資料科學</a:t>
            </a:r>
            <a:r>
              <a:rPr lang="zh-TW" altLang="en-US" dirty="0"/>
              <a:t>（英語：</a:t>
            </a:r>
            <a:r>
              <a:rPr lang="en-US" altLang="zh-TW" dirty="0"/>
              <a:t>data science</a:t>
            </a:r>
            <a:r>
              <a:rPr lang="zh-TW" altLang="en-US" dirty="0"/>
              <a:t>）又稱</a:t>
            </a:r>
            <a:r>
              <a:rPr lang="zh-TW" altLang="en-US" b="1" dirty="0"/>
              <a:t>數據科學</a:t>
            </a:r>
            <a:r>
              <a:rPr lang="zh-TW" altLang="en-US" dirty="0"/>
              <a:t>，是一門利用</a:t>
            </a:r>
            <a:r>
              <a:rPr lang="zh-TW" altLang="en-US" dirty="0">
                <a:hlinkClick r:id="rId2" tooltip="資料"/>
              </a:rPr>
              <a:t>資料</a:t>
            </a:r>
            <a:r>
              <a:rPr lang="zh-TW" altLang="en-US" dirty="0"/>
              <a:t>（數據）學習知識的學科，其目標是通過從資料中提取出有價值的部分來生產資料產品</a:t>
            </a:r>
            <a:r>
              <a:rPr lang="en-US" altLang="zh-TW" baseline="30000" dirty="0">
                <a:hlinkClick r:id="rId3"/>
              </a:rPr>
              <a:t>[1]</a:t>
            </a:r>
            <a:r>
              <a:rPr lang="zh-TW" altLang="en-US" dirty="0"/>
              <a:t>，學科範圍涵蓋了：資料取得、資料處理、資料分析等過程，舉凡與數據有關的科學均屬資料科學。 </a:t>
            </a:r>
          </a:p>
        </p:txBody>
      </p:sp>
      <p:pic>
        <p:nvPicPr>
          <p:cNvPr id="5" name="圖片 4">
            <a:extLst>
              <a:ext uri="{FF2B5EF4-FFF2-40B4-BE49-F238E27FC236}">
                <a16:creationId xmlns:a16="http://schemas.microsoft.com/office/drawing/2014/main" id="{FB77DEC3-9744-4CA4-9FA8-8DA423815B3C}"/>
              </a:ext>
            </a:extLst>
          </p:cNvPr>
          <p:cNvPicPr>
            <a:picLocks noChangeAspect="1"/>
          </p:cNvPicPr>
          <p:nvPr/>
        </p:nvPicPr>
        <p:blipFill>
          <a:blip r:embed="rId4"/>
          <a:stretch>
            <a:fillRect/>
          </a:stretch>
        </p:blipFill>
        <p:spPr>
          <a:xfrm>
            <a:off x="2312628" y="2063578"/>
            <a:ext cx="7024659" cy="3512329"/>
          </a:xfrm>
          <a:prstGeom prst="rect">
            <a:avLst/>
          </a:prstGeom>
        </p:spPr>
      </p:pic>
    </p:spTree>
    <p:extLst>
      <p:ext uri="{BB962C8B-B14F-4D97-AF65-F5344CB8AC3E}">
        <p14:creationId xmlns:p14="http://schemas.microsoft.com/office/powerpoint/2010/main" val="428127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t>2.</a:t>
            </a:r>
          </a:p>
          <a:p>
            <a:pPr algn="ctr"/>
            <a:r>
              <a:rPr lang="zh-TW" altLang="en-US" sz="4400" dirty="0"/>
              <a:t>資料科學底層核心技術</a:t>
            </a:r>
            <a:endParaRPr lang="en-US" altLang="zh-TW" sz="4400" dirty="0"/>
          </a:p>
          <a:p>
            <a:pPr algn="ctr"/>
            <a:r>
              <a:rPr lang="en-US" altLang="zh-TW" sz="4400" dirty="0"/>
              <a:t>NUMPY</a:t>
            </a:r>
          </a:p>
        </p:txBody>
      </p:sp>
    </p:spTree>
    <p:extLst>
      <p:ext uri="{BB962C8B-B14F-4D97-AF65-F5344CB8AC3E}">
        <p14:creationId xmlns:p14="http://schemas.microsoft.com/office/powerpoint/2010/main" val="271891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aGENDA</a:t>
            </a:r>
            <a:endParaRPr lang="zh-TW" altLang="en-US" dirty="0"/>
          </a:p>
        </p:txBody>
      </p:sp>
      <p:sp>
        <p:nvSpPr>
          <p:cNvPr id="3" name="內容版面配置區 2"/>
          <p:cNvSpPr>
            <a:spLocks noGrp="1"/>
          </p:cNvSpPr>
          <p:nvPr>
            <p:ph idx="1"/>
          </p:nvPr>
        </p:nvSpPr>
        <p:spPr/>
        <p:txBody>
          <a:bodyPr/>
          <a:lstStyle/>
          <a:p>
            <a:r>
              <a:rPr lang="en-US" altLang="zh-TW" dirty="0"/>
              <a:t>NUMPY</a:t>
            </a:r>
          </a:p>
          <a:p>
            <a:r>
              <a:rPr lang="zh-TW" altLang="en-US" dirty="0"/>
              <a:t>資料結構與屬性</a:t>
            </a:r>
            <a:endParaRPr lang="en-US" altLang="zh-TW" dirty="0"/>
          </a:p>
          <a:p>
            <a:r>
              <a:rPr lang="en-US" altLang="zh-TW" dirty="0" err="1"/>
              <a:t>ndarray</a:t>
            </a:r>
            <a:r>
              <a:rPr lang="zh-TW" altLang="en-US" dirty="0"/>
              <a:t>的各項運算</a:t>
            </a:r>
            <a:endParaRPr lang="en-US" altLang="zh-TW" dirty="0"/>
          </a:p>
          <a:p>
            <a:pPr lvl="1"/>
            <a:r>
              <a:rPr lang="en-US" altLang="zh-TW" dirty="0"/>
              <a:t>Universal function</a:t>
            </a:r>
          </a:p>
          <a:p>
            <a:pPr lvl="1"/>
            <a:r>
              <a:rPr lang="en-US" altLang="zh-TW" dirty="0"/>
              <a:t>broadcasting</a:t>
            </a:r>
          </a:p>
          <a:p>
            <a:r>
              <a:rPr lang="en-US" altLang="zh-TW" dirty="0"/>
              <a:t>NUMPY</a:t>
            </a:r>
            <a:r>
              <a:rPr lang="zh-TW" altLang="en-US" dirty="0"/>
              <a:t>的模組  </a:t>
            </a:r>
            <a:endParaRPr lang="en-US" altLang="zh-TW" dirty="0"/>
          </a:p>
          <a:p>
            <a:pPr lvl="1"/>
            <a:r>
              <a:rPr lang="en-US" altLang="zh-TW" dirty="0" err="1"/>
              <a:t>numpy.random</a:t>
            </a:r>
            <a:endParaRPr lang="en-US" altLang="zh-TW" dirty="0"/>
          </a:p>
          <a:p>
            <a:r>
              <a:rPr lang="en-US" altLang="zh-TW" dirty="0"/>
              <a:t>NUMPY</a:t>
            </a:r>
            <a:r>
              <a:rPr lang="zh-TW" altLang="en-US" dirty="0"/>
              <a:t>的進階主題</a:t>
            </a:r>
          </a:p>
        </p:txBody>
      </p:sp>
    </p:spTree>
    <p:extLst>
      <p:ext uri="{BB962C8B-B14F-4D97-AF65-F5344CB8AC3E}">
        <p14:creationId xmlns:p14="http://schemas.microsoft.com/office/powerpoint/2010/main" val="312259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74223B29-08D5-4ED6-AB2E-E0B675F08020}"/>
              </a:ext>
            </a:extLst>
          </p:cNvPr>
          <p:cNvPicPr>
            <a:picLocks noGrp="1" noChangeAspect="1"/>
          </p:cNvPicPr>
          <p:nvPr>
            <p:ph idx="1"/>
          </p:nvPr>
        </p:nvPicPr>
        <p:blipFill>
          <a:blip r:embed="rId2"/>
          <a:stretch>
            <a:fillRect/>
          </a:stretch>
        </p:blipFill>
        <p:spPr>
          <a:xfrm>
            <a:off x="468390" y="362803"/>
            <a:ext cx="3381375" cy="1352550"/>
          </a:xfrm>
        </p:spPr>
      </p:pic>
      <p:sp>
        <p:nvSpPr>
          <p:cNvPr id="6" name="矩形 5">
            <a:extLst>
              <a:ext uri="{FF2B5EF4-FFF2-40B4-BE49-F238E27FC236}">
                <a16:creationId xmlns:a16="http://schemas.microsoft.com/office/drawing/2014/main" id="{7D546199-655C-4B5B-B7E0-AB0D30611D04}"/>
              </a:ext>
            </a:extLst>
          </p:cNvPr>
          <p:cNvSpPr/>
          <p:nvPr/>
        </p:nvSpPr>
        <p:spPr>
          <a:xfrm>
            <a:off x="1097190" y="1775421"/>
            <a:ext cx="6096000" cy="3046988"/>
          </a:xfrm>
          <a:prstGeom prst="rect">
            <a:avLst/>
          </a:prstGeom>
        </p:spPr>
        <p:txBody>
          <a:bodyPr>
            <a:spAutoFit/>
          </a:bodyPr>
          <a:lstStyle/>
          <a:p>
            <a:r>
              <a:rPr lang="en-US" altLang="zh-TW" sz="2400" dirty="0" err="1"/>
              <a:t>numPy</a:t>
            </a:r>
            <a:r>
              <a:rPr lang="zh-TW" altLang="en-US" sz="2400" dirty="0"/>
              <a:t>是</a:t>
            </a:r>
            <a:r>
              <a:rPr lang="en-US" altLang="zh-TW" sz="2400" dirty="0"/>
              <a:t>Python</a:t>
            </a:r>
            <a:r>
              <a:rPr lang="zh-TW" altLang="en-US" sz="2400" dirty="0"/>
              <a:t>數值計算最重要的基礎包，大多數提供科學計算的包都是用</a:t>
            </a:r>
            <a:r>
              <a:rPr lang="en-US" altLang="zh-TW" sz="2400" dirty="0" err="1"/>
              <a:t>numPy</a:t>
            </a:r>
            <a:r>
              <a:rPr lang="zh-TW" altLang="en-US" sz="2400" dirty="0"/>
              <a:t>的陣列作為構建基礎。 專門用來處理矩陣，它的運算效率比列表更高效。 </a:t>
            </a:r>
            <a:r>
              <a:rPr lang="en-US" altLang="zh-TW" sz="2400" dirty="0" err="1"/>
              <a:t>scipy</a:t>
            </a:r>
            <a:r>
              <a:rPr lang="zh-TW" altLang="en-US" sz="2400" dirty="0"/>
              <a:t>是基於</a:t>
            </a:r>
            <a:r>
              <a:rPr lang="en-US" altLang="zh-TW" sz="2400" dirty="0" err="1"/>
              <a:t>numpy</a:t>
            </a:r>
            <a:r>
              <a:rPr lang="zh-TW" altLang="en-US" sz="2400" dirty="0"/>
              <a:t>的科學計算包，包括統計、線性代數等工具。 </a:t>
            </a:r>
            <a:r>
              <a:rPr lang="en-US" altLang="zh-TW" sz="2400" dirty="0"/>
              <a:t>pandas</a:t>
            </a:r>
            <a:r>
              <a:rPr lang="zh-TW" altLang="en-US" sz="2400" dirty="0"/>
              <a:t>是基於</a:t>
            </a:r>
            <a:r>
              <a:rPr lang="en-US" altLang="zh-TW" sz="2400" dirty="0" err="1"/>
              <a:t>numpy</a:t>
            </a:r>
            <a:r>
              <a:rPr lang="zh-TW" altLang="en-US" sz="2400" dirty="0"/>
              <a:t>的資料分析工具，能夠快速的處理結構化資料的大量資料結構和函數</a:t>
            </a:r>
          </a:p>
        </p:txBody>
      </p:sp>
    </p:spTree>
    <p:extLst>
      <p:ext uri="{BB962C8B-B14F-4D97-AF65-F5344CB8AC3E}">
        <p14:creationId xmlns:p14="http://schemas.microsoft.com/office/powerpoint/2010/main" val="144441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2DF409-FCBB-4E85-A70B-7A21B0F3754B}"/>
              </a:ext>
            </a:extLst>
          </p:cNvPr>
          <p:cNvSpPr>
            <a:spLocks noGrp="1"/>
          </p:cNvSpPr>
          <p:nvPr>
            <p:ph type="title"/>
          </p:nvPr>
        </p:nvSpPr>
        <p:spPr>
          <a:xfrm>
            <a:off x="787351" y="981308"/>
            <a:ext cx="10111108" cy="468352"/>
          </a:xfrm>
        </p:spPr>
        <p:txBody>
          <a:bodyPr>
            <a:normAutofit fontScale="90000"/>
          </a:bodyPr>
          <a:lstStyle/>
          <a:p>
            <a:r>
              <a:rPr lang="en-US" altLang="zh-TW" sz="3600" b="1" dirty="0" err="1"/>
              <a:t>ndarray</a:t>
            </a:r>
            <a:r>
              <a:rPr lang="zh-TW" altLang="en-US" sz="3600" b="1" dirty="0"/>
              <a:t>的屬性</a:t>
            </a:r>
            <a:r>
              <a:rPr lang="en-US" altLang="zh-TW" sz="3600" b="1" dirty="0"/>
              <a:t>:</a:t>
            </a:r>
            <a:r>
              <a:rPr lang="zh-TW" altLang="en-US" sz="3600" b="1" dirty="0"/>
              <a:t>維度</a:t>
            </a:r>
            <a:r>
              <a:rPr lang="en-US" altLang="zh-TW" sz="3600" b="1" dirty="0"/>
              <a:t>(dimension):</a:t>
            </a:r>
            <a:r>
              <a:rPr lang="en-US" altLang="zh-TW" sz="3600" b="1" dirty="0" err="1"/>
              <a:t>ndim</a:t>
            </a:r>
            <a:r>
              <a:rPr lang="en-US" altLang="zh-TW" sz="3600" b="1" dirty="0"/>
              <a:t>/</a:t>
            </a:r>
            <a:r>
              <a:rPr lang="zh-TW" altLang="en-US" sz="3600" b="1" dirty="0"/>
              <a:t>秩</a:t>
            </a:r>
            <a:r>
              <a:rPr lang="en-US" altLang="zh-TW" sz="3600" b="1" dirty="0"/>
              <a:t>rank</a:t>
            </a:r>
            <a:br>
              <a:rPr lang="en-US" altLang="zh-TW" b="1" dirty="0"/>
            </a:br>
            <a:endParaRPr lang="zh-TW" altLang="en-US" dirty="0"/>
          </a:p>
        </p:txBody>
      </p:sp>
      <p:pic>
        <p:nvPicPr>
          <p:cNvPr id="4" name="內容版面配置區 3">
            <a:extLst>
              <a:ext uri="{FF2B5EF4-FFF2-40B4-BE49-F238E27FC236}">
                <a16:creationId xmlns:a16="http://schemas.microsoft.com/office/drawing/2014/main" id="{ECF5D8ED-8332-44F8-A5CA-C9BE90C58ACA}"/>
              </a:ext>
            </a:extLst>
          </p:cNvPr>
          <p:cNvPicPr>
            <a:picLocks noGrp="1" noChangeAspect="1"/>
          </p:cNvPicPr>
          <p:nvPr>
            <p:ph idx="1"/>
          </p:nvPr>
        </p:nvPicPr>
        <p:blipFill>
          <a:blip r:embed="rId2"/>
          <a:stretch>
            <a:fillRect/>
          </a:stretch>
        </p:blipFill>
        <p:spPr>
          <a:xfrm>
            <a:off x="787351" y="1449660"/>
            <a:ext cx="10058400" cy="3214254"/>
          </a:xfrm>
          <a:prstGeom prst="rect">
            <a:avLst/>
          </a:prstGeom>
        </p:spPr>
      </p:pic>
    </p:spTree>
    <p:extLst>
      <p:ext uri="{BB962C8B-B14F-4D97-AF65-F5344CB8AC3E}">
        <p14:creationId xmlns:p14="http://schemas.microsoft.com/office/powerpoint/2010/main" val="369039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8454E-0D15-4844-916E-C4C953EF6EC6}"/>
              </a:ext>
            </a:extLst>
          </p:cNvPr>
          <p:cNvSpPr>
            <a:spLocks noGrp="1"/>
          </p:cNvSpPr>
          <p:nvPr>
            <p:ph type="title"/>
          </p:nvPr>
        </p:nvSpPr>
        <p:spPr>
          <a:xfrm>
            <a:off x="1279913" y="1695594"/>
            <a:ext cx="8265682" cy="201168"/>
          </a:xfrm>
        </p:spPr>
        <p:txBody>
          <a:bodyPr>
            <a:noAutofit/>
          </a:bodyPr>
          <a:lstStyle/>
          <a:p>
            <a:r>
              <a:rPr lang="en-US" altLang="zh-TW" sz="3200" b="1" dirty="0" err="1"/>
              <a:t>ndarray</a:t>
            </a:r>
            <a:r>
              <a:rPr lang="zh-TW" altLang="en-US" sz="3200" b="1" dirty="0"/>
              <a:t>的屬性</a:t>
            </a:r>
            <a:r>
              <a:rPr lang="en-US" altLang="zh-TW" sz="3200" b="1" dirty="0"/>
              <a:t>:</a:t>
            </a:r>
            <a:r>
              <a:rPr lang="zh-TW" altLang="en-US" sz="3200" b="1" dirty="0"/>
              <a:t>形狀</a:t>
            </a:r>
            <a:r>
              <a:rPr lang="en-US" altLang="zh-TW" sz="3200" b="1" dirty="0"/>
              <a:t>(shape):shape</a:t>
            </a:r>
            <a:br>
              <a:rPr lang="en-US" altLang="zh-TW" sz="3600" b="1" dirty="0"/>
            </a:br>
            <a:endParaRPr lang="zh-TW" altLang="en-US" sz="3600" dirty="0"/>
          </a:p>
        </p:txBody>
      </p:sp>
      <p:pic>
        <p:nvPicPr>
          <p:cNvPr id="4" name="內容版面配置區 3">
            <a:extLst>
              <a:ext uri="{FF2B5EF4-FFF2-40B4-BE49-F238E27FC236}">
                <a16:creationId xmlns:a16="http://schemas.microsoft.com/office/drawing/2014/main" id="{7D5B6C77-2D27-4201-8E79-CF51B2CC11FA}"/>
              </a:ext>
            </a:extLst>
          </p:cNvPr>
          <p:cNvPicPr>
            <a:picLocks noGrp="1" noChangeAspect="1"/>
          </p:cNvPicPr>
          <p:nvPr>
            <p:ph idx="1"/>
          </p:nvPr>
        </p:nvPicPr>
        <p:blipFill>
          <a:blip r:embed="rId2"/>
          <a:stretch>
            <a:fillRect/>
          </a:stretch>
        </p:blipFill>
        <p:spPr>
          <a:xfrm>
            <a:off x="1069975" y="2565706"/>
            <a:ext cx="10058400" cy="3161688"/>
          </a:xfrm>
          <a:prstGeom prst="rect">
            <a:avLst/>
          </a:prstGeom>
        </p:spPr>
      </p:pic>
    </p:spTree>
    <p:extLst>
      <p:ext uri="{BB962C8B-B14F-4D97-AF65-F5344CB8AC3E}">
        <p14:creationId xmlns:p14="http://schemas.microsoft.com/office/powerpoint/2010/main" val="294165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木刻字型</Template>
  <TotalTime>888</TotalTime>
  <Words>997</Words>
  <Application>Microsoft Office PowerPoint</Application>
  <PresentationFormat>寬螢幕</PresentationFormat>
  <Paragraphs>135</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微軟正黑體</vt:lpstr>
      <vt:lpstr>標楷體</vt:lpstr>
      <vt:lpstr>Arial</vt:lpstr>
      <vt:lpstr>Rockwell</vt:lpstr>
      <vt:lpstr>Rockwell Condensed</vt:lpstr>
      <vt:lpstr>Wingdings</vt:lpstr>
      <vt:lpstr>木刻字型</vt:lpstr>
      <vt:lpstr>資料科學技術報告</vt:lpstr>
      <vt:lpstr>AGENDA</vt:lpstr>
      <vt:lpstr>PowerPoint 簡報</vt:lpstr>
      <vt:lpstr>PowerPoint 簡報</vt:lpstr>
      <vt:lpstr>PowerPoint 簡報</vt:lpstr>
      <vt:lpstr>aGENDA</vt:lpstr>
      <vt:lpstr>PowerPoint 簡報</vt:lpstr>
      <vt:lpstr>ndarray的屬性:維度(dimension):ndim/秩rank </vt:lpstr>
      <vt:lpstr>ndarray的屬性:形狀(shape):shape </vt:lpstr>
      <vt:lpstr>ndarray的屬性:大小(元素個數):size </vt:lpstr>
      <vt:lpstr>ndarray的屬性:dtype(資料型態:data type) </vt:lpstr>
      <vt:lpstr>ndarray的屬性:dtype(資料型態:data type)</vt:lpstr>
      <vt:lpstr>ndarray的屬性:dtype(資料型態:data type)</vt:lpstr>
      <vt:lpstr>PowerPoint 簡報</vt:lpstr>
      <vt:lpstr> 什麼是資料視覺化</vt:lpstr>
      <vt:lpstr>PowerPoint 簡報</vt:lpstr>
      <vt:lpstr>PowerPoint 簡報</vt:lpstr>
      <vt:lpstr>各種統計圖表的顯示技術  Statistics plots</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機器學習課程期中考報告資料科學技術報告</dc:title>
  <dc:creator>owner</dc:creator>
  <cp:lastModifiedBy>USER</cp:lastModifiedBy>
  <cp:revision>16</cp:revision>
  <dcterms:created xsi:type="dcterms:W3CDTF">2023-04-11T01:50:11Z</dcterms:created>
  <dcterms:modified xsi:type="dcterms:W3CDTF">2023-04-17T03:06:54Z</dcterms:modified>
</cp:coreProperties>
</file>