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80" r:id="rId5"/>
    <p:sldId id="277" r:id="rId6"/>
    <p:sldId id="278" r:id="rId7"/>
    <p:sldId id="279" r:id="rId8"/>
    <p:sldId id="259" r:id="rId9"/>
    <p:sldId id="262" r:id="rId10"/>
    <p:sldId id="269" r:id="rId11"/>
    <p:sldId id="270" r:id="rId12"/>
    <p:sldId id="271" r:id="rId13"/>
    <p:sldId id="272" r:id="rId14"/>
    <p:sldId id="273" r:id="rId15"/>
    <p:sldId id="274" r:id="rId16"/>
    <p:sldId id="275" r:id="rId17"/>
    <p:sldId id="276"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4" r:id="rId31"/>
    <p:sldId id="293" r:id="rId32"/>
    <p:sldId id="295" r:id="rId33"/>
    <p:sldId id="296" r:id="rId34"/>
    <p:sldId id="297" r:id="rId35"/>
    <p:sldId id="260" r:id="rId36"/>
    <p:sldId id="264" r:id="rId37"/>
    <p:sldId id="263" r:id="rId38"/>
    <p:sldId id="265"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261" r:id="rId54"/>
    <p:sldId id="268"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267" r:id="rId90"/>
    <p:sldId id="346" r:id="rId91"/>
    <p:sldId id="347" r:id="rId92"/>
    <p:sldId id="348" r:id="rId9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57" d="100"/>
          <a:sy n="57" d="100"/>
        </p:scale>
        <p:origin x="102" y="28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4/17/2023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DA16AA21-1863-4931-97CB-99D0A168701B}" type="datetimeFigureOut">
              <a:rPr lang="en-US" dirty="0"/>
              <a:t>4/17/2023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3772C379-9A7C-4C87-A116-CBE9F58B04C5}" type="datetimeFigureOut">
              <a:rPr lang="en-US" dirty="0"/>
              <a:t>4/17/2023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4/17/2023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numpy.org/doc/stable/user/whatisnumpy.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educba.com/numpy-ndarray/"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s://datacrayon.com/data-analysis-with-rust-notebooks/multidimensional-arrays-and-operations-with-ndarray/" TargetMode="External"/><Relationship Id="rId4" Type="http://schemas.openxmlformats.org/officeDocument/2006/relationships/hyperlink" Target="https://www.cnblogs.com/ronny/p/8514194.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ist.github.com/mwaskom/de44147ed2974457ad6372750bbe5751" TargetMode="External"/><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bm.com/topics/data-science?mhsrc=ibmsearch_a&amp;mhq=data%20science" TargetMode="External"/><Relationship Id="rId2" Type="http://schemas.openxmlformats.org/officeDocument/2006/relationships/hyperlink" Target="https://en.wikipedia.org/wiki/Data_science" TargetMode="External"/><Relationship Id="rId1" Type="http://schemas.openxmlformats.org/officeDocument/2006/relationships/slideLayout" Target="../slideLayouts/slideLayout2.xml"/><Relationship Id="rId4" Type="http://schemas.openxmlformats.org/officeDocument/2006/relationships/hyperlink" Target="https://towardsdatascience.com/what-is-data-science-8c8fbaef1d37"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ibm.com/topics/data-science?mhsrc=ibmsearch_a&amp;mhq=data%20science"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ibm.com/topics/data-science?mhsrc=ibmsearch_a&amp;mhq=data%20science" TargetMode="External"/><Relationship Id="rId2" Type="http://schemas.openxmlformats.org/officeDocument/2006/relationships/hyperlink" Target="https://www.ibm.com/spss"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7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officeguide.cc/python-openpyxl-read-write-excel-file-tutorial-examples/" TargetMode="External"/><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sz="6000" dirty="0"/>
              <a:t>資料科學技術報告</a:t>
            </a:r>
          </a:p>
        </p:txBody>
      </p:sp>
      <p:sp>
        <p:nvSpPr>
          <p:cNvPr id="3" name="副標題 2"/>
          <p:cNvSpPr>
            <a:spLocks noGrp="1"/>
          </p:cNvSpPr>
          <p:nvPr>
            <p:ph type="subTitle" idx="1"/>
          </p:nvPr>
        </p:nvSpPr>
        <p:spPr>
          <a:xfrm>
            <a:off x="945157" y="4756156"/>
            <a:ext cx="7891272" cy="1069848"/>
          </a:xfrm>
        </p:spPr>
        <p:txBody>
          <a:bodyPr/>
          <a:lstStyle/>
          <a:p>
            <a:r>
              <a:rPr lang="en-US" altLang="zh-TW" dirty="0"/>
              <a:t>NAME:</a:t>
            </a:r>
            <a:r>
              <a:rPr lang="zh-TW" altLang="en-US" dirty="0"/>
              <a:t> 李俊達</a:t>
            </a:r>
            <a:endParaRPr lang="en-US" altLang="zh-TW" dirty="0"/>
          </a:p>
          <a:p>
            <a:r>
              <a:rPr lang="en-US" altLang="zh-TW" dirty="0"/>
              <a:t>TEACHER:</a:t>
            </a:r>
            <a:r>
              <a:rPr lang="zh-TW" altLang="en-US" dirty="0"/>
              <a:t> 偉大恩師龍大大</a:t>
            </a:r>
          </a:p>
        </p:txBody>
      </p:sp>
      <p:sp>
        <p:nvSpPr>
          <p:cNvPr id="4" name="矩形 3"/>
          <p:cNvSpPr/>
          <p:nvPr/>
        </p:nvSpPr>
        <p:spPr>
          <a:xfrm>
            <a:off x="413049" y="559323"/>
            <a:ext cx="5897768" cy="584775"/>
          </a:xfrm>
          <a:prstGeom prst="rect">
            <a:avLst/>
          </a:prstGeom>
        </p:spPr>
        <p:txBody>
          <a:bodyPr wrap="none">
            <a:spAutoFit/>
          </a:bodyPr>
          <a:lstStyle/>
          <a:p>
            <a:r>
              <a:rPr lang="en-US" altLang="zh-TW" sz="3200" dirty="0"/>
              <a:t>111_2 </a:t>
            </a:r>
            <a:r>
              <a:rPr lang="zh-TW" altLang="en-US" sz="3200" dirty="0"/>
              <a:t>機器學習課程期中考報告</a:t>
            </a:r>
          </a:p>
        </p:txBody>
      </p:sp>
    </p:spTree>
    <p:extLst>
      <p:ext uri="{BB962C8B-B14F-4D97-AF65-F5344CB8AC3E}">
        <p14:creationId xmlns:p14="http://schemas.microsoft.com/office/powerpoint/2010/main" val="1577404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6D6DB6-856D-4EA0-8ED8-39F7D775BF2A}"/>
              </a:ext>
            </a:extLst>
          </p:cNvPr>
          <p:cNvSpPr>
            <a:spLocks noGrp="1"/>
          </p:cNvSpPr>
          <p:nvPr>
            <p:ph type="title"/>
          </p:nvPr>
        </p:nvSpPr>
        <p:spPr/>
        <p:txBody>
          <a:bodyPr/>
          <a:lstStyle/>
          <a:p>
            <a:r>
              <a:rPr lang="en-US" altLang="zh-TW" dirty="0"/>
              <a:t>NUMPY</a:t>
            </a:r>
            <a:endParaRPr lang="zh-TW" altLang="en-US" dirty="0"/>
          </a:p>
        </p:txBody>
      </p:sp>
      <p:sp>
        <p:nvSpPr>
          <p:cNvPr id="3" name="內容版面配置區 2">
            <a:extLst>
              <a:ext uri="{FF2B5EF4-FFF2-40B4-BE49-F238E27FC236}">
                <a16:creationId xmlns:a16="http://schemas.microsoft.com/office/drawing/2014/main" id="{61CFE73E-ABA9-4CF3-918F-37090EA79193}"/>
              </a:ext>
            </a:extLst>
          </p:cNvPr>
          <p:cNvSpPr>
            <a:spLocks noGrp="1"/>
          </p:cNvSpPr>
          <p:nvPr>
            <p:ph idx="1"/>
          </p:nvPr>
        </p:nvSpPr>
        <p:spPr/>
        <p:txBody>
          <a:bodyPr/>
          <a:lstStyle/>
          <a:p>
            <a:r>
              <a:rPr lang="en-US" altLang="zh-TW" dirty="0"/>
              <a:t>NumPy</a:t>
            </a:r>
            <a:r>
              <a:rPr lang="zh-TW" altLang="en-US" dirty="0"/>
              <a:t>（中文譯作「數字編程」或「數值</a:t>
            </a:r>
            <a:r>
              <a:rPr lang="en-US" altLang="zh-TW" dirty="0"/>
              <a:t>Python</a:t>
            </a:r>
            <a:r>
              <a:rPr lang="zh-TW" altLang="en-US" dirty="0"/>
              <a:t>」）是一個開源的</a:t>
            </a:r>
            <a:r>
              <a:rPr lang="en-US" altLang="zh-TW" dirty="0"/>
              <a:t>Python</a:t>
            </a:r>
            <a:r>
              <a:rPr lang="zh-TW" altLang="en-US" dirty="0"/>
              <a:t>庫，主要用於科學計算和數值運算。</a:t>
            </a:r>
            <a:r>
              <a:rPr lang="en-US" altLang="zh-TW" dirty="0"/>
              <a:t>NumPy</a:t>
            </a:r>
            <a:r>
              <a:rPr lang="zh-TW" altLang="en-US" dirty="0"/>
              <a:t>提供了高效的多維陣列（即</a:t>
            </a:r>
            <a:r>
              <a:rPr lang="en-US" altLang="zh-TW" dirty="0" err="1"/>
              <a:t>ndarray</a:t>
            </a:r>
            <a:r>
              <a:rPr lang="zh-TW" altLang="en-US" dirty="0"/>
              <a:t>）和用於在這些陣列上進行數學運算的函數。它也包含了許多常用的數學函數，用於線性代數、離散傅立葉轉換</a:t>
            </a:r>
            <a:r>
              <a:rPr lang="en-US" altLang="zh-TW" dirty="0"/>
              <a:t>(Discrete Fourier Transform, DFT)</a:t>
            </a:r>
            <a:r>
              <a:rPr lang="zh-TW" altLang="en-US" dirty="0"/>
              <a:t>、隨機模擬等領域。</a:t>
            </a:r>
          </a:p>
        </p:txBody>
      </p:sp>
      <p:sp>
        <p:nvSpPr>
          <p:cNvPr id="4" name="文字方塊 3">
            <a:extLst>
              <a:ext uri="{FF2B5EF4-FFF2-40B4-BE49-F238E27FC236}">
                <a16:creationId xmlns:a16="http://schemas.microsoft.com/office/drawing/2014/main" id="{0CFE4305-97DC-0697-814B-284CE34E4641}"/>
              </a:ext>
            </a:extLst>
          </p:cNvPr>
          <p:cNvSpPr txBox="1"/>
          <p:nvPr/>
        </p:nvSpPr>
        <p:spPr>
          <a:xfrm>
            <a:off x="5026152" y="6004036"/>
            <a:ext cx="6096000" cy="36933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altLang="zh-TW" dirty="0">
                <a:hlinkClick r:id="rId2"/>
              </a:rPr>
              <a:t>https://numpy.org/doc/stable/user/whatisnumpy.html</a:t>
            </a:r>
            <a:endParaRPr lang="en-US" altLang="zh-TW" dirty="0"/>
          </a:p>
        </p:txBody>
      </p:sp>
    </p:spTree>
    <p:extLst>
      <p:ext uri="{BB962C8B-B14F-4D97-AF65-F5344CB8AC3E}">
        <p14:creationId xmlns:p14="http://schemas.microsoft.com/office/powerpoint/2010/main" val="3058249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2A660A-7D5E-4676-83A3-B93ADC8C75DA}"/>
              </a:ext>
            </a:extLst>
          </p:cNvPr>
          <p:cNvSpPr>
            <a:spLocks noGrp="1"/>
          </p:cNvSpPr>
          <p:nvPr>
            <p:ph type="title"/>
          </p:nvPr>
        </p:nvSpPr>
        <p:spPr/>
        <p:txBody>
          <a:bodyPr/>
          <a:lstStyle/>
          <a:p>
            <a:r>
              <a:rPr lang="en-US" altLang="zh-TW" dirty="0" err="1"/>
              <a:t>ndarray</a:t>
            </a:r>
            <a:r>
              <a:rPr lang="zh-TW" altLang="en-US" dirty="0"/>
              <a:t>資料結構與屬性</a:t>
            </a:r>
          </a:p>
        </p:txBody>
      </p:sp>
      <p:pic>
        <p:nvPicPr>
          <p:cNvPr id="1026" name="Picture 2" descr="NumPy Ndarray | Working and Different Examples of NumPy Ndarray">
            <a:extLst>
              <a:ext uri="{FF2B5EF4-FFF2-40B4-BE49-F238E27FC236}">
                <a16:creationId xmlns:a16="http://schemas.microsoft.com/office/drawing/2014/main" id="{A77CBF97-B681-4B68-AEF8-7181BC5EFE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11752" y="2555641"/>
            <a:ext cx="6274922" cy="351878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F91674F2-7B52-4B71-A22C-6BD0477DE986}"/>
              </a:ext>
            </a:extLst>
          </p:cNvPr>
          <p:cNvSpPr/>
          <p:nvPr/>
        </p:nvSpPr>
        <p:spPr>
          <a:xfrm>
            <a:off x="1063752" y="1632311"/>
            <a:ext cx="6096000" cy="923330"/>
          </a:xfrm>
          <a:prstGeom prst="rect">
            <a:avLst/>
          </a:prstGeom>
        </p:spPr>
        <p:txBody>
          <a:bodyPr>
            <a:spAutoFit/>
          </a:bodyPr>
          <a:lstStyle/>
          <a:p>
            <a:r>
              <a:rPr lang="en-US" altLang="zh-TW" dirty="0" err="1"/>
              <a:t>ndarray</a:t>
            </a:r>
            <a:r>
              <a:rPr lang="en-US" altLang="zh-TW" dirty="0"/>
              <a:t>, a fast and space-efficient multidimensional array providing vectorized arithmetic operations and sophisticated broadcasting capabilities</a:t>
            </a:r>
            <a:endParaRPr lang="zh-TW" altLang="en-US" dirty="0"/>
          </a:p>
        </p:txBody>
      </p:sp>
      <p:sp>
        <p:nvSpPr>
          <p:cNvPr id="5" name="矩形 4">
            <a:extLst>
              <a:ext uri="{FF2B5EF4-FFF2-40B4-BE49-F238E27FC236}">
                <a16:creationId xmlns:a16="http://schemas.microsoft.com/office/drawing/2014/main" id="{C82C9C49-1499-4710-A871-33BA915262CB}"/>
              </a:ext>
            </a:extLst>
          </p:cNvPr>
          <p:cNvSpPr/>
          <p:nvPr/>
        </p:nvSpPr>
        <p:spPr>
          <a:xfrm>
            <a:off x="6704110" y="6096403"/>
            <a:ext cx="3683870" cy="30777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zh-TW" altLang="en-US" sz="1400" dirty="0">
                <a:hlinkClick r:id="rId3"/>
              </a:rPr>
              <a:t>https://www.educba.com/numpy-ndarray/</a:t>
            </a:r>
            <a:endParaRPr lang="en-US" altLang="zh-TW" sz="1400" dirty="0"/>
          </a:p>
        </p:txBody>
      </p:sp>
    </p:spTree>
    <p:extLst>
      <p:ext uri="{BB962C8B-B14F-4D97-AF65-F5344CB8AC3E}">
        <p14:creationId xmlns:p14="http://schemas.microsoft.com/office/powerpoint/2010/main" val="3756730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60AD60-86C5-483B-93DB-C9D93ADBC935}"/>
              </a:ext>
            </a:extLst>
          </p:cNvPr>
          <p:cNvSpPr>
            <a:spLocks noGrp="1"/>
          </p:cNvSpPr>
          <p:nvPr>
            <p:ph type="title"/>
          </p:nvPr>
        </p:nvSpPr>
        <p:spPr/>
        <p:txBody>
          <a:bodyPr/>
          <a:lstStyle/>
          <a:p>
            <a:r>
              <a:rPr lang="en-US" altLang="zh-TW" dirty="0" err="1"/>
              <a:t>ndarray</a:t>
            </a:r>
            <a:r>
              <a:rPr lang="zh-TW" altLang="en-US" dirty="0"/>
              <a:t>資料結構與屬性</a:t>
            </a:r>
          </a:p>
        </p:txBody>
      </p:sp>
      <p:sp>
        <p:nvSpPr>
          <p:cNvPr id="3" name="內容版面配置區 2">
            <a:extLst>
              <a:ext uri="{FF2B5EF4-FFF2-40B4-BE49-F238E27FC236}">
                <a16:creationId xmlns:a16="http://schemas.microsoft.com/office/drawing/2014/main" id="{05B0A612-D30B-4E0E-A2B4-C06ECC70B80F}"/>
              </a:ext>
            </a:extLst>
          </p:cNvPr>
          <p:cNvSpPr>
            <a:spLocks noGrp="1"/>
          </p:cNvSpPr>
          <p:nvPr>
            <p:ph idx="1"/>
          </p:nvPr>
        </p:nvSpPr>
        <p:spPr/>
        <p:txBody>
          <a:bodyPr/>
          <a:lstStyle/>
          <a:p>
            <a:r>
              <a:rPr lang="zh-TW" altLang="en-US" dirty="0"/>
              <a:t>軸</a:t>
            </a:r>
            <a:r>
              <a:rPr lang="en-US" altLang="zh-TW" dirty="0"/>
              <a:t>(axis)</a:t>
            </a:r>
          </a:p>
          <a:p>
            <a:r>
              <a:rPr lang="zh-TW" altLang="en-US" dirty="0"/>
              <a:t>維度</a:t>
            </a:r>
            <a:r>
              <a:rPr lang="en-US" altLang="zh-TW" dirty="0"/>
              <a:t>(dimension): </a:t>
            </a:r>
            <a:r>
              <a:rPr lang="en-US" altLang="zh-TW" dirty="0" err="1"/>
              <a:t>ndim</a:t>
            </a:r>
            <a:r>
              <a:rPr lang="en-US" altLang="zh-TW" dirty="0"/>
              <a:t> </a:t>
            </a:r>
          </a:p>
          <a:p>
            <a:r>
              <a:rPr lang="zh-TW" altLang="en-US" dirty="0"/>
              <a:t>形狀</a:t>
            </a:r>
            <a:r>
              <a:rPr lang="en-US" altLang="zh-TW" dirty="0"/>
              <a:t>(shape): shape</a:t>
            </a:r>
          </a:p>
          <a:p>
            <a:r>
              <a:rPr lang="zh-TW" altLang="en-US" dirty="0"/>
              <a:t>資料型態</a:t>
            </a:r>
            <a:r>
              <a:rPr lang="en-US" altLang="zh-TW" dirty="0"/>
              <a:t>(data type): </a:t>
            </a:r>
            <a:r>
              <a:rPr lang="en-US" altLang="zh-TW" dirty="0" err="1"/>
              <a:t>dtype</a:t>
            </a:r>
            <a:endParaRPr lang="en-US" altLang="zh-TW" dirty="0"/>
          </a:p>
          <a:p>
            <a:r>
              <a:rPr lang="zh-TW" altLang="en-US" dirty="0"/>
              <a:t>大小</a:t>
            </a:r>
            <a:r>
              <a:rPr lang="en-US" altLang="zh-TW" dirty="0"/>
              <a:t>(</a:t>
            </a:r>
            <a:r>
              <a:rPr lang="zh-TW" altLang="en-US" dirty="0"/>
              <a:t>元素個數</a:t>
            </a:r>
            <a:r>
              <a:rPr lang="en-US" altLang="zh-TW" dirty="0"/>
              <a:t>): size</a:t>
            </a:r>
          </a:p>
          <a:p>
            <a:endParaRPr lang="zh-TW" altLang="en-US" dirty="0"/>
          </a:p>
        </p:txBody>
      </p:sp>
    </p:spTree>
    <p:extLst>
      <p:ext uri="{BB962C8B-B14F-4D97-AF65-F5344CB8AC3E}">
        <p14:creationId xmlns:p14="http://schemas.microsoft.com/office/powerpoint/2010/main" val="59735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使用MXNet的NDArray来处理数据- ☆Ronny丶- 博客园">
            <a:extLst>
              <a:ext uri="{FF2B5EF4-FFF2-40B4-BE49-F238E27FC236}">
                <a16:creationId xmlns:a16="http://schemas.microsoft.com/office/drawing/2014/main" id="{752DB92E-8826-47AE-B9B1-DDCCF78D73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02" t="46413" r="68929" b="-2625"/>
          <a:stretch/>
        </p:blipFill>
        <p:spPr bwMode="auto">
          <a:xfrm>
            <a:off x="1551048" y="2811474"/>
            <a:ext cx="1836000" cy="1692000"/>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9C549A3F-2E53-4D6F-83CE-BAB0436ACB55}"/>
              </a:ext>
            </a:extLst>
          </p:cNvPr>
          <p:cNvSpPr>
            <a:spLocks noGrp="1"/>
          </p:cNvSpPr>
          <p:nvPr>
            <p:ph type="title"/>
          </p:nvPr>
        </p:nvSpPr>
        <p:spPr>
          <a:xfrm>
            <a:off x="1069848" y="484632"/>
            <a:ext cx="10058400" cy="1609344"/>
          </a:xfrm>
        </p:spPr>
        <p:txBody>
          <a:bodyPr>
            <a:normAutofit/>
          </a:bodyPr>
          <a:lstStyle/>
          <a:p>
            <a:r>
              <a:rPr lang="en-US" altLang="zh-TW" dirty="0" err="1"/>
              <a:t>ndarray</a:t>
            </a:r>
            <a:r>
              <a:rPr lang="zh-TW" altLang="en-US" dirty="0"/>
              <a:t>資料結構與屬性</a:t>
            </a:r>
            <a:br>
              <a:rPr lang="en-US" altLang="zh-TW" dirty="0"/>
            </a:br>
            <a:r>
              <a:rPr lang="zh-TW" altLang="en-US" sz="3200" dirty="0"/>
              <a:t>軸</a:t>
            </a:r>
            <a:r>
              <a:rPr lang="en-US" altLang="zh-TW" sz="3200" dirty="0"/>
              <a:t>(axis)</a:t>
            </a:r>
            <a:endParaRPr lang="zh-TW" altLang="en-US" dirty="0"/>
          </a:p>
        </p:txBody>
      </p:sp>
      <p:pic>
        <p:nvPicPr>
          <p:cNvPr id="2050" name="Picture 2" descr="Multidimensional Arrays and Operations with NDArray - Data Crayon">
            <a:extLst>
              <a:ext uri="{FF2B5EF4-FFF2-40B4-BE49-F238E27FC236}">
                <a16:creationId xmlns:a16="http://schemas.microsoft.com/office/drawing/2014/main" id="{F3A04644-65AF-4DD4-8988-613B639A6CE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09128" y="2093976"/>
            <a:ext cx="3733726" cy="3126996"/>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2A40645F-B16C-48B8-A3F8-D141F19AE10A}"/>
              </a:ext>
            </a:extLst>
          </p:cNvPr>
          <p:cNvSpPr/>
          <p:nvPr/>
        </p:nvSpPr>
        <p:spPr>
          <a:xfrm>
            <a:off x="5179400" y="5686470"/>
            <a:ext cx="5948848" cy="73866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zh-TW" altLang="en-US" sz="1400" dirty="0">
                <a:hlinkClick r:id="rId4"/>
              </a:rPr>
              <a:t>https://www.cnblogs.com/ronny/p/8514194.html</a:t>
            </a:r>
            <a:endParaRPr lang="en-US" altLang="zh-TW" sz="1400" dirty="0"/>
          </a:p>
          <a:p>
            <a:r>
              <a:rPr lang="zh-TW" altLang="en-US" sz="1400" dirty="0">
                <a:hlinkClick r:id="rId5"/>
              </a:rPr>
              <a:t>https://datacrayon.com/data-analysis-with-rust-notebooks/multidimensional-arrays-and-operations-with-ndarray/</a:t>
            </a:r>
            <a:endParaRPr lang="en-US" altLang="zh-TW" sz="1400" dirty="0"/>
          </a:p>
        </p:txBody>
      </p:sp>
      <p:pic>
        <p:nvPicPr>
          <p:cNvPr id="17" name="Picture 4" descr="使用MXNet的NDArray来处理数据- ☆Ronny丶- 博客园">
            <a:extLst>
              <a:ext uri="{FF2B5EF4-FFF2-40B4-BE49-F238E27FC236}">
                <a16:creationId xmlns:a16="http://schemas.microsoft.com/office/drawing/2014/main" id="{B1964B6F-0832-4969-B7B4-9CF3F30AC2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055" t="30269" r="34749" b="-3215"/>
          <a:stretch/>
        </p:blipFill>
        <p:spPr bwMode="auto">
          <a:xfrm>
            <a:off x="3944088" y="2559474"/>
            <a:ext cx="1908000" cy="21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605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97FB6E-85B8-43A7-8965-527B37E13215}"/>
              </a:ext>
            </a:extLst>
          </p:cNvPr>
          <p:cNvSpPr>
            <a:spLocks noGrp="1"/>
          </p:cNvSpPr>
          <p:nvPr>
            <p:ph type="title"/>
          </p:nvPr>
        </p:nvSpPr>
        <p:spPr/>
        <p:txBody>
          <a:bodyPr>
            <a:normAutofit/>
          </a:bodyPr>
          <a:lstStyle/>
          <a:p>
            <a:r>
              <a:rPr lang="en-US" altLang="zh-TW" dirty="0" err="1"/>
              <a:t>ndarray</a:t>
            </a:r>
            <a:r>
              <a:rPr lang="zh-TW" altLang="en-US" dirty="0"/>
              <a:t>資料結構與屬性</a:t>
            </a:r>
            <a:br>
              <a:rPr lang="en-US" altLang="zh-TW" dirty="0"/>
            </a:br>
            <a:r>
              <a:rPr lang="zh-TW" altLang="en-US" sz="3200" dirty="0"/>
              <a:t>維度</a:t>
            </a:r>
            <a:r>
              <a:rPr lang="en-US" altLang="zh-TW" sz="3200" dirty="0"/>
              <a:t>(dimension): </a:t>
            </a:r>
            <a:r>
              <a:rPr lang="en-US" altLang="zh-TW" sz="3200" dirty="0" err="1"/>
              <a:t>ndim</a:t>
            </a:r>
            <a:r>
              <a:rPr lang="en-US" altLang="zh-TW" sz="3200" dirty="0"/>
              <a:t> </a:t>
            </a:r>
            <a:endParaRPr lang="zh-TW" altLang="en-US" dirty="0"/>
          </a:p>
        </p:txBody>
      </p:sp>
      <p:pic>
        <p:nvPicPr>
          <p:cNvPr id="12" name="內容版面配置區 11">
            <a:extLst>
              <a:ext uri="{FF2B5EF4-FFF2-40B4-BE49-F238E27FC236}">
                <a16:creationId xmlns:a16="http://schemas.microsoft.com/office/drawing/2014/main" id="{26344655-602B-494A-A876-271675AFF9CE}"/>
              </a:ext>
            </a:extLst>
          </p:cNvPr>
          <p:cNvPicPr>
            <a:picLocks noGrp="1" noChangeAspect="1"/>
          </p:cNvPicPr>
          <p:nvPr>
            <p:ph idx="1"/>
          </p:nvPr>
        </p:nvPicPr>
        <p:blipFill>
          <a:blip r:embed="rId2"/>
          <a:stretch>
            <a:fillRect/>
          </a:stretch>
        </p:blipFill>
        <p:spPr>
          <a:xfrm>
            <a:off x="1868065" y="2144775"/>
            <a:ext cx="8455869" cy="2568450"/>
          </a:xfrm>
          <a:prstGeom prst="rect">
            <a:avLst/>
          </a:prstGeom>
        </p:spPr>
      </p:pic>
    </p:spTree>
    <p:extLst>
      <p:ext uri="{BB962C8B-B14F-4D97-AF65-F5344CB8AC3E}">
        <p14:creationId xmlns:p14="http://schemas.microsoft.com/office/powerpoint/2010/main" val="3528222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A5CF58-8189-4776-B5F3-FF04BB547D30}"/>
              </a:ext>
            </a:extLst>
          </p:cNvPr>
          <p:cNvSpPr>
            <a:spLocks noGrp="1"/>
          </p:cNvSpPr>
          <p:nvPr>
            <p:ph type="title"/>
          </p:nvPr>
        </p:nvSpPr>
        <p:spPr/>
        <p:txBody>
          <a:bodyPr>
            <a:normAutofit/>
          </a:bodyPr>
          <a:lstStyle/>
          <a:p>
            <a:r>
              <a:rPr lang="en-US" altLang="zh-TW" dirty="0" err="1"/>
              <a:t>ndarray</a:t>
            </a:r>
            <a:r>
              <a:rPr lang="zh-TW" altLang="en-US" dirty="0"/>
              <a:t>資料結構與屬性</a:t>
            </a:r>
            <a:br>
              <a:rPr lang="en-US" altLang="zh-TW" dirty="0"/>
            </a:br>
            <a:r>
              <a:rPr lang="zh-TW" altLang="en-US" sz="3200" dirty="0"/>
              <a:t>形狀</a:t>
            </a:r>
            <a:r>
              <a:rPr lang="en-US" altLang="zh-TW" sz="3200" dirty="0"/>
              <a:t>(shape): shape</a:t>
            </a:r>
            <a:endParaRPr lang="zh-TW" altLang="en-US" dirty="0"/>
          </a:p>
        </p:txBody>
      </p:sp>
      <p:pic>
        <p:nvPicPr>
          <p:cNvPr id="4" name="內容版面配置區 3">
            <a:extLst>
              <a:ext uri="{FF2B5EF4-FFF2-40B4-BE49-F238E27FC236}">
                <a16:creationId xmlns:a16="http://schemas.microsoft.com/office/drawing/2014/main" id="{8F532DE6-2946-4EFB-87AC-1436AB3BA902}"/>
              </a:ext>
            </a:extLst>
          </p:cNvPr>
          <p:cNvPicPr>
            <a:picLocks noGrp="1" noChangeAspect="1"/>
          </p:cNvPicPr>
          <p:nvPr>
            <p:ph idx="1"/>
          </p:nvPr>
        </p:nvPicPr>
        <p:blipFill>
          <a:blip r:embed="rId2"/>
          <a:stretch>
            <a:fillRect/>
          </a:stretch>
        </p:blipFill>
        <p:spPr>
          <a:xfrm>
            <a:off x="1171849" y="1957640"/>
            <a:ext cx="9848301" cy="2942719"/>
          </a:xfrm>
          <a:prstGeom prst="rect">
            <a:avLst/>
          </a:prstGeom>
        </p:spPr>
      </p:pic>
    </p:spTree>
    <p:extLst>
      <p:ext uri="{BB962C8B-B14F-4D97-AF65-F5344CB8AC3E}">
        <p14:creationId xmlns:p14="http://schemas.microsoft.com/office/powerpoint/2010/main" val="2311578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7A5893-854A-4869-8C2B-81DC67BD6FD0}"/>
              </a:ext>
            </a:extLst>
          </p:cNvPr>
          <p:cNvSpPr>
            <a:spLocks noGrp="1"/>
          </p:cNvSpPr>
          <p:nvPr>
            <p:ph type="title"/>
          </p:nvPr>
        </p:nvSpPr>
        <p:spPr/>
        <p:txBody>
          <a:bodyPr>
            <a:normAutofit/>
          </a:bodyPr>
          <a:lstStyle/>
          <a:p>
            <a:r>
              <a:rPr lang="en-US" altLang="zh-TW" dirty="0" err="1"/>
              <a:t>ndarray</a:t>
            </a:r>
            <a:r>
              <a:rPr lang="zh-TW" altLang="en-US" dirty="0"/>
              <a:t>資料結構與屬性</a:t>
            </a:r>
            <a:br>
              <a:rPr lang="en-US" altLang="zh-TW" dirty="0"/>
            </a:br>
            <a:r>
              <a:rPr lang="zh-TW" altLang="en-US" sz="3200" dirty="0"/>
              <a:t>資料型態</a:t>
            </a:r>
            <a:r>
              <a:rPr lang="en-US" altLang="zh-TW" sz="3200" dirty="0"/>
              <a:t>(data type): </a:t>
            </a:r>
            <a:r>
              <a:rPr lang="en-US" altLang="zh-TW" sz="3200" dirty="0" err="1"/>
              <a:t>dtype</a:t>
            </a:r>
            <a:endParaRPr lang="zh-TW" altLang="en-US" dirty="0"/>
          </a:p>
        </p:txBody>
      </p:sp>
      <p:pic>
        <p:nvPicPr>
          <p:cNvPr id="4" name="內容版面配置區 3">
            <a:extLst>
              <a:ext uri="{FF2B5EF4-FFF2-40B4-BE49-F238E27FC236}">
                <a16:creationId xmlns:a16="http://schemas.microsoft.com/office/drawing/2014/main" id="{C18F6BE6-F1C9-43F6-8E9E-8232578F7DA9}"/>
              </a:ext>
            </a:extLst>
          </p:cNvPr>
          <p:cNvPicPr>
            <a:picLocks noGrp="1" noChangeAspect="1"/>
          </p:cNvPicPr>
          <p:nvPr>
            <p:ph idx="1"/>
          </p:nvPr>
        </p:nvPicPr>
        <p:blipFill>
          <a:blip r:embed="rId2"/>
          <a:stretch>
            <a:fillRect/>
          </a:stretch>
        </p:blipFill>
        <p:spPr>
          <a:xfrm>
            <a:off x="3625959" y="2093976"/>
            <a:ext cx="3815699" cy="4586358"/>
          </a:xfrm>
          <a:prstGeom prst="rect">
            <a:avLst/>
          </a:prstGeom>
        </p:spPr>
      </p:pic>
    </p:spTree>
    <p:extLst>
      <p:ext uri="{BB962C8B-B14F-4D97-AF65-F5344CB8AC3E}">
        <p14:creationId xmlns:p14="http://schemas.microsoft.com/office/powerpoint/2010/main" val="1061473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ECF65F-B349-46EC-A98E-E3F59905D27A}"/>
              </a:ext>
            </a:extLst>
          </p:cNvPr>
          <p:cNvSpPr>
            <a:spLocks noGrp="1"/>
          </p:cNvSpPr>
          <p:nvPr>
            <p:ph type="title"/>
          </p:nvPr>
        </p:nvSpPr>
        <p:spPr/>
        <p:txBody>
          <a:bodyPr>
            <a:normAutofit/>
          </a:bodyPr>
          <a:lstStyle/>
          <a:p>
            <a:r>
              <a:rPr lang="en-US" altLang="zh-TW" dirty="0" err="1"/>
              <a:t>ndarray</a:t>
            </a:r>
            <a:r>
              <a:rPr lang="zh-TW" altLang="en-US" dirty="0"/>
              <a:t>資料結構與屬性</a:t>
            </a:r>
            <a:br>
              <a:rPr lang="en-US" altLang="zh-TW" dirty="0"/>
            </a:br>
            <a:r>
              <a:rPr lang="zh-TW" altLang="en-US" sz="3200" dirty="0"/>
              <a:t>大小</a:t>
            </a:r>
            <a:r>
              <a:rPr lang="en-US" altLang="zh-TW" sz="3200" dirty="0"/>
              <a:t>(</a:t>
            </a:r>
            <a:r>
              <a:rPr lang="zh-TW" altLang="en-US" sz="3200" dirty="0"/>
              <a:t>元素個數</a:t>
            </a:r>
            <a:r>
              <a:rPr lang="en-US" altLang="zh-TW" sz="3200" dirty="0"/>
              <a:t>): size</a:t>
            </a:r>
            <a:endParaRPr lang="zh-TW" altLang="en-US" dirty="0"/>
          </a:p>
        </p:txBody>
      </p:sp>
      <p:pic>
        <p:nvPicPr>
          <p:cNvPr id="5" name="內容版面配置區 4">
            <a:extLst>
              <a:ext uri="{FF2B5EF4-FFF2-40B4-BE49-F238E27FC236}">
                <a16:creationId xmlns:a16="http://schemas.microsoft.com/office/drawing/2014/main" id="{0027A375-78FC-4514-8E07-1264A9A43085}"/>
              </a:ext>
            </a:extLst>
          </p:cNvPr>
          <p:cNvPicPr>
            <a:picLocks noGrp="1" noChangeAspect="1"/>
          </p:cNvPicPr>
          <p:nvPr>
            <p:ph idx="1"/>
          </p:nvPr>
        </p:nvPicPr>
        <p:blipFill>
          <a:blip r:embed="rId2"/>
          <a:stretch>
            <a:fillRect/>
          </a:stretch>
        </p:blipFill>
        <p:spPr>
          <a:xfrm>
            <a:off x="1533139" y="2726112"/>
            <a:ext cx="9125722" cy="2536951"/>
          </a:xfrm>
          <a:prstGeom prst="rect">
            <a:avLst/>
          </a:prstGeom>
        </p:spPr>
      </p:pic>
    </p:spTree>
    <p:extLst>
      <p:ext uri="{BB962C8B-B14F-4D97-AF65-F5344CB8AC3E}">
        <p14:creationId xmlns:p14="http://schemas.microsoft.com/office/powerpoint/2010/main" val="1800364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4EB4EC-4711-E372-9432-A367A60D0FC0}"/>
              </a:ext>
            </a:extLst>
          </p:cNvPr>
          <p:cNvSpPr>
            <a:spLocks noGrp="1"/>
          </p:cNvSpPr>
          <p:nvPr>
            <p:ph type="title"/>
          </p:nvPr>
        </p:nvSpPr>
        <p:spPr/>
        <p:txBody>
          <a:bodyPr>
            <a:normAutofit/>
          </a:bodyPr>
          <a:lstStyle/>
          <a:p>
            <a:r>
              <a:rPr lang="en-US" altLang="zh-TW" dirty="0" err="1"/>
              <a:t>ndarray</a:t>
            </a:r>
            <a:r>
              <a:rPr lang="zh-TW" altLang="en-US" dirty="0"/>
              <a:t>的各項運算</a:t>
            </a:r>
            <a:br>
              <a:rPr lang="en-US" altLang="zh-TW" dirty="0"/>
            </a:br>
            <a:r>
              <a:rPr lang="zh-TW" altLang="en-US" sz="3600" dirty="0"/>
              <a:t>建立元素都是 </a:t>
            </a:r>
            <a:r>
              <a:rPr lang="en-US" altLang="zh-TW" sz="3600" dirty="0"/>
              <a:t>0/1 </a:t>
            </a:r>
            <a:r>
              <a:rPr lang="zh-TW" altLang="en-US" sz="3600" dirty="0"/>
              <a:t>的陣列 </a:t>
            </a:r>
            <a:r>
              <a:rPr lang="en-US" altLang="zh-TW" sz="3200" dirty="0"/>
              <a:t>zeros()/ones()</a:t>
            </a:r>
            <a:endParaRPr lang="zh-TW" altLang="en-US" dirty="0"/>
          </a:p>
        </p:txBody>
      </p:sp>
      <p:pic>
        <p:nvPicPr>
          <p:cNvPr id="5" name="內容版面配置區 4">
            <a:extLst>
              <a:ext uri="{FF2B5EF4-FFF2-40B4-BE49-F238E27FC236}">
                <a16:creationId xmlns:a16="http://schemas.microsoft.com/office/drawing/2014/main" id="{DEC44B93-9A5C-A92E-927E-17D94FAB6BC6}"/>
              </a:ext>
            </a:extLst>
          </p:cNvPr>
          <p:cNvPicPr>
            <a:picLocks noGrp="1" noChangeAspect="1"/>
          </p:cNvPicPr>
          <p:nvPr>
            <p:ph idx="1"/>
          </p:nvPr>
        </p:nvPicPr>
        <p:blipFill>
          <a:blip r:embed="rId2"/>
          <a:stretch>
            <a:fillRect/>
          </a:stretch>
        </p:blipFill>
        <p:spPr>
          <a:xfrm>
            <a:off x="3162427" y="2262630"/>
            <a:ext cx="5867145" cy="4110738"/>
          </a:xfrm>
        </p:spPr>
      </p:pic>
    </p:spTree>
    <p:extLst>
      <p:ext uri="{BB962C8B-B14F-4D97-AF65-F5344CB8AC3E}">
        <p14:creationId xmlns:p14="http://schemas.microsoft.com/office/powerpoint/2010/main" val="3374485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4238A2-54BD-786C-D53C-6338E27C3412}"/>
              </a:ext>
            </a:extLst>
          </p:cNvPr>
          <p:cNvSpPr>
            <a:spLocks noGrp="1"/>
          </p:cNvSpPr>
          <p:nvPr>
            <p:ph type="title"/>
          </p:nvPr>
        </p:nvSpPr>
        <p:spPr/>
        <p:txBody>
          <a:bodyPr/>
          <a:lstStyle/>
          <a:p>
            <a:r>
              <a:rPr lang="en-US" altLang="zh-TW" dirty="0" err="1"/>
              <a:t>ndarray</a:t>
            </a:r>
            <a:r>
              <a:rPr lang="zh-TW" altLang="en-US" dirty="0"/>
              <a:t>的各項運算</a:t>
            </a:r>
            <a:br>
              <a:rPr lang="en-US" altLang="zh-TW" dirty="0"/>
            </a:br>
            <a:r>
              <a:rPr lang="en-US" altLang="zh-TW" sz="3200" dirty="0"/>
              <a:t>create(</a:t>
            </a:r>
            <a:r>
              <a:rPr lang="zh-TW" altLang="en-US" sz="3200" dirty="0"/>
              <a:t>建立</a:t>
            </a:r>
            <a:r>
              <a:rPr lang="en-US" altLang="zh-TW" sz="3200" dirty="0"/>
              <a:t>) identity matrix</a:t>
            </a:r>
            <a:endParaRPr lang="zh-TW" altLang="en-US" sz="3200" dirty="0"/>
          </a:p>
        </p:txBody>
      </p:sp>
      <p:pic>
        <p:nvPicPr>
          <p:cNvPr id="5" name="內容版面配置區 4">
            <a:extLst>
              <a:ext uri="{FF2B5EF4-FFF2-40B4-BE49-F238E27FC236}">
                <a16:creationId xmlns:a16="http://schemas.microsoft.com/office/drawing/2014/main" id="{90C1BE63-6285-81E8-4348-0F69814177A5}"/>
              </a:ext>
            </a:extLst>
          </p:cNvPr>
          <p:cNvPicPr>
            <a:picLocks noGrp="1" noChangeAspect="1"/>
          </p:cNvPicPr>
          <p:nvPr>
            <p:ph idx="1"/>
          </p:nvPr>
        </p:nvPicPr>
        <p:blipFill>
          <a:blip r:embed="rId2"/>
          <a:stretch>
            <a:fillRect/>
          </a:stretch>
        </p:blipFill>
        <p:spPr>
          <a:xfrm>
            <a:off x="2321044" y="2093976"/>
            <a:ext cx="7549912" cy="4279392"/>
          </a:xfrm>
        </p:spPr>
      </p:pic>
    </p:spTree>
    <p:extLst>
      <p:ext uri="{BB962C8B-B14F-4D97-AF65-F5344CB8AC3E}">
        <p14:creationId xmlns:p14="http://schemas.microsoft.com/office/powerpoint/2010/main" val="2553967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AGENDA</a:t>
            </a:r>
            <a:endParaRPr lang="zh-TW" altLang="en-US" dirty="0"/>
          </a:p>
        </p:txBody>
      </p:sp>
      <p:sp>
        <p:nvSpPr>
          <p:cNvPr id="3" name="內容版面配置區 2"/>
          <p:cNvSpPr>
            <a:spLocks noGrp="1"/>
          </p:cNvSpPr>
          <p:nvPr>
            <p:ph idx="1"/>
          </p:nvPr>
        </p:nvSpPr>
        <p:spPr/>
        <p:txBody>
          <a:bodyPr>
            <a:normAutofit/>
          </a:bodyPr>
          <a:lstStyle/>
          <a:p>
            <a:r>
              <a:rPr lang="en-US" altLang="zh-TW" sz="3600" dirty="0"/>
              <a:t>1.DATA SCIENCE</a:t>
            </a:r>
            <a:r>
              <a:rPr lang="zh-TW" altLang="en-US" sz="3600" dirty="0"/>
              <a:t>資料科學</a:t>
            </a:r>
            <a:endParaRPr lang="en-US" altLang="zh-TW" sz="3600" dirty="0"/>
          </a:p>
          <a:p>
            <a:r>
              <a:rPr lang="en-US" altLang="zh-TW" sz="3600" dirty="0"/>
              <a:t>2.</a:t>
            </a:r>
            <a:r>
              <a:rPr lang="zh-TW" altLang="en-US" sz="3600" dirty="0"/>
              <a:t>資料科學底層核心技術</a:t>
            </a:r>
            <a:r>
              <a:rPr lang="en-US" altLang="zh-TW" sz="3600" dirty="0"/>
              <a:t>NUMPY</a:t>
            </a:r>
          </a:p>
          <a:p>
            <a:r>
              <a:rPr lang="en-US" altLang="zh-TW" sz="3600" dirty="0"/>
              <a:t>3.</a:t>
            </a:r>
            <a:r>
              <a:rPr lang="zh-TW" altLang="en-US" sz="3600" dirty="0"/>
              <a:t>資料視覺化</a:t>
            </a:r>
            <a:r>
              <a:rPr lang="en-US" altLang="zh-TW" sz="3600" dirty="0"/>
              <a:t>(Data Visualization)</a:t>
            </a:r>
          </a:p>
          <a:p>
            <a:r>
              <a:rPr lang="en-US" altLang="zh-TW" sz="3600" dirty="0"/>
              <a:t>4.Pandas</a:t>
            </a:r>
            <a:r>
              <a:rPr lang="zh-TW" altLang="en-US" sz="3600" dirty="0"/>
              <a:t>技術實戰 </a:t>
            </a:r>
          </a:p>
        </p:txBody>
      </p:sp>
    </p:spTree>
    <p:extLst>
      <p:ext uri="{BB962C8B-B14F-4D97-AF65-F5344CB8AC3E}">
        <p14:creationId xmlns:p14="http://schemas.microsoft.com/office/powerpoint/2010/main" val="3034282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25B501-1B6C-CDAA-2F2C-B14D822230DF}"/>
              </a:ext>
            </a:extLst>
          </p:cNvPr>
          <p:cNvSpPr>
            <a:spLocks noGrp="1"/>
          </p:cNvSpPr>
          <p:nvPr>
            <p:ph type="title"/>
          </p:nvPr>
        </p:nvSpPr>
        <p:spPr/>
        <p:txBody>
          <a:bodyPr/>
          <a:lstStyle/>
          <a:p>
            <a:r>
              <a:rPr lang="en-US" altLang="zh-TW" dirty="0" err="1"/>
              <a:t>ndarray</a:t>
            </a:r>
            <a:r>
              <a:rPr lang="zh-TW" altLang="en-US" dirty="0"/>
              <a:t>的各項運算</a:t>
            </a:r>
            <a:br>
              <a:rPr lang="en-US" altLang="zh-TW" dirty="0"/>
            </a:br>
            <a:r>
              <a:rPr lang="zh-TW" altLang="en-US" sz="3200" dirty="0"/>
              <a:t>使用</a:t>
            </a:r>
            <a:r>
              <a:rPr lang="en-US" altLang="zh-TW" sz="3200" dirty="0" err="1"/>
              <a:t>numpy.linspace</a:t>
            </a:r>
            <a:r>
              <a:rPr lang="zh-TW" altLang="en-US" sz="3200" dirty="0"/>
              <a:t>產生陣列</a:t>
            </a:r>
          </a:p>
        </p:txBody>
      </p:sp>
      <p:pic>
        <p:nvPicPr>
          <p:cNvPr id="5" name="內容版面配置區 4">
            <a:extLst>
              <a:ext uri="{FF2B5EF4-FFF2-40B4-BE49-F238E27FC236}">
                <a16:creationId xmlns:a16="http://schemas.microsoft.com/office/drawing/2014/main" id="{AA0BF747-08E9-E1BC-CD7F-9E72108F1FA9}"/>
              </a:ext>
            </a:extLst>
          </p:cNvPr>
          <p:cNvPicPr>
            <a:picLocks noGrp="1" noChangeAspect="1"/>
          </p:cNvPicPr>
          <p:nvPr>
            <p:ph idx="1"/>
          </p:nvPr>
        </p:nvPicPr>
        <p:blipFill>
          <a:blip r:embed="rId2"/>
          <a:stretch>
            <a:fillRect/>
          </a:stretch>
        </p:blipFill>
        <p:spPr>
          <a:xfrm>
            <a:off x="1523879" y="2093976"/>
            <a:ext cx="9144242" cy="2861201"/>
          </a:xfrm>
        </p:spPr>
      </p:pic>
    </p:spTree>
    <p:extLst>
      <p:ext uri="{BB962C8B-B14F-4D97-AF65-F5344CB8AC3E}">
        <p14:creationId xmlns:p14="http://schemas.microsoft.com/office/powerpoint/2010/main" val="648678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C09709-0FCC-00C1-75C3-7F687E1CD23C}"/>
              </a:ext>
            </a:extLst>
          </p:cNvPr>
          <p:cNvSpPr>
            <a:spLocks noGrp="1"/>
          </p:cNvSpPr>
          <p:nvPr>
            <p:ph type="title"/>
          </p:nvPr>
        </p:nvSpPr>
        <p:spPr/>
        <p:txBody>
          <a:bodyPr>
            <a:normAutofit/>
          </a:bodyPr>
          <a:lstStyle/>
          <a:p>
            <a:r>
              <a:rPr lang="en-US" altLang="zh-TW" dirty="0" err="1"/>
              <a:t>ndarray</a:t>
            </a:r>
            <a:r>
              <a:rPr lang="zh-TW" altLang="en-US" dirty="0"/>
              <a:t>的各項運算</a:t>
            </a:r>
            <a:br>
              <a:rPr lang="en-US" altLang="zh-TW" dirty="0"/>
            </a:br>
            <a:r>
              <a:rPr lang="zh-TW" altLang="en-US" sz="3600" dirty="0"/>
              <a:t>建立指定範圍的等差陣列 </a:t>
            </a:r>
            <a:r>
              <a:rPr lang="en-US" altLang="zh-TW" sz="3600" dirty="0" err="1"/>
              <a:t>arange</a:t>
            </a:r>
            <a:r>
              <a:rPr lang="en-US" altLang="zh-TW" sz="3600" dirty="0"/>
              <a:t>()</a:t>
            </a:r>
            <a:endParaRPr lang="zh-TW" altLang="en-US" sz="3600" dirty="0"/>
          </a:p>
        </p:txBody>
      </p:sp>
      <p:pic>
        <p:nvPicPr>
          <p:cNvPr id="7" name="內容版面配置區 6">
            <a:extLst>
              <a:ext uri="{FF2B5EF4-FFF2-40B4-BE49-F238E27FC236}">
                <a16:creationId xmlns:a16="http://schemas.microsoft.com/office/drawing/2014/main" id="{6385CAA2-5E3C-7322-E4F7-183CE66FA11E}"/>
              </a:ext>
            </a:extLst>
          </p:cNvPr>
          <p:cNvPicPr>
            <a:picLocks noGrp="1" noChangeAspect="1"/>
          </p:cNvPicPr>
          <p:nvPr>
            <p:ph idx="1"/>
          </p:nvPr>
        </p:nvPicPr>
        <p:blipFill>
          <a:blip r:embed="rId2"/>
          <a:stretch>
            <a:fillRect/>
          </a:stretch>
        </p:blipFill>
        <p:spPr>
          <a:xfrm>
            <a:off x="1079883" y="2093976"/>
            <a:ext cx="10042269" cy="3454712"/>
          </a:xfrm>
        </p:spPr>
      </p:pic>
    </p:spTree>
    <p:extLst>
      <p:ext uri="{BB962C8B-B14F-4D97-AF65-F5344CB8AC3E}">
        <p14:creationId xmlns:p14="http://schemas.microsoft.com/office/powerpoint/2010/main" val="1128817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7AD68C-641B-BBA3-0880-C4D1A3F05C3C}"/>
              </a:ext>
            </a:extLst>
          </p:cNvPr>
          <p:cNvSpPr>
            <a:spLocks noGrp="1"/>
          </p:cNvSpPr>
          <p:nvPr>
            <p:ph type="title"/>
          </p:nvPr>
        </p:nvSpPr>
        <p:spPr/>
        <p:txBody>
          <a:bodyPr/>
          <a:lstStyle/>
          <a:p>
            <a:r>
              <a:rPr lang="en-US" altLang="zh-TW" dirty="0" err="1"/>
              <a:t>ndarray</a:t>
            </a:r>
            <a:r>
              <a:rPr lang="zh-TW" altLang="en-US" dirty="0"/>
              <a:t>的各項運算</a:t>
            </a:r>
            <a:br>
              <a:rPr lang="en-US" altLang="zh-TW" dirty="0"/>
            </a:br>
            <a:r>
              <a:rPr lang="en-US" altLang="zh-TW" sz="3200" dirty="0"/>
              <a:t>Array shape manipulation::reshape()</a:t>
            </a:r>
            <a:endParaRPr lang="zh-TW" altLang="en-US" sz="3200" dirty="0"/>
          </a:p>
        </p:txBody>
      </p:sp>
      <p:pic>
        <p:nvPicPr>
          <p:cNvPr id="5" name="內容版面配置區 4">
            <a:extLst>
              <a:ext uri="{FF2B5EF4-FFF2-40B4-BE49-F238E27FC236}">
                <a16:creationId xmlns:a16="http://schemas.microsoft.com/office/drawing/2014/main" id="{2D0DC4D6-E17B-933D-3E65-15F0F93B72BC}"/>
              </a:ext>
            </a:extLst>
          </p:cNvPr>
          <p:cNvPicPr>
            <a:picLocks noGrp="1" noChangeAspect="1"/>
          </p:cNvPicPr>
          <p:nvPr>
            <p:ph idx="1"/>
          </p:nvPr>
        </p:nvPicPr>
        <p:blipFill>
          <a:blip r:embed="rId2"/>
          <a:stretch>
            <a:fillRect/>
          </a:stretch>
        </p:blipFill>
        <p:spPr>
          <a:xfrm>
            <a:off x="3982318" y="2093976"/>
            <a:ext cx="4227363" cy="4279392"/>
          </a:xfrm>
        </p:spPr>
      </p:pic>
    </p:spTree>
    <p:extLst>
      <p:ext uri="{BB962C8B-B14F-4D97-AF65-F5344CB8AC3E}">
        <p14:creationId xmlns:p14="http://schemas.microsoft.com/office/powerpoint/2010/main" val="229366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5874AB-F253-F589-DB5A-D1CAB091D4F6}"/>
              </a:ext>
            </a:extLst>
          </p:cNvPr>
          <p:cNvSpPr>
            <a:spLocks noGrp="1"/>
          </p:cNvSpPr>
          <p:nvPr>
            <p:ph type="title"/>
          </p:nvPr>
        </p:nvSpPr>
        <p:spPr/>
        <p:txBody>
          <a:bodyPr>
            <a:normAutofit fontScale="90000"/>
          </a:bodyPr>
          <a:lstStyle/>
          <a:p>
            <a:r>
              <a:rPr lang="en-US" altLang="zh-TW" dirty="0" err="1"/>
              <a:t>ndarray</a:t>
            </a:r>
            <a:r>
              <a:rPr lang="zh-TW" altLang="en-US" dirty="0"/>
              <a:t>的各項運算</a:t>
            </a:r>
            <a:br>
              <a:rPr lang="en-US" altLang="zh-TW" dirty="0"/>
            </a:br>
            <a:r>
              <a:rPr lang="en-US" altLang="zh-TW" sz="3600" dirty="0"/>
              <a:t>Array shape manipulation: Flattening(</a:t>
            </a:r>
            <a:r>
              <a:rPr lang="en-US" altLang="zh-TW" sz="3600" dirty="0" err="1"/>
              <a:t>numpy.ravel</a:t>
            </a:r>
            <a:r>
              <a:rPr lang="en-US" altLang="zh-TW" sz="3600" dirty="0"/>
              <a:t>()) and Transpose(</a:t>
            </a:r>
            <a:r>
              <a:rPr lang="en-US" altLang="zh-TW" sz="3600" dirty="0" err="1"/>
              <a:t>numpy.T</a:t>
            </a:r>
            <a:r>
              <a:rPr lang="en-US" altLang="zh-TW" sz="3600" dirty="0"/>
              <a:t>())</a:t>
            </a:r>
            <a:endParaRPr lang="zh-TW" altLang="en-US" sz="3600" dirty="0"/>
          </a:p>
        </p:txBody>
      </p:sp>
      <p:pic>
        <p:nvPicPr>
          <p:cNvPr id="5" name="內容版面配置區 4">
            <a:extLst>
              <a:ext uri="{FF2B5EF4-FFF2-40B4-BE49-F238E27FC236}">
                <a16:creationId xmlns:a16="http://schemas.microsoft.com/office/drawing/2014/main" id="{8E2DF1D1-027E-DD21-A552-B37A201A246C}"/>
              </a:ext>
            </a:extLst>
          </p:cNvPr>
          <p:cNvPicPr>
            <a:picLocks noGrp="1" noChangeAspect="1"/>
          </p:cNvPicPr>
          <p:nvPr>
            <p:ph idx="1"/>
          </p:nvPr>
        </p:nvPicPr>
        <p:blipFill>
          <a:blip r:embed="rId2"/>
          <a:stretch>
            <a:fillRect/>
          </a:stretch>
        </p:blipFill>
        <p:spPr>
          <a:xfrm>
            <a:off x="2054069" y="2093976"/>
            <a:ext cx="8083862" cy="3670933"/>
          </a:xfrm>
        </p:spPr>
      </p:pic>
    </p:spTree>
    <p:extLst>
      <p:ext uri="{BB962C8B-B14F-4D97-AF65-F5344CB8AC3E}">
        <p14:creationId xmlns:p14="http://schemas.microsoft.com/office/powerpoint/2010/main" val="1306646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692363-E823-4EC3-EBFA-519CCE1F3390}"/>
              </a:ext>
            </a:extLst>
          </p:cNvPr>
          <p:cNvSpPr>
            <a:spLocks noGrp="1"/>
          </p:cNvSpPr>
          <p:nvPr>
            <p:ph type="title"/>
          </p:nvPr>
        </p:nvSpPr>
        <p:spPr/>
        <p:txBody>
          <a:bodyPr/>
          <a:lstStyle/>
          <a:p>
            <a:r>
              <a:rPr lang="en-US" altLang="zh-TW" dirty="0" err="1"/>
              <a:t>ndarray</a:t>
            </a:r>
            <a:r>
              <a:rPr lang="zh-TW" altLang="en-US" dirty="0"/>
              <a:t>的各項運算</a:t>
            </a:r>
            <a:br>
              <a:rPr lang="en-US" altLang="zh-TW" dirty="0"/>
            </a:br>
            <a:r>
              <a:rPr lang="en-US" altLang="zh-TW" sz="3200" dirty="0" err="1"/>
              <a:t>numpy.tile</a:t>
            </a:r>
            <a:r>
              <a:rPr lang="en-US" altLang="zh-TW" sz="3200" dirty="0"/>
              <a:t>()</a:t>
            </a:r>
            <a:endParaRPr lang="zh-TW" altLang="en-US" sz="3200" dirty="0"/>
          </a:p>
        </p:txBody>
      </p:sp>
      <p:pic>
        <p:nvPicPr>
          <p:cNvPr id="5" name="內容版面配置區 4">
            <a:extLst>
              <a:ext uri="{FF2B5EF4-FFF2-40B4-BE49-F238E27FC236}">
                <a16:creationId xmlns:a16="http://schemas.microsoft.com/office/drawing/2014/main" id="{F3465F5C-0BB8-8B4E-9EBF-6E6F53FF28A1}"/>
              </a:ext>
            </a:extLst>
          </p:cNvPr>
          <p:cNvPicPr>
            <a:picLocks noGrp="1" noChangeAspect="1"/>
          </p:cNvPicPr>
          <p:nvPr>
            <p:ph idx="1"/>
          </p:nvPr>
        </p:nvPicPr>
        <p:blipFill>
          <a:blip r:embed="rId2"/>
          <a:stretch>
            <a:fillRect/>
          </a:stretch>
        </p:blipFill>
        <p:spPr>
          <a:xfrm>
            <a:off x="1474098" y="2093976"/>
            <a:ext cx="9243804" cy="4283712"/>
          </a:xfrm>
        </p:spPr>
      </p:pic>
    </p:spTree>
    <p:extLst>
      <p:ext uri="{BB962C8B-B14F-4D97-AF65-F5344CB8AC3E}">
        <p14:creationId xmlns:p14="http://schemas.microsoft.com/office/powerpoint/2010/main" val="4259657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7C4301-4E3C-687B-1B2D-648144917F38}"/>
              </a:ext>
            </a:extLst>
          </p:cNvPr>
          <p:cNvSpPr>
            <a:spLocks noGrp="1"/>
          </p:cNvSpPr>
          <p:nvPr>
            <p:ph type="title"/>
          </p:nvPr>
        </p:nvSpPr>
        <p:spPr/>
        <p:txBody>
          <a:bodyPr>
            <a:normAutofit fontScale="90000"/>
          </a:bodyPr>
          <a:lstStyle/>
          <a:p>
            <a:r>
              <a:rPr lang="en-US" altLang="zh-TW" dirty="0" err="1"/>
              <a:t>ndarray</a:t>
            </a:r>
            <a:r>
              <a:rPr lang="zh-TW" altLang="en-US" dirty="0"/>
              <a:t>的各項運算</a:t>
            </a:r>
            <a:br>
              <a:rPr lang="en-US" altLang="zh-TW" dirty="0"/>
            </a:br>
            <a:r>
              <a:rPr lang="zh-TW" altLang="en-US" sz="3600" dirty="0"/>
              <a:t>使用索引存取陣列 </a:t>
            </a:r>
            <a:r>
              <a:rPr lang="en-US" altLang="zh-TW" sz="3600" dirty="0"/>
              <a:t>Array Indexing(</a:t>
            </a:r>
            <a:r>
              <a:rPr lang="zh-TW" altLang="en-US" sz="3600" dirty="0"/>
              <a:t>索引</a:t>
            </a:r>
            <a:r>
              <a:rPr lang="en-US" altLang="zh-TW" sz="3600" dirty="0"/>
              <a:t>)1: Accessing Elements</a:t>
            </a:r>
            <a:endParaRPr lang="zh-TW" altLang="en-US" sz="3600" dirty="0"/>
          </a:p>
        </p:txBody>
      </p:sp>
      <p:pic>
        <p:nvPicPr>
          <p:cNvPr id="5" name="內容版面配置區 4">
            <a:extLst>
              <a:ext uri="{FF2B5EF4-FFF2-40B4-BE49-F238E27FC236}">
                <a16:creationId xmlns:a16="http://schemas.microsoft.com/office/drawing/2014/main" id="{AB517DBD-804B-B86B-1462-EDAD74A75F5D}"/>
              </a:ext>
            </a:extLst>
          </p:cNvPr>
          <p:cNvPicPr>
            <a:picLocks noGrp="1" noChangeAspect="1"/>
          </p:cNvPicPr>
          <p:nvPr>
            <p:ph idx="1"/>
          </p:nvPr>
        </p:nvPicPr>
        <p:blipFill>
          <a:blip r:embed="rId2"/>
          <a:stretch>
            <a:fillRect/>
          </a:stretch>
        </p:blipFill>
        <p:spPr>
          <a:xfrm>
            <a:off x="1319002" y="2093976"/>
            <a:ext cx="9553996" cy="4279392"/>
          </a:xfrm>
        </p:spPr>
      </p:pic>
    </p:spTree>
    <p:extLst>
      <p:ext uri="{BB962C8B-B14F-4D97-AF65-F5344CB8AC3E}">
        <p14:creationId xmlns:p14="http://schemas.microsoft.com/office/powerpoint/2010/main" val="311160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088AC7-1644-FED4-EE97-172BD81FE841}"/>
              </a:ext>
            </a:extLst>
          </p:cNvPr>
          <p:cNvSpPr>
            <a:spLocks noGrp="1"/>
          </p:cNvSpPr>
          <p:nvPr>
            <p:ph type="title"/>
          </p:nvPr>
        </p:nvSpPr>
        <p:spPr/>
        <p:txBody>
          <a:bodyPr>
            <a:normAutofit fontScale="90000"/>
          </a:bodyPr>
          <a:lstStyle/>
          <a:p>
            <a:r>
              <a:rPr lang="en-US" altLang="zh-TW" dirty="0" err="1"/>
              <a:t>ndarray</a:t>
            </a:r>
            <a:r>
              <a:rPr lang="zh-TW" altLang="en-US" dirty="0"/>
              <a:t>的各項運算</a:t>
            </a:r>
            <a:br>
              <a:rPr lang="en-US" altLang="zh-TW" dirty="0"/>
            </a:br>
            <a:r>
              <a:rPr lang="zh-TW" altLang="en-US" sz="3600" dirty="0"/>
              <a:t>使用索引存取陣列 </a:t>
            </a:r>
            <a:r>
              <a:rPr lang="en-US" altLang="zh-TW" sz="3600" dirty="0"/>
              <a:t>Array Indexing(</a:t>
            </a:r>
            <a:r>
              <a:rPr lang="zh-TW" altLang="en-US" sz="3600" dirty="0"/>
              <a:t>索引</a:t>
            </a:r>
            <a:r>
              <a:rPr lang="en-US" altLang="zh-TW" sz="3600" dirty="0"/>
              <a:t>)2: Accessing Elements</a:t>
            </a:r>
            <a:endParaRPr lang="zh-TW" altLang="en-US" sz="3600" dirty="0"/>
          </a:p>
        </p:txBody>
      </p:sp>
      <p:pic>
        <p:nvPicPr>
          <p:cNvPr id="5" name="內容版面配置區 4">
            <a:extLst>
              <a:ext uri="{FF2B5EF4-FFF2-40B4-BE49-F238E27FC236}">
                <a16:creationId xmlns:a16="http://schemas.microsoft.com/office/drawing/2014/main" id="{65AEBC60-0305-71D7-A495-E0D1E836405D}"/>
              </a:ext>
            </a:extLst>
          </p:cNvPr>
          <p:cNvPicPr>
            <a:picLocks noGrp="1" noChangeAspect="1"/>
          </p:cNvPicPr>
          <p:nvPr>
            <p:ph idx="1"/>
          </p:nvPr>
        </p:nvPicPr>
        <p:blipFill>
          <a:blip r:embed="rId2"/>
          <a:stretch>
            <a:fillRect/>
          </a:stretch>
        </p:blipFill>
        <p:spPr>
          <a:xfrm>
            <a:off x="1392802" y="2093976"/>
            <a:ext cx="9406395" cy="4279392"/>
          </a:xfrm>
        </p:spPr>
      </p:pic>
    </p:spTree>
    <p:extLst>
      <p:ext uri="{BB962C8B-B14F-4D97-AF65-F5344CB8AC3E}">
        <p14:creationId xmlns:p14="http://schemas.microsoft.com/office/powerpoint/2010/main" val="369173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CB2D5C-7DE1-C6FA-9301-6E2584475F56}"/>
              </a:ext>
            </a:extLst>
          </p:cNvPr>
          <p:cNvSpPr>
            <a:spLocks noGrp="1"/>
          </p:cNvSpPr>
          <p:nvPr>
            <p:ph type="title"/>
          </p:nvPr>
        </p:nvSpPr>
        <p:spPr/>
        <p:txBody>
          <a:bodyPr>
            <a:normAutofit/>
          </a:bodyPr>
          <a:lstStyle/>
          <a:p>
            <a:r>
              <a:rPr lang="en-US" altLang="zh-TW" dirty="0" err="1"/>
              <a:t>ndarray</a:t>
            </a:r>
            <a:r>
              <a:rPr lang="zh-TW" altLang="en-US" dirty="0"/>
              <a:t>的各項運算</a:t>
            </a:r>
            <a:br>
              <a:rPr lang="en-US" altLang="zh-TW" dirty="0"/>
            </a:br>
            <a:r>
              <a:rPr lang="en-US" altLang="zh-TW" sz="3200" dirty="0"/>
              <a:t>Array slicing</a:t>
            </a:r>
            <a:r>
              <a:rPr lang="zh-TW" altLang="en-US" sz="3200" dirty="0"/>
              <a:t>陣列的切片運算</a:t>
            </a:r>
            <a:endParaRPr lang="zh-TW" altLang="en-US" dirty="0"/>
          </a:p>
        </p:txBody>
      </p:sp>
      <p:sp>
        <p:nvSpPr>
          <p:cNvPr id="3" name="內容版面配置區 2">
            <a:extLst>
              <a:ext uri="{FF2B5EF4-FFF2-40B4-BE49-F238E27FC236}">
                <a16:creationId xmlns:a16="http://schemas.microsoft.com/office/drawing/2014/main" id="{5388B71B-00AE-AF27-2B49-95A30B6D687B}"/>
              </a:ext>
            </a:extLst>
          </p:cNvPr>
          <p:cNvSpPr>
            <a:spLocks noGrp="1"/>
          </p:cNvSpPr>
          <p:nvPr>
            <p:ph idx="1"/>
          </p:nvPr>
        </p:nvSpPr>
        <p:spPr/>
        <p:txBody>
          <a:bodyPr/>
          <a:lstStyle/>
          <a:p>
            <a:endParaRPr lang="zh-TW" altLang="en-US"/>
          </a:p>
        </p:txBody>
      </p:sp>
      <p:grpSp>
        <p:nvGrpSpPr>
          <p:cNvPr id="8" name="群組 7">
            <a:extLst>
              <a:ext uri="{FF2B5EF4-FFF2-40B4-BE49-F238E27FC236}">
                <a16:creationId xmlns:a16="http://schemas.microsoft.com/office/drawing/2014/main" id="{9E881231-43A1-6F10-9273-FEBE1AFF33BA}"/>
              </a:ext>
            </a:extLst>
          </p:cNvPr>
          <p:cNvGrpSpPr/>
          <p:nvPr/>
        </p:nvGrpSpPr>
        <p:grpSpPr>
          <a:xfrm>
            <a:off x="3030147" y="2093976"/>
            <a:ext cx="6131706" cy="4050791"/>
            <a:chOff x="1063752" y="2121407"/>
            <a:chExt cx="6131706" cy="4050791"/>
          </a:xfrm>
        </p:grpSpPr>
        <p:pic>
          <p:nvPicPr>
            <p:cNvPr id="5" name="圖片 4">
              <a:extLst>
                <a:ext uri="{FF2B5EF4-FFF2-40B4-BE49-F238E27FC236}">
                  <a16:creationId xmlns:a16="http://schemas.microsoft.com/office/drawing/2014/main" id="{18CDD69F-E79E-B030-71DF-519C28BBC702}"/>
                </a:ext>
              </a:extLst>
            </p:cNvPr>
            <p:cNvPicPr>
              <a:picLocks noChangeAspect="1"/>
            </p:cNvPicPr>
            <p:nvPr/>
          </p:nvPicPr>
          <p:blipFill>
            <a:blip r:embed="rId2"/>
            <a:stretch>
              <a:fillRect/>
            </a:stretch>
          </p:blipFill>
          <p:spPr>
            <a:xfrm>
              <a:off x="1063752" y="2121407"/>
              <a:ext cx="3040868" cy="4050791"/>
            </a:xfrm>
            <a:prstGeom prst="rect">
              <a:avLst/>
            </a:prstGeom>
          </p:spPr>
        </p:pic>
        <p:pic>
          <p:nvPicPr>
            <p:cNvPr id="7" name="圖片 6">
              <a:extLst>
                <a:ext uri="{FF2B5EF4-FFF2-40B4-BE49-F238E27FC236}">
                  <a16:creationId xmlns:a16="http://schemas.microsoft.com/office/drawing/2014/main" id="{ABAD61CE-918B-2E76-3E09-8870D9F3B9A6}"/>
                </a:ext>
              </a:extLst>
            </p:cNvPr>
            <p:cNvPicPr>
              <a:picLocks noChangeAspect="1"/>
            </p:cNvPicPr>
            <p:nvPr/>
          </p:nvPicPr>
          <p:blipFill>
            <a:blip r:embed="rId3"/>
            <a:stretch>
              <a:fillRect/>
            </a:stretch>
          </p:blipFill>
          <p:spPr>
            <a:xfrm>
              <a:off x="4104620" y="2121407"/>
              <a:ext cx="3090838" cy="4050791"/>
            </a:xfrm>
            <a:prstGeom prst="rect">
              <a:avLst/>
            </a:prstGeom>
          </p:spPr>
        </p:pic>
      </p:grpSp>
    </p:spTree>
    <p:extLst>
      <p:ext uri="{BB962C8B-B14F-4D97-AF65-F5344CB8AC3E}">
        <p14:creationId xmlns:p14="http://schemas.microsoft.com/office/powerpoint/2010/main" val="1727578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214A93-C303-DDD3-9154-861ECF91D9A4}"/>
              </a:ext>
            </a:extLst>
          </p:cNvPr>
          <p:cNvSpPr>
            <a:spLocks noGrp="1"/>
          </p:cNvSpPr>
          <p:nvPr>
            <p:ph type="title"/>
          </p:nvPr>
        </p:nvSpPr>
        <p:spPr/>
        <p:txBody>
          <a:bodyPr>
            <a:normAutofit/>
          </a:bodyPr>
          <a:lstStyle/>
          <a:p>
            <a:r>
              <a:rPr lang="en-US" altLang="zh-TW" dirty="0" err="1"/>
              <a:t>ndarray</a:t>
            </a:r>
            <a:r>
              <a:rPr lang="zh-TW" altLang="en-US" dirty="0"/>
              <a:t>的各項運算</a:t>
            </a:r>
            <a:br>
              <a:rPr lang="en-US" altLang="zh-TW" dirty="0"/>
            </a:br>
            <a:r>
              <a:rPr lang="zh-TW" altLang="en-US" sz="3600" dirty="0"/>
              <a:t>基本運算</a:t>
            </a:r>
            <a:r>
              <a:rPr lang="en-US" altLang="zh-TW" sz="3600" dirty="0"/>
              <a:t>3:Reduction Operations</a:t>
            </a:r>
            <a:r>
              <a:rPr lang="zh-TW" altLang="en-US" sz="3600" dirty="0"/>
              <a:t>與四則運算</a:t>
            </a:r>
            <a:endParaRPr lang="zh-TW" altLang="en-US" dirty="0"/>
          </a:p>
        </p:txBody>
      </p:sp>
      <p:pic>
        <p:nvPicPr>
          <p:cNvPr id="5" name="內容版面配置區 4">
            <a:extLst>
              <a:ext uri="{FF2B5EF4-FFF2-40B4-BE49-F238E27FC236}">
                <a16:creationId xmlns:a16="http://schemas.microsoft.com/office/drawing/2014/main" id="{6CB13A59-6294-1C58-C26C-2FFD17C743A0}"/>
              </a:ext>
            </a:extLst>
          </p:cNvPr>
          <p:cNvPicPr>
            <a:picLocks noGrp="1" noChangeAspect="1"/>
          </p:cNvPicPr>
          <p:nvPr>
            <p:ph idx="1"/>
          </p:nvPr>
        </p:nvPicPr>
        <p:blipFill>
          <a:blip r:embed="rId2"/>
          <a:stretch>
            <a:fillRect/>
          </a:stretch>
        </p:blipFill>
        <p:spPr>
          <a:xfrm>
            <a:off x="1831620" y="2093976"/>
            <a:ext cx="3431886" cy="4051300"/>
          </a:xfrm>
        </p:spPr>
      </p:pic>
      <p:pic>
        <p:nvPicPr>
          <p:cNvPr id="7" name="圖片 6">
            <a:extLst>
              <a:ext uri="{FF2B5EF4-FFF2-40B4-BE49-F238E27FC236}">
                <a16:creationId xmlns:a16="http://schemas.microsoft.com/office/drawing/2014/main" id="{15736AAB-9757-3A6B-FEF5-E0970595530F}"/>
              </a:ext>
            </a:extLst>
          </p:cNvPr>
          <p:cNvPicPr>
            <a:picLocks noChangeAspect="1"/>
          </p:cNvPicPr>
          <p:nvPr/>
        </p:nvPicPr>
        <p:blipFill>
          <a:blip r:embed="rId3"/>
          <a:stretch>
            <a:fillRect/>
          </a:stretch>
        </p:blipFill>
        <p:spPr>
          <a:xfrm>
            <a:off x="5263506" y="2093976"/>
            <a:ext cx="5136224" cy="4051300"/>
          </a:xfrm>
          <a:prstGeom prst="rect">
            <a:avLst/>
          </a:prstGeom>
        </p:spPr>
      </p:pic>
    </p:spTree>
    <p:extLst>
      <p:ext uri="{BB962C8B-B14F-4D97-AF65-F5344CB8AC3E}">
        <p14:creationId xmlns:p14="http://schemas.microsoft.com/office/powerpoint/2010/main" val="3952848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33EACD-5AD5-2ADF-E9B1-9BB92D5394BF}"/>
              </a:ext>
            </a:extLst>
          </p:cNvPr>
          <p:cNvSpPr>
            <a:spLocks noGrp="1"/>
          </p:cNvSpPr>
          <p:nvPr>
            <p:ph type="title"/>
          </p:nvPr>
        </p:nvSpPr>
        <p:spPr/>
        <p:txBody>
          <a:bodyPr>
            <a:normAutofit/>
          </a:bodyPr>
          <a:lstStyle/>
          <a:p>
            <a:r>
              <a:rPr lang="en-US" altLang="zh-TW" dirty="0"/>
              <a:t>Universal function</a:t>
            </a:r>
            <a:br>
              <a:rPr lang="en-US" altLang="zh-TW" dirty="0"/>
            </a:br>
            <a:r>
              <a:rPr lang="zh-TW" altLang="en-US" sz="3600" dirty="0"/>
              <a:t>計算</a:t>
            </a:r>
            <a:r>
              <a:rPr lang="en-US" altLang="zh-TW" sz="3600" dirty="0"/>
              <a:t>0</a:t>
            </a:r>
            <a:r>
              <a:rPr lang="zh-TW" altLang="en-US" sz="3600" dirty="0"/>
              <a:t>的三次方到</a:t>
            </a:r>
            <a:r>
              <a:rPr lang="en-US" altLang="zh-TW" sz="3600" dirty="0"/>
              <a:t>999</a:t>
            </a:r>
            <a:r>
              <a:rPr lang="zh-TW" altLang="en-US" sz="3600" dirty="0"/>
              <a:t>的三次方</a:t>
            </a:r>
            <a:r>
              <a:rPr lang="en-US" altLang="zh-TW" sz="3600" dirty="0"/>
              <a:t>Python vs </a:t>
            </a:r>
            <a:r>
              <a:rPr lang="en-US" altLang="zh-TW" sz="3600" dirty="0" err="1"/>
              <a:t>Numpy</a:t>
            </a:r>
            <a:endParaRPr lang="zh-TW" altLang="en-US" sz="3600" dirty="0"/>
          </a:p>
        </p:txBody>
      </p:sp>
      <p:pic>
        <p:nvPicPr>
          <p:cNvPr id="5" name="內容版面配置區 4">
            <a:extLst>
              <a:ext uri="{FF2B5EF4-FFF2-40B4-BE49-F238E27FC236}">
                <a16:creationId xmlns:a16="http://schemas.microsoft.com/office/drawing/2014/main" id="{01FCF107-1E63-A854-2495-97BD30D45206}"/>
              </a:ext>
            </a:extLst>
          </p:cNvPr>
          <p:cNvPicPr>
            <a:picLocks noGrp="1" noChangeAspect="1"/>
          </p:cNvPicPr>
          <p:nvPr>
            <p:ph idx="1"/>
          </p:nvPr>
        </p:nvPicPr>
        <p:blipFill>
          <a:blip r:embed="rId2"/>
          <a:stretch>
            <a:fillRect/>
          </a:stretch>
        </p:blipFill>
        <p:spPr>
          <a:xfrm>
            <a:off x="1068323" y="2093976"/>
            <a:ext cx="10055353" cy="3527895"/>
          </a:xfrm>
        </p:spPr>
      </p:pic>
    </p:spTree>
    <p:extLst>
      <p:ext uri="{BB962C8B-B14F-4D97-AF65-F5344CB8AC3E}">
        <p14:creationId xmlns:p14="http://schemas.microsoft.com/office/powerpoint/2010/main" val="277694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12192000" cy="6858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600" dirty="0"/>
              <a:t>1.</a:t>
            </a:r>
          </a:p>
          <a:p>
            <a:pPr algn="ctr"/>
            <a:r>
              <a:rPr lang="en-US" altLang="zh-TW" sz="4400" dirty="0"/>
              <a:t>DATA SCIENCE</a:t>
            </a:r>
          </a:p>
          <a:p>
            <a:pPr algn="ctr"/>
            <a:r>
              <a:rPr lang="zh-TW" altLang="en-US" sz="4400" dirty="0"/>
              <a:t>資料科學</a:t>
            </a:r>
          </a:p>
        </p:txBody>
      </p:sp>
    </p:spTree>
    <p:extLst>
      <p:ext uri="{BB962C8B-B14F-4D97-AF65-F5344CB8AC3E}">
        <p14:creationId xmlns:p14="http://schemas.microsoft.com/office/powerpoint/2010/main" val="1258807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B74AE6-1568-2978-AFD0-4C2D51F1D3C7}"/>
              </a:ext>
            </a:extLst>
          </p:cNvPr>
          <p:cNvSpPr>
            <a:spLocks noGrp="1"/>
          </p:cNvSpPr>
          <p:nvPr>
            <p:ph type="title"/>
          </p:nvPr>
        </p:nvSpPr>
        <p:spPr/>
        <p:txBody>
          <a:bodyPr/>
          <a:lstStyle/>
          <a:p>
            <a:r>
              <a:rPr lang="en-US" altLang="zh-TW" dirty="0"/>
              <a:t>Universal function</a:t>
            </a:r>
            <a:endParaRPr lang="zh-TW" altLang="en-US" dirty="0"/>
          </a:p>
        </p:txBody>
      </p:sp>
      <p:pic>
        <p:nvPicPr>
          <p:cNvPr id="5" name="內容版面配置區 4">
            <a:extLst>
              <a:ext uri="{FF2B5EF4-FFF2-40B4-BE49-F238E27FC236}">
                <a16:creationId xmlns:a16="http://schemas.microsoft.com/office/drawing/2014/main" id="{314C4FD2-9D60-30A5-CF18-0502C0526088}"/>
              </a:ext>
            </a:extLst>
          </p:cNvPr>
          <p:cNvPicPr>
            <a:picLocks noGrp="1" noChangeAspect="1"/>
          </p:cNvPicPr>
          <p:nvPr>
            <p:ph idx="1"/>
          </p:nvPr>
        </p:nvPicPr>
        <p:blipFill>
          <a:blip r:embed="rId2"/>
          <a:stretch>
            <a:fillRect/>
          </a:stretch>
        </p:blipFill>
        <p:spPr>
          <a:xfrm>
            <a:off x="2751961" y="2093976"/>
            <a:ext cx="6688078" cy="4279392"/>
          </a:xfrm>
        </p:spPr>
      </p:pic>
    </p:spTree>
    <p:extLst>
      <p:ext uri="{BB962C8B-B14F-4D97-AF65-F5344CB8AC3E}">
        <p14:creationId xmlns:p14="http://schemas.microsoft.com/office/powerpoint/2010/main" val="1588391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9FC95E-C810-1741-B9FC-88C3CEAFAF5A}"/>
              </a:ext>
            </a:extLst>
          </p:cNvPr>
          <p:cNvSpPr>
            <a:spLocks noGrp="1"/>
          </p:cNvSpPr>
          <p:nvPr>
            <p:ph type="title"/>
          </p:nvPr>
        </p:nvSpPr>
        <p:spPr/>
        <p:txBody>
          <a:bodyPr/>
          <a:lstStyle/>
          <a:p>
            <a:r>
              <a:rPr lang="en-US" altLang="zh-TW" dirty="0"/>
              <a:t>broadcasting</a:t>
            </a:r>
            <a:endParaRPr lang="zh-TW" altLang="en-US" dirty="0"/>
          </a:p>
        </p:txBody>
      </p:sp>
      <p:pic>
        <p:nvPicPr>
          <p:cNvPr id="5" name="內容版面配置區 4">
            <a:extLst>
              <a:ext uri="{FF2B5EF4-FFF2-40B4-BE49-F238E27FC236}">
                <a16:creationId xmlns:a16="http://schemas.microsoft.com/office/drawing/2014/main" id="{8FEAF2E5-AD80-192C-E3B2-CA0E24D36DC1}"/>
              </a:ext>
            </a:extLst>
          </p:cNvPr>
          <p:cNvPicPr>
            <a:picLocks noGrp="1" noChangeAspect="1"/>
          </p:cNvPicPr>
          <p:nvPr>
            <p:ph idx="1"/>
          </p:nvPr>
        </p:nvPicPr>
        <p:blipFill>
          <a:blip r:embed="rId2"/>
          <a:stretch>
            <a:fillRect/>
          </a:stretch>
        </p:blipFill>
        <p:spPr>
          <a:xfrm>
            <a:off x="1622298" y="2093976"/>
            <a:ext cx="8947404" cy="4280393"/>
          </a:xfrm>
        </p:spPr>
      </p:pic>
    </p:spTree>
    <p:extLst>
      <p:ext uri="{BB962C8B-B14F-4D97-AF65-F5344CB8AC3E}">
        <p14:creationId xmlns:p14="http://schemas.microsoft.com/office/powerpoint/2010/main" val="3719279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934853-FB1A-4E67-5A8E-F656415D464B}"/>
              </a:ext>
            </a:extLst>
          </p:cNvPr>
          <p:cNvSpPr>
            <a:spLocks noGrp="1"/>
          </p:cNvSpPr>
          <p:nvPr>
            <p:ph type="title"/>
          </p:nvPr>
        </p:nvSpPr>
        <p:spPr/>
        <p:txBody>
          <a:bodyPr/>
          <a:lstStyle/>
          <a:p>
            <a:r>
              <a:rPr lang="zh-TW" altLang="en-US" dirty="0"/>
              <a:t>產生亂數樣本</a:t>
            </a:r>
          </a:p>
        </p:txBody>
      </p:sp>
      <p:pic>
        <p:nvPicPr>
          <p:cNvPr id="5" name="內容版面配置區 4">
            <a:extLst>
              <a:ext uri="{FF2B5EF4-FFF2-40B4-BE49-F238E27FC236}">
                <a16:creationId xmlns:a16="http://schemas.microsoft.com/office/drawing/2014/main" id="{2F1E7692-8759-E13E-C478-C4E460587E32}"/>
              </a:ext>
            </a:extLst>
          </p:cNvPr>
          <p:cNvPicPr>
            <a:picLocks noGrp="1" noChangeAspect="1"/>
          </p:cNvPicPr>
          <p:nvPr>
            <p:ph idx="1"/>
          </p:nvPr>
        </p:nvPicPr>
        <p:blipFill>
          <a:blip r:embed="rId2"/>
          <a:stretch>
            <a:fillRect/>
          </a:stretch>
        </p:blipFill>
        <p:spPr>
          <a:xfrm>
            <a:off x="1995569" y="2033016"/>
            <a:ext cx="2738030" cy="4279392"/>
          </a:xfrm>
        </p:spPr>
      </p:pic>
      <p:pic>
        <p:nvPicPr>
          <p:cNvPr id="7" name="圖片 6">
            <a:extLst>
              <a:ext uri="{FF2B5EF4-FFF2-40B4-BE49-F238E27FC236}">
                <a16:creationId xmlns:a16="http://schemas.microsoft.com/office/drawing/2014/main" id="{58A23D37-24B6-3DEC-8893-0F57EB7733E4}"/>
              </a:ext>
            </a:extLst>
          </p:cNvPr>
          <p:cNvPicPr>
            <a:picLocks noChangeAspect="1"/>
          </p:cNvPicPr>
          <p:nvPr/>
        </p:nvPicPr>
        <p:blipFill>
          <a:blip r:embed="rId3"/>
          <a:stretch>
            <a:fillRect/>
          </a:stretch>
        </p:blipFill>
        <p:spPr>
          <a:xfrm>
            <a:off x="4733598" y="2029288"/>
            <a:ext cx="4830959" cy="4279392"/>
          </a:xfrm>
          <a:prstGeom prst="rect">
            <a:avLst/>
          </a:prstGeom>
        </p:spPr>
      </p:pic>
    </p:spTree>
    <p:extLst>
      <p:ext uri="{BB962C8B-B14F-4D97-AF65-F5344CB8AC3E}">
        <p14:creationId xmlns:p14="http://schemas.microsoft.com/office/powerpoint/2010/main" val="883575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E2D11A-3CA0-C40D-D194-A9299D2F743B}"/>
              </a:ext>
            </a:extLst>
          </p:cNvPr>
          <p:cNvSpPr>
            <a:spLocks noGrp="1"/>
          </p:cNvSpPr>
          <p:nvPr>
            <p:ph type="title"/>
          </p:nvPr>
        </p:nvSpPr>
        <p:spPr/>
        <p:txBody>
          <a:bodyPr/>
          <a:lstStyle/>
          <a:p>
            <a:r>
              <a:rPr lang="zh-TW" altLang="en-US" dirty="0"/>
              <a:t>產生特殊機率分布的樣本</a:t>
            </a:r>
          </a:p>
        </p:txBody>
      </p:sp>
      <p:pic>
        <p:nvPicPr>
          <p:cNvPr id="5" name="圖片 4">
            <a:extLst>
              <a:ext uri="{FF2B5EF4-FFF2-40B4-BE49-F238E27FC236}">
                <a16:creationId xmlns:a16="http://schemas.microsoft.com/office/drawing/2014/main" id="{C61248BA-B377-7445-E009-DD5F166AB6A3}"/>
              </a:ext>
            </a:extLst>
          </p:cNvPr>
          <p:cNvPicPr>
            <a:picLocks noChangeAspect="1"/>
          </p:cNvPicPr>
          <p:nvPr/>
        </p:nvPicPr>
        <p:blipFill>
          <a:blip r:embed="rId2"/>
          <a:stretch>
            <a:fillRect/>
          </a:stretch>
        </p:blipFill>
        <p:spPr>
          <a:xfrm>
            <a:off x="1066800" y="2093976"/>
            <a:ext cx="10058400" cy="3535379"/>
          </a:xfrm>
          <a:prstGeom prst="rect">
            <a:avLst/>
          </a:prstGeom>
        </p:spPr>
      </p:pic>
    </p:spTree>
    <p:extLst>
      <p:ext uri="{BB962C8B-B14F-4D97-AF65-F5344CB8AC3E}">
        <p14:creationId xmlns:p14="http://schemas.microsoft.com/office/powerpoint/2010/main" val="639989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966554-8143-3BC3-EE08-FA188E6B2E21}"/>
              </a:ext>
            </a:extLst>
          </p:cNvPr>
          <p:cNvSpPr>
            <a:spLocks noGrp="1"/>
          </p:cNvSpPr>
          <p:nvPr>
            <p:ph type="title"/>
          </p:nvPr>
        </p:nvSpPr>
        <p:spPr/>
        <p:txBody>
          <a:bodyPr/>
          <a:lstStyle/>
          <a:p>
            <a:r>
              <a:rPr lang="zh-TW" altLang="en-US" dirty="0"/>
              <a:t>比較不同機率分布</a:t>
            </a:r>
          </a:p>
        </p:txBody>
      </p:sp>
      <p:pic>
        <p:nvPicPr>
          <p:cNvPr id="4" name="內容版面配置區 3">
            <a:extLst>
              <a:ext uri="{FF2B5EF4-FFF2-40B4-BE49-F238E27FC236}">
                <a16:creationId xmlns:a16="http://schemas.microsoft.com/office/drawing/2014/main" id="{E538E5AF-496C-D78F-D948-2100B9DFC334}"/>
              </a:ext>
            </a:extLst>
          </p:cNvPr>
          <p:cNvPicPr>
            <a:picLocks noGrp="1" noChangeAspect="1"/>
          </p:cNvPicPr>
          <p:nvPr>
            <p:ph idx="1"/>
          </p:nvPr>
        </p:nvPicPr>
        <p:blipFill>
          <a:blip r:embed="rId2"/>
          <a:stretch>
            <a:fillRect/>
          </a:stretch>
        </p:blipFill>
        <p:spPr>
          <a:xfrm>
            <a:off x="3455633" y="2093976"/>
            <a:ext cx="5280734" cy="1255450"/>
          </a:xfrm>
          <a:prstGeom prst="rect">
            <a:avLst/>
          </a:prstGeom>
        </p:spPr>
      </p:pic>
      <p:sp>
        <p:nvSpPr>
          <p:cNvPr id="7" name="矩形 6">
            <a:extLst>
              <a:ext uri="{FF2B5EF4-FFF2-40B4-BE49-F238E27FC236}">
                <a16:creationId xmlns:a16="http://schemas.microsoft.com/office/drawing/2014/main" id="{D5FF04A7-EC2F-5D65-A3F2-35320E598589}"/>
              </a:ext>
            </a:extLst>
          </p:cNvPr>
          <p:cNvSpPr/>
          <p:nvPr/>
        </p:nvSpPr>
        <p:spPr>
          <a:xfrm>
            <a:off x="4847298" y="6219479"/>
            <a:ext cx="6280950" cy="30777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TW" sz="1400" dirty="0">
                <a:hlinkClick r:id="rId3"/>
              </a:rPr>
              <a:t>https://gist.github.com/mwaskom/de44147ed2974457ad6372750bbe5751</a:t>
            </a:r>
            <a:endParaRPr lang="en-US" altLang="zh-TW" sz="1400" dirty="0"/>
          </a:p>
        </p:txBody>
      </p:sp>
      <p:grpSp>
        <p:nvGrpSpPr>
          <p:cNvPr id="14" name="群組 13">
            <a:extLst>
              <a:ext uri="{FF2B5EF4-FFF2-40B4-BE49-F238E27FC236}">
                <a16:creationId xmlns:a16="http://schemas.microsoft.com/office/drawing/2014/main" id="{4313DA1B-A077-6651-4D88-9BFEA6A6210C}"/>
              </a:ext>
            </a:extLst>
          </p:cNvPr>
          <p:cNvGrpSpPr/>
          <p:nvPr/>
        </p:nvGrpSpPr>
        <p:grpSpPr>
          <a:xfrm>
            <a:off x="3455633" y="3349426"/>
            <a:ext cx="5443636" cy="2716164"/>
            <a:chOff x="4053650" y="2537161"/>
            <a:chExt cx="7071549" cy="3528430"/>
          </a:xfrm>
        </p:grpSpPr>
        <p:pic>
          <p:nvPicPr>
            <p:cNvPr id="11" name="圖片 10">
              <a:extLst>
                <a:ext uri="{FF2B5EF4-FFF2-40B4-BE49-F238E27FC236}">
                  <a16:creationId xmlns:a16="http://schemas.microsoft.com/office/drawing/2014/main" id="{AF425933-8BFB-97AF-EE96-DFB06C7A45D2}"/>
                </a:ext>
              </a:extLst>
            </p:cNvPr>
            <p:cNvPicPr>
              <a:picLocks noChangeAspect="1"/>
            </p:cNvPicPr>
            <p:nvPr/>
          </p:nvPicPr>
          <p:blipFill>
            <a:blip r:embed="rId4"/>
            <a:stretch>
              <a:fillRect/>
            </a:stretch>
          </p:blipFill>
          <p:spPr>
            <a:xfrm>
              <a:off x="4053650" y="2537161"/>
              <a:ext cx="3557234" cy="3528430"/>
            </a:xfrm>
            <a:prstGeom prst="rect">
              <a:avLst/>
            </a:prstGeom>
          </p:spPr>
        </p:pic>
        <p:pic>
          <p:nvPicPr>
            <p:cNvPr id="13" name="圖片 12">
              <a:extLst>
                <a:ext uri="{FF2B5EF4-FFF2-40B4-BE49-F238E27FC236}">
                  <a16:creationId xmlns:a16="http://schemas.microsoft.com/office/drawing/2014/main" id="{FEA304FF-0D70-7A09-2BE8-A24ABAAA8D1D}"/>
                </a:ext>
              </a:extLst>
            </p:cNvPr>
            <p:cNvPicPr>
              <a:picLocks noChangeAspect="1"/>
            </p:cNvPicPr>
            <p:nvPr/>
          </p:nvPicPr>
          <p:blipFill>
            <a:blip r:embed="rId5"/>
            <a:stretch>
              <a:fillRect/>
            </a:stretch>
          </p:blipFill>
          <p:spPr>
            <a:xfrm>
              <a:off x="7610883" y="2537161"/>
              <a:ext cx="3514316" cy="3528430"/>
            </a:xfrm>
            <a:prstGeom prst="rect">
              <a:avLst/>
            </a:prstGeom>
          </p:spPr>
        </p:pic>
      </p:grpSp>
    </p:spTree>
    <p:extLst>
      <p:ext uri="{BB962C8B-B14F-4D97-AF65-F5344CB8AC3E}">
        <p14:creationId xmlns:p14="http://schemas.microsoft.com/office/powerpoint/2010/main" val="421482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12192000" cy="6858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600" dirty="0"/>
              <a:t>3.</a:t>
            </a:r>
          </a:p>
          <a:p>
            <a:pPr algn="ctr"/>
            <a:r>
              <a:rPr lang="zh-TW" altLang="en-US" sz="4400" dirty="0"/>
              <a:t>資料視覺化</a:t>
            </a:r>
            <a:endParaRPr lang="en-US" altLang="zh-TW" sz="4400" dirty="0"/>
          </a:p>
          <a:p>
            <a:pPr algn="ctr"/>
            <a:r>
              <a:rPr lang="en-US" altLang="zh-TW" sz="4400" dirty="0"/>
              <a:t>Data Visualization</a:t>
            </a:r>
          </a:p>
        </p:txBody>
      </p:sp>
    </p:spTree>
    <p:extLst>
      <p:ext uri="{BB962C8B-B14F-4D97-AF65-F5344CB8AC3E}">
        <p14:creationId xmlns:p14="http://schemas.microsoft.com/office/powerpoint/2010/main" val="12410081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8368" y="327660"/>
            <a:ext cx="4850892" cy="3710940"/>
          </a:xfrm>
        </p:spPr>
        <p:txBody>
          <a:bodyPr>
            <a:normAutofit/>
          </a:bodyPr>
          <a:lstStyle/>
          <a:p>
            <a:r>
              <a:rPr lang="zh-TW" altLang="en-US" dirty="0"/>
              <a:t>資料視覺化</a:t>
            </a:r>
            <a:r>
              <a:rPr lang="en-US" altLang="zh-TW" dirty="0"/>
              <a:t>(Data Visualization) </a:t>
            </a:r>
          </a:p>
          <a:p>
            <a:pPr lvl="1"/>
            <a:r>
              <a:rPr lang="en-US" altLang="zh-TW" dirty="0"/>
              <a:t>Data and information visualization</a:t>
            </a:r>
          </a:p>
          <a:p>
            <a:pPr lvl="1"/>
            <a:r>
              <a:rPr lang="en-US" altLang="zh-TW" dirty="0"/>
              <a:t>Informatics</a:t>
            </a:r>
          </a:p>
          <a:p>
            <a:r>
              <a:rPr lang="zh-TW" altLang="en-US" dirty="0"/>
              <a:t>資料視覺化常用工具</a:t>
            </a:r>
            <a:endParaRPr lang="en-US" altLang="zh-TW" dirty="0"/>
          </a:p>
          <a:p>
            <a:pPr lvl="1"/>
            <a:r>
              <a:rPr lang="en-US" altLang="zh-TW" dirty="0" err="1"/>
              <a:t>matplotlib</a:t>
            </a:r>
            <a:r>
              <a:rPr lang="en-US" altLang="zh-TW" dirty="0"/>
              <a:t> </a:t>
            </a:r>
          </a:p>
          <a:p>
            <a:pPr lvl="1"/>
            <a:r>
              <a:rPr lang="en-US" altLang="zh-TW" dirty="0" err="1"/>
              <a:t>Seaborn</a:t>
            </a:r>
            <a:endParaRPr lang="en-US" altLang="zh-TW" dirty="0"/>
          </a:p>
          <a:p>
            <a:pPr lvl="1"/>
            <a:r>
              <a:rPr lang="en-US" altLang="zh-TW" dirty="0"/>
              <a:t>D3.js</a:t>
            </a:r>
            <a:r>
              <a:rPr lang="zh-TW" altLang="en-US" dirty="0"/>
              <a:t> </a:t>
            </a:r>
            <a:r>
              <a:rPr lang="en-US" altLang="zh-TW" dirty="0"/>
              <a:t>….</a:t>
            </a:r>
            <a:endParaRPr lang="zh-TW" altLang="en-US" dirty="0"/>
          </a:p>
          <a:p>
            <a:r>
              <a:rPr lang="en-US" altLang="zh-TW" dirty="0" err="1"/>
              <a:t>matplotlib</a:t>
            </a:r>
            <a:r>
              <a:rPr lang="zh-TW" altLang="en-US" dirty="0"/>
              <a:t>簡介與學習資源</a:t>
            </a:r>
          </a:p>
          <a:p>
            <a:r>
              <a:rPr lang="en-US" altLang="zh-TW" dirty="0" err="1"/>
              <a:t>matplotlib</a:t>
            </a:r>
            <a:r>
              <a:rPr lang="zh-TW" altLang="en-US" dirty="0"/>
              <a:t>畫圖架構</a:t>
            </a:r>
          </a:p>
          <a:p>
            <a:r>
              <a:rPr lang="en-US" altLang="zh-TW" dirty="0" err="1"/>
              <a:t>matplotlib</a:t>
            </a:r>
            <a:r>
              <a:rPr lang="zh-TW" altLang="en-US" dirty="0"/>
              <a:t>套件</a:t>
            </a:r>
          </a:p>
        </p:txBody>
      </p:sp>
      <p:sp>
        <p:nvSpPr>
          <p:cNvPr id="4" name="矩形 3"/>
          <p:cNvSpPr/>
          <p:nvPr/>
        </p:nvSpPr>
        <p:spPr>
          <a:xfrm>
            <a:off x="5227320" y="3207603"/>
            <a:ext cx="4572000" cy="1661993"/>
          </a:xfrm>
          <a:prstGeom prst="rect">
            <a:avLst/>
          </a:prstGeom>
          <a:solidFill>
            <a:schemeClr val="accent6">
              <a:lumMod val="20000"/>
              <a:lumOff val="80000"/>
            </a:schemeClr>
          </a:solidFill>
        </p:spPr>
        <p:txBody>
          <a:bodyPr wrap="square">
            <a:spAutoFit/>
          </a:bodyPr>
          <a:lstStyle/>
          <a:p>
            <a:r>
              <a:rPr lang="zh-TW" altLang="en-US" dirty="0"/>
              <a:t>單一圖表的顯示技術</a:t>
            </a:r>
            <a:r>
              <a:rPr lang="en-US" altLang="zh-TW" dirty="0"/>
              <a:t>(</a:t>
            </a:r>
            <a:r>
              <a:rPr lang="zh-TW" altLang="en-US" dirty="0"/>
              <a:t>以折線圖加以說明</a:t>
            </a:r>
            <a:r>
              <a:rPr lang="en-US" altLang="zh-TW" dirty="0"/>
              <a:t>)</a:t>
            </a:r>
            <a:endParaRPr lang="zh-TW" altLang="en-US" dirty="0"/>
          </a:p>
          <a:p>
            <a:r>
              <a:rPr lang="zh-TW" altLang="en-US" sz="1200" dirty="0"/>
              <a:t>線寬 </a:t>
            </a:r>
            <a:r>
              <a:rPr lang="en-US" altLang="zh-TW" sz="1200" dirty="0"/>
              <a:t>linewidth(</a:t>
            </a:r>
            <a:r>
              <a:rPr lang="en-US" altLang="zh-TW" sz="1200" dirty="0" err="1"/>
              <a:t>lw</a:t>
            </a:r>
            <a:r>
              <a:rPr lang="en-US" altLang="zh-TW" sz="1200" dirty="0"/>
              <a:t>)</a:t>
            </a:r>
          </a:p>
          <a:p>
            <a:r>
              <a:rPr lang="zh-TW" altLang="en-US" sz="1200" dirty="0"/>
              <a:t>線條樣式 </a:t>
            </a:r>
            <a:r>
              <a:rPr lang="en-US" altLang="zh-TW" sz="1200" dirty="0" err="1"/>
              <a:t>linestyle</a:t>
            </a:r>
            <a:r>
              <a:rPr lang="en-US" altLang="zh-TW" sz="1200" dirty="0"/>
              <a:t>(ls) </a:t>
            </a:r>
            <a:r>
              <a:rPr lang="en-US" altLang="zh-TW" sz="1200" dirty="0" err="1"/>
              <a:t>linestyle</a:t>
            </a:r>
            <a:r>
              <a:rPr lang="en-US" altLang="zh-TW" sz="1200" dirty="0"/>
              <a:t> </a:t>
            </a:r>
            <a:r>
              <a:rPr lang="zh-TW" altLang="en-US" sz="1200" dirty="0"/>
              <a:t>中文說明</a:t>
            </a:r>
          </a:p>
          <a:p>
            <a:r>
              <a:rPr lang="zh-TW" altLang="en-US" sz="1200" dirty="0"/>
              <a:t>顏色配置 </a:t>
            </a:r>
            <a:r>
              <a:rPr lang="en-US" altLang="zh-TW" sz="1200" dirty="0"/>
              <a:t>color</a:t>
            </a:r>
          </a:p>
          <a:p>
            <a:r>
              <a:rPr lang="zh-TW" altLang="en-US" sz="1200" dirty="0"/>
              <a:t>節點的樣式 </a:t>
            </a:r>
            <a:r>
              <a:rPr lang="en-US" altLang="zh-TW" sz="1200" dirty="0"/>
              <a:t>marker</a:t>
            </a:r>
          </a:p>
          <a:p>
            <a:r>
              <a:rPr lang="zh-TW" altLang="en-US" sz="1200" dirty="0"/>
              <a:t>標題 </a:t>
            </a:r>
            <a:r>
              <a:rPr lang="en-US" altLang="zh-TW" sz="1200" dirty="0"/>
              <a:t>| x </a:t>
            </a:r>
            <a:r>
              <a:rPr lang="zh-TW" altLang="en-US" sz="1200" dirty="0"/>
              <a:t>軸 </a:t>
            </a:r>
            <a:r>
              <a:rPr lang="en-US" altLang="zh-TW" sz="1200" dirty="0"/>
              <a:t>| y </a:t>
            </a:r>
            <a:r>
              <a:rPr lang="zh-TW" altLang="en-US" sz="1200" dirty="0"/>
              <a:t>軸</a:t>
            </a:r>
          </a:p>
          <a:p>
            <a:r>
              <a:rPr lang="zh-TW" altLang="en-US" sz="1200" dirty="0"/>
              <a:t>途中的文字與數學公式顯示技術 </a:t>
            </a:r>
            <a:r>
              <a:rPr lang="en-US" altLang="zh-TW" sz="1200" dirty="0"/>
              <a:t>Text in </a:t>
            </a:r>
            <a:r>
              <a:rPr lang="en-US" altLang="zh-TW" sz="1200" dirty="0" err="1"/>
              <a:t>Matplotlib</a:t>
            </a:r>
            <a:r>
              <a:rPr lang="en-US" altLang="zh-TW" sz="1200" dirty="0"/>
              <a:t> Plots</a:t>
            </a:r>
          </a:p>
          <a:p>
            <a:r>
              <a:rPr lang="en-US" altLang="zh-TW" sz="1200" dirty="0"/>
              <a:t>legend()</a:t>
            </a:r>
          </a:p>
        </p:txBody>
      </p:sp>
      <p:sp>
        <p:nvSpPr>
          <p:cNvPr id="5" name="矩形 4"/>
          <p:cNvSpPr/>
          <p:nvPr/>
        </p:nvSpPr>
        <p:spPr>
          <a:xfrm>
            <a:off x="5173980" y="615087"/>
            <a:ext cx="6096000" cy="2185214"/>
          </a:xfrm>
          <a:prstGeom prst="rect">
            <a:avLst/>
          </a:prstGeom>
        </p:spPr>
        <p:txBody>
          <a:bodyPr>
            <a:spAutoFit/>
          </a:bodyPr>
          <a:lstStyle/>
          <a:p>
            <a:r>
              <a:rPr lang="en-US" altLang="zh-TW" sz="2800" dirty="0" err="1"/>
              <a:t>Matplotlib</a:t>
            </a:r>
            <a:r>
              <a:rPr lang="zh-TW" altLang="en-US" sz="2800" dirty="0"/>
              <a:t>技術實戰</a:t>
            </a:r>
            <a:endParaRPr lang="en-US" altLang="zh-TW" sz="2800" dirty="0"/>
          </a:p>
          <a:p>
            <a:pPr marL="285750" indent="-285750">
              <a:buFont typeface="Wingdings" panose="05000000000000000000" pitchFamily="2" charset="2"/>
              <a:buChar char="n"/>
            </a:pPr>
            <a:r>
              <a:rPr lang="zh-TW" altLang="en-US" dirty="0"/>
              <a:t>單一圖表的顯示技術以折現圖加以說明</a:t>
            </a:r>
          </a:p>
          <a:p>
            <a:pPr marL="285750" indent="-285750">
              <a:buFont typeface="Wingdings" panose="05000000000000000000" pitchFamily="2" charset="2"/>
              <a:buChar char="n"/>
            </a:pPr>
            <a:r>
              <a:rPr lang="zh-TW" altLang="en-US" dirty="0"/>
              <a:t>各種統計圖表的顯示技術 </a:t>
            </a:r>
            <a:r>
              <a:rPr lang="en-US" altLang="zh-TW" dirty="0"/>
              <a:t>Statistics plots</a:t>
            </a:r>
          </a:p>
          <a:p>
            <a:pPr marL="742950" lvl="1" indent="-285750">
              <a:buFont typeface="Wingdings" panose="05000000000000000000" pitchFamily="2" charset="2"/>
              <a:buChar char="ü"/>
            </a:pPr>
            <a:r>
              <a:rPr lang="en-US" altLang="zh-TW" dirty="0"/>
              <a:t>plot() </a:t>
            </a:r>
            <a:r>
              <a:rPr lang="zh-TW" altLang="en-US" dirty="0"/>
              <a:t>折線圖 </a:t>
            </a:r>
            <a:r>
              <a:rPr lang="en-US" altLang="zh-TW" dirty="0"/>
              <a:t>== </a:t>
            </a:r>
            <a:r>
              <a:rPr lang="zh-TW" altLang="en-US" dirty="0"/>
              <a:t>了解資料趨勢</a:t>
            </a:r>
          </a:p>
          <a:p>
            <a:pPr marL="742950" lvl="1" indent="-285750">
              <a:buFont typeface="Wingdings" panose="05000000000000000000" pitchFamily="2" charset="2"/>
              <a:buChar char="ü"/>
            </a:pPr>
            <a:r>
              <a:rPr lang="en-US" altLang="zh-TW" dirty="0"/>
              <a:t>scatter() </a:t>
            </a:r>
            <a:r>
              <a:rPr lang="zh-TW" altLang="en-US" dirty="0"/>
              <a:t>散布圖 </a:t>
            </a:r>
            <a:r>
              <a:rPr lang="en-US" altLang="zh-TW" dirty="0"/>
              <a:t>== </a:t>
            </a:r>
            <a:r>
              <a:rPr lang="zh-TW" altLang="en-US" dirty="0"/>
              <a:t>了解資料相關度</a:t>
            </a:r>
            <a:endParaRPr lang="en-US" altLang="zh-TW" dirty="0"/>
          </a:p>
          <a:p>
            <a:pPr marL="285750" indent="-285750">
              <a:buFont typeface="Wingdings" panose="05000000000000000000" pitchFamily="2" charset="2"/>
              <a:buChar char="n"/>
            </a:pPr>
            <a:r>
              <a:rPr lang="zh-TW" altLang="en-US" dirty="0"/>
              <a:t>多表並陳的技術</a:t>
            </a:r>
          </a:p>
          <a:p>
            <a:pPr marL="285750" indent="-285750">
              <a:buFont typeface="Wingdings" panose="05000000000000000000" pitchFamily="2" charset="2"/>
              <a:buChar char="n"/>
            </a:pPr>
            <a:r>
              <a:rPr lang="en-US" altLang="zh-TW" dirty="0"/>
              <a:t>Interactive Visualization(</a:t>
            </a:r>
            <a:r>
              <a:rPr lang="zh-TW" altLang="en-US" dirty="0"/>
              <a:t>互動式顯示</a:t>
            </a:r>
            <a:r>
              <a:rPr lang="en-US" altLang="zh-TW" dirty="0"/>
              <a:t>)</a:t>
            </a:r>
            <a:r>
              <a:rPr lang="zh-TW" altLang="en-US" dirty="0"/>
              <a:t>技術</a:t>
            </a:r>
          </a:p>
        </p:txBody>
      </p:sp>
    </p:spTree>
    <p:extLst>
      <p:ext uri="{BB962C8B-B14F-4D97-AF65-F5344CB8AC3E}">
        <p14:creationId xmlns:p14="http://schemas.microsoft.com/office/powerpoint/2010/main" val="34879714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4315978" y="333663"/>
            <a:ext cx="6259195" cy="6259195"/>
          </a:xfrm>
          <a:prstGeom prst="rect">
            <a:avLst/>
          </a:prstGeom>
        </p:spPr>
      </p:pic>
      <p:sp>
        <p:nvSpPr>
          <p:cNvPr id="5" name="矩形 4"/>
          <p:cNvSpPr/>
          <p:nvPr/>
        </p:nvSpPr>
        <p:spPr>
          <a:xfrm>
            <a:off x="844882" y="444391"/>
            <a:ext cx="2196435" cy="369332"/>
          </a:xfrm>
          <a:prstGeom prst="rect">
            <a:avLst/>
          </a:prstGeom>
        </p:spPr>
        <p:txBody>
          <a:bodyPr wrap="none">
            <a:spAutoFit/>
          </a:bodyPr>
          <a:lstStyle/>
          <a:p>
            <a:r>
              <a:rPr lang="en-US" altLang="zh-TW" dirty="0" err="1"/>
              <a:t>matplotlib</a:t>
            </a:r>
            <a:r>
              <a:rPr lang="zh-TW" altLang="en-US" dirty="0"/>
              <a:t>畫圖架構</a:t>
            </a:r>
          </a:p>
        </p:txBody>
      </p:sp>
    </p:spTree>
    <p:extLst>
      <p:ext uri="{BB962C8B-B14F-4D97-AF65-F5344CB8AC3E}">
        <p14:creationId xmlns:p14="http://schemas.microsoft.com/office/powerpoint/2010/main" val="4033090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69848" y="225552"/>
            <a:ext cx="10058400" cy="1609344"/>
          </a:xfrm>
        </p:spPr>
        <p:txBody>
          <a:bodyPr>
            <a:normAutofit/>
          </a:bodyPr>
          <a:lstStyle/>
          <a:p>
            <a:r>
              <a:rPr lang="zh-TW" altLang="en-US" dirty="0"/>
              <a:t>各種統計圖表的顯示技術 </a:t>
            </a:r>
            <a:br>
              <a:rPr lang="en-US" altLang="zh-TW" dirty="0"/>
            </a:br>
            <a:r>
              <a:rPr lang="en-US" altLang="zh-TW" dirty="0"/>
              <a:t>Statistics plots</a:t>
            </a:r>
            <a:endParaRPr lang="zh-TW" altLang="en-US" dirty="0"/>
          </a:p>
        </p:txBody>
      </p:sp>
      <p:sp>
        <p:nvSpPr>
          <p:cNvPr id="3" name="內容版面配置區 2"/>
          <p:cNvSpPr>
            <a:spLocks noGrp="1"/>
          </p:cNvSpPr>
          <p:nvPr>
            <p:ph idx="1"/>
          </p:nvPr>
        </p:nvSpPr>
        <p:spPr>
          <a:xfrm>
            <a:off x="1671828" y="1911096"/>
            <a:ext cx="8409432" cy="4337304"/>
          </a:xfrm>
        </p:spPr>
        <p:txBody>
          <a:bodyPr>
            <a:normAutofit fontScale="92500" lnSpcReduction="20000"/>
          </a:bodyPr>
          <a:lstStyle/>
          <a:p>
            <a:r>
              <a:rPr lang="en-US" altLang="zh-TW" dirty="0"/>
              <a:t>plot() </a:t>
            </a:r>
            <a:r>
              <a:rPr lang="zh-TW" altLang="en-US" dirty="0"/>
              <a:t>折線圖 </a:t>
            </a:r>
            <a:r>
              <a:rPr lang="en-US" altLang="zh-TW" dirty="0"/>
              <a:t>== </a:t>
            </a:r>
            <a:r>
              <a:rPr lang="zh-TW" altLang="en-US" dirty="0"/>
              <a:t>了解資料趨勢</a:t>
            </a:r>
          </a:p>
          <a:p>
            <a:r>
              <a:rPr lang="en-US" altLang="zh-TW" dirty="0"/>
              <a:t>scatter() </a:t>
            </a:r>
            <a:r>
              <a:rPr lang="zh-TW" altLang="en-US" dirty="0"/>
              <a:t>散布圖 </a:t>
            </a:r>
            <a:r>
              <a:rPr lang="en-US" altLang="zh-TW" dirty="0"/>
              <a:t>== </a:t>
            </a:r>
            <a:r>
              <a:rPr lang="zh-TW" altLang="en-US" dirty="0"/>
              <a:t>了解資料相關度</a:t>
            </a:r>
          </a:p>
          <a:p>
            <a:r>
              <a:rPr lang="en-US" altLang="zh-TW" dirty="0"/>
              <a:t>bar() </a:t>
            </a:r>
            <a:r>
              <a:rPr lang="zh-TW" altLang="en-US" dirty="0"/>
              <a:t>柱狀圖</a:t>
            </a:r>
          </a:p>
          <a:p>
            <a:r>
              <a:rPr lang="en-US" altLang="zh-TW" dirty="0" err="1"/>
              <a:t>barh</a:t>
            </a:r>
            <a:r>
              <a:rPr lang="en-US" altLang="zh-TW" dirty="0"/>
              <a:t>() </a:t>
            </a:r>
            <a:r>
              <a:rPr lang="zh-TW" altLang="en-US" dirty="0"/>
              <a:t>條形圖</a:t>
            </a:r>
          </a:p>
          <a:p>
            <a:r>
              <a:rPr lang="en-US" altLang="zh-TW" dirty="0" err="1"/>
              <a:t>hist</a:t>
            </a:r>
            <a:r>
              <a:rPr lang="en-US" altLang="zh-TW" dirty="0"/>
              <a:t>()</a:t>
            </a:r>
            <a:r>
              <a:rPr lang="zh-TW" altLang="en-US" dirty="0"/>
              <a:t>直方圖 </a:t>
            </a:r>
            <a:r>
              <a:rPr lang="en-US" altLang="zh-TW" dirty="0" err="1"/>
              <a:t>hist</a:t>
            </a:r>
            <a:r>
              <a:rPr lang="en-US" altLang="zh-TW" dirty="0"/>
              <a:t>(x)</a:t>
            </a:r>
          </a:p>
          <a:p>
            <a:r>
              <a:rPr lang="en-US" altLang="zh-TW" dirty="0"/>
              <a:t>pie()</a:t>
            </a:r>
            <a:r>
              <a:rPr lang="zh-TW" altLang="en-US" dirty="0"/>
              <a:t>圓餅圖 </a:t>
            </a:r>
            <a:r>
              <a:rPr lang="en-US" altLang="zh-TW" dirty="0"/>
              <a:t>pie(x)</a:t>
            </a:r>
          </a:p>
          <a:p>
            <a:r>
              <a:rPr lang="en-US" altLang="zh-TW" dirty="0"/>
              <a:t>polar()</a:t>
            </a:r>
            <a:r>
              <a:rPr lang="zh-TW" altLang="en-US" dirty="0"/>
              <a:t>極線圖</a:t>
            </a:r>
          </a:p>
          <a:p>
            <a:r>
              <a:rPr lang="en-US" altLang="zh-TW" dirty="0"/>
              <a:t>stem()——</a:t>
            </a:r>
            <a:r>
              <a:rPr lang="zh-TW" altLang="en-US" dirty="0"/>
              <a:t>用於繪製棉棒圖</a:t>
            </a:r>
          </a:p>
          <a:p>
            <a:r>
              <a:rPr lang="en-US" altLang="zh-TW" dirty="0"/>
              <a:t>boxplot()</a:t>
            </a:r>
            <a:r>
              <a:rPr lang="zh-TW" altLang="en-US" dirty="0"/>
              <a:t>箱型圖 </a:t>
            </a:r>
            <a:r>
              <a:rPr lang="en-US" altLang="zh-TW" dirty="0"/>
              <a:t>boxplot(X)</a:t>
            </a:r>
          </a:p>
          <a:p>
            <a:r>
              <a:rPr lang="en-US" altLang="zh-TW" dirty="0" err="1"/>
              <a:t>errorbar</a:t>
            </a:r>
            <a:r>
              <a:rPr lang="en-US" altLang="zh-TW" dirty="0"/>
              <a:t>() </a:t>
            </a:r>
            <a:r>
              <a:rPr lang="zh-TW" altLang="en-US" dirty="0"/>
              <a:t>誤差棒圖 </a:t>
            </a:r>
            <a:r>
              <a:rPr lang="en-US" altLang="zh-TW" dirty="0" err="1"/>
              <a:t>errorbar</a:t>
            </a:r>
            <a:r>
              <a:rPr lang="en-US" altLang="zh-TW" dirty="0"/>
              <a:t>(x, y, </a:t>
            </a:r>
            <a:r>
              <a:rPr lang="en-US" altLang="zh-TW" dirty="0" err="1"/>
              <a:t>yerr</a:t>
            </a:r>
            <a:r>
              <a:rPr lang="en-US" altLang="zh-TW" dirty="0"/>
              <a:t>, </a:t>
            </a:r>
            <a:r>
              <a:rPr lang="en-US" altLang="zh-TW" dirty="0" err="1"/>
              <a:t>xerr</a:t>
            </a:r>
            <a:r>
              <a:rPr lang="en-US" altLang="zh-TW" dirty="0"/>
              <a:t>)</a:t>
            </a:r>
          </a:p>
          <a:p>
            <a:r>
              <a:rPr lang="en-US" altLang="zh-TW" dirty="0" err="1"/>
              <a:t>Heatmap</a:t>
            </a:r>
            <a:r>
              <a:rPr lang="en-US" altLang="zh-TW" dirty="0"/>
              <a:t>()</a:t>
            </a:r>
          </a:p>
          <a:p>
            <a:pPr lvl="1"/>
            <a:r>
              <a:rPr lang="en-US" altLang="zh-TW" dirty="0"/>
              <a:t> Creating annotated </a:t>
            </a:r>
            <a:r>
              <a:rPr lang="en-US" altLang="zh-TW" dirty="0" err="1"/>
              <a:t>heatmaps</a:t>
            </a:r>
            <a:r>
              <a:rPr lang="en-US" altLang="zh-TW" dirty="0"/>
              <a:t> </a:t>
            </a:r>
            <a:r>
              <a:rPr lang="en-US" altLang="zh-TW" sz="1400" dirty="0"/>
              <a:t>(https://matplotlib.org/stable/gallery/images_contours_and_fields/image_annotated_heatmap.html</a:t>
            </a:r>
            <a:r>
              <a:rPr lang="en-US" altLang="zh-TW" sz="1300" dirty="0"/>
              <a:t>)</a:t>
            </a:r>
          </a:p>
          <a:p>
            <a:endParaRPr lang="zh-TW" altLang="en-US" dirty="0"/>
          </a:p>
        </p:txBody>
      </p:sp>
    </p:spTree>
    <p:extLst>
      <p:ext uri="{BB962C8B-B14F-4D97-AF65-F5344CB8AC3E}">
        <p14:creationId xmlns:p14="http://schemas.microsoft.com/office/powerpoint/2010/main" val="32049626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DA213B-ECB7-34C5-F2E6-171280909476}"/>
              </a:ext>
            </a:extLst>
          </p:cNvPr>
          <p:cNvSpPr>
            <a:spLocks noGrp="1"/>
          </p:cNvSpPr>
          <p:nvPr>
            <p:ph type="title"/>
          </p:nvPr>
        </p:nvSpPr>
        <p:spPr/>
        <p:txBody>
          <a:bodyPr/>
          <a:lstStyle/>
          <a:p>
            <a:r>
              <a:rPr lang="zh-TW" altLang="en-US" dirty="0"/>
              <a:t>官方範例</a:t>
            </a:r>
          </a:p>
        </p:txBody>
      </p:sp>
      <p:pic>
        <p:nvPicPr>
          <p:cNvPr id="5" name="內容版面配置區 4">
            <a:extLst>
              <a:ext uri="{FF2B5EF4-FFF2-40B4-BE49-F238E27FC236}">
                <a16:creationId xmlns:a16="http://schemas.microsoft.com/office/drawing/2014/main" id="{531E14C2-D1F1-9C59-0B60-7E2EC54583D2}"/>
              </a:ext>
            </a:extLst>
          </p:cNvPr>
          <p:cNvPicPr>
            <a:picLocks noGrp="1" noChangeAspect="1"/>
          </p:cNvPicPr>
          <p:nvPr>
            <p:ph idx="1"/>
          </p:nvPr>
        </p:nvPicPr>
        <p:blipFill>
          <a:blip r:embed="rId2"/>
          <a:stretch>
            <a:fillRect/>
          </a:stretch>
        </p:blipFill>
        <p:spPr>
          <a:xfrm>
            <a:off x="4100899" y="2120900"/>
            <a:ext cx="3996552" cy="4051300"/>
          </a:xfrm>
        </p:spPr>
      </p:pic>
    </p:spTree>
    <p:extLst>
      <p:ext uri="{BB962C8B-B14F-4D97-AF65-F5344CB8AC3E}">
        <p14:creationId xmlns:p14="http://schemas.microsoft.com/office/powerpoint/2010/main" val="39192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AGENDA</a:t>
            </a:r>
            <a:endParaRPr lang="zh-TW" altLang="en-US" dirty="0"/>
          </a:p>
        </p:txBody>
      </p:sp>
      <p:sp>
        <p:nvSpPr>
          <p:cNvPr id="3" name="內容版面配置區 2"/>
          <p:cNvSpPr>
            <a:spLocks noGrp="1"/>
          </p:cNvSpPr>
          <p:nvPr>
            <p:ph idx="1"/>
          </p:nvPr>
        </p:nvSpPr>
        <p:spPr/>
        <p:txBody>
          <a:bodyPr>
            <a:normAutofit/>
          </a:bodyPr>
          <a:lstStyle/>
          <a:p>
            <a:r>
              <a:rPr lang="en-US" altLang="zh-TW" sz="3600" dirty="0"/>
              <a:t>1.</a:t>
            </a:r>
            <a:r>
              <a:rPr lang="zh-TW" altLang="en-US" sz="3600" dirty="0"/>
              <a:t>資料科學 </a:t>
            </a:r>
            <a:r>
              <a:rPr lang="en-US" altLang="zh-TW" sz="3600" dirty="0"/>
              <a:t>Data Science</a:t>
            </a:r>
          </a:p>
          <a:p>
            <a:r>
              <a:rPr lang="en-US" altLang="zh-TW" sz="3600" dirty="0"/>
              <a:t>2. Data science tools</a:t>
            </a:r>
            <a:endParaRPr lang="zh-TW" altLang="en-US" sz="3600" dirty="0"/>
          </a:p>
        </p:txBody>
      </p:sp>
    </p:spTree>
    <p:extLst>
      <p:ext uri="{BB962C8B-B14F-4D97-AF65-F5344CB8AC3E}">
        <p14:creationId xmlns:p14="http://schemas.microsoft.com/office/powerpoint/2010/main" val="24426814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9E3A48-6907-57AF-2159-9A370D69CB30}"/>
              </a:ext>
            </a:extLst>
          </p:cNvPr>
          <p:cNvSpPr>
            <a:spLocks noGrp="1"/>
          </p:cNvSpPr>
          <p:nvPr>
            <p:ph type="title"/>
          </p:nvPr>
        </p:nvSpPr>
        <p:spPr/>
        <p:txBody>
          <a:bodyPr/>
          <a:lstStyle/>
          <a:p>
            <a:r>
              <a:rPr lang="zh-TW" altLang="en-US" dirty="0"/>
              <a:t>使用</a:t>
            </a:r>
            <a:r>
              <a:rPr lang="en-US" altLang="zh-TW" dirty="0"/>
              <a:t>plot()</a:t>
            </a:r>
            <a:r>
              <a:rPr lang="zh-TW" altLang="en-US" dirty="0"/>
              <a:t>畫折線圖</a:t>
            </a:r>
            <a:br>
              <a:rPr lang="en-US" altLang="zh-TW" dirty="0"/>
            </a:br>
            <a:r>
              <a:rPr lang="zh-TW" altLang="en-US" sz="3200" dirty="0"/>
              <a:t>基本線條</a:t>
            </a:r>
          </a:p>
        </p:txBody>
      </p:sp>
      <p:pic>
        <p:nvPicPr>
          <p:cNvPr id="5" name="內容版面配置區 4">
            <a:extLst>
              <a:ext uri="{FF2B5EF4-FFF2-40B4-BE49-F238E27FC236}">
                <a16:creationId xmlns:a16="http://schemas.microsoft.com/office/drawing/2014/main" id="{1D655261-BDF3-FBD0-2B0C-2E04F72543B1}"/>
              </a:ext>
            </a:extLst>
          </p:cNvPr>
          <p:cNvPicPr>
            <a:picLocks noGrp="1" noChangeAspect="1"/>
          </p:cNvPicPr>
          <p:nvPr>
            <p:ph idx="1"/>
          </p:nvPr>
        </p:nvPicPr>
        <p:blipFill>
          <a:blip r:embed="rId2"/>
          <a:stretch>
            <a:fillRect/>
          </a:stretch>
        </p:blipFill>
        <p:spPr>
          <a:xfrm>
            <a:off x="4027746" y="2093976"/>
            <a:ext cx="4136507" cy="4279392"/>
          </a:xfrm>
        </p:spPr>
      </p:pic>
    </p:spTree>
    <p:extLst>
      <p:ext uri="{BB962C8B-B14F-4D97-AF65-F5344CB8AC3E}">
        <p14:creationId xmlns:p14="http://schemas.microsoft.com/office/powerpoint/2010/main" val="41640914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7D5BF7-8450-DA93-D0AC-6DC871B61461}"/>
              </a:ext>
            </a:extLst>
          </p:cNvPr>
          <p:cNvSpPr>
            <a:spLocks noGrp="1"/>
          </p:cNvSpPr>
          <p:nvPr>
            <p:ph type="title"/>
          </p:nvPr>
        </p:nvSpPr>
        <p:spPr/>
        <p:txBody>
          <a:bodyPr/>
          <a:lstStyle/>
          <a:p>
            <a:r>
              <a:rPr lang="zh-TW" altLang="en-US" dirty="0"/>
              <a:t>使用</a:t>
            </a:r>
            <a:r>
              <a:rPr lang="en-US" altLang="zh-TW" dirty="0"/>
              <a:t>plot()</a:t>
            </a:r>
            <a:r>
              <a:rPr lang="zh-TW" altLang="en-US" dirty="0"/>
              <a:t>畫折線圖</a:t>
            </a:r>
            <a:br>
              <a:rPr lang="en-US" altLang="zh-TW" dirty="0"/>
            </a:br>
            <a:r>
              <a:rPr lang="zh-TW" altLang="en-US" sz="3200" dirty="0"/>
              <a:t>設定線條寬度</a:t>
            </a:r>
          </a:p>
        </p:txBody>
      </p:sp>
      <p:pic>
        <p:nvPicPr>
          <p:cNvPr id="5" name="內容版面配置區 4">
            <a:extLst>
              <a:ext uri="{FF2B5EF4-FFF2-40B4-BE49-F238E27FC236}">
                <a16:creationId xmlns:a16="http://schemas.microsoft.com/office/drawing/2014/main" id="{B96F441A-7492-184C-FEB1-98DE27B6CC16}"/>
              </a:ext>
            </a:extLst>
          </p:cNvPr>
          <p:cNvPicPr>
            <a:picLocks noGrp="1" noChangeAspect="1"/>
          </p:cNvPicPr>
          <p:nvPr>
            <p:ph idx="1"/>
          </p:nvPr>
        </p:nvPicPr>
        <p:blipFill>
          <a:blip r:embed="rId2"/>
          <a:stretch>
            <a:fillRect/>
          </a:stretch>
        </p:blipFill>
        <p:spPr>
          <a:xfrm>
            <a:off x="3657742" y="2093976"/>
            <a:ext cx="4876516" cy="4279392"/>
          </a:xfrm>
        </p:spPr>
      </p:pic>
    </p:spTree>
    <p:extLst>
      <p:ext uri="{BB962C8B-B14F-4D97-AF65-F5344CB8AC3E}">
        <p14:creationId xmlns:p14="http://schemas.microsoft.com/office/powerpoint/2010/main" val="28221606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7D5BF7-8450-DA93-D0AC-6DC871B61461}"/>
              </a:ext>
            </a:extLst>
          </p:cNvPr>
          <p:cNvSpPr>
            <a:spLocks noGrp="1"/>
          </p:cNvSpPr>
          <p:nvPr>
            <p:ph type="title"/>
          </p:nvPr>
        </p:nvSpPr>
        <p:spPr/>
        <p:txBody>
          <a:bodyPr/>
          <a:lstStyle/>
          <a:p>
            <a:r>
              <a:rPr lang="zh-TW" altLang="en-US" dirty="0"/>
              <a:t>使用</a:t>
            </a:r>
            <a:r>
              <a:rPr lang="en-US" altLang="zh-TW" dirty="0"/>
              <a:t>plot()</a:t>
            </a:r>
            <a:r>
              <a:rPr lang="zh-TW" altLang="en-US" dirty="0"/>
              <a:t>畫折線圖</a:t>
            </a:r>
            <a:br>
              <a:rPr lang="en-US" altLang="zh-TW" dirty="0"/>
            </a:br>
            <a:r>
              <a:rPr lang="zh-TW" altLang="en-US" sz="3200" dirty="0"/>
              <a:t>設定線條顏色</a:t>
            </a:r>
          </a:p>
        </p:txBody>
      </p:sp>
      <p:pic>
        <p:nvPicPr>
          <p:cNvPr id="7" name="內容版面配置區 6">
            <a:extLst>
              <a:ext uri="{FF2B5EF4-FFF2-40B4-BE49-F238E27FC236}">
                <a16:creationId xmlns:a16="http://schemas.microsoft.com/office/drawing/2014/main" id="{6CC16512-2DE9-1DE0-0458-C461A0123F73}"/>
              </a:ext>
            </a:extLst>
          </p:cNvPr>
          <p:cNvPicPr>
            <a:picLocks noGrp="1" noChangeAspect="1"/>
          </p:cNvPicPr>
          <p:nvPr>
            <p:ph idx="1"/>
          </p:nvPr>
        </p:nvPicPr>
        <p:blipFill>
          <a:blip r:embed="rId2"/>
          <a:stretch>
            <a:fillRect/>
          </a:stretch>
        </p:blipFill>
        <p:spPr>
          <a:xfrm>
            <a:off x="3689355" y="2093976"/>
            <a:ext cx="4813289" cy="4279392"/>
          </a:xfrm>
        </p:spPr>
      </p:pic>
    </p:spTree>
    <p:extLst>
      <p:ext uri="{BB962C8B-B14F-4D97-AF65-F5344CB8AC3E}">
        <p14:creationId xmlns:p14="http://schemas.microsoft.com/office/powerpoint/2010/main" val="23293035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7D5BF7-8450-DA93-D0AC-6DC871B61461}"/>
              </a:ext>
            </a:extLst>
          </p:cNvPr>
          <p:cNvSpPr>
            <a:spLocks noGrp="1"/>
          </p:cNvSpPr>
          <p:nvPr>
            <p:ph type="title"/>
          </p:nvPr>
        </p:nvSpPr>
        <p:spPr/>
        <p:txBody>
          <a:bodyPr/>
          <a:lstStyle/>
          <a:p>
            <a:r>
              <a:rPr lang="zh-TW" altLang="en-US" dirty="0"/>
              <a:t>使用</a:t>
            </a:r>
            <a:r>
              <a:rPr lang="en-US" altLang="zh-TW" dirty="0"/>
              <a:t>plot()</a:t>
            </a:r>
            <a:r>
              <a:rPr lang="zh-TW" altLang="en-US" dirty="0"/>
              <a:t>畫折線圖</a:t>
            </a:r>
            <a:br>
              <a:rPr lang="en-US" altLang="zh-TW" dirty="0"/>
            </a:br>
            <a:r>
              <a:rPr lang="en-US" altLang="zh-TW" sz="3200" dirty="0"/>
              <a:t>legend()</a:t>
            </a:r>
            <a:endParaRPr lang="zh-TW" altLang="en-US" sz="3200" dirty="0"/>
          </a:p>
        </p:txBody>
      </p:sp>
      <p:pic>
        <p:nvPicPr>
          <p:cNvPr id="5" name="內容版面配置區 4">
            <a:extLst>
              <a:ext uri="{FF2B5EF4-FFF2-40B4-BE49-F238E27FC236}">
                <a16:creationId xmlns:a16="http://schemas.microsoft.com/office/drawing/2014/main" id="{F61734C1-F449-7783-5D8D-E7201D11B38F}"/>
              </a:ext>
            </a:extLst>
          </p:cNvPr>
          <p:cNvPicPr>
            <a:picLocks noGrp="1" noChangeAspect="1"/>
          </p:cNvPicPr>
          <p:nvPr>
            <p:ph idx="1"/>
          </p:nvPr>
        </p:nvPicPr>
        <p:blipFill>
          <a:blip r:embed="rId2"/>
          <a:stretch>
            <a:fillRect/>
          </a:stretch>
        </p:blipFill>
        <p:spPr>
          <a:xfrm>
            <a:off x="3750640" y="2093976"/>
            <a:ext cx="4690719" cy="4279392"/>
          </a:xfrm>
        </p:spPr>
      </p:pic>
    </p:spTree>
    <p:extLst>
      <p:ext uri="{BB962C8B-B14F-4D97-AF65-F5344CB8AC3E}">
        <p14:creationId xmlns:p14="http://schemas.microsoft.com/office/powerpoint/2010/main" val="41550473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7D5BF7-8450-DA93-D0AC-6DC871B61461}"/>
              </a:ext>
            </a:extLst>
          </p:cNvPr>
          <p:cNvSpPr>
            <a:spLocks noGrp="1"/>
          </p:cNvSpPr>
          <p:nvPr>
            <p:ph type="title"/>
          </p:nvPr>
        </p:nvSpPr>
        <p:spPr/>
        <p:txBody>
          <a:bodyPr/>
          <a:lstStyle/>
          <a:p>
            <a:r>
              <a:rPr lang="zh-TW" altLang="en-US" dirty="0"/>
              <a:t>使用</a:t>
            </a:r>
            <a:r>
              <a:rPr lang="en-US" altLang="zh-TW" dirty="0"/>
              <a:t>plot()</a:t>
            </a:r>
            <a:r>
              <a:rPr lang="zh-TW" altLang="en-US" dirty="0"/>
              <a:t>畫折線圖</a:t>
            </a:r>
            <a:br>
              <a:rPr lang="en-US" altLang="zh-TW" dirty="0"/>
            </a:br>
            <a:r>
              <a:rPr lang="zh-TW" altLang="en-US" sz="3200" dirty="0"/>
              <a:t>線條的樣式</a:t>
            </a:r>
          </a:p>
        </p:txBody>
      </p:sp>
      <p:pic>
        <p:nvPicPr>
          <p:cNvPr id="4" name="圖片 3">
            <a:extLst>
              <a:ext uri="{FF2B5EF4-FFF2-40B4-BE49-F238E27FC236}">
                <a16:creationId xmlns:a16="http://schemas.microsoft.com/office/drawing/2014/main" id="{D7C447C3-8CE1-F0FD-5FD9-863F8FA757F6}"/>
              </a:ext>
            </a:extLst>
          </p:cNvPr>
          <p:cNvPicPr>
            <a:picLocks noChangeAspect="1"/>
          </p:cNvPicPr>
          <p:nvPr/>
        </p:nvPicPr>
        <p:blipFill>
          <a:blip r:embed="rId2"/>
          <a:stretch>
            <a:fillRect/>
          </a:stretch>
        </p:blipFill>
        <p:spPr>
          <a:xfrm>
            <a:off x="4073928" y="1910176"/>
            <a:ext cx="3699578" cy="4463192"/>
          </a:xfrm>
          <a:prstGeom prst="rect">
            <a:avLst/>
          </a:prstGeom>
        </p:spPr>
      </p:pic>
    </p:spTree>
    <p:extLst>
      <p:ext uri="{BB962C8B-B14F-4D97-AF65-F5344CB8AC3E}">
        <p14:creationId xmlns:p14="http://schemas.microsoft.com/office/powerpoint/2010/main" val="34891706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7D5BF7-8450-DA93-D0AC-6DC871B61461}"/>
              </a:ext>
            </a:extLst>
          </p:cNvPr>
          <p:cNvSpPr>
            <a:spLocks noGrp="1"/>
          </p:cNvSpPr>
          <p:nvPr>
            <p:ph type="title"/>
          </p:nvPr>
        </p:nvSpPr>
        <p:spPr/>
        <p:txBody>
          <a:bodyPr/>
          <a:lstStyle/>
          <a:p>
            <a:r>
              <a:rPr lang="zh-TW" altLang="en-US" dirty="0"/>
              <a:t>使用</a:t>
            </a:r>
            <a:r>
              <a:rPr lang="en-US" altLang="zh-TW" dirty="0"/>
              <a:t>plot()</a:t>
            </a:r>
            <a:r>
              <a:rPr lang="zh-TW" altLang="en-US" dirty="0"/>
              <a:t>畫折線圖</a:t>
            </a:r>
            <a:br>
              <a:rPr lang="en-US" altLang="zh-TW" dirty="0"/>
            </a:br>
            <a:r>
              <a:rPr lang="zh-TW" altLang="en-US" sz="3200" dirty="0"/>
              <a:t>節點的樣式</a:t>
            </a:r>
          </a:p>
        </p:txBody>
      </p:sp>
      <p:pic>
        <p:nvPicPr>
          <p:cNvPr id="7" name="內容版面配置區 6">
            <a:extLst>
              <a:ext uri="{FF2B5EF4-FFF2-40B4-BE49-F238E27FC236}">
                <a16:creationId xmlns:a16="http://schemas.microsoft.com/office/drawing/2014/main" id="{3515E9AF-1CB6-5C4D-E564-4920F781024A}"/>
              </a:ext>
            </a:extLst>
          </p:cNvPr>
          <p:cNvPicPr>
            <a:picLocks noGrp="1" noChangeAspect="1"/>
          </p:cNvPicPr>
          <p:nvPr>
            <p:ph idx="1"/>
          </p:nvPr>
        </p:nvPicPr>
        <p:blipFill>
          <a:blip r:embed="rId2"/>
          <a:stretch>
            <a:fillRect/>
          </a:stretch>
        </p:blipFill>
        <p:spPr>
          <a:xfrm>
            <a:off x="4380120" y="2094412"/>
            <a:ext cx="3431759" cy="4278956"/>
          </a:xfrm>
        </p:spPr>
      </p:pic>
    </p:spTree>
    <p:extLst>
      <p:ext uri="{BB962C8B-B14F-4D97-AF65-F5344CB8AC3E}">
        <p14:creationId xmlns:p14="http://schemas.microsoft.com/office/powerpoint/2010/main" val="13407537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7D5BF7-8450-DA93-D0AC-6DC871B61461}"/>
              </a:ext>
            </a:extLst>
          </p:cNvPr>
          <p:cNvSpPr>
            <a:spLocks noGrp="1"/>
          </p:cNvSpPr>
          <p:nvPr>
            <p:ph type="title"/>
          </p:nvPr>
        </p:nvSpPr>
        <p:spPr/>
        <p:txBody>
          <a:bodyPr/>
          <a:lstStyle/>
          <a:p>
            <a:r>
              <a:rPr lang="zh-TW" altLang="en-US" dirty="0"/>
              <a:t>使用</a:t>
            </a:r>
            <a:r>
              <a:rPr lang="en-US" altLang="zh-TW" dirty="0"/>
              <a:t>plot()</a:t>
            </a:r>
            <a:r>
              <a:rPr lang="zh-TW" altLang="en-US" dirty="0"/>
              <a:t>畫折線圖</a:t>
            </a:r>
            <a:br>
              <a:rPr lang="en-US" altLang="zh-TW" dirty="0"/>
            </a:br>
            <a:r>
              <a:rPr lang="zh-TW" altLang="en-US" sz="3200" dirty="0"/>
              <a:t>標題 </a:t>
            </a:r>
            <a:r>
              <a:rPr lang="en-US" altLang="zh-TW" sz="3200" dirty="0"/>
              <a:t>| x </a:t>
            </a:r>
            <a:r>
              <a:rPr lang="zh-TW" altLang="en-US" sz="3200" dirty="0"/>
              <a:t>軸 </a:t>
            </a:r>
            <a:r>
              <a:rPr lang="en-US" altLang="zh-TW" sz="3200" dirty="0"/>
              <a:t>| y </a:t>
            </a:r>
            <a:r>
              <a:rPr lang="zh-TW" altLang="en-US" sz="3200" dirty="0"/>
              <a:t>軸</a:t>
            </a:r>
            <a:r>
              <a:rPr lang="en-US" altLang="zh-TW" sz="3200" dirty="0"/>
              <a:t>()</a:t>
            </a:r>
            <a:endParaRPr lang="zh-TW" altLang="en-US" sz="3200" dirty="0"/>
          </a:p>
        </p:txBody>
      </p:sp>
      <p:pic>
        <p:nvPicPr>
          <p:cNvPr id="7" name="內容版面配置區 6">
            <a:extLst>
              <a:ext uri="{FF2B5EF4-FFF2-40B4-BE49-F238E27FC236}">
                <a16:creationId xmlns:a16="http://schemas.microsoft.com/office/drawing/2014/main" id="{E7F7648D-4668-DCDB-337F-CB362AB1DC60}"/>
              </a:ext>
            </a:extLst>
          </p:cNvPr>
          <p:cNvPicPr>
            <a:picLocks noGrp="1" noChangeAspect="1"/>
          </p:cNvPicPr>
          <p:nvPr>
            <p:ph idx="1"/>
          </p:nvPr>
        </p:nvPicPr>
        <p:blipFill>
          <a:blip r:embed="rId2"/>
          <a:stretch>
            <a:fillRect/>
          </a:stretch>
        </p:blipFill>
        <p:spPr>
          <a:xfrm>
            <a:off x="4383645" y="2093975"/>
            <a:ext cx="3424709" cy="4279393"/>
          </a:xfrm>
        </p:spPr>
      </p:pic>
    </p:spTree>
    <p:extLst>
      <p:ext uri="{BB962C8B-B14F-4D97-AF65-F5344CB8AC3E}">
        <p14:creationId xmlns:p14="http://schemas.microsoft.com/office/powerpoint/2010/main" val="2366032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1EDC4E-3822-200D-6C46-E2B7581E6C35}"/>
              </a:ext>
            </a:extLst>
          </p:cNvPr>
          <p:cNvSpPr>
            <a:spLocks noGrp="1"/>
          </p:cNvSpPr>
          <p:nvPr>
            <p:ph type="title"/>
          </p:nvPr>
        </p:nvSpPr>
        <p:spPr/>
        <p:txBody>
          <a:bodyPr/>
          <a:lstStyle/>
          <a:p>
            <a:r>
              <a:rPr lang="en-US" altLang="zh-TW" dirty="0"/>
              <a:t>scatter</a:t>
            </a:r>
            <a:endParaRPr lang="zh-TW" altLang="en-US" dirty="0"/>
          </a:p>
        </p:txBody>
      </p:sp>
      <p:pic>
        <p:nvPicPr>
          <p:cNvPr id="5" name="內容版面配置區 4">
            <a:extLst>
              <a:ext uri="{FF2B5EF4-FFF2-40B4-BE49-F238E27FC236}">
                <a16:creationId xmlns:a16="http://schemas.microsoft.com/office/drawing/2014/main" id="{F9E9C15B-724D-21DB-10D3-0CB426128D64}"/>
              </a:ext>
            </a:extLst>
          </p:cNvPr>
          <p:cNvPicPr>
            <a:picLocks noGrp="1" noChangeAspect="1"/>
          </p:cNvPicPr>
          <p:nvPr>
            <p:ph idx="1"/>
          </p:nvPr>
        </p:nvPicPr>
        <p:blipFill>
          <a:blip r:embed="rId2"/>
          <a:stretch>
            <a:fillRect/>
          </a:stretch>
        </p:blipFill>
        <p:spPr>
          <a:xfrm>
            <a:off x="1426900" y="2093976"/>
            <a:ext cx="4305901" cy="3953427"/>
          </a:xfrm>
        </p:spPr>
      </p:pic>
      <p:pic>
        <p:nvPicPr>
          <p:cNvPr id="7" name="圖片 6">
            <a:extLst>
              <a:ext uri="{FF2B5EF4-FFF2-40B4-BE49-F238E27FC236}">
                <a16:creationId xmlns:a16="http://schemas.microsoft.com/office/drawing/2014/main" id="{298632DE-0D38-1136-B8C2-56C590867001}"/>
              </a:ext>
            </a:extLst>
          </p:cNvPr>
          <p:cNvPicPr>
            <a:picLocks noChangeAspect="1"/>
          </p:cNvPicPr>
          <p:nvPr/>
        </p:nvPicPr>
        <p:blipFill>
          <a:blip r:embed="rId3"/>
          <a:stretch>
            <a:fillRect/>
          </a:stretch>
        </p:blipFill>
        <p:spPr>
          <a:xfrm>
            <a:off x="5732802" y="2093976"/>
            <a:ext cx="5097596" cy="3953427"/>
          </a:xfrm>
          <a:prstGeom prst="rect">
            <a:avLst/>
          </a:prstGeom>
        </p:spPr>
      </p:pic>
    </p:spTree>
    <p:extLst>
      <p:ext uri="{BB962C8B-B14F-4D97-AF65-F5344CB8AC3E}">
        <p14:creationId xmlns:p14="http://schemas.microsoft.com/office/powerpoint/2010/main" val="12977241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BA3221-E692-943A-C3EB-509B67F452E2}"/>
              </a:ext>
            </a:extLst>
          </p:cNvPr>
          <p:cNvSpPr>
            <a:spLocks noGrp="1"/>
          </p:cNvSpPr>
          <p:nvPr>
            <p:ph type="title"/>
          </p:nvPr>
        </p:nvSpPr>
        <p:spPr/>
        <p:txBody>
          <a:bodyPr/>
          <a:lstStyle/>
          <a:p>
            <a:r>
              <a:rPr lang="zh-TW" altLang="en-US" dirty="0"/>
              <a:t>產生滿足機率分布的直方圖</a:t>
            </a:r>
          </a:p>
        </p:txBody>
      </p:sp>
      <p:pic>
        <p:nvPicPr>
          <p:cNvPr id="5" name="內容版面配置區 4">
            <a:extLst>
              <a:ext uri="{FF2B5EF4-FFF2-40B4-BE49-F238E27FC236}">
                <a16:creationId xmlns:a16="http://schemas.microsoft.com/office/drawing/2014/main" id="{372CE0BE-E715-58EE-B07A-304661C4B69B}"/>
              </a:ext>
            </a:extLst>
          </p:cNvPr>
          <p:cNvPicPr>
            <a:picLocks noGrp="1" noChangeAspect="1"/>
          </p:cNvPicPr>
          <p:nvPr>
            <p:ph idx="1"/>
          </p:nvPr>
        </p:nvPicPr>
        <p:blipFill>
          <a:blip r:embed="rId2"/>
          <a:stretch>
            <a:fillRect/>
          </a:stretch>
        </p:blipFill>
        <p:spPr>
          <a:xfrm>
            <a:off x="1063752" y="2093975"/>
            <a:ext cx="7014630" cy="3554079"/>
          </a:xfrm>
        </p:spPr>
      </p:pic>
      <p:pic>
        <p:nvPicPr>
          <p:cNvPr id="7" name="圖片 6">
            <a:extLst>
              <a:ext uri="{FF2B5EF4-FFF2-40B4-BE49-F238E27FC236}">
                <a16:creationId xmlns:a16="http://schemas.microsoft.com/office/drawing/2014/main" id="{816D6EC7-37A4-1425-7E0B-FD785157DF70}"/>
              </a:ext>
            </a:extLst>
          </p:cNvPr>
          <p:cNvPicPr>
            <a:picLocks noChangeAspect="1"/>
          </p:cNvPicPr>
          <p:nvPr/>
        </p:nvPicPr>
        <p:blipFill>
          <a:blip r:embed="rId3"/>
          <a:stretch>
            <a:fillRect/>
          </a:stretch>
        </p:blipFill>
        <p:spPr>
          <a:xfrm>
            <a:off x="8084478" y="2093976"/>
            <a:ext cx="3049866" cy="4279392"/>
          </a:xfrm>
          <a:prstGeom prst="rect">
            <a:avLst/>
          </a:prstGeom>
        </p:spPr>
      </p:pic>
    </p:spTree>
    <p:extLst>
      <p:ext uri="{BB962C8B-B14F-4D97-AF65-F5344CB8AC3E}">
        <p14:creationId xmlns:p14="http://schemas.microsoft.com/office/powerpoint/2010/main" val="20916466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F9B588-6D38-F03D-C3D6-EDA641545D57}"/>
              </a:ext>
            </a:extLst>
          </p:cNvPr>
          <p:cNvSpPr>
            <a:spLocks noGrp="1"/>
          </p:cNvSpPr>
          <p:nvPr>
            <p:ph type="title"/>
          </p:nvPr>
        </p:nvSpPr>
        <p:spPr/>
        <p:txBody>
          <a:bodyPr/>
          <a:lstStyle/>
          <a:p>
            <a:r>
              <a:rPr lang="zh-TW" altLang="en-US" dirty="0"/>
              <a:t>多表並陳</a:t>
            </a:r>
            <a:r>
              <a:rPr lang="en-US" altLang="zh-TW" dirty="0"/>
              <a:t>(subplot</a:t>
            </a:r>
            <a:r>
              <a:rPr lang="zh-TW" altLang="en-US" dirty="0"/>
              <a:t>、</a:t>
            </a:r>
            <a:r>
              <a:rPr lang="en-US" altLang="zh-TW" dirty="0"/>
              <a:t>subplots)</a:t>
            </a:r>
            <a:br>
              <a:rPr lang="en-US" altLang="zh-TW" dirty="0"/>
            </a:br>
            <a:r>
              <a:rPr lang="en-US" altLang="zh-TW" sz="3200" dirty="0"/>
              <a:t>subplot(row, column, index)</a:t>
            </a:r>
            <a:endParaRPr lang="zh-TW" altLang="en-US" sz="3200" dirty="0"/>
          </a:p>
        </p:txBody>
      </p:sp>
      <p:pic>
        <p:nvPicPr>
          <p:cNvPr id="5" name="內容版面配置區 4">
            <a:extLst>
              <a:ext uri="{FF2B5EF4-FFF2-40B4-BE49-F238E27FC236}">
                <a16:creationId xmlns:a16="http://schemas.microsoft.com/office/drawing/2014/main" id="{2C535EB4-9E3A-F84C-E9DA-C33787405EE8}"/>
              </a:ext>
            </a:extLst>
          </p:cNvPr>
          <p:cNvPicPr>
            <a:picLocks noGrp="1" noChangeAspect="1"/>
          </p:cNvPicPr>
          <p:nvPr>
            <p:ph idx="1"/>
          </p:nvPr>
        </p:nvPicPr>
        <p:blipFill>
          <a:blip r:embed="rId2"/>
          <a:stretch>
            <a:fillRect/>
          </a:stretch>
        </p:blipFill>
        <p:spPr>
          <a:xfrm>
            <a:off x="4206220" y="2093976"/>
            <a:ext cx="3779559" cy="4279392"/>
          </a:xfrm>
        </p:spPr>
      </p:pic>
    </p:spTree>
    <p:extLst>
      <p:ext uri="{BB962C8B-B14F-4D97-AF65-F5344CB8AC3E}">
        <p14:creationId xmlns:p14="http://schemas.microsoft.com/office/powerpoint/2010/main" val="292085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FB910A-1D4E-CAC3-7E5A-4DEF3DAE18C3}"/>
              </a:ext>
            </a:extLst>
          </p:cNvPr>
          <p:cNvSpPr>
            <a:spLocks noGrp="1"/>
          </p:cNvSpPr>
          <p:nvPr>
            <p:ph type="title"/>
          </p:nvPr>
        </p:nvSpPr>
        <p:spPr/>
        <p:txBody>
          <a:bodyPr/>
          <a:lstStyle/>
          <a:p>
            <a:r>
              <a:rPr lang="zh-TW" altLang="en-US" dirty="0"/>
              <a:t>資料科學 </a:t>
            </a:r>
            <a:r>
              <a:rPr lang="en-US" altLang="zh-TW" dirty="0"/>
              <a:t>Data Science</a:t>
            </a:r>
            <a:endParaRPr lang="zh-TW" altLang="en-US" dirty="0"/>
          </a:p>
        </p:txBody>
      </p:sp>
      <p:sp>
        <p:nvSpPr>
          <p:cNvPr id="3" name="內容版面配置區 2">
            <a:extLst>
              <a:ext uri="{FF2B5EF4-FFF2-40B4-BE49-F238E27FC236}">
                <a16:creationId xmlns:a16="http://schemas.microsoft.com/office/drawing/2014/main" id="{6201B6E6-FE92-C67A-8A12-FF65DA267E64}"/>
              </a:ext>
            </a:extLst>
          </p:cNvPr>
          <p:cNvSpPr>
            <a:spLocks noGrp="1"/>
          </p:cNvSpPr>
          <p:nvPr>
            <p:ph idx="1"/>
          </p:nvPr>
        </p:nvSpPr>
        <p:spPr/>
        <p:txBody>
          <a:bodyPr/>
          <a:lstStyle/>
          <a:p>
            <a:r>
              <a:rPr lang="zh-TW" altLang="en-US" dirty="0"/>
              <a:t>資料科學（</a:t>
            </a:r>
            <a:r>
              <a:rPr lang="en-US" altLang="zh-TW" dirty="0"/>
              <a:t>Data Science</a:t>
            </a:r>
            <a:r>
              <a:rPr lang="zh-TW" altLang="en-US" dirty="0"/>
              <a:t>）是一門結合統計學、計算機科學和領域知識，以從結構化和非結構化資料中提取有價值的洞察和知識的跨學科領域。資料科學家利用各種技術和工具來收集、處理、分析和解釋大量的資料，並從中找出隱藏的模式、趨勢和洞察，以支持組織的決策和創新。</a:t>
            </a:r>
          </a:p>
        </p:txBody>
      </p:sp>
      <p:sp>
        <p:nvSpPr>
          <p:cNvPr id="7" name="文字方塊 6">
            <a:extLst>
              <a:ext uri="{FF2B5EF4-FFF2-40B4-BE49-F238E27FC236}">
                <a16:creationId xmlns:a16="http://schemas.microsoft.com/office/drawing/2014/main" id="{CB1BB6D3-92E2-7DC5-D638-247280EA1E9C}"/>
              </a:ext>
            </a:extLst>
          </p:cNvPr>
          <p:cNvSpPr txBox="1"/>
          <p:nvPr/>
        </p:nvSpPr>
        <p:spPr>
          <a:xfrm>
            <a:off x="5026152" y="4896040"/>
            <a:ext cx="6096000" cy="147732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altLang="zh-TW" dirty="0">
                <a:hlinkClick r:id="rId2"/>
              </a:rPr>
              <a:t>https://en.wikipedia.org/wiki/Data_science</a:t>
            </a:r>
            <a:endParaRPr lang="en-US" altLang="zh-TW" dirty="0"/>
          </a:p>
          <a:p>
            <a:r>
              <a:rPr lang="en-US" altLang="zh-TW" dirty="0">
                <a:hlinkClick r:id="rId3"/>
              </a:rPr>
              <a:t>https://www.ibm.com/topics/data-science?mhsrc=ibmsearch_a&amp;mhq=data%20science</a:t>
            </a:r>
            <a:endParaRPr lang="en-US" altLang="zh-TW" dirty="0"/>
          </a:p>
          <a:p>
            <a:r>
              <a:rPr lang="en-US" altLang="zh-TW" dirty="0">
                <a:hlinkClick r:id="rId4"/>
              </a:rPr>
              <a:t>https://towardsdatascience.com/what-is-data-science-8c8fbaef1d37</a:t>
            </a:r>
            <a:endParaRPr lang="en-US" altLang="zh-TW" dirty="0"/>
          </a:p>
        </p:txBody>
      </p:sp>
    </p:spTree>
    <p:extLst>
      <p:ext uri="{BB962C8B-B14F-4D97-AF65-F5344CB8AC3E}">
        <p14:creationId xmlns:p14="http://schemas.microsoft.com/office/powerpoint/2010/main" val="22826028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F9B588-6D38-F03D-C3D6-EDA641545D57}"/>
              </a:ext>
            </a:extLst>
          </p:cNvPr>
          <p:cNvSpPr>
            <a:spLocks noGrp="1"/>
          </p:cNvSpPr>
          <p:nvPr>
            <p:ph type="title"/>
          </p:nvPr>
        </p:nvSpPr>
        <p:spPr/>
        <p:txBody>
          <a:bodyPr/>
          <a:lstStyle/>
          <a:p>
            <a:r>
              <a:rPr lang="zh-TW" altLang="en-US" dirty="0"/>
              <a:t>多表並陳</a:t>
            </a:r>
            <a:r>
              <a:rPr lang="en-US" altLang="zh-TW" dirty="0"/>
              <a:t>(subplot</a:t>
            </a:r>
            <a:r>
              <a:rPr lang="zh-TW" altLang="en-US" dirty="0"/>
              <a:t>、</a:t>
            </a:r>
            <a:r>
              <a:rPr lang="en-US" altLang="zh-TW" dirty="0"/>
              <a:t>subplots)</a:t>
            </a:r>
            <a:br>
              <a:rPr lang="en-US" altLang="zh-TW" dirty="0"/>
            </a:br>
            <a:r>
              <a:rPr lang="en-US" altLang="zh-TW" sz="3200" dirty="0" err="1"/>
              <a:t>matplotlib.pyplot.subplots</a:t>
            </a:r>
            <a:endParaRPr lang="zh-TW" altLang="en-US" sz="3200" dirty="0"/>
          </a:p>
        </p:txBody>
      </p:sp>
      <p:pic>
        <p:nvPicPr>
          <p:cNvPr id="5" name="內容版面配置區 4">
            <a:extLst>
              <a:ext uri="{FF2B5EF4-FFF2-40B4-BE49-F238E27FC236}">
                <a16:creationId xmlns:a16="http://schemas.microsoft.com/office/drawing/2014/main" id="{12BC8156-3D31-C5B5-D2B1-83E81256789B}"/>
              </a:ext>
            </a:extLst>
          </p:cNvPr>
          <p:cNvPicPr>
            <a:picLocks noGrp="1" noChangeAspect="1"/>
          </p:cNvPicPr>
          <p:nvPr>
            <p:ph idx="1"/>
          </p:nvPr>
        </p:nvPicPr>
        <p:blipFill>
          <a:blip r:embed="rId2"/>
          <a:stretch>
            <a:fillRect/>
          </a:stretch>
        </p:blipFill>
        <p:spPr>
          <a:xfrm>
            <a:off x="3985219" y="2093977"/>
            <a:ext cx="4221561" cy="4279391"/>
          </a:xfrm>
        </p:spPr>
      </p:pic>
    </p:spTree>
    <p:extLst>
      <p:ext uri="{BB962C8B-B14F-4D97-AF65-F5344CB8AC3E}">
        <p14:creationId xmlns:p14="http://schemas.microsoft.com/office/powerpoint/2010/main" val="1651469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B3F00F-7E1F-45B1-99C0-1E8E2BD22A6C}"/>
              </a:ext>
            </a:extLst>
          </p:cNvPr>
          <p:cNvSpPr>
            <a:spLocks noGrp="1"/>
          </p:cNvSpPr>
          <p:nvPr>
            <p:ph type="title"/>
          </p:nvPr>
        </p:nvSpPr>
        <p:spPr/>
        <p:txBody>
          <a:bodyPr/>
          <a:lstStyle/>
          <a:p>
            <a:r>
              <a:rPr lang="en-US" altLang="zh-TW" dirty="0"/>
              <a:t>Seaborn</a:t>
            </a:r>
            <a:br>
              <a:rPr lang="en-US" altLang="zh-TW" dirty="0"/>
            </a:br>
            <a:r>
              <a:rPr lang="zh-TW" altLang="en-US" sz="3200" dirty="0"/>
              <a:t>檢查</a:t>
            </a:r>
            <a:r>
              <a:rPr lang="en-US" altLang="zh-TW" sz="3200" dirty="0" err="1"/>
              <a:t>Colab</a:t>
            </a:r>
            <a:r>
              <a:rPr lang="zh-TW" altLang="en-US" sz="3200" dirty="0"/>
              <a:t>上版本</a:t>
            </a:r>
          </a:p>
        </p:txBody>
      </p:sp>
      <p:pic>
        <p:nvPicPr>
          <p:cNvPr id="5" name="內容版面配置區 4">
            <a:extLst>
              <a:ext uri="{FF2B5EF4-FFF2-40B4-BE49-F238E27FC236}">
                <a16:creationId xmlns:a16="http://schemas.microsoft.com/office/drawing/2014/main" id="{BB61BF10-AECB-D846-2059-F4BE5B457F4E}"/>
              </a:ext>
            </a:extLst>
          </p:cNvPr>
          <p:cNvPicPr>
            <a:picLocks noGrp="1" noChangeAspect="1"/>
          </p:cNvPicPr>
          <p:nvPr>
            <p:ph idx="1"/>
          </p:nvPr>
        </p:nvPicPr>
        <p:blipFill>
          <a:blip r:embed="rId2"/>
          <a:stretch>
            <a:fillRect/>
          </a:stretch>
        </p:blipFill>
        <p:spPr>
          <a:xfrm>
            <a:off x="3140538" y="2093976"/>
            <a:ext cx="5910924" cy="2625146"/>
          </a:xfrm>
        </p:spPr>
      </p:pic>
    </p:spTree>
    <p:extLst>
      <p:ext uri="{BB962C8B-B14F-4D97-AF65-F5344CB8AC3E}">
        <p14:creationId xmlns:p14="http://schemas.microsoft.com/office/powerpoint/2010/main" val="20888890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62581F-3AD7-CAE4-07D2-8391DD57870E}"/>
              </a:ext>
            </a:extLst>
          </p:cNvPr>
          <p:cNvSpPr>
            <a:spLocks noGrp="1"/>
          </p:cNvSpPr>
          <p:nvPr>
            <p:ph type="title"/>
          </p:nvPr>
        </p:nvSpPr>
        <p:spPr/>
        <p:txBody>
          <a:bodyPr/>
          <a:lstStyle/>
          <a:p>
            <a:r>
              <a:rPr lang="en-US" altLang="zh-TW" dirty="0"/>
              <a:t>Seaborn</a:t>
            </a:r>
            <a:br>
              <a:rPr lang="en-US" altLang="zh-TW" dirty="0"/>
            </a:br>
            <a:r>
              <a:rPr lang="zh-TW" altLang="en-US" sz="3200" dirty="0"/>
              <a:t>測試</a:t>
            </a:r>
            <a:r>
              <a:rPr lang="en-US" altLang="zh-TW" sz="3200" dirty="0"/>
              <a:t>1</a:t>
            </a:r>
            <a:endParaRPr lang="zh-TW" altLang="en-US" sz="3200" dirty="0"/>
          </a:p>
        </p:txBody>
      </p:sp>
      <p:pic>
        <p:nvPicPr>
          <p:cNvPr id="9" name="圖片 8">
            <a:extLst>
              <a:ext uri="{FF2B5EF4-FFF2-40B4-BE49-F238E27FC236}">
                <a16:creationId xmlns:a16="http://schemas.microsoft.com/office/drawing/2014/main" id="{C374D271-5278-439A-2B43-1E349B3EAEE1}"/>
              </a:ext>
            </a:extLst>
          </p:cNvPr>
          <p:cNvPicPr>
            <a:picLocks noChangeAspect="1"/>
          </p:cNvPicPr>
          <p:nvPr/>
        </p:nvPicPr>
        <p:blipFill>
          <a:blip r:embed="rId2"/>
          <a:stretch>
            <a:fillRect/>
          </a:stretch>
        </p:blipFill>
        <p:spPr>
          <a:xfrm>
            <a:off x="3916746" y="2093976"/>
            <a:ext cx="4358507" cy="4279392"/>
          </a:xfrm>
          <a:prstGeom prst="rect">
            <a:avLst/>
          </a:prstGeom>
        </p:spPr>
      </p:pic>
    </p:spTree>
    <p:extLst>
      <p:ext uri="{BB962C8B-B14F-4D97-AF65-F5344CB8AC3E}">
        <p14:creationId xmlns:p14="http://schemas.microsoft.com/office/powerpoint/2010/main" val="14186143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12192000" cy="6858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600" dirty="0"/>
              <a:t>4.</a:t>
            </a:r>
          </a:p>
          <a:p>
            <a:pPr algn="ctr"/>
            <a:r>
              <a:rPr lang="en-US" altLang="zh-TW" sz="4400" dirty="0"/>
              <a:t>Pandas</a:t>
            </a:r>
            <a:r>
              <a:rPr lang="zh-TW" altLang="en-US" sz="4400" dirty="0"/>
              <a:t>技術實戰 </a:t>
            </a:r>
          </a:p>
        </p:txBody>
      </p:sp>
    </p:spTree>
    <p:extLst>
      <p:ext uri="{BB962C8B-B14F-4D97-AF65-F5344CB8AC3E}">
        <p14:creationId xmlns:p14="http://schemas.microsoft.com/office/powerpoint/2010/main" val="14826968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618220" y="3256479"/>
            <a:ext cx="3108960" cy="2862322"/>
          </a:xfrm>
          <a:prstGeom prst="rect">
            <a:avLst/>
          </a:prstGeom>
          <a:solidFill>
            <a:schemeClr val="accent6">
              <a:lumMod val="20000"/>
              <a:lumOff val="80000"/>
            </a:schemeClr>
          </a:solidFill>
        </p:spPr>
        <p:txBody>
          <a:bodyPr wrap="square">
            <a:spAutoFit/>
          </a:bodyPr>
          <a:lstStyle/>
          <a:p>
            <a:r>
              <a:rPr lang="en-US" altLang="zh-TW" dirty="0" err="1"/>
              <a:t>DataFrame</a:t>
            </a:r>
            <a:r>
              <a:rPr lang="zh-TW" altLang="en-US" dirty="0"/>
              <a:t>的運算</a:t>
            </a:r>
            <a:r>
              <a:rPr lang="en-US" altLang="zh-TW" dirty="0"/>
              <a:t>2:</a:t>
            </a:r>
          </a:p>
          <a:p>
            <a:r>
              <a:rPr lang="en-US" altLang="zh-TW" dirty="0"/>
              <a:t>Combining and Merging Datasets</a:t>
            </a:r>
            <a:r>
              <a:rPr lang="zh-TW" altLang="en-US" dirty="0"/>
              <a:t>（合併資料集）</a:t>
            </a:r>
          </a:p>
          <a:p>
            <a:r>
              <a:rPr lang="en-US" altLang="zh-TW" dirty="0"/>
              <a:t>join</a:t>
            </a:r>
            <a:r>
              <a:rPr lang="zh-TW" altLang="en-US" dirty="0"/>
              <a:t>：連接</a:t>
            </a:r>
          </a:p>
          <a:p>
            <a:r>
              <a:rPr lang="en-US" altLang="zh-TW" dirty="0"/>
              <a:t>combine</a:t>
            </a:r>
            <a:r>
              <a:rPr lang="zh-TW" altLang="en-US" dirty="0"/>
              <a:t>：合併</a:t>
            </a:r>
          </a:p>
          <a:p>
            <a:r>
              <a:rPr lang="en-US" altLang="zh-TW" dirty="0"/>
              <a:t>reshape</a:t>
            </a:r>
            <a:r>
              <a:rPr lang="zh-TW" altLang="en-US" dirty="0"/>
              <a:t>：整形</a:t>
            </a:r>
          </a:p>
          <a:p>
            <a:r>
              <a:rPr lang="en-US" altLang="zh-TW" dirty="0"/>
              <a:t>merge</a:t>
            </a:r>
            <a:r>
              <a:rPr lang="zh-TW" altLang="en-US" dirty="0"/>
              <a:t>：歸併</a:t>
            </a:r>
          </a:p>
          <a:p>
            <a:r>
              <a:rPr lang="en-US" altLang="zh-TW" dirty="0"/>
              <a:t>concatenate</a:t>
            </a:r>
            <a:r>
              <a:rPr lang="zh-TW" altLang="en-US" dirty="0"/>
              <a:t>：串聯</a:t>
            </a:r>
          </a:p>
          <a:p>
            <a:r>
              <a:rPr lang="en-US" altLang="zh-TW" dirty="0"/>
              <a:t>pivot</a:t>
            </a:r>
            <a:r>
              <a:rPr lang="zh-TW" altLang="en-US" dirty="0"/>
              <a:t>：旋轉</a:t>
            </a:r>
          </a:p>
          <a:p>
            <a:r>
              <a:rPr lang="en-US" altLang="zh-TW" dirty="0"/>
              <a:t>stack</a:t>
            </a:r>
            <a:r>
              <a:rPr lang="zh-TW" altLang="en-US" dirty="0"/>
              <a:t>：堆疊</a:t>
            </a:r>
          </a:p>
        </p:txBody>
      </p:sp>
      <p:sp>
        <p:nvSpPr>
          <p:cNvPr id="5" name="矩形 4"/>
          <p:cNvSpPr/>
          <p:nvPr/>
        </p:nvSpPr>
        <p:spPr>
          <a:xfrm>
            <a:off x="6640830" y="1084095"/>
            <a:ext cx="5322570" cy="2031325"/>
          </a:xfrm>
          <a:prstGeom prst="rect">
            <a:avLst/>
          </a:prstGeom>
          <a:solidFill>
            <a:schemeClr val="accent6">
              <a:lumMod val="20000"/>
              <a:lumOff val="80000"/>
            </a:schemeClr>
          </a:solidFill>
        </p:spPr>
        <p:txBody>
          <a:bodyPr wrap="square">
            <a:spAutoFit/>
          </a:bodyPr>
          <a:lstStyle/>
          <a:p>
            <a:r>
              <a:rPr lang="en-US" altLang="zh-TW" dirty="0" err="1"/>
              <a:t>DataFrame</a:t>
            </a:r>
            <a:r>
              <a:rPr lang="zh-TW" altLang="en-US" dirty="0"/>
              <a:t>的運算</a:t>
            </a:r>
            <a:r>
              <a:rPr lang="en-US" altLang="zh-TW" dirty="0"/>
              <a:t>1:</a:t>
            </a:r>
          </a:p>
          <a:p>
            <a:r>
              <a:rPr lang="en-US" altLang="zh-TW" dirty="0"/>
              <a:t>Data Aggregation and Group Operations</a:t>
            </a:r>
          </a:p>
          <a:p>
            <a:r>
              <a:rPr lang="zh-TW" altLang="en-US" dirty="0"/>
              <a:t>資料匯總和組操作常見運算</a:t>
            </a:r>
          </a:p>
          <a:p>
            <a:r>
              <a:rPr lang="zh-TW" altLang="en-US" sz="1200" dirty="0"/>
              <a:t>把一個</a:t>
            </a:r>
            <a:r>
              <a:rPr lang="en-US" altLang="zh-TW" sz="1200" dirty="0"/>
              <a:t>pandas</a:t>
            </a:r>
            <a:r>
              <a:rPr lang="zh-TW" altLang="en-US" sz="1200" dirty="0"/>
              <a:t>物件（</a:t>
            </a:r>
            <a:r>
              <a:rPr lang="en-US" altLang="zh-TW" sz="1200" dirty="0"/>
              <a:t>series</a:t>
            </a:r>
            <a:r>
              <a:rPr lang="zh-TW" altLang="en-US" sz="1200" dirty="0"/>
              <a:t>或</a:t>
            </a:r>
            <a:r>
              <a:rPr lang="en-US" altLang="zh-TW" sz="1200" dirty="0" err="1"/>
              <a:t>DataFrame</a:t>
            </a:r>
            <a:r>
              <a:rPr lang="zh-TW" altLang="en-US" sz="1200" dirty="0"/>
              <a:t>）按</a:t>
            </a:r>
            <a:r>
              <a:rPr lang="en-US" altLang="zh-TW" sz="1200" dirty="0"/>
              <a:t>key</a:t>
            </a:r>
            <a:r>
              <a:rPr lang="zh-TW" altLang="en-US" sz="1200" dirty="0"/>
              <a:t>分解為多個</a:t>
            </a:r>
          </a:p>
          <a:p>
            <a:r>
              <a:rPr lang="zh-TW" altLang="en-US" sz="1200" dirty="0"/>
              <a:t>計算群組的匯總統計值</a:t>
            </a:r>
            <a:r>
              <a:rPr lang="en-US" altLang="zh-TW" sz="1200" dirty="0"/>
              <a:t>group summary statistics:</a:t>
            </a:r>
          </a:p>
          <a:p>
            <a:r>
              <a:rPr lang="en-US" altLang="zh-TW" sz="1200" dirty="0"/>
              <a:t>         </a:t>
            </a:r>
            <a:r>
              <a:rPr lang="zh-TW" altLang="en-US" sz="1200" dirty="0"/>
              <a:t>計數，平均值，標準差，或使用者自己定義的函數</a:t>
            </a:r>
          </a:p>
          <a:p>
            <a:r>
              <a:rPr lang="zh-TW" altLang="en-US" sz="1200" dirty="0"/>
              <a:t>應用組內的轉換或其他一些操作，比如標準化，線性回歸，排序，子集選擇</a:t>
            </a:r>
          </a:p>
          <a:p>
            <a:r>
              <a:rPr lang="zh-TW" altLang="en-US" sz="1200" dirty="0"/>
              <a:t>計算透視表和交叉列表</a:t>
            </a:r>
          </a:p>
          <a:p>
            <a:r>
              <a:rPr lang="zh-TW" altLang="en-US" sz="1200" dirty="0"/>
              <a:t>進行分位數分析和其他一些統計分析</a:t>
            </a:r>
          </a:p>
        </p:txBody>
      </p:sp>
      <p:sp>
        <p:nvSpPr>
          <p:cNvPr id="6" name="矩形 5"/>
          <p:cNvSpPr/>
          <p:nvPr/>
        </p:nvSpPr>
        <p:spPr>
          <a:xfrm>
            <a:off x="2194560" y="4130919"/>
            <a:ext cx="7287768" cy="2400657"/>
          </a:xfrm>
          <a:prstGeom prst="rect">
            <a:avLst/>
          </a:prstGeom>
        </p:spPr>
        <p:txBody>
          <a:bodyPr wrap="square">
            <a:spAutoFit/>
          </a:bodyPr>
          <a:lstStyle/>
          <a:p>
            <a:r>
              <a:rPr lang="en-US" altLang="zh-TW" dirty="0"/>
              <a:t>pandas</a:t>
            </a:r>
            <a:r>
              <a:rPr lang="zh-TW" altLang="en-US" dirty="0"/>
              <a:t>資料匯入</a:t>
            </a:r>
            <a:r>
              <a:rPr lang="en-US" altLang="zh-TW" dirty="0"/>
              <a:t>:</a:t>
            </a:r>
            <a:r>
              <a:rPr lang="zh-TW" altLang="en-US" dirty="0"/>
              <a:t>如何將資料載入成</a:t>
            </a:r>
            <a:r>
              <a:rPr lang="en-US" altLang="zh-TW" dirty="0" err="1"/>
              <a:t>DataFrame</a:t>
            </a:r>
            <a:endParaRPr lang="en-US" altLang="zh-TW" dirty="0"/>
          </a:p>
          <a:p>
            <a:r>
              <a:rPr lang="zh-TW" altLang="en-US" dirty="0"/>
              <a:t>讀寫</a:t>
            </a:r>
            <a:r>
              <a:rPr lang="en-US" altLang="zh-TW" dirty="0"/>
              <a:t>CSV</a:t>
            </a:r>
            <a:r>
              <a:rPr lang="zh-TW" altLang="en-US" dirty="0"/>
              <a:t>檔案</a:t>
            </a:r>
          </a:p>
          <a:p>
            <a:r>
              <a:rPr lang="zh-TW" altLang="en-US" sz="1200" dirty="0"/>
              <a:t>各式</a:t>
            </a:r>
            <a:r>
              <a:rPr lang="en-US" altLang="zh-TW" sz="1200" dirty="0"/>
              <a:t>csv</a:t>
            </a:r>
            <a:r>
              <a:rPr lang="zh-TW" altLang="en-US" sz="1200" dirty="0"/>
              <a:t>的讀取技術</a:t>
            </a:r>
          </a:p>
          <a:p>
            <a:pPr lvl="1"/>
            <a:r>
              <a:rPr lang="zh-TW" altLang="en-US" sz="1200" dirty="0"/>
              <a:t>去除頭部說明文字</a:t>
            </a:r>
          </a:p>
          <a:p>
            <a:pPr lvl="1"/>
            <a:r>
              <a:rPr lang="zh-TW" altLang="en-US" sz="1200" dirty="0"/>
              <a:t>去除底部說明文字</a:t>
            </a:r>
          </a:p>
          <a:p>
            <a:pPr lvl="1"/>
            <a:r>
              <a:rPr lang="zh-TW" altLang="en-US" sz="1200" dirty="0"/>
              <a:t>讀取部分欄位</a:t>
            </a:r>
          </a:p>
          <a:p>
            <a:pPr lvl="1"/>
            <a:r>
              <a:rPr lang="zh-TW" altLang="en-US" sz="1200" dirty="0"/>
              <a:t>讀取部分資料</a:t>
            </a:r>
          </a:p>
          <a:p>
            <a:r>
              <a:rPr lang="zh-TW" altLang="en-US" dirty="0"/>
              <a:t>讀寫</a:t>
            </a:r>
            <a:r>
              <a:rPr lang="en-US" altLang="zh-TW" dirty="0"/>
              <a:t>excel</a:t>
            </a:r>
            <a:r>
              <a:rPr lang="zh-TW" altLang="en-US" dirty="0"/>
              <a:t>檔案 </a:t>
            </a:r>
            <a:r>
              <a:rPr lang="en-US" altLang="zh-TW" dirty="0"/>
              <a:t>Reading and writing data in Excel format</a:t>
            </a:r>
          </a:p>
          <a:p>
            <a:r>
              <a:rPr lang="zh-TW" altLang="en-US" dirty="0"/>
              <a:t>讀寫 </a:t>
            </a:r>
            <a:r>
              <a:rPr lang="en-US" altLang="zh-TW" dirty="0"/>
              <a:t>JSON </a:t>
            </a:r>
            <a:r>
              <a:rPr lang="zh-TW" altLang="en-US" dirty="0"/>
              <a:t>檔案</a:t>
            </a:r>
          </a:p>
          <a:p>
            <a:r>
              <a:rPr lang="zh-TW" altLang="en-US" dirty="0"/>
              <a:t>讀取網頁表格資料</a:t>
            </a:r>
          </a:p>
        </p:txBody>
      </p:sp>
      <p:sp>
        <p:nvSpPr>
          <p:cNvPr id="8" name="內容版面配置區 2"/>
          <p:cNvSpPr txBox="1">
            <a:spLocks/>
          </p:cNvSpPr>
          <p:nvPr/>
        </p:nvSpPr>
        <p:spPr>
          <a:xfrm>
            <a:off x="487680" y="367826"/>
            <a:ext cx="8502396" cy="4050792"/>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altLang="zh-TW" dirty="0"/>
              <a:t>pandas </a:t>
            </a:r>
            <a:r>
              <a:rPr lang="zh-TW" altLang="en-US" dirty="0"/>
              <a:t>資料分析</a:t>
            </a:r>
          </a:p>
          <a:p>
            <a:r>
              <a:rPr lang="en-US" altLang="zh-TW" dirty="0"/>
              <a:t>pandas</a:t>
            </a:r>
            <a:r>
              <a:rPr lang="zh-TW" altLang="en-US" dirty="0"/>
              <a:t>的資料結構</a:t>
            </a:r>
            <a:r>
              <a:rPr lang="en-US" altLang="zh-TW" dirty="0"/>
              <a:t>(Data Structures)</a:t>
            </a:r>
            <a:r>
              <a:rPr lang="zh-TW" altLang="en-US" dirty="0"/>
              <a:t>與基本屬性 </a:t>
            </a:r>
            <a:r>
              <a:rPr lang="en-US" altLang="zh-TW" dirty="0"/>
              <a:t>==&gt; series vs </a:t>
            </a:r>
            <a:r>
              <a:rPr lang="en-US" altLang="zh-TW" dirty="0" err="1"/>
              <a:t>DataFrame</a:t>
            </a:r>
            <a:endParaRPr lang="en-US" altLang="zh-TW" dirty="0"/>
          </a:p>
          <a:p>
            <a:r>
              <a:rPr lang="zh-TW" altLang="en-US" dirty="0"/>
              <a:t>建立</a:t>
            </a:r>
            <a:r>
              <a:rPr lang="en-US" altLang="zh-TW" dirty="0" err="1"/>
              <a:t>DataFrame</a:t>
            </a:r>
            <a:r>
              <a:rPr lang="zh-TW" altLang="en-US" dirty="0"/>
              <a:t>的各種技巧</a:t>
            </a:r>
          </a:p>
          <a:p>
            <a:r>
              <a:rPr lang="en-US" altLang="zh-TW" dirty="0"/>
              <a:t>pandas</a:t>
            </a:r>
            <a:r>
              <a:rPr lang="zh-TW" altLang="en-US" dirty="0"/>
              <a:t>資料匯入</a:t>
            </a:r>
            <a:r>
              <a:rPr lang="en-US" altLang="zh-TW" dirty="0"/>
              <a:t>:</a:t>
            </a:r>
            <a:r>
              <a:rPr lang="zh-TW" altLang="en-US" dirty="0"/>
              <a:t>如何將資料載入成</a:t>
            </a:r>
            <a:r>
              <a:rPr lang="en-US" altLang="zh-TW" dirty="0" err="1"/>
              <a:t>DataFrame</a:t>
            </a:r>
            <a:endParaRPr lang="en-US" altLang="zh-TW" dirty="0"/>
          </a:p>
          <a:p>
            <a:pPr lvl="1"/>
            <a:r>
              <a:rPr lang="zh-TW" altLang="en-US" dirty="0"/>
              <a:t>讀寫</a:t>
            </a:r>
            <a:r>
              <a:rPr lang="en-US" altLang="zh-TW" dirty="0"/>
              <a:t>CSV</a:t>
            </a:r>
            <a:r>
              <a:rPr lang="zh-TW" altLang="en-US" dirty="0"/>
              <a:t>檔案</a:t>
            </a:r>
          </a:p>
          <a:p>
            <a:pPr lvl="1"/>
            <a:r>
              <a:rPr lang="zh-TW" altLang="en-US" dirty="0"/>
              <a:t>讀寫</a:t>
            </a:r>
            <a:r>
              <a:rPr lang="en-US" altLang="zh-TW" dirty="0"/>
              <a:t>excel</a:t>
            </a:r>
            <a:r>
              <a:rPr lang="zh-TW" altLang="en-US" dirty="0"/>
              <a:t>檔案 </a:t>
            </a:r>
            <a:r>
              <a:rPr lang="en-US" altLang="zh-TW" dirty="0"/>
              <a:t>Reading and writing data in Excel format</a:t>
            </a:r>
          </a:p>
          <a:p>
            <a:pPr lvl="1"/>
            <a:r>
              <a:rPr lang="zh-TW" altLang="en-US" dirty="0"/>
              <a:t>讀寫 </a:t>
            </a:r>
            <a:r>
              <a:rPr lang="en-US" altLang="zh-TW" dirty="0"/>
              <a:t>JSON </a:t>
            </a:r>
            <a:r>
              <a:rPr lang="zh-TW" altLang="en-US" dirty="0"/>
              <a:t>檔案</a:t>
            </a:r>
          </a:p>
          <a:p>
            <a:pPr lvl="1"/>
            <a:r>
              <a:rPr lang="zh-TW" altLang="en-US" dirty="0"/>
              <a:t>讀取網頁表格資料</a:t>
            </a:r>
          </a:p>
          <a:p>
            <a:r>
              <a:rPr lang="en-US" altLang="zh-TW" dirty="0"/>
              <a:t>pandas</a:t>
            </a:r>
            <a:r>
              <a:rPr lang="zh-TW" altLang="en-US" dirty="0"/>
              <a:t>資料清理</a:t>
            </a:r>
            <a:r>
              <a:rPr lang="en-US" altLang="zh-TW" dirty="0"/>
              <a:t>(Data cleaning)</a:t>
            </a:r>
          </a:p>
          <a:p>
            <a:r>
              <a:rPr lang="en-US" altLang="zh-TW" dirty="0" err="1"/>
              <a:t>DataFrame</a:t>
            </a:r>
            <a:r>
              <a:rPr lang="zh-TW" altLang="en-US" dirty="0"/>
              <a:t>的運算</a:t>
            </a:r>
            <a:r>
              <a:rPr lang="en-US" altLang="zh-TW" dirty="0"/>
              <a:t>1:Data Aggregation and Group Operations</a:t>
            </a:r>
            <a:br>
              <a:rPr lang="en-US" altLang="zh-TW" dirty="0"/>
            </a:br>
            <a:r>
              <a:rPr lang="zh-TW" altLang="en-US" dirty="0"/>
              <a:t>資料匯總和組操作常見運算</a:t>
            </a:r>
          </a:p>
          <a:p>
            <a:r>
              <a:rPr lang="en-US" altLang="zh-TW" dirty="0" err="1"/>
              <a:t>DataFrame</a:t>
            </a:r>
            <a:r>
              <a:rPr lang="zh-TW" altLang="en-US" dirty="0"/>
              <a:t>的運算</a:t>
            </a:r>
            <a:r>
              <a:rPr lang="en-US" altLang="zh-TW" dirty="0"/>
              <a:t>2:Combining and Merging Datasets</a:t>
            </a:r>
          </a:p>
          <a:p>
            <a:pPr marL="0" indent="0">
              <a:buNone/>
            </a:pPr>
            <a:r>
              <a:rPr lang="zh-TW" altLang="en-US" dirty="0"/>
              <a:t>   合併資料集</a:t>
            </a:r>
          </a:p>
        </p:txBody>
      </p:sp>
    </p:spTree>
    <p:extLst>
      <p:ext uri="{BB962C8B-B14F-4D97-AF65-F5344CB8AC3E}">
        <p14:creationId xmlns:p14="http://schemas.microsoft.com/office/powerpoint/2010/main" val="24306771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6DED16-6ADB-D962-68D0-D891BA2DE2F4}"/>
              </a:ext>
            </a:extLst>
          </p:cNvPr>
          <p:cNvSpPr>
            <a:spLocks noGrp="1"/>
          </p:cNvSpPr>
          <p:nvPr>
            <p:ph type="title"/>
          </p:nvPr>
        </p:nvSpPr>
        <p:spPr/>
        <p:txBody>
          <a:bodyPr/>
          <a:lstStyle/>
          <a:p>
            <a:r>
              <a:rPr lang="en-US" altLang="zh-TW" dirty="0"/>
              <a:t>pandas</a:t>
            </a:r>
            <a:r>
              <a:rPr lang="zh-TW" altLang="en-US" dirty="0"/>
              <a:t>的資料結構</a:t>
            </a:r>
            <a:r>
              <a:rPr lang="en-US" altLang="zh-TW" dirty="0"/>
              <a:t>(Data Structures) </a:t>
            </a:r>
            <a:r>
              <a:rPr lang="en-US" altLang="zh-TW" sz="3200" dirty="0"/>
              <a:t>series vs </a:t>
            </a:r>
            <a:r>
              <a:rPr lang="en-US" altLang="zh-TW" sz="3200" dirty="0" err="1"/>
              <a:t>DataFrame</a:t>
            </a:r>
            <a:endParaRPr lang="zh-TW" altLang="en-US" sz="3200" dirty="0"/>
          </a:p>
        </p:txBody>
      </p:sp>
      <p:sp>
        <p:nvSpPr>
          <p:cNvPr id="3" name="內容版面配置區 2">
            <a:extLst>
              <a:ext uri="{FF2B5EF4-FFF2-40B4-BE49-F238E27FC236}">
                <a16:creationId xmlns:a16="http://schemas.microsoft.com/office/drawing/2014/main" id="{14F7088B-B044-4E86-19E8-12E3DE0FABC5}"/>
              </a:ext>
            </a:extLst>
          </p:cNvPr>
          <p:cNvSpPr>
            <a:spLocks noGrp="1"/>
          </p:cNvSpPr>
          <p:nvPr>
            <p:ph idx="1"/>
          </p:nvPr>
        </p:nvSpPr>
        <p:spPr/>
        <p:txBody>
          <a:bodyPr/>
          <a:lstStyle/>
          <a:p>
            <a:r>
              <a:rPr lang="en-US" altLang="zh-TW" dirty="0"/>
              <a:t>series</a:t>
            </a:r>
            <a:r>
              <a:rPr lang="zh-TW" altLang="en-US" dirty="0"/>
              <a:t>的運算</a:t>
            </a:r>
            <a:endParaRPr lang="en-US" altLang="zh-TW" dirty="0"/>
          </a:p>
          <a:p>
            <a:pPr lvl="1"/>
            <a:r>
              <a:rPr lang="zh-TW" altLang="en-US" dirty="0"/>
              <a:t>建立</a:t>
            </a:r>
            <a:r>
              <a:rPr lang="en-US" altLang="zh-TW" dirty="0"/>
              <a:t>series</a:t>
            </a:r>
          </a:p>
          <a:p>
            <a:pPr lvl="2"/>
            <a:r>
              <a:rPr lang="zh-TW" altLang="en-US" dirty="0"/>
              <a:t>使用</a:t>
            </a:r>
            <a:r>
              <a:rPr lang="en-US" altLang="zh-TW" dirty="0" err="1"/>
              <a:t>pandas.Series</a:t>
            </a:r>
            <a:r>
              <a:rPr lang="en-US" altLang="zh-TW" dirty="0"/>
              <a:t>()</a:t>
            </a:r>
            <a:r>
              <a:rPr lang="zh-TW" altLang="en-US" dirty="0"/>
              <a:t>建立 </a:t>
            </a:r>
            <a:r>
              <a:rPr lang="en-US" altLang="zh-TW" dirty="0"/>
              <a:t>series</a:t>
            </a:r>
          </a:p>
          <a:p>
            <a:pPr lvl="2"/>
            <a:r>
              <a:rPr lang="zh-TW" altLang="en-US" dirty="0"/>
              <a:t>使用字典資料型態建立</a:t>
            </a:r>
            <a:r>
              <a:rPr lang="en-US" altLang="zh-TW" dirty="0" err="1"/>
              <a:t>pandas.Series</a:t>
            </a:r>
            <a:r>
              <a:rPr lang="en-US" altLang="zh-TW" dirty="0"/>
              <a:t>()</a:t>
            </a:r>
          </a:p>
          <a:p>
            <a:pPr lvl="1"/>
            <a:r>
              <a:rPr lang="zh-TW" altLang="en-US" dirty="0"/>
              <a:t>搜尋滿足條件的資料</a:t>
            </a:r>
          </a:p>
        </p:txBody>
      </p:sp>
    </p:spTree>
    <p:extLst>
      <p:ext uri="{BB962C8B-B14F-4D97-AF65-F5344CB8AC3E}">
        <p14:creationId xmlns:p14="http://schemas.microsoft.com/office/powerpoint/2010/main" val="35946789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8193BF-53E3-5572-0FAA-F96BDFDE8313}"/>
              </a:ext>
            </a:extLst>
          </p:cNvPr>
          <p:cNvSpPr>
            <a:spLocks noGrp="1"/>
          </p:cNvSpPr>
          <p:nvPr>
            <p:ph type="title"/>
          </p:nvPr>
        </p:nvSpPr>
        <p:spPr/>
        <p:txBody>
          <a:bodyPr/>
          <a:lstStyle/>
          <a:p>
            <a:r>
              <a:rPr lang="zh-TW" altLang="en-US" dirty="0"/>
              <a:t>使用</a:t>
            </a:r>
            <a:r>
              <a:rPr lang="en-US" altLang="zh-TW" dirty="0" err="1"/>
              <a:t>pandas.Series</a:t>
            </a:r>
            <a:r>
              <a:rPr lang="en-US" altLang="zh-TW" dirty="0"/>
              <a:t>() </a:t>
            </a:r>
            <a:r>
              <a:rPr lang="zh-TW" altLang="en-US" dirty="0"/>
              <a:t>建立</a:t>
            </a:r>
            <a:r>
              <a:rPr lang="en-US" altLang="zh-TW" dirty="0"/>
              <a:t>Series</a:t>
            </a:r>
            <a:endParaRPr lang="zh-TW" altLang="en-US" dirty="0"/>
          </a:p>
        </p:txBody>
      </p:sp>
      <p:pic>
        <p:nvPicPr>
          <p:cNvPr id="5" name="內容版面配置區 4">
            <a:extLst>
              <a:ext uri="{FF2B5EF4-FFF2-40B4-BE49-F238E27FC236}">
                <a16:creationId xmlns:a16="http://schemas.microsoft.com/office/drawing/2014/main" id="{D651E88D-E73C-B2D5-D8D1-CC0045CE6BDF}"/>
              </a:ext>
            </a:extLst>
          </p:cNvPr>
          <p:cNvPicPr>
            <a:picLocks noGrp="1" noChangeAspect="1"/>
          </p:cNvPicPr>
          <p:nvPr>
            <p:ph idx="1"/>
          </p:nvPr>
        </p:nvPicPr>
        <p:blipFill>
          <a:blip r:embed="rId2"/>
          <a:stretch>
            <a:fillRect/>
          </a:stretch>
        </p:blipFill>
        <p:spPr>
          <a:xfrm>
            <a:off x="1420804" y="2093976"/>
            <a:ext cx="3324689" cy="3477110"/>
          </a:xfrm>
        </p:spPr>
      </p:pic>
      <p:pic>
        <p:nvPicPr>
          <p:cNvPr id="7" name="圖片 6">
            <a:extLst>
              <a:ext uri="{FF2B5EF4-FFF2-40B4-BE49-F238E27FC236}">
                <a16:creationId xmlns:a16="http://schemas.microsoft.com/office/drawing/2014/main" id="{99B72DB3-8927-3E87-AED8-F61C8A7D26BA}"/>
              </a:ext>
            </a:extLst>
          </p:cNvPr>
          <p:cNvPicPr>
            <a:picLocks noChangeAspect="1"/>
          </p:cNvPicPr>
          <p:nvPr/>
        </p:nvPicPr>
        <p:blipFill>
          <a:blip r:embed="rId3"/>
          <a:stretch>
            <a:fillRect/>
          </a:stretch>
        </p:blipFill>
        <p:spPr>
          <a:xfrm>
            <a:off x="5350831" y="2093976"/>
            <a:ext cx="5550994" cy="3477110"/>
          </a:xfrm>
          <a:prstGeom prst="rect">
            <a:avLst/>
          </a:prstGeom>
        </p:spPr>
      </p:pic>
    </p:spTree>
    <p:extLst>
      <p:ext uri="{BB962C8B-B14F-4D97-AF65-F5344CB8AC3E}">
        <p14:creationId xmlns:p14="http://schemas.microsoft.com/office/powerpoint/2010/main" val="1351707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84F7D2-04B4-7DE2-32EF-1F03197E6380}"/>
              </a:ext>
            </a:extLst>
          </p:cNvPr>
          <p:cNvSpPr>
            <a:spLocks noGrp="1"/>
          </p:cNvSpPr>
          <p:nvPr>
            <p:ph type="title"/>
          </p:nvPr>
        </p:nvSpPr>
        <p:spPr/>
        <p:txBody>
          <a:bodyPr/>
          <a:lstStyle/>
          <a:p>
            <a:r>
              <a:rPr lang="zh-TW" altLang="en-US" dirty="0"/>
              <a:t>透過</a:t>
            </a:r>
            <a:r>
              <a:rPr lang="en-US" altLang="zh-TW" dirty="0"/>
              <a:t>index(</a:t>
            </a:r>
            <a:r>
              <a:rPr lang="zh-TW" altLang="en-US" dirty="0"/>
              <a:t>索引</a:t>
            </a:r>
            <a:r>
              <a:rPr lang="en-US" altLang="zh-TW" dirty="0"/>
              <a:t>)</a:t>
            </a:r>
            <a:r>
              <a:rPr lang="zh-TW" altLang="en-US" dirty="0"/>
              <a:t>進行搜尋</a:t>
            </a:r>
          </a:p>
        </p:txBody>
      </p:sp>
      <p:pic>
        <p:nvPicPr>
          <p:cNvPr id="5" name="內容版面配置區 4">
            <a:extLst>
              <a:ext uri="{FF2B5EF4-FFF2-40B4-BE49-F238E27FC236}">
                <a16:creationId xmlns:a16="http://schemas.microsoft.com/office/drawing/2014/main" id="{2F647B51-1B2D-6617-C40D-85946CE2B1C7}"/>
              </a:ext>
            </a:extLst>
          </p:cNvPr>
          <p:cNvPicPr>
            <a:picLocks noGrp="1" noChangeAspect="1"/>
          </p:cNvPicPr>
          <p:nvPr>
            <p:ph idx="1"/>
          </p:nvPr>
        </p:nvPicPr>
        <p:blipFill>
          <a:blip r:embed="rId2"/>
          <a:stretch>
            <a:fillRect/>
          </a:stretch>
        </p:blipFill>
        <p:spPr>
          <a:xfrm>
            <a:off x="3936400" y="2093976"/>
            <a:ext cx="4319199" cy="4279392"/>
          </a:xfrm>
        </p:spPr>
      </p:pic>
    </p:spTree>
    <p:extLst>
      <p:ext uri="{BB962C8B-B14F-4D97-AF65-F5344CB8AC3E}">
        <p14:creationId xmlns:p14="http://schemas.microsoft.com/office/powerpoint/2010/main" val="17541431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9D3690-E2E6-8859-4360-01E67A5C4C4E}"/>
              </a:ext>
            </a:extLst>
          </p:cNvPr>
          <p:cNvSpPr>
            <a:spLocks noGrp="1"/>
          </p:cNvSpPr>
          <p:nvPr>
            <p:ph type="title"/>
          </p:nvPr>
        </p:nvSpPr>
        <p:spPr/>
        <p:txBody>
          <a:bodyPr/>
          <a:lstStyle/>
          <a:p>
            <a:r>
              <a:rPr lang="zh-TW" altLang="en-US" dirty="0"/>
              <a:t>透過</a:t>
            </a:r>
            <a:r>
              <a:rPr lang="en-US" altLang="zh-TW" dirty="0"/>
              <a:t>index(</a:t>
            </a:r>
            <a:r>
              <a:rPr lang="zh-TW" altLang="en-US" dirty="0"/>
              <a:t>索引</a:t>
            </a:r>
            <a:r>
              <a:rPr lang="en-US" altLang="zh-TW" dirty="0"/>
              <a:t>)</a:t>
            </a:r>
            <a:r>
              <a:rPr lang="zh-TW" altLang="en-US" dirty="0"/>
              <a:t>進行設定</a:t>
            </a:r>
          </a:p>
        </p:txBody>
      </p:sp>
      <p:pic>
        <p:nvPicPr>
          <p:cNvPr id="5" name="內容版面配置區 4">
            <a:extLst>
              <a:ext uri="{FF2B5EF4-FFF2-40B4-BE49-F238E27FC236}">
                <a16:creationId xmlns:a16="http://schemas.microsoft.com/office/drawing/2014/main" id="{C640BEE0-8C57-1C52-BD06-402AF4033927}"/>
              </a:ext>
            </a:extLst>
          </p:cNvPr>
          <p:cNvPicPr>
            <a:picLocks noGrp="1" noChangeAspect="1"/>
          </p:cNvPicPr>
          <p:nvPr>
            <p:ph idx="1"/>
          </p:nvPr>
        </p:nvPicPr>
        <p:blipFill>
          <a:blip r:embed="rId2"/>
          <a:stretch>
            <a:fillRect/>
          </a:stretch>
        </p:blipFill>
        <p:spPr>
          <a:xfrm>
            <a:off x="2966849" y="2093976"/>
            <a:ext cx="6258301" cy="4279392"/>
          </a:xfrm>
        </p:spPr>
      </p:pic>
    </p:spTree>
    <p:extLst>
      <p:ext uri="{BB962C8B-B14F-4D97-AF65-F5344CB8AC3E}">
        <p14:creationId xmlns:p14="http://schemas.microsoft.com/office/powerpoint/2010/main" val="8652769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EE89F6-CE2C-1207-164F-998FB4466DF3}"/>
              </a:ext>
            </a:extLst>
          </p:cNvPr>
          <p:cNvSpPr>
            <a:spLocks noGrp="1"/>
          </p:cNvSpPr>
          <p:nvPr>
            <p:ph type="title"/>
          </p:nvPr>
        </p:nvSpPr>
        <p:spPr/>
        <p:txBody>
          <a:bodyPr/>
          <a:lstStyle/>
          <a:p>
            <a:r>
              <a:rPr lang="zh-TW" altLang="en-US" dirty="0"/>
              <a:t>更多運算</a:t>
            </a:r>
          </a:p>
        </p:txBody>
      </p:sp>
      <p:pic>
        <p:nvPicPr>
          <p:cNvPr id="5" name="內容版面配置區 4">
            <a:extLst>
              <a:ext uri="{FF2B5EF4-FFF2-40B4-BE49-F238E27FC236}">
                <a16:creationId xmlns:a16="http://schemas.microsoft.com/office/drawing/2014/main" id="{A8898F38-6785-5F29-AF05-C03811FC6A81}"/>
              </a:ext>
            </a:extLst>
          </p:cNvPr>
          <p:cNvPicPr>
            <a:picLocks noGrp="1" noChangeAspect="1"/>
          </p:cNvPicPr>
          <p:nvPr>
            <p:ph idx="1"/>
          </p:nvPr>
        </p:nvPicPr>
        <p:blipFill>
          <a:blip r:embed="rId2"/>
          <a:stretch>
            <a:fillRect/>
          </a:stretch>
        </p:blipFill>
        <p:spPr>
          <a:xfrm>
            <a:off x="5079497" y="2093976"/>
            <a:ext cx="2033005" cy="4281493"/>
          </a:xfrm>
        </p:spPr>
      </p:pic>
    </p:spTree>
    <p:extLst>
      <p:ext uri="{BB962C8B-B14F-4D97-AF65-F5344CB8AC3E}">
        <p14:creationId xmlns:p14="http://schemas.microsoft.com/office/powerpoint/2010/main" val="2762336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674133-5CE0-5E75-A5BE-A4635F9139BC}"/>
              </a:ext>
            </a:extLst>
          </p:cNvPr>
          <p:cNvSpPr>
            <a:spLocks noGrp="1"/>
          </p:cNvSpPr>
          <p:nvPr>
            <p:ph type="title"/>
          </p:nvPr>
        </p:nvSpPr>
        <p:spPr/>
        <p:txBody>
          <a:bodyPr/>
          <a:lstStyle/>
          <a:p>
            <a:r>
              <a:rPr lang="en-US" altLang="zh-TW" dirty="0"/>
              <a:t>Data science tools</a:t>
            </a:r>
            <a:endParaRPr lang="zh-TW" altLang="en-US" dirty="0"/>
          </a:p>
        </p:txBody>
      </p:sp>
      <p:sp>
        <p:nvSpPr>
          <p:cNvPr id="3" name="內容版面配置區 2">
            <a:extLst>
              <a:ext uri="{FF2B5EF4-FFF2-40B4-BE49-F238E27FC236}">
                <a16:creationId xmlns:a16="http://schemas.microsoft.com/office/drawing/2014/main" id="{D32E95F9-C0A3-1C26-2BDC-A82107729209}"/>
              </a:ext>
            </a:extLst>
          </p:cNvPr>
          <p:cNvSpPr>
            <a:spLocks noGrp="1"/>
          </p:cNvSpPr>
          <p:nvPr>
            <p:ph idx="1"/>
          </p:nvPr>
        </p:nvSpPr>
        <p:spPr/>
        <p:txBody>
          <a:bodyPr/>
          <a:lstStyle/>
          <a:p>
            <a:r>
              <a:rPr lang="en-US" altLang="zh-TW" dirty="0"/>
              <a:t>Data scientists rely on popular programming languages to conduct exploratory data analysis and statistical regression. These open source tools support pre-built statistical modeling, machine learning, and graphics capabilities. These languages include the following</a:t>
            </a:r>
          </a:p>
          <a:p>
            <a:pPr lvl="1"/>
            <a:r>
              <a:rPr lang="en-US" altLang="zh-TW" dirty="0"/>
              <a:t>R Studio: An open source programming language and environment for developing statistical computing and graphics.</a:t>
            </a:r>
          </a:p>
          <a:p>
            <a:pPr lvl="1"/>
            <a:r>
              <a:rPr lang="en-US" altLang="zh-TW" dirty="0"/>
              <a:t>Python: It is a dynamic and flexible programming language. The Python includes numerous libraries, such as NumPy, Pandas, Matplotlib, for analyzing data quickly.</a:t>
            </a:r>
          </a:p>
          <a:p>
            <a:r>
              <a:rPr lang="en-US" altLang="zh-TW" dirty="0"/>
              <a:t>To facilitate sharing code and other information, data scientists may use GitHub and </a:t>
            </a:r>
            <a:r>
              <a:rPr lang="en-US" altLang="zh-TW" dirty="0" err="1"/>
              <a:t>Jupyter</a:t>
            </a:r>
            <a:r>
              <a:rPr lang="en-US" altLang="zh-TW" dirty="0"/>
              <a:t> notebooks.</a:t>
            </a:r>
          </a:p>
          <a:p>
            <a:pPr lvl="1"/>
            <a:endParaRPr lang="en-US" altLang="zh-TW" dirty="0"/>
          </a:p>
        </p:txBody>
      </p:sp>
      <p:sp>
        <p:nvSpPr>
          <p:cNvPr id="4" name="文字方塊 3">
            <a:extLst>
              <a:ext uri="{FF2B5EF4-FFF2-40B4-BE49-F238E27FC236}">
                <a16:creationId xmlns:a16="http://schemas.microsoft.com/office/drawing/2014/main" id="{17C92900-D653-A965-A45B-BE7C9366B59F}"/>
              </a:ext>
            </a:extLst>
          </p:cNvPr>
          <p:cNvSpPr txBox="1"/>
          <p:nvPr/>
        </p:nvSpPr>
        <p:spPr>
          <a:xfrm>
            <a:off x="5026152" y="5727037"/>
            <a:ext cx="6096000" cy="64633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altLang="zh-TW" dirty="0">
                <a:hlinkClick r:id="rId2"/>
              </a:rPr>
              <a:t>https://www.ibm.com/topics/data-science?mhsrc=ibmsearch_a&amp;mhq=data%20science</a:t>
            </a:r>
            <a:endParaRPr lang="en-US" altLang="zh-TW" dirty="0"/>
          </a:p>
        </p:txBody>
      </p:sp>
    </p:spTree>
    <p:extLst>
      <p:ext uri="{BB962C8B-B14F-4D97-AF65-F5344CB8AC3E}">
        <p14:creationId xmlns:p14="http://schemas.microsoft.com/office/powerpoint/2010/main" val="26380518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5BA409-49C1-A90C-7DC4-6EDAF3A9B544}"/>
              </a:ext>
            </a:extLst>
          </p:cNvPr>
          <p:cNvSpPr>
            <a:spLocks noGrp="1"/>
          </p:cNvSpPr>
          <p:nvPr>
            <p:ph type="title"/>
          </p:nvPr>
        </p:nvSpPr>
        <p:spPr/>
        <p:txBody>
          <a:bodyPr/>
          <a:lstStyle/>
          <a:p>
            <a:r>
              <a:rPr lang="zh-TW" altLang="en-US" dirty="0"/>
              <a:t>使用字典資料型態建立</a:t>
            </a:r>
            <a:r>
              <a:rPr lang="en-US" altLang="zh-TW" dirty="0" err="1"/>
              <a:t>pandas.Series</a:t>
            </a:r>
            <a:r>
              <a:rPr lang="en-US" altLang="zh-TW" dirty="0"/>
              <a:t>()</a:t>
            </a:r>
            <a:endParaRPr lang="zh-TW" altLang="en-US" dirty="0"/>
          </a:p>
        </p:txBody>
      </p:sp>
      <p:pic>
        <p:nvPicPr>
          <p:cNvPr id="5" name="內容版面配置區 4">
            <a:extLst>
              <a:ext uri="{FF2B5EF4-FFF2-40B4-BE49-F238E27FC236}">
                <a16:creationId xmlns:a16="http://schemas.microsoft.com/office/drawing/2014/main" id="{039E0B76-2E88-370F-B886-8CFDB3D5ECCB}"/>
              </a:ext>
            </a:extLst>
          </p:cNvPr>
          <p:cNvPicPr>
            <a:picLocks noGrp="1" noChangeAspect="1"/>
          </p:cNvPicPr>
          <p:nvPr>
            <p:ph idx="1"/>
          </p:nvPr>
        </p:nvPicPr>
        <p:blipFill>
          <a:blip r:embed="rId2"/>
          <a:stretch>
            <a:fillRect/>
          </a:stretch>
        </p:blipFill>
        <p:spPr>
          <a:xfrm>
            <a:off x="2995299" y="2093976"/>
            <a:ext cx="6201401" cy="4279392"/>
          </a:xfrm>
        </p:spPr>
      </p:pic>
    </p:spTree>
    <p:extLst>
      <p:ext uri="{BB962C8B-B14F-4D97-AF65-F5344CB8AC3E}">
        <p14:creationId xmlns:p14="http://schemas.microsoft.com/office/powerpoint/2010/main" val="20301660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DAA15D-B3EB-5617-2258-4FAA22AF21BE}"/>
              </a:ext>
            </a:extLst>
          </p:cNvPr>
          <p:cNvSpPr>
            <a:spLocks noGrp="1"/>
          </p:cNvSpPr>
          <p:nvPr>
            <p:ph type="title"/>
          </p:nvPr>
        </p:nvSpPr>
        <p:spPr/>
        <p:txBody>
          <a:bodyPr/>
          <a:lstStyle/>
          <a:p>
            <a:r>
              <a:rPr lang="zh-TW" altLang="en-US" dirty="0"/>
              <a:t>使用</a:t>
            </a:r>
            <a:r>
              <a:rPr lang="en-US" altLang="zh-TW" dirty="0"/>
              <a:t>pandas</a:t>
            </a:r>
            <a:r>
              <a:rPr lang="zh-TW" altLang="en-US" dirty="0"/>
              <a:t>的</a:t>
            </a:r>
            <a:r>
              <a:rPr lang="en-US" altLang="zh-TW" dirty="0" err="1"/>
              <a:t>isnull</a:t>
            </a:r>
            <a:r>
              <a:rPr lang="zh-TW" altLang="en-US" dirty="0"/>
              <a:t>和</a:t>
            </a:r>
            <a:r>
              <a:rPr lang="en-US" altLang="zh-TW" dirty="0" err="1"/>
              <a:t>notnull</a:t>
            </a:r>
            <a:r>
              <a:rPr lang="zh-TW" altLang="en-US" dirty="0"/>
              <a:t>函數檢測</a:t>
            </a:r>
            <a:r>
              <a:rPr lang="en-US" altLang="zh-TW" dirty="0"/>
              <a:t>MISSING Value(</a:t>
            </a:r>
            <a:r>
              <a:rPr lang="zh-TW" altLang="en-US" dirty="0"/>
              <a:t>缺失資料</a:t>
            </a:r>
            <a:r>
              <a:rPr lang="en-US" altLang="zh-TW" dirty="0"/>
              <a:t>)</a:t>
            </a:r>
            <a:endParaRPr lang="zh-TW" altLang="en-US" dirty="0"/>
          </a:p>
        </p:txBody>
      </p:sp>
      <p:pic>
        <p:nvPicPr>
          <p:cNvPr id="5" name="內容版面配置區 4">
            <a:extLst>
              <a:ext uri="{FF2B5EF4-FFF2-40B4-BE49-F238E27FC236}">
                <a16:creationId xmlns:a16="http://schemas.microsoft.com/office/drawing/2014/main" id="{0F63BEB9-EEFA-87AA-52C4-BF166A7D049C}"/>
              </a:ext>
            </a:extLst>
          </p:cNvPr>
          <p:cNvPicPr>
            <a:picLocks noGrp="1" noChangeAspect="1"/>
          </p:cNvPicPr>
          <p:nvPr>
            <p:ph idx="1"/>
          </p:nvPr>
        </p:nvPicPr>
        <p:blipFill>
          <a:blip r:embed="rId2"/>
          <a:stretch>
            <a:fillRect/>
          </a:stretch>
        </p:blipFill>
        <p:spPr>
          <a:xfrm>
            <a:off x="5393953" y="2093976"/>
            <a:ext cx="1483145" cy="4279392"/>
          </a:xfrm>
        </p:spPr>
      </p:pic>
    </p:spTree>
    <p:extLst>
      <p:ext uri="{BB962C8B-B14F-4D97-AF65-F5344CB8AC3E}">
        <p14:creationId xmlns:p14="http://schemas.microsoft.com/office/powerpoint/2010/main" val="40043426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60F6DC-1AD0-E979-7501-23DDE145DA5E}"/>
              </a:ext>
            </a:extLst>
          </p:cNvPr>
          <p:cNvSpPr>
            <a:spLocks noGrp="1"/>
          </p:cNvSpPr>
          <p:nvPr>
            <p:ph type="title"/>
          </p:nvPr>
        </p:nvSpPr>
        <p:spPr/>
        <p:txBody>
          <a:bodyPr>
            <a:normAutofit/>
          </a:bodyPr>
          <a:lstStyle/>
          <a:p>
            <a:r>
              <a:rPr lang="en-US" altLang="zh-TW" dirty="0"/>
              <a:t>Series</a:t>
            </a:r>
            <a:r>
              <a:rPr lang="zh-TW" altLang="en-US" dirty="0"/>
              <a:t>自動排序</a:t>
            </a:r>
            <a:r>
              <a:rPr lang="en-US" altLang="zh-TW" dirty="0"/>
              <a:t>(Data alignment features)</a:t>
            </a:r>
            <a:endParaRPr lang="zh-TW" altLang="en-US" sz="3600" dirty="0"/>
          </a:p>
        </p:txBody>
      </p:sp>
      <p:sp>
        <p:nvSpPr>
          <p:cNvPr id="3" name="內容版面配置區 2">
            <a:extLst>
              <a:ext uri="{FF2B5EF4-FFF2-40B4-BE49-F238E27FC236}">
                <a16:creationId xmlns:a16="http://schemas.microsoft.com/office/drawing/2014/main" id="{B327BBBA-367D-C94C-EC36-3245E183F0C6}"/>
              </a:ext>
            </a:extLst>
          </p:cNvPr>
          <p:cNvSpPr>
            <a:spLocks noGrp="1"/>
          </p:cNvSpPr>
          <p:nvPr>
            <p:ph idx="1"/>
          </p:nvPr>
        </p:nvSpPr>
        <p:spPr/>
        <p:txBody>
          <a:bodyPr/>
          <a:lstStyle/>
          <a:p>
            <a:r>
              <a:rPr lang="en-US" altLang="zh-TW" dirty="0"/>
              <a:t>Series</a:t>
            </a:r>
            <a:r>
              <a:rPr lang="zh-TW" altLang="en-US" dirty="0"/>
              <a:t>自動按</a:t>
            </a:r>
            <a:r>
              <a:rPr lang="en-US" altLang="zh-TW" dirty="0"/>
              <a:t>index label</a:t>
            </a:r>
            <a:r>
              <a:rPr lang="zh-TW" altLang="en-US" dirty="0"/>
              <a:t>來排序</a:t>
            </a:r>
          </a:p>
        </p:txBody>
      </p:sp>
      <p:pic>
        <p:nvPicPr>
          <p:cNvPr id="5" name="圖片 4">
            <a:extLst>
              <a:ext uri="{FF2B5EF4-FFF2-40B4-BE49-F238E27FC236}">
                <a16:creationId xmlns:a16="http://schemas.microsoft.com/office/drawing/2014/main" id="{F0FF1832-0678-319F-839D-A145D74C3747}"/>
              </a:ext>
            </a:extLst>
          </p:cNvPr>
          <p:cNvPicPr>
            <a:picLocks noChangeAspect="1"/>
          </p:cNvPicPr>
          <p:nvPr/>
        </p:nvPicPr>
        <p:blipFill>
          <a:blip r:embed="rId2"/>
          <a:stretch>
            <a:fillRect/>
          </a:stretch>
        </p:blipFill>
        <p:spPr>
          <a:xfrm>
            <a:off x="5317515" y="2093976"/>
            <a:ext cx="1556970" cy="4279392"/>
          </a:xfrm>
          <a:prstGeom prst="rect">
            <a:avLst/>
          </a:prstGeom>
        </p:spPr>
      </p:pic>
    </p:spTree>
    <p:extLst>
      <p:ext uri="{BB962C8B-B14F-4D97-AF65-F5344CB8AC3E}">
        <p14:creationId xmlns:p14="http://schemas.microsoft.com/office/powerpoint/2010/main" val="31941637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B781D0-01C0-9636-E1E6-52C4BE5C9A08}"/>
              </a:ext>
            </a:extLst>
          </p:cNvPr>
          <p:cNvSpPr>
            <a:spLocks noGrp="1"/>
          </p:cNvSpPr>
          <p:nvPr>
            <p:ph type="title"/>
          </p:nvPr>
        </p:nvSpPr>
        <p:spPr/>
        <p:txBody>
          <a:bodyPr/>
          <a:lstStyle/>
          <a:p>
            <a:r>
              <a:rPr lang="en-US" altLang="zh-TW" dirty="0"/>
              <a:t>series name</a:t>
            </a:r>
            <a:r>
              <a:rPr lang="zh-TW" altLang="en-US" dirty="0"/>
              <a:t>屬性的運用</a:t>
            </a:r>
          </a:p>
        </p:txBody>
      </p:sp>
      <p:sp>
        <p:nvSpPr>
          <p:cNvPr id="3" name="內容版面配置區 2">
            <a:extLst>
              <a:ext uri="{FF2B5EF4-FFF2-40B4-BE49-F238E27FC236}">
                <a16:creationId xmlns:a16="http://schemas.microsoft.com/office/drawing/2014/main" id="{F836E5AA-E4E1-F625-C026-4C7DAC0C6578}"/>
              </a:ext>
            </a:extLst>
          </p:cNvPr>
          <p:cNvSpPr>
            <a:spLocks noGrp="1"/>
          </p:cNvSpPr>
          <p:nvPr>
            <p:ph idx="1"/>
          </p:nvPr>
        </p:nvSpPr>
        <p:spPr/>
        <p:txBody>
          <a:bodyPr/>
          <a:lstStyle/>
          <a:p>
            <a:r>
              <a:rPr lang="en-US" altLang="zh-TW" dirty="0"/>
              <a:t>series</a:t>
            </a:r>
            <a:r>
              <a:rPr lang="zh-TW" altLang="en-US" dirty="0"/>
              <a:t>自身和它的</a:t>
            </a:r>
            <a:r>
              <a:rPr lang="en-US" altLang="zh-TW" dirty="0"/>
              <a:t>index</a:t>
            </a:r>
            <a:r>
              <a:rPr lang="zh-TW" altLang="en-US" dirty="0"/>
              <a:t>都有一個叫</a:t>
            </a:r>
            <a:r>
              <a:rPr lang="en-US" altLang="zh-TW" dirty="0"/>
              <a:t>name</a:t>
            </a:r>
            <a:r>
              <a:rPr lang="zh-TW" altLang="en-US" dirty="0"/>
              <a:t>的屬性</a:t>
            </a:r>
          </a:p>
        </p:txBody>
      </p:sp>
      <p:pic>
        <p:nvPicPr>
          <p:cNvPr id="5" name="圖片 4">
            <a:extLst>
              <a:ext uri="{FF2B5EF4-FFF2-40B4-BE49-F238E27FC236}">
                <a16:creationId xmlns:a16="http://schemas.microsoft.com/office/drawing/2014/main" id="{2E139103-1C96-D6CB-3E0A-8EE88EADF434}"/>
              </a:ext>
            </a:extLst>
          </p:cNvPr>
          <p:cNvPicPr>
            <a:picLocks noChangeAspect="1"/>
          </p:cNvPicPr>
          <p:nvPr/>
        </p:nvPicPr>
        <p:blipFill>
          <a:blip r:embed="rId2"/>
          <a:stretch>
            <a:fillRect/>
          </a:stretch>
        </p:blipFill>
        <p:spPr>
          <a:xfrm>
            <a:off x="3900037" y="2512262"/>
            <a:ext cx="4633328" cy="3861106"/>
          </a:xfrm>
          <a:prstGeom prst="rect">
            <a:avLst/>
          </a:prstGeom>
        </p:spPr>
      </p:pic>
    </p:spTree>
    <p:extLst>
      <p:ext uri="{BB962C8B-B14F-4D97-AF65-F5344CB8AC3E}">
        <p14:creationId xmlns:p14="http://schemas.microsoft.com/office/powerpoint/2010/main" val="3821103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996801-4C9F-775C-2730-3640C4BC6BD3}"/>
              </a:ext>
            </a:extLst>
          </p:cNvPr>
          <p:cNvSpPr>
            <a:spLocks noGrp="1"/>
          </p:cNvSpPr>
          <p:nvPr>
            <p:ph type="title"/>
          </p:nvPr>
        </p:nvSpPr>
        <p:spPr/>
        <p:txBody>
          <a:bodyPr/>
          <a:lstStyle/>
          <a:p>
            <a:r>
              <a:rPr lang="zh-TW" altLang="en-US" dirty="0"/>
              <a:t>更改 </a:t>
            </a:r>
            <a:r>
              <a:rPr lang="en-US" altLang="zh-TW" dirty="0"/>
              <a:t>series</a:t>
            </a:r>
            <a:r>
              <a:rPr lang="zh-TW" altLang="en-US" dirty="0"/>
              <a:t>的</a:t>
            </a:r>
            <a:r>
              <a:rPr lang="en-US" altLang="zh-TW" dirty="0"/>
              <a:t>index</a:t>
            </a:r>
            <a:endParaRPr lang="zh-TW" altLang="en-US" dirty="0"/>
          </a:p>
        </p:txBody>
      </p:sp>
      <p:pic>
        <p:nvPicPr>
          <p:cNvPr id="5" name="內容版面配置區 4">
            <a:extLst>
              <a:ext uri="{FF2B5EF4-FFF2-40B4-BE49-F238E27FC236}">
                <a16:creationId xmlns:a16="http://schemas.microsoft.com/office/drawing/2014/main" id="{C13FBE64-EF82-4B59-E942-6ED6EF4FBC9F}"/>
              </a:ext>
            </a:extLst>
          </p:cNvPr>
          <p:cNvPicPr>
            <a:picLocks noGrp="1" noChangeAspect="1"/>
          </p:cNvPicPr>
          <p:nvPr>
            <p:ph idx="1"/>
          </p:nvPr>
        </p:nvPicPr>
        <p:blipFill>
          <a:blip r:embed="rId2"/>
          <a:stretch>
            <a:fillRect/>
          </a:stretch>
        </p:blipFill>
        <p:spPr>
          <a:xfrm>
            <a:off x="1748185" y="2093976"/>
            <a:ext cx="8695630" cy="4158778"/>
          </a:xfrm>
        </p:spPr>
      </p:pic>
    </p:spTree>
    <p:extLst>
      <p:ext uri="{BB962C8B-B14F-4D97-AF65-F5344CB8AC3E}">
        <p14:creationId xmlns:p14="http://schemas.microsoft.com/office/powerpoint/2010/main" val="8770896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55FC93-4BDC-EC6A-2036-849D5CAF9F5E}"/>
              </a:ext>
            </a:extLst>
          </p:cNvPr>
          <p:cNvSpPr>
            <a:spLocks noGrp="1"/>
          </p:cNvSpPr>
          <p:nvPr>
            <p:ph type="title"/>
          </p:nvPr>
        </p:nvSpPr>
        <p:spPr/>
        <p:txBody>
          <a:bodyPr/>
          <a:lstStyle/>
          <a:p>
            <a:r>
              <a:rPr lang="en-US" altLang="zh-TW" dirty="0" err="1"/>
              <a:t>DataFrame</a:t>
            </a:r>
            <a:r>
              <a:rPr lang="zh-TW" altLang="en-US" dirty="0"/>
              <a:t>的運算</a:t>
            </a:r>
          </a:p>
        </p:txBody>
      </p:sp>
      <p:sp>
        <p:nvSpPr>
          <p:cNvPr id="3" name="內容版面配置區 2">
            <a:extLst>
              <a:ext uri="{FF2B5EF4-FFF2-40B4-BE49-F238E27FC236}">
                <a16:creationId xmlns:a16="http://schemas.microsoft.com/office/drawing/2014/main" id="{788F9F44-EAB3-0CA8-E70E-1FF15CA7ED9A}"/>
              </a:ext>
            </a:extLst>
          </p:cNvPr>
          <p:cNvSpPr>
            <a:spLocks noGrp="1"/>
          </p:cNvSpPr>
          <p:nvPr>
            <p:ph idx="1"/>
          </p:nvPr>
        </p:nvSpPr>
        <p:spPr/>
        <p:txBody>
          <a:bodyPr/>
          <a:lstStyle/>
          <a:p>
            <a:r>
              <a:rPr lang="zh-TW" altLang="en-US" dirty="0"/>
              <a:t>建立</a:t>
            </a:r>
            <a:r>
              <a:rPr lang="en-US" altLang="zh-TW" dirty="0" err="1"/>
              <a:t>DataFrame</a:t>
            </a:r>
            <a:endParaRPr lang="en-US" altLang="zh-TW" dirty="0"/>
          </a:p>
          <a:p>
            <a:r>
              <a:rPr lang="zh-TW" altLang="en-US" dirty="0"/>
              <a:t>搜尋滿足條件的資料</a:t>
            </a:r>
          </a:p>
        </p:txBody>
      </p:sp>
    </p:spTree>
    <p:extLst>
      <p:ext uri="{BB962C8B-B14F-4D97-AF65-F5344CB8AC3E}">
        <p14:creationId xmlns:p14="http://schemas.microsoft.com/office/powerpoint/2010/main" val="4431693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2133E5-B364-4059-FF5C-318856C6F2D4}"/>
              </a:ext>
            </a:extLst>
          </p:cNvPr>
          <p:cNvSpPr>
            <a:spLocks noGrp="1"/>
          </p:cNvSpPr>
          <p:nvPr>
            <p:ph type="title"/>
          </p:nvPr>
        </p:nvSpPr>
        <p:spPr/>
        <p:txBody>
          <a:bodyPr>
            <a:normAutofit fontScale="90000"/>
          </a:bodyPr>
          <a:lstStyle/>
          <a:p>
            <a:r>
              <a:rPr lang="zh-TW" altLang="en-US" dirty="0"/>
              <a:t>建立</a:t>
            </a:r>
            <a:r>
              <a:rPr lang="en-US" altLang="zh-TW" dirty="0" err="1"/>
              <a:t>DataFrame</a:t>
            </a:r>
            <a:r>
              <a:rPr lang="en-US" altLang="zh-TW" dirty="0"/>
              <a:t>: </a:t>
            </a:r>
            <a:r>
              <a:rPr lang="zh-TW" altLang="en-US" dirty="0"/>
              <a:t>使用</a:t>
            </a:r>
            <a:r>
              <a:rPr lang="en-US" altLang="zh-TW" dirty="0"/>
              <a:t>python </a:t>
            </a:r>
            <a:r>
              <a:rPr lang="en-US" altLang="zh-TW" dirty="0" err="1"/>
              <a:t>dict</a:t>
            </a:r>
            <a:r>
              <a:rPr lang="en-US" altLang="zh-TW" dirty="0"/>
              <a:t> </a:t>
            </a:r>
            <a:r>
              <a:rPr lang="zh-TW" altLang="en-US" dirty="0"/>
              <a:t>資料型態 </a:t>
            </a:r>
            <a:r>
              <a:rPr lang="en-US" altLang="zh-TW" dirty="0"/>
              <a:t>+ </a:t>
            </a:r>
            <a:r>
              <a:rPr lang="en-US" altLang="zh-TW" dirty="0" err="1"/>
              <a:t>dict</a:t>
            </a:r>
            <a:r>
              <a:rPr lang="zh-TW" altLang="en-US" dirty="0"/>
              <a:t>裡的</a:t>
            </a:r>
            <a:r>
              <a:rPr lang="en-US" altLang="zh-TW" dirty="0"/>
              <a:t>value</a:t>
            </a:r>
            <a:r>
              <a:rPr lang="zh-TW" altLang="en-US" dirty="0"/>
              <a:t>是</a:t>
            </a:r>
            <a:r>
              <a:rPr lang="en-US" altLang="zh-TW" dirty="0"/>
              <a:t>list </a:t>
            </a:r>
            <a:r>
              <a:rPr lang="zh-TW" altLang="en-US" dirty="0"/>
              <a:t>資料型態</a:t>
            </a:r>
          </a:p>
        </p:txBody>
      </p:sp>
      <p:pic>
        <p:nvPicPr>
          <p:cNvPr id="5" name="內容版面配置區 4">
            <a:extLst>
              <a:ext uri="{FF2B5EF4-FFF2-40B4-BE49-F238E27FC236}">
                <a16:creationId xmlns:a16="http://schemas.microsoft.com/office/drawing/2014/main" id="{175A9C72-6AB2-BD21-6372-AE4F06EDD456}"/>
              </a:ext>
            </a:extLst>
          </p:cNvPr>
          <p:cNvPicPr>
            <a:picLocks noGrp="1" noChangeAspect="1"/>
          </p:cNvPicPr>
          <p:nvPr>
            <p:ph idx="1"/>
          </p:nvPr>
        </p:nvPicPr>
        <p:blipFill>
          <a:blip r:embed="rId2"/>
          <a:stretch>
            <a:fillRect/>
          </a:stretch>
        </p:blipFill>
        <p:spPr>
          <a:xfrm>
            <a:off x="2897791" y="2265100"/>
            <a:ext cx="6396418" cy="4108268"/>
          </a:xfrm>
        </p:spPr>
      </p:pic>
    </p:spTree>
    <p:extLst>
      <p:ext uri="{BB962C8B-B14F-4D97-AF65-F5344CB8AC3E}">
        <p14:creationId xmlns:p14="http://schemas.microsoft.com/office/powerpoint/2010/main" val="5164258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F69559-7F72-DA52-A69D-CA9AA6C78D4D}"/>
              </a:ext>
            </a:extLst>
          </p:cNvPr>
          <p:cNvSpPr>
            <a:spLocks noGrp="1"/>
          </p:cNvSpPr>
          <p:nvPr>
            <p:ph type="title"/>
          </p:nvPr>
        </p:nvSpPr>
        <p:spPr/>
        <p:txBody>
          <a:bodyPr/>
          <a:lstStyle/>
          <a:p>
            <a:r>
              <a:rPr lang="zh-TW" altLang="en-US" dirty="0"/>
              <a:t>顯示資料的技術</a:t>
            </a:r>
          </a:p>
        </p:txBody>
      </p:sp>
      <p:pic>
        <p:nvPicPr>
          <p:cNvPr id="7" name="內容版面配置區 6">
            <a:extLst>
              <a:ext uri="{FF2B5EF4-FFF2-40B4-BE49-F238E27FC236}">
                <a16:creationId xmlns:a16="http://schemas.microsoft.com/office/drawing/2014/main" id="{DFED1DC3-FA19-276A-DBC5-38B0BDA53476}"/>
              </a:ext>
            </a:extLst>
          </p:cNvPr>
          <p:cNvPicPr>
            <a:picLocks noGrp="1" noChangeAspect="1"/>
          </p:cNvPicPr>
          <p:nvPr>
            <p:ph idx="1"/>
          </p:nvPr>
        </p:nvPicPr>
        <p:blipFill>
          <a:blip r:embed="rId2"/>
          <a:stretch>
            <a:fillRect/>
          </a:stretch>
        </p:blipFill>
        <p:spPr>
          <a:xfrm>
            <a:off x="1411716" y="2510681"/>
            <a:ext cx="3445516" cy="3862687"/>
          </a:xfrm>
        </p:spPr>
      </p:pic>
      <p:pic>
        <p:nvPicPr>
          <p:cNvPr id="9" name="圖片 8">
            <a:extLst>
              <a:ext uri="{FF2B5EF4-FFF2-40B4-BE49-F238E27FC236}">
                <a16:creationId xmlns:a16="http://schemas.microsoft.com/office/drawing/2014/main" id="{413B2C14-8F9B-FCFF-BE4F-6E2DBF376725}"/>
              </a:ext>
            </a:extLst>
          </p:cNvPr>
          <p:cNvPicPr>
            <a:picLocks noChangeAspect="1"/>
          </p:cNvPicPr>
          <p:nvPr/>
        </p:nvPicPr>
        <p:blipFill>
          <a:blip r:embed="rId3"/>
          <a:stretch>
            <a:fillRect/>
          </a:stretch>
        </p:blipFill>
        <p:spPr>
          <a:xfrm>
            <a:off x="4857232" y="2510681"/>
            <a:ext cx="6131679" cy="3862687"/>
          </a:xfrm>
          <a:prstGeom prst="rect">
            <a:avLst/>
          </a:prstGeom>
        </p:spPr>
      </p:pic>
    </p:spTree>
    <p:extLst>
      <p:ext uri="{BB962C8B-B14F-4D97-AF65-F5344CB8AC3E}">
        <p14:creationId xmlns:p14="http://schemas.microsoft.com/office/powerpoint/2010/main" val="23240244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52E129-5623-3A55-74C9-66F11233DFEF}"/>
              </a:ext>
            </a:extLst>
          </p:cNvPr>
          <p:cNvSpPr>
            <a:spLocks noGrp="1"/>
          </p:cNvSpPr>
          <p:nvPr>
            <p:ph type="title"/>
          </p:nvPr>
        </p:nvSpPr>
        <p:spPr/>
        <p:txBody>
          <a:bodyPr/>
          <a:lstStyle/>
          <a:p>
            <a:r>
              <a:rPr lang="en-US" altLang="zh-TW" dirty="0"/>
              <a:t>missing value</a:t>
            </a:r>
            <a:endParaRPr lang="zh-TW" altLang="en-US" dirty="0"/>
          </a:p>
        </p:txBody>
      </p:sp>
      <p:pic>
        <p:nvPicPr>
          <p:cNvPr id="5" name="內容版面配置區 4">
            <a:extLst>
              <a:ext uri="{FF2B5EF4-FFF2-40B4-BE49-F238E27FC236}">
                <a16:creationId xmlns:a16="http://schemas.microsoft.com/office/drawing/2014/main" id="{20D3A787-33EF-7826-F3B4-6611FA8F9611}"/>
              </a:ext>
            </a:extLst>
          </p:cNvPr>
          <p:cNvPicPr>
            <a:picLocks noGrp="1" noChangeAspect="1"/>
          </p:cNvPicPr>
          <p:nvPr>
            <p:ph idx="1"/>
          </p:nvPr>
        </p:nvPicPr>
        <p:blipFill>
          <a:blip r:embed="rId2"/>
          <a:stretch>
            <a:fillRect/>
          </a:stretch>
        </p:blipFill>
        <p:spPr>
          <a:xfrm>
            <a:off x="1063752" y="2093975"/>
            <a:ext cx="10058400" cy="1955445"/>
          </a:xfrm>
        </p:spPr>
      </p:pic>
    </p:spTree>
    <p:extLst>
      <p:ext uri="{BB962C8B-B14F-4D97-AF65-F5344CB8AC3E}">
        <p14:creationId xmlns:p14="http://schemas.microsoft.com/office/powerpoint/2010/main" val="20766478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7D3B80-6A36-6436-2756-0C0904C156F3}"/>
              </a:ext>
            </a:extLst>
          </p:cNvPr>
          <p:cNvSpPr>
            <a:spLocks noGrp="1"/>
          </p:cNvSpPr>
          <p:nvPr>
            <p:ph type="title"/>
          </p:nvPr>
        </p:nvSpPr>
        <p:spPr/>
        <p:txBody>
          <a:bodyPr/>
          <a:lstStyle/>
          <a:p>
            <a:r>
              <a:rPr lang="zh-TW" altLang="en-US" dirty="0"/>
              <a:t>資料提取</a:t>
            </a:r>
          </a:p>
        </p:txBody>
      </p:sp>
      <p:sp>
        <p:nvSpPr>
          <p:cNvPr id="3" name="內容版面配置區 2">
            <a:extLst>
              <a:ext uri="{FF2B5EF4-FFF2-40B4-BE49-F238E27FC236}">
                <a16:creationId xmlns:a16="http://schemas.microsoft.com/office/drawing/2014/main" id="{0AD258F9-112D-A451-7149-59EF9F8999AF}"/>
              </a:ext>
            </a:extLst>
          </p:cNvPr>
          <p:cNvSpPr>
            <a:spLocks noGrp="1"/>
          </p:cNvSpPr>
          <p:nvPr>
            <p:ph idx="1"/>
          </p:nvPr>
        </p:nvSpPr>
        <p:spPr/>
        <p:txBody>
          <a:bodyPr/>
          <a:lstStyle/>
          <a:p>
            <a:r>
              <a:rPr lang="zh-TW" altLang="en-US" dirty="0"/>
              <a:t>提取一</a:t>
            </a:r>
            <a:r>
              <a:rPr lang="en-US" altLang="zh-TW" dirty="0"/>
              <a:t>column(</a:t>
            </a:r>
            <a:r>
              <a:rPr lang="zh-TW" altLang="en-US" dirty="0"/>
              <a:t>列</a:t>
            </a:r>
            <a:r>
              <a:rPr lang="en-US" altLang="zh-TW" dirty="0"/>
              <a:t>)</a:t>
            </a:r>
          </a:p>
          <a:p>
            <a:r>
              <a:rPr lang="zh-TW" altLang="en-US" dirty="0"/>
              <a:t>提取一</a:t>
            </a:r>
            <a:r>
              <a:rPr lang="en-US" altLang="zh-TW" dirty="0"/>
              <a:t>row(</a:t>
            </a:r>
            <a:r>
              <a:rPr lang="zh-TW" altLang="en-US" dirty="0"/>
              <a:t>行</a:t>
            </a:r>
            <a:r>
              <a:rPr lang="en-US" altLang="zh-TW" dirty="0"/>
              <a:t>)</a:t>
            </a:r>
            <a:endParaRPr lang="zh-TW" altLang="en-US" dirty="0"/>
          </a:p>
        </p:txBody>
      </p:sp>
    </p:spTree>
    <p:extLst>
      <p:ext uri="{BB962C8B-B14F-4D97-AF65-F5344CB8AC3E}">
        <p14:creationId xmlns:p14="http://schemas.microsoft.com/office/powerpoint/2010/main" val="2387131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6C38F2-D8BE-36D9-C54A-29206EB9090B}"/>
              </a:ext>
            </a:extLst>
          </p:cNvPr>
          <p:cNvSpPr>
            <a:spLocks noGrp="1"/>
          </p:cNvSpPr>
          <p:nvPr>
            <p:ph type="title"/>
          </p:nvPr>
        </p:nvSpPr>
        <p:spPr/>
        <p:txBody>
          <a:bodyPr/>
          <a:lstStyle/>
          <a:p>
            <a:r>
              <a:rPr lang="en-US" altLang="zh-TW" dirty="0"/>
              <a:t>Data science tools</a:t>
            </a:r>
            <a:endParaRPr lang="zh-TW" altLang="en-US" dirty="0"/>
          </a:p>
        </p:txBody>
      </p:sp>
      <p:sp>
        <p:nvSpPr>
          <p:cNvPr id="3" name="內容版面配置區 2">
            <a:extLst>
              <a:ext uri="{FF2B5EF4-FFF2-40B4-BE49-F238E27FC236}">
                <a16:creationId xmlns:a16="http://schemas.microsoft.com/office/drawing/2014/main" id="{62AAEED6-01F3-5788-D790-D1128B61D965}"/>
              </a:ext>
            </a:extLst>
          </p:cNvPr>
          <p:cNvSpPr>
            <a:spLocks noGrp="1"/>
          </p:cNvSpPr>
          <p:nvPr>
            <p:ph idx="1"/>
          </p:nvPr>
        </p:nvSpPr>
        <p:spPr/>
        <p:txBody>
          <a:bodyPr/>
          <a:lstStyle/>
          <a:p>
            <a:r>
              <a:rPr lang="en-US" altLang="zh-TW" dirty="0"/>
              <a:t>Some data scientists may prefer a user interface, and two common enterprise tools for statistical analysis include:</a:t>
            </a:r>
          </a:p>
          <a:p>
            <a:pPr lvl="1" fontAlgn="base">
              <a:buFont typeface="Arial" panose="020B0604020202020204" pitchFamily="34" charset="0"/>
              <a:buChar char="•"/>
            </a:pPr>
            <a:r>
              <a:rPr lang="en-US" altLang="zh-TW" b="1" i="0" dirty="0">
                <a:solidFill>
                  <a:srgbClr val="161616"/>
                </a:solidFill>
                <a:effectLst/>
                <a:latin typeface="inherit"/>
              </a:rPr>
              <a:t>SAS:</a:t>
            </a:r>
            <a:r>
              <a:rPr lang="en-US" altLang="zh-TW" b="0" i="0" dirty="0">
                <a:solidFill>
                  <a:srgbClr val="161616"/>
                </a:solidFill>
                <a:effectLst/>
                <a:latin typeface="inherit"/>
              </a:rPr>
              <a:t> A comprehensive tool suite, including visualizations and interactive dashboards, for analyzing, reporting, data mining, and predictive modeling.</a:t>
            </a:r>
          </a:p>
          <a:p>
            <a:pPr lvl="1" fontAlgn="base">
              <a:buFont typeface="Arial" panose="020B0604020202020204" pitchFamily="34" charset="0"/>
              <a:buChar char="•"/>
            </a:pPr>
            <a:r>
              <a:rPr lang="en-US" altLang="zh-TW" b="0" i="0" u="none" strike="noStrike" dirty="0">
                <a:solidFill>
                  <a:srgbClr val="0062FE"/>
                </a:solidFill>
                <a:effectLst/>
                <a:latin typeface="inherit"/>
                <a:hlinkClick r:id="rId2"/>
              </a:rPr>
              <a:t>IBM SPSS</a:t>
            </a:r>
            <a:r>
              <a:rPr lang="en-US" altLang="zh-TW" b="0" i="0" dirty="0">
                <a:solidFill>
                  <a:srgbClr val="161616"/>
                </a:solidFill>
                <a:effectLst/>
                <a:latin typeface="inherit"/>
              </a:rPr>
              <a:t>: Offers advanced statistical analysis, a large library of machine learning algorithms, text analysis, open source extensibility, integration with big data, and seamless deployment into applications.</a:t>
            </a:r>
          </a:p>
          <a:p>
            <a:endParaRPr lang="zh-TW" altLang="en-US" dirty="0"/>
          </a:p>
        </p:txBody>
      </p:sp>
      <p:sp>
        <p:nvSpPr>
          <p:cNvPr id="4" name="文字方塊 3">
            <a:extLst>
              <a:ext uri="{FF2B5EF4-FFF2-40B4-BE49-F238E27FC236}">
                <a16:creationId xmlns:a16="http://schemas.microsoft.com/office/drawing/2014/main" id="{2C54FD7F-AC97-32E5-3348-811F313C5543}"/>
              </a:ext>
            </a:extLst>
          </p:cNvPr>
          <p:cNvSpPr txBox="1"/>
          <p:nvPr/>
        </p:nvSpPr>
        <p:spPr>
          <a:xfrm>
            <a:off x="5026152" y="5727037"/>
            <a:ext cx="6096000" cy="64633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altLang="zh-TW" dirty="0">
                <a:hlinkClick r:id="rId3"/>
              </a:rPr>
              <a:t>https://www.ibm.com/topics/data-science?mhsrc=ibmsearch_a&amp;mhq=data%20science</a:t>
            </a:r>
            <a:endParaRPr lang="en-US" altLang="zh-TW" dirty="0"/>
          </a:p>
        </p:txBody>
      </p:sp>
    </p:spTree>
    <p:extLst>
      <p:ext uri="{BB962C8B-B14F-4D97-AF65-F5344CB8AC3E}">
        <p14:creationId xmlns:p14="http://schemas.microsoft.com/office/powerpoint/2010/main" val="4205803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40B34E-9203-F05A-F60E-CF62EDF2C6FD}"/>
              </a:ext>
            </a:extLst>
          </p:cNvPr>
          <p:cNvSpPr>
            <a:spLocks noGrp="1"/>
          </p:cNvSpPr>
          <p:nvPr>
            <p:ph type="title"/>
          </p:nvPr>
        </p:nvSpPr>
        <p:spPr/>
        <p:txBody>
          <a:bodyPr>
            <a:normAutofit fontScale="90000"/>
          </a:bodyPr>
          <a:lstStyle/>
          <a:p>
            <a:r>
              <a:rPr lang="zh-TW" altLang="en-US" dirty="0"/>
              <a:t>從</a:t>
            </a:r>
            <a:r>
              <a:rPr lang="en-US" altLang="zh-TW" dirty="0" err="1"/>
              <a:t>DataFrame</a:t>
            </a:r>
            <a:r>
              <a:rPr lang="zh-TW" altLang="en-US" dirty="0"/>
              <a:t>提取一列</a:t>
            </a:r>
            <a:r>
              <a:rPr lang="en-US" altLang="zh-TW" sz="3600" dirty="0"/>
              <a:t>(</a:t>
            </a:r>
            <a:r>
              <a:rPr lang="zh-TW" altLang="en-US" sz="3600" dirty="0"/>
              <a:t>底下兩種提取方法</a:t>
            </a:r>
            <a:r>
              <a:rPr lang="en-US" altLang="zh-TW" sz="3600" dirty="0"/>
              <a:t>)</a:t>
            </a:r>
            <a:br>
              <a:rPr lang="en-US" altLang="zh-TW" dirty="0"/>
            </a:br>
            <a:r>
              <a:rPr lang="zh-TW" altLang="en-US" sz="3600" dirty="0"/>
              <a:t>回傳一個</a:t>
            </a:r>
            <a:r>
              <a:rPr lang="en-US" altLang="zh-TW" sz="3600" dirty="0"/>
              <a:t>series</a:t>
            </a:r>
            <a:endParaRPr lang="zh-TW" altLang="en-US" sz="3600" dirty="0"/>
          </a:p>
        </p:txBody>
      </p:sp>
      <p:pic>
        <p:nvPicPr>
          <p:cNvPr id="5" name="內容版面配置區 4">
            <a:extLst>
              <a:ext uri="{FF2B5EF4-FFF2-40B4-BE49-F238E27FC236}">
                <a16:creationId xmlns:a16="http://schemas.microsoft.com/office/drawing/2014/main" id="{E87192B0-B148-2C79-C9D5-4C4149C7DAC9}"/>
              </a:ext>
            </a:extLst>
          </p:cNvPr>
          <p:cNvPicPr>
            <a:picLocks noGrp="1" noChangeAspect="1"/>
          </p:cNvPicPr>
          <p:nvPr>
            <p:ph idx="1"/>
          </p:nvPr>
        </p:nvPicPr>
        <p:blipFill>
          <a:blip r:embed="rId2"/>
          <a:stretch>
            <a:fillRect/>
          </a:stretch>
        </p:blipFill>
        <p:spPr>
          <a:xfrm>
            <a:off x="4176874" y="2093976"/>
            <a:ext cx="4235724" cy="4279392"/>
          </a:xfrm>
        </p:spPr>
      </p:pic>
    </p:spTree>
    <p:extLst>
      <p:ext uri="{BB962C8B-B14F-4D97-AF65-F5344CB8AC3E}">
        <p14:creationId xmlns:p14="http://schemas.microsoft.com/office/powerpoint/2010/main" val="25110111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7EC4F8-9261-A159-FE1B-644E7B49B910}"/>
              </a:ext>
            </a:extLst>
          </p:cNvPr>
          <p:cNvSpPr>
            <a:spLocks noGrp="1"/>
          </p:cNvSpPr>
          <p:nvPr>
            <p:ph type="title"/>
          </p:nvPr>
        </p:nvSpPr>
        <p:spPr/>
        <p:txBody>
          <a:bodyPr/>
          <a:lstStyle/>
          <a:p>
            <a:r>
              <a:rPr lang="zh-TW" altLang="en-US" dirty="0"/>
              <a:t>從</a:t>
            </a:r>
            <a:r>
              <a:rPr lang="en-US" altLang="zh-TW" dirty="0" err="1"/>
              <a:t>DataFrame</a:t>
            </a:r>
            <a:r>
              <a:rPr lang="zh-TW" altLang="en-US" dirty="0"/>
              <a:t>提取一</a:t>
            </a:r>
            <a:r>
              <a:rPr lang="en-US" altLang="zh-TW" dirty="0"/>
              <a:t>row(</a:t>
            </a:r>
            <a:r>
              <a:rPr lang="zh-TW" altLang="en-US" dirty="0"/>
              <a:t>行</a:t>
            </a:r>
            <a:r>
              <a:rPr lang="en-US" altLang="zh-TW" dirty="0"/>
              <a:t>)</a:t>
            </a:r>
            <a:endParaRPr lang="zh-TW" altLang="en-US" dirty="0"/>
          </a:p>
        </p:txBody>
      </p:sp>
      <p:pic>
        <p:nvPicPr>
          <p:cNvPr id="5" name="內容版面配置區 4">
            <a:extLst>
              <a:ext uri="{FF2B5EF4-FFF2-40B4-BE49-F238E27FC236}">
                <a16:creationId xmlns:a16="http://schemas.microsoft.com/office/drawing/2014/main" id="{509D0CAC-0F7F-7DCE-98CA-0E44413299B1}"/>
              </a:ext>
            </a:extLst>
          </p:cNvPr>
          <p:cNvPicPr>
            <a:picLocks noGrp="1" noChangeAspect="1"/>
          </p:cNvPicPr>
          <p:nvPr>
            <p:ph idx="1"/>
          </p:nvPr>
        </p:nvPicPr>
        <p:blipFill>
          <a:blip r:embed="rId2"/>
          <a:stretch>
            <a:fillRect/>
          </a:stretch>
        </p:blipFill>
        <p:spPr>
          <a:xfrm>
            <a:off x="2932306" y="2093976"/>
            <a:ext cx="6327387" cy="4279392"/>
          </a:xfrm>
        </p:spPr>
      </p:pic>
    </p:spTree>
    <p:extLst>
      <p:ext uri="{BB962C8B-B14F-4D97-AF65-F5344CB8AC3E}">
        <p14:creationId xmlns:p14="http://schemas.microsoft.com/office/powerpoint/2010/main" val="39898547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F186EA-0D38-53EB-C1E6-673D46B7595D}"/>
              </a:ext>
            </a:extLst>
          </p:cNvPr>
          <p:cNvSpPr>
            <a:spLocks noGrp="1"/>
          </p:cNvSpPr>
          <p:nvPr>
            <p:ph type="title"/>
          </p:nvPr>
        </p:nvSpPr>
        <p:spPr/>
        <p:txBody>
          <a:bodyPr/>
          <a:lstStyle/>
          <a:p>
            <a:r>
              <a:rPr lang="zh-TW" altLang="en-US" dirty="0"/>
              <a:t>資料變更</a:t>
            </a:r>
            <a:r>
              <a:rPr lang="en-US" altLang="zh-TW" dirty="0"/>
              <a:t>(</a:t>
            </a:r>
            <a:r>
              <a:rPr lang="zh-TW" altLang="en-US" dirty="0"/>
              <a:t>賦值</a:t>
            </a:r>
            <a:r>
              <a:rPr lang="en-US" altLang="zh-TW" dirty="0"/>
              <a:t>)</a:t>
            </a:r>
            <a:r>
              <a:rPr lang="zh-TW" altLang="en-US" dirty="0"/>
              <a:t>的幾種範例</a:t>
            </a:r>
          </a:p>
        </p:txBody>
      </p:sp>
      <p:pic>
        <p:nvPicPr>
          <p:cNvPr id="5" name="內容版面配置區 4">
            <a:extLst>
              <a:ext uri="{FF2B5EF4-FFF2-40B4-BE49-F238E27FC236}">
                <a16:creationId xmlns:a16="http://schemas.microsoft.com/office/drawing/2014/main" id="{03206B1C-1883-24CD-444A-CABEDC11E3F4}"/>
              </a:ext>
            </a:extLst>
          </p:cNvPr>
          <p:cNvPicPr>
            <a:picLocks noGrp="1" noChangeAspect="1"/>
          </p:cNvPicPr>
          <p:nvPr>
            <p:ph idx="1"/>
          </p:nvPr>
        </p:nvPicPr>
        <p:blipFill>
          <a:blip r:embed="rId2"/>
          <a:stretch>
            <a:fillRect/>
          </a:stretch>
        </p:blipFill>
        <p:spPr>
          <a:xfrm>
            <a:off x="1122370" y="1952419"/>
            <a:ext cx="2290239" cy="2038789"/>
          </a:xfrm>
        </p:spPr>
      </p:pic>
      <p:pic>
        <p:nvPicPr>
          <p:cNvPr id="7" name="圖片 6">
            <a:extLst>
              <a:ext uri="{FF2B5EF4-FFF2-40B4-BE49-F238E27FC236}">
                <a16:creationId xmlns:a16="http://schemas.microsoft.com/office/drawing/2014/main" id="{348EB77C-96F8-2F05-578D-474F3204DDEB}"/>
              </a:ext>
            </a:extLst>
          </p:cNvPr>
          <p:cNvPicPr>
            <a:picLocks noChangeAspect="1"/>
          </p:cNvPicPr>
          <p:nvPr/>
        </p:nvPicPr>
        <p:blipFill>
          <a:blip r:embed="rId3"/>
          <a:stretch>
            <a:fillRect/>
          </a:stretch>
        </p:blipFill>
        <p:spPr>
          <a:xfrm>
            <a:off x="1122370" y="3983433"/>
            <a:ext cx="2290239" cy="2358718"/>
          </a:xfrm>
          <a:prstGeom prst="rect">
            <a:avLst/>
          </a:prstGeom>
        </p:spPr>
      </p:pic>
      <p:pic>
        <p:nvPicPr>
          <p:cNvPr id="9" name="圖片 8">
            <a:extLst>
              <a:ext uri="{FF2B5EF4-FFF2-40B4-BE49-F238E27FC236}">
                <a16:creationId xmlns:a16="http://schemas.microsoft.com/office/drawing/2014/main" id="{208CAF29-D7FE-7D7E-0242-8A5B56BB0330}"/>
              </a:ext>
            </a:extLst>
          </p:cNvPr>
          <p:cNvPicPr>
            <a:picLocks noChangeAspect="1"/>
          </p:cNvPicPr>
          <p:nvPr/>
        </p:nvPicPr>
        <p:blipFill>
          <a:blip r:embed="rId4"/>
          <a:stretch>
            <a:fillRect/>
          </a:stretch>
        </p:blipFill>
        <p:spPr>
          <a:xfrm>
            <a:off x="3465131" y="1952419"/>
            <a:ext cx="5391902" cy="3210373"/>
          </a:xfrm>
          <a:prstGeom prst="rect">
            <a:avLst/>
          </a:prstGeom>
        </p:spPr>
      </p:pic>
      <p:pic>
        <p:nvPicPr>
          <p:cNvPr id="11" name="圖片 10">
            <a:extLst>
              <a:ext uri="{FF2B5EF4-FFF2-40B4-BE49-F238E27FC236}">
                <a16:creationId xmlns:a16="http://schemas.microsoft.com/office/drawing/2014/main" id="{68E76336-0C36-A037-6F24-EBB9F415B618}"/>
              </a:ext>
            </a:extLst>
          </p:cNvPr>
          <p:cNvPicPr>
            <a:picLocks noChangeAspect="1"/>
          </p:cNvPicPr>
          <p:nvPr/>
        </p:nvPicPr>
        <p:blipFill>
          <a:blip r:embed="rId5"/>
          <a:stretch>
            <a:fillRect/>
          </a:stretch>
        </p:blipFill>
        <p:spPr>
          <a:xfrm>
            <a:off x="6723017" y="2893121"/>
            <a:ext cx="4405231" cy="3480247"/>
          </a:xfrm>
          <a:prstGeom prst="rect">
            <a:avLst/>
          </a:prstGeom>
        </p:spPr>
      </p:pic>
    </p:spTree>
    <p:extLst>
      <p:ext uri="{BB962C8B-B14F-4D97-AF65-F5344CB8AC3E}">
        <p14:creationId xmlns:p14="http://schemas.microsoft.com/office/powerpoint/2010/main" val="38454458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ED46CC-2C92-3018-8CF2-61E10147FDA7}"/>
              </a:ext>
            </a:extLst>
          </p:cNvPr>
          <p:cNvSpPr>
            <a:spLocks noGrp="1"/>
          </p:cNvSpPr>
          <p:nvPr>
            <p:ph type="title"/>
          </p:nvPr>
        </p:nvSpPr>
        <p:spPr/>
        <p:txBody>
          <a:bodyPr/>
          <a:lstStyle/>
          <a:p>
            <a:r>
              <a:rPr lang="zh-TW" altLang="en-US" dirty="0"/>
              <a:t>刪除資料</a:t>
            </a:r>
          </a:p>
        </p:txBody>
      </p:sp>
      <p:pic>
        <p:nvPicPr>
          <p:cNvPr id="5" name="內容版面配置區 4">
            <a:extLst>
              <a:ext uri="{FF2B5EF4-FFF2-40B4-BE49-F238E27FC236}">
                <a16:creationId xmlns:a16="http://schemas.microsoft.com/office/drawing/2014/main" id="{0B946625-3A71-236A-BA72-AE90F60A113C}"/>
              </a:ext>
            </a:extLst>
          </p:cNvPr>
          <p:cNvPicPr>
            <a:picLocks noGrp="1" noChangeAspect="1"/>
          </p:cNvPicPr>
          <p:nvPr>
            <p:ph idx="1"/>
          </p:nvPr>
        </p:nvPicPr>
        <p:blipFill>
          <a:blip r:embed="rId2"/>
          <a:stretch>
            <a:fillRect/>
          </a:stretch>
        </p:blipFill>
        <p:spPr>
          <a:xfrm>
            <a:off x="1581885" y="2093976"/>
            <a:ext cx="9028229" cy="2640758"/>
          </a:xfrm>
        </p:spPr>
      </p:pic>
    </p:spTree>
    <p:extLst>
      <p:ext uri="{BB962C8B-B14F-4D97-AF65-F5344CB8AC3E}">
        <p14:creationId xmlns:p14="http://schemas.microsoft.com/office/powerpoint/2010/main" val="12490318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607801-C5AB-2495-7123-2A2C94911E7A}"/>
              </a:ext>
            </a:extLst>
          </p:cNvPr>
          <p:cNvSpPr>
            <a:spLocks noGrp="1"/>
          </p:cNvSpPr>
          <p:nvPr>
            <p:ph type="title"/>
          </p:nvPr>
        </p:nvSpPr>
        <p:spPr/>
        <p:txBody>
          <a:bodyPr/>
          <a:lstStyle/>
          <a:p>
            <a:r>
              <a:rPr lang="zh-TW" altLang="en-US" dirty="0"/>
              <a:t>建立</a:t>
            </a:r>
            <a:r>
              <a:rPr lang="en-US" altLang="zh-TW" dirty="0"/>
              <a:t>Data Frame</a:t>
            </a:r>
            <a:r>
              <a:rPr lang="zh-TW" altLang="en-US" dirty="0"/>
              <a:t>的情境</a:t>
            </a:r>
          </a:p>
        </p:txBody>
      </p:sp>
      <p:pic>
        <p:nvPicPr>
          <p:cNvPr id="5" name="內容版面配置區 4">
            <a:extLst>
              <a:ext uri="{FF2B5EF4-FFF2-40B4-BE49-F238E27FC236}">
                <a16:creationId xmlns:a16="http://schemas.microsoft.com/office/drawing/2014/main" id="{0232CB74-463C-5BD6-3BF1-F3B68F0629CC}"/>
              </a:ext>
            </a:extLst>
          </p:cNvPr>
          <p:cNvPicPr>
            <a:picLocks noGrp="1" noChangeAspect="1"/>
          </p:cNvPicPr>
          <p:nvPr>
            <p:ph idx="1"/>
          </p:nvPr>
        </p:nvPicPr>
        <p:blipFill>
          <a:blip r:embed="rId2"/>
          <a:stretch>
            <a:fillRect/>
          </a:stretch>
        </p:blipFill>
        <p:spPr>
          <a:xfrm>
            <a:off x="2123463" y="2093976"/>
            <a:ext cx="7945073" cy="4279392"/>
          </a:xfrm>
        </p:spPr>
      </p:pic>
    </p:spTree>
    <p:extLst>
      <p:ext uri="{BB962C8B-B14F-4D97-AF65-F5344CB8AC3E}">
        <p14:creationId xmlns:p14="http://schemas.microsoft.com/office/powerpoint/2010/main" val="7793681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1BD3DA-A951-F33C-F3E0-65177FBCAE83}"/>
              </a:ext>
            </a:extLst>
          </p:cNvPr>
          <p:cNvSpPr>
            <a:spLocks noGrp="1"/>
          </p:cNvSpPr>
          <p:nvPr>
            <p:ph type="title"/>
          </p:nvPr>
        </p:nvSpPr>
        <p:spPr/>
        <p:txBody>
          <a:bodyPr/>
          <a:lstStyle/>
          <a:p>
            <a:r>
              <a:rPr lang="zh-TW" altLang="en-US" dirty="0"/>
              <a:t>建立</a:t>
            </a:r>
            <a:r>
              <a:rPr lang="en-US" altLang="zh-TW" dirty="0"/>
              <a:t>Data Frame</a:t>
            </a:r>
            <a:r>
              <a:rPr lang="zh-TW" altLang="en-US" dirty="0"/>
              <a:t>的情境 </a:t>
            </a:r>
            <a:br>
              <a:rPr lang="en-US" altLang="zh-TW" dirty="0"/>
            </a:br>
            <a:r>
              <a:rPr lang="zh-TW" altLang="en-US" sz="3200" dirty="0"/>
              <a:t>使用</a:t>
            </a:r>
            <a:r>
              <a:rPr lang="en-US" altLang="zh-TW" sz="3200" dirty="0"/>
              <a:t>python </a:t>
            </a:r>
            <a:r>
              <a:rPr lang="en-US" altLang="zh-TW" sz="3200" dirty="0" err="1"/>
              <a:t>dict</a:t>
            </a:r>
            <a:r>
              <a:rPr lang="en-US" altLang="zh-TW" sz="3200" dirty="0"/>
              <a:t> + series</a:t>
            </a:r>
            <a:endParaRPr lang="zh-TW" altLang="en-US" sz="3200" dirty="0"/>
          </a:p>
        </p:txBody>
      </p:sp>
      <p:pic>
        <p:nvPicPr>
          <p:cNvPr id="5" name="內容版面配置區 4">
            <a:extLst>
              <a:ext uri="{FF2B5EF4-FFF2-40B4-BE49-F238E27FC236}">
                <a16:creationId xmlns:a16="http://schemas.microsoft.com/office/drawing/2014/main" id="{D1729F80-7B9C-A92D-ACFD-27AEBD3583F7}"/>
              </a:ext>
            </a:extLst>
          </p:cNvPr>
          <p:cNvPicPr>
            <a:picLocks noGrp="1" noChangeAspect="1"/>
          </p:cNvPicPr>
          <p:nvPr>
            <p:ph idx="1"/>
          </p:nvPr>
        </p:nvPicPr>
        <p:blipFill>
          <a:blip r:embed="rId2"/>
          <a:stretch>
            <a:fillRect/>
          </a:stretch>
        </p:blipFill>
        <p:spPr>
          <a:xfrm>
            <a:off x="4176444" y="2074382"/>
            <a:ext cx="3839111" cy="1914792"/>
          </a:xfrm>
        </p:spPr>
      </p:pic>
      <p:pic>
        <p:nvPicPr>
          <p:cNvPr id="7" name="圖片 6">
            <a:extLst>
              <a:ext uri="{FF2B5EF4-FFF2-40B4-BE49-F238E27FC236}">
                <a16:creationId xmlns:a16="http://schemas.microsoft.com/office/drawing/2014/main" id="{DAFC5D30-8459-05CB-4BD6-5614BFA0B0C1}"/>
              </a:ext>
            </a:extLst>
          </p:cNvPr>
          <p:cNvPicPr>
            <a:picLocks noChangeAspect="1"/>
          </p:cNvPicPr>
          <p:nvPr/>
        </p:nvPicPr>
        <p:blipFill>
          <a:blip r:embed="rId3"/>
          <a:stretch>
            <a:fillRect/>
          </a:stretch>
        </p:blipFill>
        <p:spPr>
          <a:xfrm>
            <a:off x="4176444" y="3943454"/>
            <a:ext cx="4601217" cy="2191056"/>
          </a:xfrm>
          <a:prstGeom prst="rect">
            <a:avLst/>
          </a:prstGeom>
        </p:spPr>
      </p:pic>
    </p:spTree>
    <p:extLst>
      <p:ext uri="{BB962C8B-B14F-4D97-AF65-F5344CB8AC3E}">
        <p14:creationId xmlns:p14="http://schemas.microsoft.com/office/powerpoint/2010/main" val="38008914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157779-2CA8-7AD6-D85C-ED6543DBDB5B}"/>
              </a:ext>
            </a:extLst>
          </p:cNvPr>
          <p:cNvSpPr>
            <a:spLocks noGrp="1"/>
          </p:cNvSpPr>
          <p:nvPr>
            <p:ph type="title"/>
          </p:nvPr>
        </p:nvSpPr>
        <p:spPr/>
        <p:txBody>
          <a:bodyPr/>
          <a:lstStyle/>
          <a:p>
            <a:r>
              <a:rPr lang="en-US" altLang="zh-TW" dirty="0"/>
              <a:t>pandas</a:t>
            </a:r>
            <a:r>
              <a:rPr lang="zh-TW" altLang="en-US" dirty="0"/>
              <a:t>資料匯入與資料清理</a:t>
            </a:r>
            <a:r>
              <a:rPr lang="en-US" altLang="zh-TW" dirty="0"/>
              <a:t>(Data cleaning)</a:t>
            </a:r>
            <a:endParaRPr lang="zh-TW" altLang="en-US" dirty="0"/>
          </a:p>
        </p:txBody>
      </p:sp>
      <p:sp>
        <p:nvSpPr>
          <p:cNvPr id="3" name="內容版面配置區 2">
            <a:extLst>
              <a:ext uri="{FF2B5EF4-FFF2-40B4-BE49-F238E27FC236}">
                <a16:creationId xmlns:a16="http://schemas.microsoft.com/office/drawing/2014/main" id="{88BCCF65-E290-1997-BC3D-095763A21055}"/>
              </a:ext>
            </a:extLst>
          </p:cNvPr>
          <p:cNvSpPr>
            <a:spLocks noGrp="1"/>
          </p:cNvSpPr>
          <p:nvPr>
            <p:ph idx="1"/>
          </p:nvPr>
        </p:nvSpPr>
        <p:spPr/>
        <p:txBody>
          <a:bodyPr/>
          <a:lstStyle/>
          <a:p>
            <a:r>
              <a:rPr lang="zh-TW" altLang="en-US" dirty="0"/>
              <a:t>讀寫</a:t>
            </a:r>
            <a:r>
              <a:rPr lang="en-US" altLang="zh-TW" dirty="0"/>
              <a:t>CSV</a:t>
            </a:r>
            <a:r>
              <a:rPr lang="zh-TW" altLang="en-US" dirty="0"/>
              <a:t>檔案</a:t>
            </a:r>
            <a:endParaRPr lang="en-US" altLang="zh-TW" dirty="0"/>
          </a:p>
          <a:p>
            <a:r>
              <a:rPr lang="zh-TW" altLang="en-US" dirty="0"/>
              <a:t>讀寫</a:t>
            </a:r>
            <a:r>
              <a:rPr lang="en-US" altLang="zh-TW" dirty="0"/>
              <a:t>excel</a:t>
            </a:r>
            <a:r>
              <a:rPr lang="zh-TW" altLang="en-US" dirty="0"/>
              <a:t>檔案 </a:t>
            </a:r>
            <a:r>
              <a:rPr lang="en-US" altLang="zh-TW" dirty="0"/>
              <a:t>Reading and writing data in Excel format</a:t>
            </a:r>
          </a:p>
          <a:p>
            <a:r>
              <a:rPr lang="zh-TW" altLang="en-US" dirty="0"/>
              <a:t>讀寫 </a:t>
            </a:r>
            <a:r>
              <a:rPr lang="en-US" altLang="zh-TW" dirty="0"/>
              <a:t>JSON </a:t>
            </a:r>
            <a:r>
              <a:rPr lang="zh-TW" altLang="en-US" dirty="0"/>
              <a:t>檔案</a:t>
            </a:r>
            <a:endParaRPr lang="en-US" altLang="zh-TW" dirty="0"/>
          </a:p>
          <a:p>
            <a:r>
              <a:rPr lang="zh-TW" altLang="en-US" dirty="0"/>
              <a:t>讀取網頁表格資料</a:t>
            </a:r>
            <a:endParaRPr lang="en-US" altLang="zh-TW" dirty="0"/>
          </a:p>
          <a:p>
            <a:r>
              <a:rPr lang="zh-TW" altLang="en-US" dirty="0"/>
              <a:t>存取資料庫資料</a:t>
            </a:r>
          </a:p>
        </p:txBody>
      </p:sp>
    </p:spTree>
    <p:extLst>
      <p:ext uri="{BB962C8B-B14F-4D97-AF65-F5344CB8AC3E}">
        <p14:creationId xmlns:p14="http://schemas.microsoft.com/office/powerpoint/2010/main" val="32672085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1810C2-72F4-D914-9BAD-FDA8C3F33C47}"/>
              </a:ext>
            </a:extLst>
          </p:cNvPr>
          <p:cNvSpPr>
            <a:spLocks noGrp="1"/>
          </p:cNvSpPr>
          <p:nvPr>
            <p:ph type="title"/>
          </p:nvPr>
        </p:nvSpPr>
        <p:spPr/>
        <p:txBody>
          <a:bodyPr/>
          <a:lstStyle/>
          <a:p>
            <a:r>
              <a:rPr lang="zh-TW" altLang="en-US" dirty="0"/>
              <a:t>下載遠端資料到</a:t>
            </a:r>
            <a:r>
              <a:rPr lang="en-US" altLang="zh-TW" dirty="0"/>
              <a:t>Google </a:t>
            </a:r>
            <a:r>
              <a:rPr lang="en-US" altLang="zh-TW" dirty="0" err="1"/>
              <a:t>Colab</a:t>
            </a:r>
            <a:endParaRPr lang="zh-TW" altLang="en-US" dirty="0"/>
          </a:p>
        </p:txBody>
      </p:sp>
      <p:pic>
        <p:nvPicPr>
          <p:cNvPr id="5" name="內容版面配置區 4">
            <a:extLst>
              <a:ext uri="{FF2B5EF4-FFF2-40B4-BE49-F238E27FC236}">
                <a16:creationId xmlns:a16="http://schemas.microsoft.com/office/drawing/2014/main" id="{3784997C-72FE-824F-3FBD-90C91692F810}"/>
              </a:ext>
            </a:extLst>
          </p:cNvPr>
          <p:cNvPicPr>
            <a:picLocks noGrp="1" noChangeAspect="1"/>
          </p:cNvPicPr>
          <p:nvPr>
            <p:ph idx="1"/>
          </p:nvPr>
        </p:nvPicPr>
        <p:blipFill>
          <a:blip r:embed="rId2"/>
          <a:stretch>
            <a:fillRect/>
          </a:stretch>
        </p:blipFill>
        <p:spPr>
          <a:xfrm>
            <a:off x="1542414" y="2093976"/>
            <a:ext cx="9107171" cy="2495898"/>
          </a:xfrm>
        </p:spPr>
      </p:pic>
    </p:spTree>
    <p:extLst>
      <p:ext uri="{BB962C8B-B14F-4D97-AF65-F5344CB8AC3E}">
        <p14:creationId xmlns:p14="http://schemas.microsoft.com/office/powerpoint/2010/main" val="33805956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6A1703-D44F-60E3-FA92-2278194E99E3}"/>
              </a:ext>
            </a:extLst>
          </p:cNvPr>
          <p:cNvSpPr>
            <a:spLocks noGrp="1"/>
          </p:cNvSpPr>
          <p:nvPr>
            <p:ph type="title"/>
          </p:nvPr>
        </p:nvSpPr>
        <p:spPr/>
        <p:txBody>
          <a:bodyPr/>
          <a:lstStyle/>
          <a:p>
            <a:r>
              <a:rPr lang="zh-TW" altLang="en-US" dirty="0"/>
              <a:t>檢視資料</a:t>
            </a:r>
          </a:p>
        </p:txBody>
      </p:sp>
      <p:pic>
        <p:nvPicPr>
          <p:cNvPr id="5" name="內容版面配置區 4">
            <a:extLst>
              <a:ext uri="{FF2B5EF4-FFF2-40B4-BE49-F238E27FC236}">
                <a16:creationId xmlns:a16="http://schemas.microsoft.com/office/drawing/2014/main" id="{44FC6955-12E7-2257-2F80-AC5D78C7B88C}"/>
              </a:ext>
            </a:extLst>
          </p:cNvPr>
          <p:cNvPicPr>
            <a:picLocks noGrp="1" noChangeAspect="1"/>
          </p:cNvPicPr>
          <p:nvPr>
            <p:ph idx="1"/>
          </p:nvPr>
        </p:nvPicPr>
        <p:blipFill>
          <a:blip r:embed="rId2"/>
          <a:stretch>
            <a:fillRect/>
          </a:stretch>
        </p:blipFill>
        <p:spPr>
          <a:xfrm>
            <a:off x="1322831" y="2093976"/>
            <a:ext cx="9546337" cy="4279392"/>
          </a:xfrm>
        </p:spPr>
      </p:pic>
    </p:spTree>
    <p:extLst>
      <p:ext uri="{BB962C8B-B14F-4D97-AF65-F5344CB8AC3E}">
        <p14:creationId xmlns:p14="http://schemas.microsoft.com/office/powerpoint/2010/main" val="10729962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1158DB-B93D-DF78-30B9-2DCCDCE82C11}"/>
              </a:ext>
            </a:extLst>
          </p:cNvPr>
          <p:cNvSpPr>
            <a:spLocks noGrp="1"/>
          </p:cNvSpPr>
          <p:nvPr>
            <p:ph type="title"/>
          </p:nvPr>
        </p:nvSpPr>
        <p:spPr/>
        <p:txBody>
          <a:bodyPr/>
          <a:lstStyle/>
          <a:p>
            <a:r>
              <a:rPr lang="en-US" altLang="zh-TW" dirty="0"/>
              <a:t>Reading a CSV into a </a:t>
            </a:r>
            <a:r>
              <a:rPr lang="en-US" altLang="zh-TW" dirty="0" err="1"/>
              <a:t>DataFrame</a:t>
            </a:r>
            <a:endParaRPr lang="zh-TW" altLang="en-US" dirty="0"/>
          </a:p>
        </p:txBody>
      </p:sp>
      <p:pic>
        <p:nvPicPr>
          <p:cNvPr id="5" name="內容版面配置區 4">
            <a:extLst>
              <a:ext uri="{FF2B5EF4-FFF2-40B4-BE49-F238E27FC236}">
                <a16:creationId xmlns:a16="http://schemas.microsoft.com/office/drawing/2014/main" id="{EDC70EAF-7BA4-B366-1C20-D552432DCC48}"/>
              </a:ext>
            </a:extLst>
          </p:cNvPr>
          <p:cNvPicPr>
            <a:picLocks noGrp="1" noChangeAspect="1"/>
          </p:cNvPicPr>
          <p:nvPr>
            <p:ph idx="1"/>
          </p:nvPr>
        </p:nvPicPr>
        <p:blipFill>
          <a:blip r:embed="rId2"/>
          <a:stretch>
            <a:fillRect/>
          </a:stretch>
        </p:blipFill>
        <p:spPr>
          <a:xfrm>
            <a:off x="2813599" y="2093976"/>
            <a:ext cx="6564802" cy="4279392"/>
          </a:xfrm>
        </p:spPr>
      </p:pic>
    </p:spTree>
    <p:extLst>
      <p:ext uri="{BB962C8B-B14F-4D97-AF65-F5344CB8AC3E}">
        <p14:creationId xmlns:p14="http://schemas.microsoft.com/office/powerpoint/2010/main" val="314591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12192000" cy="6858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600" dirty="0"/>
              <a:t>2.</a:t>
            </a:r>
          </a:p>
          <a:p>
            <a:pPr algn="ctr"/>
            <a:r>
              <a:rPr lang="zh-TW" altLang="en-US" sz="4400" dirty="0"/>
              <a:t>資料科學底層核心技術</a:t>
            </a:r>
            <a:endParaRPr lang="en-US" altLang="zh-TW" sz="4400" dirty="0"/>
          </a:p>
          <a:p>
            <a:pPr algn="ctr"/>
            <a:r>
              <a:rPr lang="en-US" altLang="zh-TW" sz="4400" dirty="0"/>
              <a:t>NUMPY</a:t>
            </a:r>
          </a:p>
        </p:txBody>
      </p:sp>
    </p:spTree>
    <p:extLst>
      <p:ext uri="{BB962C8B-B14F-4D97-AF65-F5344CB8AC3E}">
        <p14:creationId xmlns:p14="http://schemas.microsoft.com/office/powerpoint/2010/main" val="271891623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9F8719-4E08-BA58-89F6-81D7868A0E40}"/>
              </a:ext>
            </a:extLst>
          </p:cNvPr>
          <p:cNvSpPr>
            <a:spLocks noGrp="1"/>
          </p:cNvSpPr>
          <p:nvPr>
            <p:ph type="title"/>
          </p:nvPr>
        </p:nvSpPr>
        <p:spPr/>
        <p:txBody>
          <a:bodyPr/>
          <a:lstStyle/>
          <a:p>
            <a:r>
              <a:rPr lang="en-US" altLang="zh-TW" dirty="0"/>
              <a:t>Specifying the index column when reading a CSV file</a:t>
            </a:r>
            <a:endParaRPr lang="zh-TW" altLang="en-US" dirty="0"/>
          </a:p>
        </p:txBody>
      </p:sp>
      <p:pic>
        <p:nvPicPr>
          <p:cNvPr id="5" name="內容版面配置區 4">
            <a:extLst>
              <a:ext uri="{FF2B5EF4-FFF2-40B4-BE49-F238E27FC236}">
                <a16:creationId xmlns:a16="http://schemas.microsoft.com/office/drawing/2014/main" id="{DC3176D2-B2FD-31DA-BD6A-A518AA6D93A5}"/>
              </a:ext>
            </a:extLst>
          </p:cNvPr>
          <p:cNvPicPr>
            <a:picLocks noGrp="1" noChangeAspect="1"/>
          </p:cNvPicPr>
          <p:nvPr>
            <p:ph idx="1"/>
          </p:nvPr>
        </p:nvPicPr>
        <p:blipFill>
          <a:blip r:embed="rId2"/>
          <a:stretch>
            <a:fillRect/>
          </a:stretch>
        </p:blipFill>
        <p:spPr>
          <a:xfrm>
            <a:off x="1063752" y="2093976"/>
            <a:ext cx="4868409" cy="4279392"/>
          </a:xfrm>
        </p:spPr>
      </p:pic>
      <p:pic>
        <p:nvPicPr>
          <p:cNvPr id="7" name="圖片 6">
            <a:extLst>
              <a:ext uri="{FF2B5EF4-FFF2-40B4-BE49-F238E27FC236}">
                <a16:creationId xmlns:a16="http://schemas.microsoft.com/office/drawing/2014/main" id="{8C3AE57B-135D-4E83-4F89-8A9AFCB28816}"/>
              </a:ext>
            </a:extLst>
          </p:cNvPr>
          <p:cNvPicPr>
            <a:picLocks noChangeAspect="1"/>
          </p:cNvPicPr>
          <p:nvPr/>
        </p:nvPicPr>
        <p:blipFill>
          <a:blip r:embed="rId3"/>
          <a:stretch>
            <a:fillRect/>
          </a:stretch>
        </p:blipFill>
        <p:spPr>
          <a:xfrm>
            <a:off x="5938257" y="2705627"/>
            <a:ext cx="5189991" cy="3056090"/>
          </a:xfrm>
          <a:prstGeom prst="rect">
            <a:avLst/>
          </a:prstGeom>
        </p:spPr>
      </p:pic>
    </p:spTree>
    <p:extLst>
      <p:ext uri="{BB962C8B-B14F-4D97-AF65-F5344CB8AC3E}">
        <p14:creationId xmlns:p14="http://schemas.microsoft.com/office/powerpoint/2010/main" val="207721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88728F-60E4-7B54-B26E-0FD38E88CC25}"/>
              </a:ext>
            </a:extLst>
          </p:cNvPr>
          <p:cNvSpPr>
            <a:spLocks noGrp="1"/>
          </p:cNvSpPr>
          <p:nvPr>
            <p:ph type="title"/>
          </p:nvPr>
        </p:nvSpPr>
        <p:spPr/>
        <p:txBody>
          <a:bodyPr>
            <a:normAutofit fontScale="90000"/>
          </a:bodyPr>
          <a:lstStyle/>
          <a:p>
            <a:r>
              <a:rPr lang="zh-TW" altLang="en-US" dirty="0"/>
              <a:t>寫入</a:t>
            </a:r>
            <a:r>
              <a:rPr lang="en-US" altLang="zh-TW" dirty="0"/>
              <a:t>CSV Saving a </a:t>
            </a:r>
            <a:r>
              <a:rPr lang="en-US" altLang="zh-TW" dirty="0" err="1"/>
              <a:t>DataFrame</a:t>
            </a:r>
            <a:r>
              <a:rPr lang="en-US" altLang="zh-TW" dirty="0"/>
              <a:t> to a CSV </a:t>
            </a:r>
            <a:br>
              <a:rPr lang="en-US" altLang="zh-TW" dirty="0"/>
            </a:br>
            <a:r>
              <a:rPr lang="en-US" altLang="zh-TW" sz="3600" dirty="0" err="1"/>
              <a:t>pandas.DataFrame.to_csv</a:t>
            </a:r>
            <a:r>
              <a:rPr lang="en-US" altLang="zh-TW" sz="3600" dirty="0"/>
              <a:t>()</a:t>
            </a:r>
            <a:endParaRPr lang="zh-TW" altLang="en-US" sz="3600" dirty="0"/>
          </a:p>
        </p:txBody>
      </p:sp>
      <p:pic>
        <p:nvPicPr>
          <p:cNvPr id="5" name="內容版面配置區 4">
            <a:extLst>
              <a:ext uri="{FF2B5EF4-FFF2-40B4-BE49-F238E27FC236}">
                <a16:creationId xmlns:a16="http://schemas.microsoft.com/office/drawing/2014/main" id="{C3380F82-6CD8-2A9F-7527-8F052A526D36}"/>
              </a:ext>
            </a:extLst>
          </p:cNvPr>
          <p:cNvPicPr>
            <a:picLocks noGrp="1" noChangeAspect="1"/>
          </p:cNvPicPr>
          <p:nvPr>
            <p:ph idx="1"/>
          </p:nvPr>
        </p:nvPicPr>
        <p:blipFill>
          <a:blip r:embed="rId2"/>
          <a:stretch>
            <a:fillRect/>
          </a:stretch>
        </p:blipFill>
        <p:spPr>
          <a:xfrm>
            <a:off x="826686" y="2093976"/>
            <a:ext cx="4839375" cy="3705742"/>
          </a:xfrm>
        </p:spPr>
      </p:pic>
      <p:pic>
        <p:nvPicPr>
          <p:cNvPr id="11" name="圖片 10">
            <a:extLst>
              <a:ext uri="{FF2B5EF4-FFF2-40B4-BE49-F238E27FC236}">
                <a16:creationId xmlns:a16="http://schemas.microsoft.com/office/drawing/2014/main" id="{EBB20239-F58D-139C-1965-2A8F90D42E2F}"/>
              </a:ext>
            </a:extLst>
          </p:cNvPr>
          <p:cNvPicPr>
            <a:picLocks noChangeAspect="1"/>
          </p:cNvPicPr>
          <p:nvPr/>
        </p:nvPicPr>
        <p:blipFill>
          <a:blip r:embed="rId3"/>
          <a:stretch>
            <a:fillRect/>
          </a:stretch>
        </p:blipFill>
        <p:spPr>
          <a:xfrm>
            <a:off x="5666061" y="2093976"/>
            <a:ext cx="5719732" cy="3705742"/>
          </a:xfrm>
          <a:prstGeom prst="rect">
            <a:avLst/>
          </a:prstGeom>
        </p:spPr>
      </p:pic>
    </p:spTree>
    <p:extLst>
      <p:ext uri="{BB962C8B-B14F-4D97-AF65-F5344CB8AC3E}">
        <p14:creationId xmlns:p14="http://schemas.microsoft.com/office/powerpoint/2010/main" val="29846688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F2C016-34A6-E849-76E0-26E055617A07}"/>
              </a:ext>
            </a:extLst>
          </p:cNvPr>
          <p:cNvSpPr>
            <a:spLocks noGrp="1"/>
          </p:cNvSpPr>
          <p:nvPr>
            <p:ph type="title"/>
          </p:nvPr>
        </p:nvSpPr>
        <p:spPr/>
        <p:txBody>
          <a:bodyPr/>
          <a:lstStyle/>
          <a:p>
            <a:r>
              <a:rPr lang="zh-TW" altLang="en-US" dirty="0"/>
              <a:t>讀寫</a:t>
            </a:r>
            <a:r>
              <a:rPr lang="en-US" altLang="zh-TW" dirty="0"/>
              <a:t>excel</a:t>
            </a:r>
            <a:r>
              <a:rPr lang="zh-TW" altLang="en-US" dirty="0"/>
              <a:t>檔案 </a:t>
            </a:r>
            <a:br>
              <a:rPr lang="en-US" altLang="zh-TW" dirty="0"/>
            </a:br>
            <a:r>
              <a:rPr lang="en-US" altLang="zh-TW" sz="3200" dirty="0"/>
              <a:t>Reading and writing data in Excel format</a:t>
            </a:r>
            <a:endParaRPr lang="zh-TW" altLang="en-US" sz="3200" dirty="0"/>
          </a:p>
        </p:txBody>
      </p:sp>
      <p:pic>
        <p:nvPicPr>
          <p:cNvPr id="5" name="內容版面配置區 4">
            <a:extLst>
              <a:ext uri="{FF2B5EF4-FFF2-40B4-BE49-F238E27FC236}">
                <a16:creationId xmlns:a16="http://schemas.microsoft.com/office/drawing/2014/main" id="{94B0F53F-DD72-F38A-EFFB-3632C577E6CE}"/>
              </a:ext>
            </a:extLst>
          </p:cNvPr>
          <p:cNvPicPr>
            <a:picLocks noGrp="1" noChangeAspect="1"/>
          </p:cNvPicPr>
          <p:nvPr>
            <p:ph idx="1"/>
          </p:nvPr>
        </p:nvPicPr>
        <p:blipFill>
          <a:blip r:embed="rId2"/>
          <a:stretch>
            <a:fillRect/>
          </a:stretch>
        </p:blipFill>
        <p:spPr>
          <a:xfrm>
            <a:off x="2974389" y="2093976"/>
            <a:ext cx="6243222" cy="4279392"/>
          </a:xfrm>
        </p:spPr>
      </p:pic>
    </p:spTree>
    <p:extLst>
      <p:ext uri="{BB962C8B-B14F-4D97-AF65-F5344CB8AC3E}">
        <p14:creationId xmlns:p14="http://schemas.microsoft.com/office/powerpoint/2010/main" val="1774232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9BEAE7-FA55-9A80-4657-EC98143E8C87}"/>
              </a:ext>
            </a:extLst>
          </p:cNvPr>
          <p:cNvSpPr>
            <a:spLocks noGrp="1"/>
          </p:cNvSpPr>
          <p:nvPr>
            <p:ph type="title"/>
          </p:nvPr>
        </p:nvSpPr>
        <p:spPr/>
        <p:txBody>
          <a:bodyPr/>
          <a:lstStyle/>
          <a:p>
            <a:r>
              <a:rPr lang="zh-TW" altLang="en-US" dirty="0"/>
              <a:t>讀取不同試算表</a:t>
            </a:r>
          </a:p>
        </p:txBody>
      </p:sp>
      <p:pic>
        <p:nvPicPr>
          <p:cNvPr id="5" name="內容版面配置區 4">
            <a:extLst>
              <a:ext uri="{FF2B5EF4-FFF2-40B4-BE49-F238E27FC236}">
                <a16:creationId xmlns:a16="http://schemas.microsoft.com/office/drawing/2014/main" id="{DE2E4364-D9FE-E134-4CE5-75717159573C}"/>
              </a:ext>
            </a:extLst>
          </p:cNvPr>
          <p:cNvPicPr>
            <a:picLocks noGrp="1" noChangeAspect="1"/>
          </p:cNvPicPr>
          <p:nvPr>
            <p:ph idx="1"/>
          </p:nvPr>
        </p:nvPicPr>
        <p:blipFill>
          <a:blip r:embed="rId2"/>
          <a:stretch>
            <a:fillRect/>
          </a:stretch>
        </p:blipFill>
        <p:spPr>
          <a:xfrm>
            <a:off x="2801994" y="2093976"/>
            <a:ext cx="6588012" cy="4279392"/>
          </a:xfrm>
        </p:spPr>
      </p:pic>
    </p:spTree>
    <p:extLst>
      <p:ext uri="{BB962C8B-B14F-4D97-AF65-F5344CB8AC3E}">
        <p14:creationId xmlns:p14="http://schemas.microsoft.com/office/powerpoint/2010/main" val="38299672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A23B3C-52DE-E648-2A1D-BA0E3E8364D8}"/>
              </a:ext>
            </a:extLst>
          </p:cNvPr>
          <p:cNvSpPr>
            <a:spLocks noGrp="1"/>
          </p:cNvSpPr>
          <p:nvPr>
            <p:ph type="title"/>
          </p:nvPr>
        </p:nvSpPr>
        <p:spPr/>
        <p:txBody>
          <a:bodyPr/>
          <a:lstStyle/>
          <a:p>
            <a:r>
              <a:rPr lang="zh-TW" altLang="en-US" dirty="0"/>
              <a:t>寫入到</a:t>
            </a:r>
            <a:r>
              <a:rPr lang="en-US" altLang="zh-TW" dirty="0"/>
              <a:t>excel</a:t>
            </a:r>
            <a:r>
              <a:rPr lang="zh-TW" altLang="en-US" dirty="0"/>
              <a:t>檔</a:t>
            </a:r>
          </a:p>
        </p:txBody>
      </p:sp>
      <p:pic>
        <p:nvPicPr>
          <p:cNvPr id="5" name="內容版面配置區 4">
            <a:extLst>
              <a:ext uri="{FF2B5EF4-FFF2-40B4-BE49-F238E27FC236}">
                <a16:creationId xmlns:a16="http://schemas.microsoft.com/office/drawing/2014/main" id="{6F038B38-245C-45C4-39BE-77A68AF0227D}"/>
              </a:ext>
            </a:extLst>
          </p:cNvPr>
          <p:cNvPicPr>
            <a:picLocks noGrp="1" noChangeAspect="1"/>
          </p:cNvPicPr>
          <p:nvPr>
            <p:ph idx="1"/>
          </p:nvPr>
        </p:nvPicPr>
        <p:blipFill>
          <a:blip r:embed="rId2"/>
          <a:stretch>
            <a:fillRect/>
          </a:stretch>
        </p:blipFill>
        <p:spPr>
          <a:xfrm>
            <a:off x="1063752" y="2093976"/>
            <a:ext cx="10058400" cy="3732076"/>
          </a:xfrm>
        </p:spPr>
      </p:pic>
      <p:sp>
        <p:nvSpPr>
          <p:cNvPr id="7" name="文字方塊 6">
            <a:extLst>
              <a:ext uri="{FF2B5EF4-FFF2-40B4-BE49-F238E27FC236}">
                <a16:creationId xmlns:a16="http://schemas.microsoft.com/office/drawing/2014/main" id="{8157E393-AFA6-EDC8-1999-B32BAFB7EF6D}"/>
              </a:ext>
            </a:extLst>
          </p:cNvPr>
          <p:cNvSpPr txBox="1"/>
          <p:nvPr/>
        </p:nvSpPr>
        <p:spPr>
          <a:xfrm>
            <a:off x="5029200" y="5881854"/>
            <a:ext cx="6096000" cy="64633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zh-TW" altLang="en-US" dirty="0">
                <a:hlinkClick r:id="rId3"/>
              </a:rPr>
              <a:t>https://officeguide.cc/python-openpyxl-read-write-excel-file-tutorial-examples/</a:t>
            </a:r>
            <a:endParaRPr lang="en-US" altLang="zh-TW" dirty="0"/>
          </a:p>
        </p:txBody>
      </p:sp>
    </p:spTree>
    <p:extLst>
      <p:ext uri="{BB962C8B-B14F-4D97-AF65-F5344CB8AC3E}">
        <p14:creationId xmlns:p14="http://schemas.microsoft.com/office/powerpoint/2010/main" val="13696794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9CFFEE-1128-9132-0794-97A8ED1DDFCE}"/>
              </a:ext>
            </a:extLst>
          </p:cNvPr>
          <p:cNvSpPr>
            <a:spLocks noGrp="1"/>
          </p:cNvSpPr>
          <p:nvPr>
            <p:ph type="title"/>
          </p:nvPr>
        </p:nvSpPr>
        <p:spPr/>
        <p:txBody>
          <a:bodyPr/>
          <a:lstStyle/>
          <a:p>
            <a:r>
              <a:rPr lang="zh-TW" altLang="en-US" dirty="0"/>
              <a:t>讀寫 </a:t>
            </a:r>
            <a:r>
              <a:rPr lang="en-US" altLang="zh-TW" dirty="0"/>
              <a:t>JSON </a:t>
            </a:r>
            <a:r>
              <a:rPr lang="zh-TW" altLang="en-US" dirty="0"/>
              <a:t>檔案</a:t>
            </a:r>
          </a:p>
        </p:txBody>
      </p:sp>
      <p:pic>
        <p:nvPicPr>
          <p:cNvPr id="5" name="內容版面配置區 4">
            <a:extLst>
              <a:ext uri="{FF2B5EF4-FFF2-40B4-BE49-F238E27FC236}">
                <a16:creationId xmlns:a16="http://schemas.microsoft.com/office/drawing/2014/main" id="{F0D9A7C4-4F6F-93CA-6B40-CC2EE178FDF7}"/>
              </a:ext>
            </a:extLst>
          </p:cNvPr>
          <p:cNvPicPr>
            <a:picLocks noGrp="1" noChangeAspect="1"/>
          </p:cNvPicPr>
          <p:nvPr>
            <p:ph idx="1"/>
          </p:nvPr>
        </p:nvPicPr>
        <p:blipFill>
          <a:blip r:embed="rId2"/>
          <a:stretch>
            <a:fillRect/>
          </a:stretch>
        </p:blipFill>
        <p:spPr>
          <a:xfrm>
            <a:off x="1066800" y="2252099"/>
            <a:ext cx="10058400" cy="2739036"/>
          </a:xfrm>
        </p:spPr>
      </p:pic>
    </p:spTree>
    <p:extLst>
      <p:ext uri="{BB962C8B-B14F-4D97-AF65-F5344CB8AC3E}">
        <p14:creationId xmlns:p14="http://schemas.microsoft.com/office/powerpoint/2010/main" val="11655153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8C2F1A-2910-293C-E8F0-5C49C6041B29}"/>
              </a:ext>
            </a:extLst>
          </p:cNvPr>
          <p:cNvSpPr>
            <a:spLocks noGrp="1"/>
          </p:cNvSpPr>
          <p:nvPr>
            <p:ph type="title"/>
          </p:nvPr>
        </p:nvSpPr>
        <p:spPr/>
        <p:txBody>
          <a:bodyPr/>
          <a:lstStyle/>
          <a:p>
            <a:r>
              <a:rPr lang="zh-TW" altLang="en-US" dirty="0"/>
              <a:t>讀寫 </a:t>
            </a:r>
            <a:r>
              <a:rPr lang="en-US" altLang="zh-TW" dirty="0"/>
              <a:t>JSON </a:t>
            </a:r>
            <a:r>
              <a:rPr lang="zh-TW" altLang="en-US" dirty="0"/>
              <a:t>檔案</a:t>
            </a:r>
          </a:p>
        </p:txBody>
      </p:sp>
      <p:pic>
        <p:nvPicPr>
          <p:cNvPr id="5" name="內容版面配置區 4">
            <a:extLst>
              <a:ext uri="{FF2B5EF4-FFF2-40B4-BE49-F238E27FC236}">
                <a16:creationId xmlns:a16="http://schemas.microsoft.com/office/drawing/2014/main" id="{05A3525E-1FBC-3931-26B4-B9919CD17152}"/>
              </a:ext>
            </a:extLst>
          </p:cNvPr>
          <p:cNvPicPr>
            <a:picLocks noGrp="1" noChangeAspect="1"/>
          </p:cNvPicPr>
          <p:nvPr>
            <p:ph idx="1"/>
          </p:nvPr>
        </p:nvPicPr>
        <p:blipFill>
          <a:blip r:embed="rId2"/>
          <a:stretch>
            <a:fillRect/>
          </a:stretch>
        </p:blipFill>
        <p:spPr>
          <a:xfrm>
            <a:off x="1063751" y="2093975"/>
            <a:ext cx="10058399" cy="3731741"/>
          </a:xfrm>
        </p:spPr>
      </p:pic>
    </p:spTree>
    <p:extLst>
      <p:ext uri="{BB962C8B-B14F-4D97-AF65-F5344CB8AC3E}">
        <p14:creationId xmlns:p14="http://schemas.microsoft.com/office/powerpoint/2010/main" val="27889369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12D344-4598-D36A-C380-736D57F4A23D}"/>
              </a:ext>
            </a:extLst>
          </p:cNvPr>
          <p:cNvSpPr>
            <a:spLocks noGrp="1"/>
          </p:cNvSpPr>
          <p:nvPr>
            <p:ph type="title"/>
          </p:nvPr>
        </p:nvSpPr>
        <p:spPr/>
        <p:txBody>
          <a:bodyPr/>
          <a:lstStyle/>
          <a:p>
            <a:r>
              <a:rPr lang="zh-TW" altLang="en-US" dirty="0"/>
              <a:t>讀寫 </a:t>
            </a:r>
            <a:r>
              <a:rPr lang="en-US" altLang="zh-TW" dirty="0"/>
              <a:t>JSON </a:t>
            </a:r>
            <a:r>
              <a:rPr lang="zh-TW" altLang="en-US" dirty="0"/>
              <a:t>檔案</a:t>
            </a:r>
          </a:p>
        </p:txBody>
      </p:sp>
      <p:pic>
        <p:nvPicPr>
          <p:cNvPr id="5" name="內容版面配置區 4">
            <a:extLst>
              <a:ext uri="{FF2B5EF4-FFF2-40B4-BE49-F238E27FC236}">
                <a16:creationId xmlns:a16="http://schemas.microsoft.com/office/drawing/2014/main" id="{0B9DF0D1-94BA-6619-8159-6CAEA995EA65}"/>
              </a:ext>
            </a:extLst>
          </p:cNvPr>
          <p:cNvPicPr>
            <a:picLocks noGrp="1" noChangeAspect="1"/>
          </p:cNvPicPr>
          <p:nvPr>
            <p:ph idx="1"/>
          </p:nvPr>
        </p:nvPicPr>
        <p:blipFill>
          <a:blip r:embed="rId2"/>
          <a:stretch>
            <a:fillRect/>
          </a:stretch>
        </p:blipFill>
        <p:spPr>
          <a:xfrm>
            <a:off x="3876791" y="2182390"/>
            <a:ext cx="4438417" cy="4190978"/>
          </a:xfrm>
        </p:spPr>
      </p:pic>
    </p:spTree>
    <p:extLst>
      <p:ext uri="{BB962C8B-B14F-4D97-AF65-F5344CB8AC3E}">
        <p14:creationId xmlns:p14="http://schemas.microsoft.com/office/powerpoint/2010/main" val="12908259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25E3C6-EE6A-BFA7-CC08-93079DC6C3E9}"/>
              </a:ext>
            </a:extLst>
          </p:cNvPr>
          <p:cNvSpPr>
            <a:spLocks noGrp="1"/>
          </p:cNvSpPr>
          <p:nvPr>
            <p:ph type="title"/>
          </p:nvPr>
        </p:nvSpPr>
        <p:spPr/>
        <p:txBody>
          <a:bodyPr/>
          <a:lstStyle/>
          <a:p>
            <a:r>
              <a:rPr lang="zh-TW" altLang="en-US" dirty="0"/>
              <a:t>讀寫 </a:t>
            </a:r>
            <a:r>
              <a:rPr lang="en-US" altLang="zh-TW" dirty="0"/>
              <a:t>JSON </a:t>
            </a:r>
            <a:r>
              <a:rPr lang="zh-TW" altLang="en-US" dirty="0"/>
              <a:t>檔案</a:t>
            </a:r>
          </a:p>
        </p:txBody>
      </p:sp>
      <p:pic>
        <p:nvPicPr>
          <p:cNvPr id="5" name="內容版面配置區 4">
            <a:extLst>
              <a:ext uri="{FF2B5EF4-FFF2-40B4-BE49-F238E27FC236}">
                <a16:creationId xmlns:a16="http://schemas.microsoft.com/office/drawing/2014/main" id="{618663FD-0422-125F-210E-378640B4A4FE}"/>
              </a:ext>
            </a:extLst>
          </p:cNvPr>
          <p:cNvPicPr>
            <a:picLocks noGrp="1" noChangeAspect="1"/>
          </p:cNvPicPr>
          <p:nvPr>
            <p:ph idx="1"/>
          </p:nvPr>
        </p:nvPicPr>
        <p:blipFill>
          <a:blip r:embed="rId2"/>
          <a:stretch>
            <a:fillRect/>
          </a:stretch>
        </p:blipFill>
        <p:spPr>
          <a:xfrm>
            <a:off x="4069211" y="2093976"/>
            <a:ext cx="4079242" cy="4279392"/>
          </a:xfrm>
        </p:spPr>
      </p:pic>
    </p:spTree>
    <p:extLst>
      <p:ext uri="{BB962C8B-B14F-4D97-AF65-F5344CB8AC3E}">
        <p14:creationId xmlns:p14="http://schemas.microsoft.com/office/powerpoint/2010/main" val="40019760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22888" y="2716798"/>
            <a:ext cx="7597140" cy="3139321"/>
          </a:xfrm>
          <a:prstGeom prst="rect">
            <a:avLst/>
          </a:prstGeom>
        </p:spPr>
        <p:txBody>
          <a:bodyPr wrap="square">
            <a:spAutoFit/>
          </a:bodyPr>
          <a:lstStyle/>
          <a:p>
            <a:r>
              <a:rPr lang="en-US" altLang="zh-TW" dirty="0"/>
              <a:t>import pandas as </a:t>
            </a:r>
            <a:r>
              <a:rPr lang="en-US" altLang="zh-TW" dirty="0" err="1"/>
              <a:t>pd</a:t>
            </a:r>
            <a:r>
              <a:rPr lang="en-US" altLang="zh-TW" dirty="0"/>
              <a:t> </a:t>
            </a:r>
          </a:p>
          <a:p>
            <a:endParaRPr lang="en-US" altLang="zh-TW" dirty="0"/>
          </a:p>
          <a:p>
            <a:r>
              <a:rPr lang="en-US" altLang="zh-TW" dirty="0" err="1"/>
              <a:t>url</a:t>
            </a:r>
            <a:r>
              <a:rPr lang="en-US" altLang="zh-TW" dirty="0"/>
              <a:t> ='https://en.wikipedia.org/wiki/</a:t>
            </a:r>
            <a:r>
              <a:rPr lang="en-US" altLang="zh-TW" dirty="0" err="1"/>
              <a:t>The_Beatles_discography</a:t>
            </a:r>
            <a:r>
              <a:rPr lang="en-US" altLang="zh-TW" dirty="0"/>
              <a:t>'</a:t>
            </a:r>
          </a:p>
          <a:p>
            <a:endParaRPr lang="en-US" altLang="zh-TW" dirty="0"/>
          </a:p>
          <a:p>
            <a:r>
              <a:rPr lang="en-US" altLang="zh-TW" dirty="0" err="1"/>
              <a:t>dfs</a:t>
            </a:r>
            <a:r>
              <a:rPr lang="en-US" altLang="zh-TW" dirty="0"/>
              <a:t> = </a:t>
            </a:r>
            <a:r>
              <a:rPr lang="en-US" altLang="zh-TW" dirty="0" err="1"/>
              <a:t>pd.</a:t>
            </a:r>
            <a:r>
              <a:rPr lang="en-US" altLang="zh-TW" b="1" dirty="0" err="1">
                <a:solidFill>
                  <a:srgbClr val="FF0000"/>
                </a:solidFill>
                <a:effectLst>
                  <a:outerShdw blurRad="38100" dist="38100" dir="2700000" algn="tl">
                    <a:srgbClr val="000000">
                      <a:alpha val="43137"/>
                    </a:srgbClr>
                  </a:outerShdw>
                </a:effectLst>
              </a:rPr>
              <a:t>read_html</a:t>
            </a:r>
            <a:r>
              <a:rPr lang="en-US" altLang="zh-TW" dirty="0"/>
              <a:t>(</a:t>
            </a:r>
            <a:r>
              <a:rPr lang="en-US" altLang="zh-TW" dirty="0" err="1"/>
              <a:t>url</a:t>
            </a:r>
            <a:r>
              <a:rPr lang="en-US" altLang="zh-TW" dirty="0"/>
              <a:t>)</a:t>
            </a:r>
          </a:p>
          <a:p>
            <a:endParaRPr lang="en-US" altLang="zh-TW" dirty="0"/>
          </a:p>
          <a:p>
            <a:r>
              <a:rPr lang="en-US" altLang="zh-TW" dirty="0"/>
              <a:t>#</a:t>
            </a:r>
            <a:r>
              <a:rPr lang="en-US" altLang="zh-TW" dirty="0" err="1"/>
              <a:t>len</a:t>
            </a:r>
            <a:r>
              <a:rPr lang="en-US" altLang="zh-TW" dirty="0"/>
              <a:t>(</a:t>
            </a:r>
            <a:r>
              <a:rPr lang="en-US" altLang="zh-TW" dirty="0" err="1"/>
              <a:t>dfs</a:t>
            </a:r>
            <a:r>
              <a:rPr lang="en-US" altLang="zh-TW" dirty="0"/>
              <a:t>)</a:t>
            </a:r>
          </a:p>
          <a:p>
            <a:endParaRPr lang="en-US" altLang="zh-TW" dirty="0"/>
          </a:p>
          <a:p>
            <a:r>
              <a:rPr lang="en-US" altLang="zh-TW" dirty="0" err="1"/>
              <a:t>dfs</a:t>
            </a:r>
            <a:r>
              <a:rPr lang="en-US" altLang="zh-TW" dirty="0"/>
              <a:t>[0]</a:t>
            </a:r>
          </a:p>
          <a:p>
            <a:endParaRPr lang="en-US" altLang="zh-TW" dirty="0"/>
          </a:p>
          <a:p>
            <a:r>
              <a:rPr lang="en-US" altLang="zh-TW" dirty="0"/>
              <a:t>#</a:t>
            </a:r>
            <a:r>
              <a:rPr lang="en-US" altLang="zh-TW" dirty="0" err="1"/>
              <a:t>dfs</a:t>
            </a:r>
            <a:r>
              <a:rPr lang="en-US" altLang="zh-TW" dirty="0"/>
              <a:t>[1]</a:t>
            </a:r>
            <a:endParaRPr lang="zh-TW" altLang="en-US" dirty="0"/>
          </a:p>
        </p:txBody>
      </p:sp>
      <p:sp>
        <p:nvSpPr>
          <p:cNvPr id="3" name="矩形 2"/>
          <p:cNvSpPr/>
          <p:nvPr/>
        </p:nvSpPr>
        <p:spPr>
          <a:xfrm>
            <a:off x="1179048" y="219194"/>
            <a:ext cx="6012352" cy="800219"/>
          </a:xfrm>
          <a:prstGeom prst="rect">
            <a:avLst/>
          </a:prstGeom>
        </p:spPr>
        <p:txBody>
          <a:bodyPr wrap="none">
            <a:spAutoFit/>
          </a:bodyPr>
          <a:lstStyle/>
          <a:p>
            <a:r>
              <a:rPr lang="en-US" altLang="zh-TW" sz="3200" dirty="0" err="1"/>
              <a:t>pandas.</a:t>
            </a:r>
            <a:r>
              <a:rPr lang="en-US" altLang="zh-TW" sz="3200" b="1" dirty="0" err="1">
                <a:solidFill>
                  <a:srgbClr val="FF0000"/>
                </a:solidFill>
                <a:effectLst>
                  <a:outerShdw blurRad="38100" dist="38100" dir="2700000" algn="tl">
                    <a:srgbClr val="000000">
                      <a:alpha val="43137"/>
                    </a:srgbClr>
                  </a:outerShdw>
                </a:effectLst>
              </a:rPr>
              <a:t>read_html</a:t>
            </a:r>
            <a:r>
              <a:rPr lang="en-US" altLang="zh-TW" sz="3200" dirty="0"/>
              <a:t>()</a:t>
            </a:r>
          </a:p>
          <a:p>
            <a:r>
              <a:rPr lang="en-US" altLang="zh-TW" sz="1400" dirty="0"/>
              <a:t>https://pandas.pydata.org/docs/reference/api/pandas.read_html.html</a:t>
            </a:r>
            <a:endParaRPr lang="zh-TW" altLang="en-US" sz="1400" dirty="0"/>
          </a:p>
        </p:txBody>
      </p:sp>
      <p:pic>
        <p:nvPicPr>
          <p:cNvPr id="4" name="圖片 3"/>
          <p:cNvPicPr>
            <a:picLocks noChangeAspect="1"/>
          </p:cNvPicPr>
          <p:nvPr/>
        </p:nvPicPr>
        <p:blipFill rotWithShape="1">
          <a:blip r:embed="rId2"/>
          <a:srcRect l="220" t="12787" r="-220" b="3114"/>
          <a:stretch/>
        </p:blipFill>
        <p:spPr>
          <a:xfrm>
            <a:off x="4771964" y="1176635"/>
            <a:ext cx="6934200" cy="1954530"/>
          </a:xfrm>
          <a:prstGeom prst="rect">
            <a:avLst/>
          </a:prstGeom>
        </p:spPr>
      </p:pic>
      <p:sp>
        <p:nvSpPr>
          <p:cNvPr id="5" name="矩形 4"/>
          <p:cNvSpPr/>
          <p:nvPr/>
        </p:nvSpPr>
        <p:spPr>
          <a:xfrm>
            <a:off x="4625340" y="4766995"/>
            <a:ext cx="6621780" cy="553998"/>
          </a:xfrm>
          <a:prstGeom prst="rect">
            <a:avLst/>
          </a:prstGeom>
          <a:solidFill>
            <a:schemeClr val="accent6">
              <a:lumMod val="20000"/>
              <a:lumOff val="80000"/>
            </a:schemeClr>
          </a:solidFill>
        </p:spPr>
        <p:txBody>
          <a:bodyPr wrap="square">
            <a:spAutoFit/>
          </a:bodyPr>
          <a:lstStyle/>
          <a:p>
            <a:r>
              <a:rPr lang="en-US" altLang="zh-TW" dirty="0"/>
              <a:t>[Pandas</a:t>
            </a:r>
            <a:r>
              <a:rPr lang="zh-TW" altLang="en-US" dirty="0"/>
              <a:t>教學</a:t>
            </a:r>
            <a:r>
              <a:rPr lang="en-US" altLang="zh-TW" dirty="0"/>
              <a:t>]</a:t>
            </a:r>
            <a:r>
              <a:rPr lang="zh-TW" altLang="en-US" dirty="0"/>
              <a:t>掌握</a:t>
            </a:r>
            <a:r>
              <a:rPr lang="en-US" altLang="zh-TW" dirty="0"/>
              <a:t>Pandas </a:t>
            </a:r>
            <a:r>
              <a:rPr lang="en-US" altLang="zh-TW" dirty="0" err="1"/>
              <a:t>DataFrame</a:t>
            </a:r>
            <a:r>
              <a:rPr lang="zh-TW" altLang="en-US" dirty="0"/>
              <a:t>讀取網頁表格的實作技巧</a:t>
            </a:r>
            <a:endParaRPr lang="en-US" altLang="zh-TW" dirty="0"/>
          </a:p>
          <a:p>
            <a:r>
              <a:rPr lang="en-US" altLang="zh-TW" sz="1200" dirty="0"/>
              <a:t>https://www.learncodewithmike.com/2020/11/read-html-table-using-pandas.html</a:t>
            </a:r>
            <a:endParaRPr lang="zh-TW" altLang="en-US" sz="1200" dirty="0"/>
          </a:p>
        </p:txBody>
      </p:sp>
      <p:sp>
        <p:nvSpPr>
          <p:cNvPr id="6" name="矩形 5"/>
          <p:cNvSpPr/>
          <p:nvPr/>
        </p:nvSpPr>
        <p:spPr>
          <a:xfrm>
            <a:off x="7437150" y="157638"/>
            <a:ext cx="4339650" cy="923330"/>
          </a:xfrm>
          <a:prstGeom prst="rect">
            <a:avLst/>
          </a:prstGeom>
          <a:solidFill>
            <a:schemeClr val="tx2">
              <a:lumMod val="50000"/>
            </a:schemeClr>
          </a:solidFill>
        </p:spPr>
        <p:txBody>
          <a:bodyPr wrap="none">
            <a:spAutoFit/>
          </a:bodyPr>
          <a:lstStyle/>
          <a:p>
            <a:r>
              <a:rPr lang="zh-TW" altLang="en-US" sz="5400" dirty="0">
                <a:solidFill>
                  <a:srgbClr val="FFFF00"/>
                </a:solidFill>
              </a:rPr>
              <a:t>讀取網頁表格</a:t>
            </a:r>
          </a:p>
        </p:txBody>
      </p:sp>
    </p:spTree>
    <p:extLst>
      <p:ext uri="{BB962C8B-B14F-4D97-AF65-F5344CB8AC3E}">
        <p14:creationId xmlns:p14="http://schemas.microsoft.com/office/powerpoint/2010/main" val="2264862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aGENDA</a:t>
            </a:r>
            <a:endParaRPr lang="zh-TW" altLang="en-US" dirty="0"/>
          </a:p>
        </p:txBody>
      </p:sp>
      <p:sp>
        <p:nvSpPr>
          <p:cNvPr id="3" name="內容版面配置區 2"/>
          <p:cNvSpPr>
            <a:spLocks noGrp="1"/>
          </p:cNvSpPr>
          <p:nvPr>
            <p:ph idx="1"/>
          </p:nvPr>
        </p:nvSpPr>
        <p:spPr/>
        <p:txBody>
          <a:bodyPr/>
          <a:lstStyle/>
          <a:p>
            <a:r>
              <a:rPr lang="en-US" altLang="zh-TW" dirty="0"/>
              <a:t>NUMPY</a:t>
            </a:r>
          </a:p>
          <a:p>
            <a:r>
              <a:rPr lang="en-US" altLang="zh-TW" dirty="0" err="1"/>
              <a:t>ndarray</a:t>
            </a:r>
            <a:r>
              <a:rPr lang="zh-TW" altLang="en-US" dirty="0"/>
              <a:t>資料結構與屬性</a:t>
            </a:r>
            <a:endParaRPr lang="en-US" altLang="zh-TW" dirty="0"/>
          </a:p>
          <a:p>
            <a:r>
              <a:rPr lang="en-US" altLang="zh-TW" dirty="0" err="1"/>
              <a:t>ndarray</a:t>
            </a:r>
            <a:r>
              <a:rPr lang="zh-TW" altLang="en-US" dirty="0"/>
              <a:t>的各項運算</a:t>
            </a:r>
            <a:endParaRPr lang="en-US" altLang="zh-TW" dirty="0"/>
          </a:p>
          <a:p>
            <a:pPr lvl="1"/>
            <a:r>
              <a:rPr lang="en-US" altLang="zh-TW" dirty="0"/>
              <a:t>Universal function</a:t>
            </a:r>
          </a:p>
          <a:p>
            <a:pPr lvl="1"/>
            <a:r>
              <a:rPr lang="en-US" altLang="zh-TW" dirty="0"/>
              <a:t>broadcasting</a:t>
            </a:r>
          </a:p>
          <a:p>
            <a:r>
              <a:rPr lang="en-US" altLang="zh-TW" dirty="0"/>
              <a:t>NUMPY</a:t>
            </a:r>
            <a:r>
              <a:rPr lang="zh-TW" altLang="en-US" dirty="0"/>
              <a:t>的模組  </a:t>
            </a:r>
            <a:endParaRPr lang="en-US" altLang="zh-TW" dirty="0"/>
          </a:p>
          <a:p>
            <a:pPr lvl="1"/>
            <a:r>
              <a:rPr lang="en-US" altLang="zh-TW" dirty="0" err="1"/>
              <a:t>numpy.random</a:t>
            </a:r>
            <a:endParaRPr lang="en-US" altLang="zh-TW" dirty="0"/>
          </a:p>
          <a:p>
            <a:r>
              <a:rPr lang="en-US" altLang="zh-TW" dirty="0"/>
              <a:t>NUMPY</a:t>
            </a:r>
            <a:r>
              <a:rPr lang="zh-TW" altLang="en-US" dirty="0"/>
              <a:t>的進階主題</a:t>
            </a:r>
          </a:p>
        </p:txBody>
      </p:sp>
    </p:spTree>
    <p:extLst>
      <p:ext uri="{BB962C8B-B14F-4D97-AF65-F5344CB8AC3E}">
        <p14:creationId xmlns:p14="http://schemas.microsoft.com/office/powerpoint/2010/main" val="31225967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1C21CE-4E3A-975B-1E68-D6D06E88E853}"/>
              </a:ext>
            </a:extLst>
          </p:cNvPr>
          <p:cNvSpPr>
            <a:spLocks noGrp="1"/>
          </p:cNvSpPr>
          <p:nvPr>
            <p:ph type="title"/>
          </p:nvPr>
        </p:nvSpPr>
        <p:spPr/>
        <p:txBody>
          <a:bodyPr/>
          <a:lstStyle/>
          <a:p>
            <a:r>
              <a:rPr lang="zh-TW" altLang="en-US" dirty="0"/>
              <a:t>讀取網頁表格資料</a:t>
            </a:r>
          </a:p>
        </p:txBody>
      </p:sp>
      <p:pic>
        <p:nvPicPr>
          <p:cNvPr id="11" name="內容版面配置區 10">
            <a:extLst>
              <a:ext uri="{FF2B5EF4-FFF2-40B4-BE49-F238E27FC236}">
                <a16:creationId xmlns:a16="http://schemas.microsoft.com/office/drawing/2014/main" id="{F3DAFFC1-B490-22AF-2C14-21F2B07E3F1E}"/>
              </a:ext>
            </a:extLst>
          </p:cNvPr>
          <p:cNvPicPr>
            <a:picLocks noGrp="1" noChangeAspect="1"/>
          </p:cNvPicPr>
          <p:nvPr>
            <p:ph idx="1"/>
          </p:nvPr>
        </p:nvPicPr>
        <p:blipFill>
          <a:blip r:embed="rId2"/>
          <a:stretch>
            <a:fillRect/>
          </a:stretch>
        </p:blipFill>
        <p:spPr>
          <a:xfrm>
            <a:off x="2384552" y="2093976"/>
            <a:ext cx="3910168" cy="4051300"/>
          </a:xfrm>
        </p:spPr>
      </p:pic>
      <p:pic>
        <p:nvPicPr>
          <p:cNvPr id="13" name="圖片 12">
            <a:extLst>
              <a:ext uri="{FF2B5EF4-FFF2-40B4-BE49-F238E27FC236}">
                <a16:creationId xmlns:a16="http://schemas.microsoft.com/office/drawing/2014/main" id="{5A0D9C4D-43C1-482B-EE04-3A8DB9068C15}"/>
              </a:ext>
            </a:extLst>
          </p:cNvPr>
          <p:cNvPicPr>
            <a:picLocks noChangeAspect="1"/>
          </p:cNvPicPr>
          <p:nvPr/>
        </p:nvPicPr>
        <p:blipFill>
          <a:blip r:embed="rId3"/>
          <a:stretch>
            <a:fillRect/>
          </a:stretch>
        </p:blipFill>
        <p:spPr>
          <a:xfrm>
            <a:off x="6436069" y="1877480"/>
            <a:ext cx="2638793" cy="4267796"/>
          </a:xfrm>
          <a:prstGeom prst="rect">
            <a:avLst/>
          </a:prstGeom>
        </p:spPr>
      </p:pic>
    </p:spTree>
    <p:extLst>
      <p:ext uri="{BB962C8B-B14F-4D97-AF65-F5344CB8AC3E}">
        <p14:creationId xmlns:p14="http://schemas.microsoft.com/office/powerpoint/2010/main" val="10819870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87D8D4-D9F6-05C4-65F9-BE0B48642653}"/>
              </a:ext>
            </a:extLst>
          </p:cNvPr>
          <p:cNvSpPr>
            <a:spLocks noGrp="1"/>
          </p:cNvSpPr>
          <p:nvPr>
            <p:ph type="title"/>
          </p:nvPr>
        </p:nvSpPr>
        <p:spPr/>
        <p:txBody>
          <a:bodyPr/>
          <a:lstStyle/>
          <a:p>
            <a:r>
              <a:rPr lang="zh-TW" altLang="en-US" dirty="0"/>
              <a:t>存取資料庫資料</a:t>
            </a:r>
          </a:p>
        </p:txBody>
      </p:sp>
      <p:pic>
        <p:nvPicPr>
          <p:cNvPr id="5" name="內容版面配置區 4">
            <a:extLst>
              <a:ext uri="{FF2B5EF4-FFF2-40B4-BE49-F238E27FC236}">
                <a16:creationId xmlns:a16="http://schemas.microsoft.com/office/drawing/2014/main" id="{E32D1176-BFDE-B21E-9400-9747633815E1}"/>
              </a:ext>
            </a:extLst>
          </p:cNvPr>
          <p:cNvPicPr>
            <a:picLocks noGrp="1" noChangeAspect="1"/>
          </p:cNvPicPr>
          <p:nvPr>
            <p:ph idx="1"/>
          </p:nvPr>
        </p:nvPicPr>
        <p:blipFill>
          <a:blip r:embed="rId2"/>
          <a:stretch>
            <a:fillRect/>
          </a:stretch>
        </p:blipFill>
        <p:spPr>
          <a:xfrm>
            <a:off x="1661493" y="2093976"/>
            <a:ext cx="8869013" cy="3896269"/>
          </a:xfrm>
        </p:spPr>
      </p:pic>
    </p:spTree>
    <p:extLst>
      <p:ext uri="{BB962C8B-B14F-4D97-AF65-F5344CB8AC3E}">
        <p14:creationId xmlns:p14="http://schemas.microsoft.com/office/powerpoint/2010/main" val="1260326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6CDA8F-87AE-8AFE-7A2A-FDAAB3ABCC58}"/>
              </a:ext>
            </a:extLst>
          </p:cNvPr>
          <p:cNvSpPr>
            <a:spLocks noGrp="1"/>
          </p:cNvSpPr>
          <p:nvPr>
            <p:ph type="title"/>
          </p:nvPr>
        </p:nvSpPr>
        <p:spPr/>
        <p:txBody>
          <a:bodyPr/>
          <a:lstStyle/>
          <a:p>
            <a:r>
              <a:rPr lang="zh-TW" altLang="en-US" dirty="0"/>
              <a:t>存取資料庫資料</a:t>
            </a:r>
          </a:p>
        </p:txBody>
      </p:sp>
      <p:pic>
        <p:nvPicPr>
          <p:cNvPr id="5" name="內容版面配置區 4">
            <a:extLst>
              <a:ext uri="{FF2B5EF4-FFF2-40B4-BE49-F238E27FC236}">
                <a16:creationId xmlns:a16="http://schemas.microsoft.com/office/drawing/2014/main" id="{10C59931-5F17-01D5-23BF-6D9584766A3B}"/>
              </a:ext>
            </a:extLst>
          </p:cNvPr>
          <p:cNvPicPr>
            <a:picLocks noGrp="1" noChangeAspect="1"/>
          </p:cNvPicPr>
          <p:nvPr>
            <p:ph idx="1"/>
          </p:nvPr>
        </p:nvPicPr>
        <p:blipFill>
          <a:blip r:embed="rId2"/>
          <a:stretch>
            <a:fillRect/>
          </a:stretch>
        </p:blipFill>
        <p:spPr>
          <a:xfrm>
            <a:off x="3379620" y="2093976"/>
            <a:ext cx="5432760" cy="4279392"/>
          </a:xfrm>
        </p:spPr>
      </p:pic>
    </p:spTree>
    <p:extLst>
      <p:ext uri="{BB962C8B-B14F-4D97-AF65-F5344CB8AC3E}">
        <p14:creationId xmlns:p14="http://schemas.microsoft.com/office/powerpoint/2010/main" val="931538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刻字型">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木刻字型</Template>
  <TotalTime>332</TotalTime>
  <Words>2184</Words>
  <Application>Microsoft Office PowerPoint</Application>
  <PresentationFormat>寬螢幕</PresentationFormat>
  <Paragraphs>248</Paragraphs>
  <Slides>92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92</vt:i4>
      </vt:variant>
    </vt:vector>
  </HeadingPairs>
  <TitlesOfParts>
    <vt:vector size="98" baseType="lpstr">
      <vt:lpstr>inherit</vt:lpstr>
      <vt:lpstr>Arial</vt:lpstr>
      <vt:lpstr>Rockwell</vt:lpstr>
      <vt:lpstr>Rockwell Condensed</vt:lpstr>
      <vt:lpstr>Wingdings</vt:lpstr>
      <vt:lpstr>木刻字型</vt:lpstr>
      <vt:lpstr>資料科學技術報告</vt:lpstr>
      <vt:lpstr>AGENDA</vt:lpstr>
      <vt:lpstr>PowerPoint 簡報</vt:lpstr>
      <vt:lpstr>AGENDA</vt:lpstr>
      <vt:lpstr>資料科學 Data Science</vt:lpstr>
      <vt:lpstr>Data science tools</vt:lpstr>
      <vt:lpstr>Data science tools</vt:lpstr>
      <vt:lpstr>PowerPoint 簡報</vt:lpstr>
      <vt:lpstr>aGENDA</vt:lpstr>
      <vt:lpstr>NUMPY</vt:lpstr>
      <vt:lpstr>ndarray資料結構與屬性</vt:lpstr>
      <vt:lpstr>ndarray資料結構與屬性</vt:lpstr>
      <vt:lpstr>ndarray資料結構與屬性 軸(axis)</vt:lpstr>
      <vt:lpstr>ndarray資料結構與屬性 維度(dimension): ndim </vt:lpstr>
      <vt:lpstr>ndarray資料結構與屬性 形狀(shape): shape</vt:lpstr>
      <vt:lpstr>ndarray資料結構與屬性 資料型態(data type): dtype</vt:lpstr>
      <vt:lpstr>ndarray資料結構與屬性 大小(元素個數): size</vt:lpstr>
      <vt:lpstr>ndarray的各項運算 建立元素都是 0/1 的陣列 zeros()/ones()</vt:lpstr>
      <vt:lpstr>ndarray的各項運算 create(建立) identity matrix</vt:lpstr>
      <vt:lpstr>ndarray的各項運算 使用numpy.linspace產生陣列</vt:lpstr>
      <vt:lpstr>ndarray的各項運算 建立指定範圍的等差陣列 arange()</vt:lpstr>
      <vt:lpstr>ndarray的各項運算 Array shape manipulation::reshape()</vt:lpstr>
      <vt:lpstr>ndarray的各項運算 Array shape manipulation: Flattening(numpy.ravel()) and Transpose(numpy.T())</vt:lpstr>
      <vt:lpstr>ndarray的各項運算 numpy.tile()</vt:lpstr>
      <vt:lpstr>ndarray的各項運算 使用索引存取陣列 Array Indexing(索引)1: Accessing Elements</vt:lpstr>
      <vt:lpstr>ndarray的各項運算 使用索引存取陣列 Array Indexing(索引)2: Accessing Elements</vt:lpstr>
      <vt:lpstr>ndarray的各項運算 Array slicing陣列的切片運算</vt:lpstr>
      <vt:lpstr>ndarray的各項運算 基本運算3:Reduction Operations與四則運算</vt:lpstr>
      <vt:lpstr>Universal function 計算0的三次方到999的三次方Python vs Numpy</vt:lpstr>
      <vt:lpstr>Universal function</vt:lpstr>
      <vt:lpstr>broadcasting</vt:lpstr>
      <vt:lpstr>產生亂數樣本</vt:lpstr>
      <vt:lpstr>產生特殊機率分布的樣本</vt:lpstr>
      <vt:lpstr>比較不同機率分布</vt:lpstr>
      <vt:lpstr>PowerPoint 簡報</vt:lpstr>
      <vt:lpstr>PowerPoint 簡報</vt:lpstr>
      <vt:lpstr>PowerPoint 簡報</vt:lpstr>
      <vt:lpstr>各種統計圖表的顯示技術  Statistics plots</vt:lpstr>
      <vt:lpstr>官方範例</vt:lpstr>
      <vt:lpstr>使用plot()畫折線圖 基本線條</vt:lpstr>
      <vt:lpstr>使用plot()畫折線圖 設定線條寬度</vt:lpstr>
      <vt:lpstr>使用plot()畫折線圖 設定線條顏色</vt:lpstr>
      <vt:lpstr>使用plot()畫折線圖 legend()</vt:lpstr>
      <vt:lpstr>使用plot()畫折線圖 線條的樣式</vt:lpstr>
      <vt:lpstr>使用plot()畫折線圖 節點的樣式</vt:lpstr>
      <vt:lpstr>使用plot()畫折線圖 標題 | x 軸 | y 軸()</vt:lpstr>
      <vt:lpstr>scatter</vt:lpstr>
      <vt:lpstr>產生滿足機率分布的直方圖</vt:lpstr>
      <vt:lpstr>多表並陳(subplot、subplots) subplot(row, column, index)</vt:lpstr>
      <vt:lpstr>多表並陳(subplot、subplots) matplotlib.pyplot.subplots</vt:lpstr>
      <vt:lpstr>Seaborn 檢查Colab上版本</vt:lpstr>
      <vt:lpstr>Seaborn 測試1</vt:lpstr>
      <vt:lpstr>PowerPoint 簡報</vt:lpstr>
      <vt:lpstr>PowerPoint 簡報</vt:lpstr>
      <vt:lpstr>pandas的資料結構(Data Structures) series vs DataFrame</vt:lpstr>
      <vt:lpstr>使用pandas.Series() 建立Series</vt:lpstr>
      <vt:lpstr>透過index(索引)進行搜尋</vt:lpstr>
      <vt:lpstr>透過index(索引)進行設定</vt:lpstr>
      <vt:lpstr>更多運算</vt:lpstr>
      <vt:lpstr>使用字典資料型態建立pandas.Series()</vt:lpstr>
      <vt:lpstr>使用pandas的isnull和notnull函數檢測MISSING Value(缺失資料)</vt:lpstr>
      <vt:lpstr>Series自動排序(Data alignment features)</vt:lpstr>
      <vt:lpstr>series name屬性的運用</vt:lpstr>
      <vt:lpstr>更改 series的index</vt:lpstr>
      <vt:lpstr>DataFrame的運算</vt:lpstr>
      <vt:lpstr>建立DataFrame: 使用python dict 資料型態 + dict裡的value是list 資料型態</vt:lpstr>
      <vt:lpstr>顯示資料的技術</vt:lpstr>
      <vt:lpstr>missing value</vt:lpstr>
      <vt:lpstr>資料提取</vt:lpstr>
      <vt:lpstr>從DataFrame提取一列(底下兩種提取方法) 回傳一個series</vt:lpstr>
      <vt:lpstr>從DataFrame提取一row(行)</vt:lpstr>
      <vt:lpstr>資料變更(賦值)的幾種範例</vt:lpstr>
      <vt:lpstr>刪除資料</vt:lpstr>
      <vt:lpstr>建立Data Frame的情境</vt:lpstr>
      <vt:lpstr>建立Data Frame的情境  使用python dict + series</vt:lpstr>
      <vt:lpstr>pandas資料匯入與資料清理(Data cleaning)</vt:lpstr>
      <vt:lpstr>下載遠端資料到Google Colab</vt:lpstr>
      <vt:lpstr>檢視資料</vt:lpstr>
      <vt:lpstr>Reading a CSV into a DataFrame</vt:lpstr>
      <vt:lpstr>Specifying the index column when reading a CSV file</vt:lpstr>
      <vt:lpstr>寫入CSV Saving a DataFrame to a CSV  pandas.DataFrame.to_csv()</vt:lpstr>
      <vt:lpstr>讀寫excel檔案  Reading and writing data in Excel format</vt:lpstr>
      <vt:lpstr>讀取不同試算表</vt:lpstr>
      <vt:lpstr>寫入到excel檔</vt:lpstr>
      <vt:lpstr>讀寫 JSON 檔案</vt:lpstr>
      <vt:lpstr>讀寫 JSON 檔案</vt:lpstr>
      <vt:lpstr>讀寫 JSON 檔案</vt:lpstr>
      <vt:lpstr>讀寫 JSON 檔案</vt:lpstr>
      <vt:lpstr>PowerPoint 簡報</vt:lpstr>
      <vt:lpstr>讀取網頁表格資料</vt:lpstr>
      <vt:lpstr>存取資料庫資料</vt:lpstr>
      <vt:lpstr>存取資料庫資料</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機器學習課程期中考報告資料科學技術報告</dc:title>
  <dc:creator>owner</dc:creator>
  <cp:lastModifiedBy>Li Jim</cp:lastModifiedBy>
  <cp:revision>24</cp:revision>
  <dcterms:created xsi:type="dcterms:W3CDTF">2023-04-11T01:50:11Z</dcterms:created>
  <dcterms:modified xsi:type="dcterms:W3CDTF">2023-04-17T11:27:18Z</dcterms:modified>
</cp:coreProperties>
</file>