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0" r:id="rId8"/>
    <p:sldId id="264" r:id="rId9"/>
    <p:sldId id="263" r:id="rId10"/>
    <p:sldId id="265" r:id="rId11"/>
    <p:sldId id="261" r:id="rId12"/>
    <p:sldId id="268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60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資料科學技術報告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5157" y="4756156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NAME:</a:t>
            </a:r>
          </a:p>
          <a:p>
            <a:r>
              <a:rPr lang="en-US" altLang="zh-TW" dirty="0" smtClean="0"/>
              <a:t>TEACHER:</a:t>
            </a:r>
            <a:r>
              <a:rPr lang="zh-TW" altLang="en-US" dirty="0" smtClean="0"/>
              <a:t>偉大恩師龍大大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049" y="559323"/>
            <a:ext cx="589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111_2 </a:t>
            </a:r>
            <a:r>
              <a:rPr lang="zh-TW" altLang="en-US" sz="3200" dirty="0" smtClean="0"/>
              <a:t>機器學習</a:t>
            </a:r>
            <a:r>
              <a:rPr lang="zh-TW" altLang="en-US" sz="3200" dirty="0"/>
              <a:t>課程</a:t>
            </a:r>
            <a:r>
              <a:rPr lang="zh-TW" altLang="en-US" sz="3200" dirty="0" smtClean="0"/>
              <a:t>期中考報告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740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2555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各種統計圖表的顯示技術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Statistics plots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828" y="1911096"/>
            <a:ext cx="8409432" cy="43373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plot() </a:t>
            </a:r>
            <a:r>
              <a:rPr lang="zh-TW" altLang="en-US" dirty="0"/>
              <a:t>折線圖 </a:t>
            </a:r>
            <a:r>
              <a:rPr lang="en-US" altLang="zh-TW" dirty="0"/>
              <a:t>== </a:t>
            </a:r>
            <a:r>
              <a:rPr lang="zh-TW" altLang="en-US" dirty="0"/>
              <a:t>了解資料趨勢</a:t>
            </a:r>
          </a:p>
          <a:p>
            <a:r>
              <a:rPr lang="en-US" altLang="zh-TW" dirty="0"/>
              <a:t>scatter() </a:t>
            </a:r>
            <a:r>
              <a:rPr lang="zh-TW" altLang="en-US" dirty="0"/>
              <a:t>散布圖 </a:t>
            </a:r>
            <a:r>
              <a:rPr lang="en-US" altLang="zh-TW" dirty="0"/>
              <a:t>== </a:t>
            </a:r>
            <a:r>
              <a:rPr lang="zh-TW" altLang="en-US" dirty="0"/>
              <a:t>了解資料相關度</a:t>
            </a:r>
          </a:p>
          <a:p>
            <a:r>
              <a:rPr lang="en-US" altLang="zh-TW" dirty="0"/>
              <a:t>bar() </a:t>
            </a:r>
            <a:r>
              <a:rPr lang="zh-TW" altLang="en-US" dirty="0"/>
              <a:t>柱狀圖</a:t>
            </a:r>
          </a:p>
          <a:p>
            <a:r>
              <a:rPr lang="en-US" altLang="zh-TW" dirty="0" err="1"/>
              <a:t>barh</a:t>
            </a:r>
            <a:r>
              <a:rPr lang="en-US" altLang="zh-TW" dirty="0"/>
              <a:t>() </a:t>
            </a:r>
            <a:r>
              <a:rPr lang="zh-TW" altLang="en-US" dirty="0"/>
              <a:t>條形圖</a:t>
            </a:r>
          </a:p>
          <a:p>
            <a:r>
              <a:rPr lang="en-US" altLang="zh-TW" dirty="0" err="1"/>
              <a:t>hist</a:t>
            </a:r>
            <a:r>
              <a:rPr lang="en-US" altLang="zh-TW" dirty="0"/>
              <a:t>()</a:t>
            </a:r>
            <a:r>
              <a:rPr lang="zh-TW" altLang="en-US" dirty="0"/>
              <a:t>直方圖 </a:t>
            </a:r>
            <a:r>
              <a:rPr lang="en-US" altLang="zh-TW" dirty="0" err="1"/>
              <a:t>hist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pie()</a:t>
            </a:r>
            <a:r>
              <a:rPr lang="zh-TW" altLang="en-US" dirty="0"/>
              <a:t>圓餅圖 </a:t>
            </a:r>
            <a:r>
              <a:rPr lang="en-US" altLang="zh-TW" dirty="0"/>
              <a:t>pie(x)</a:t>
            </a:r>
          </a:p>
          <a:p>
            <a:r>
              <a:rPr lang="en-US" altLang="zh-TW" dirty="0"/>
              <a:t>polar()</a:t>
            </a:r>
            <a:r>
              <a:rPr lang="zh-TW" altLang="en-US" dirty="0"/>
              <a:t>極線圖</a:t>
            </a:r>
          </a:p>
          <a:p>
            <a:r>
              <a:rPr lang="en-US" altLang="zh-TW" dirty="0"/>
              <a:t>stem()——</a:t>
            </a:r>
            <a:r>
              <a:rPr lang="zh-TW" altLang="en-US" dirty="0"/>
              <a:t>用於繪製棉棒圖</a:t>
            </a:r>
          </a:p>
          <a:p>
            <a:r>
              <a:rPr lang="en-US" altLang="zh-TW" dirty="0"/>
              <a:t>boxplot()</a:t>
            </a:r>
            <a:r>
              <a:rPr lang="zh-TW" altLang="en-US" dirty="0"/>
              <a:t>箱型圖 </a:t>
            </a:r>
            <a:r>
              <a:rPr lang="en-US" altLang="zh-TW" dirty="0"/>
              <a:t>boxplot(X)</a:t>
            </a:r>
          </a:p>
          <a:p>
            <a:r>
              <a:rPr lang="en-US" altLang="zh-TW" dirty="0" err="1"/>
              <a:t>errorbar</a:t>
            </a:r>
            <a:r>
              <a:rPr lang="en-US" altLang="zh-TW" dirty="0"/>
              <a:t>() </a:t>
            </a:r>
            <a:r>
              <a:rPr lang="zh-TW" altLang="en-US" dirty="0"/>
              <a:t>誤差棒圖 </a:t>
            </a:r>
            <a:r>
              <a:rPr lang="en-US" altLang="zh-TW" dirty="0" err="1"/>
              <a:t>errorbar</a:t>
            </a:r>
            <a:r>
              <a:rPr lang="en-US" altLang="zh-TW" dirty="0"/>
              <a:t>(x, y, </a:t>
            </a:r>
            <a:r>
              <a:rPr lang="en-US" altLang="zh-TW" dirty="0" err="1"/>
              <a:t>yerr</a:t>
            </a:r>
            <a:r>
              <a:rPr lang="en-US" altLang="zh-TW" dirty="0"/>
              <a:t>, </a:t>
            </a:r>
            <a:r>
              <a:rPr lang="en-US" altLang="zh-TW" dirty="0" err="1"/>
              <a:t>xerr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Heatmap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/>
              <a:t> Creating annotated </a:t>
            </a:r>
            <a:r>
              <a:rPr lang="en-US" altLang="zh-TW" dirty="0" err="1" smtClean="0"/>
              <a:t>heatmaps</a:t>
            </a:r>
            <a:r>
              <a:rPr lang="en-US" altLang="zh-TW" dirty="0" smtClean="0"/>
              <a:t> 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https://matplotlib.org/stable/gallery/images_contours_and_fields/image_annotated_heatmap.html</a:t>
            </a:r>
            <a:r>
              <a:rPr lang="en-US" altLang="zh-TW" sz="13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96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/>
              <a:t>4.</a:t>
            </a:r>
          </a:p>
          <a:p>
            <a:pPr algn="ctr"/>
            <a:r>
              <a:rPr lang="en-US" altLang="zh-TW" sz="4400" dirty="0" smtClean="0"/>
              <a:t>Pandas</a:t>
            </a:r>
            <a:r>
              <a:rPr lang="zh-TW" altLang="en-US" sz="4400" dirty="0"/>
              <a:t>技術實戰 </a:t>
            </a:r>
          </a:p>
        </p:txBody>
      </p:sp>
    </p:spTree>
    <p:extLst>
      <p:ext uri="{BB962C8B-B14F-4D97-AF65-F5344CB8AC3E}">
        <p14:creationId xmlns:p14="http://schemas.microsoft.com/office/powerpoint/2010/main" val="14826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18220" y="3256479"/>
            <a:ext cx="310896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的運算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Combining </a:t>
            </a:r>
            <a:r>
              <a:rPr lang="en-US" altLang="zh-TW" dirty="0"/>
              <a:t>and Merging Datasets</a:t>
            </a:r>
            <a:r>
              <a:rPr lang="zh-TW" altLang="en-US" dirty="0"/>
              <a:t>（合併資料集）</a:t>
            </a:r>
          </a:p>
          <a:p>
            <a:r>
              <a:rPr lang="en-US" altLang="zh-TW" dirty="0"/>
              <a:t>join</a:t>
            </a:r>
            <a:r>
              <a:rPr lang="zh-TW" altLang="en-US" dirty="0"/>
              <a:t>：連接</a:t>
            </a:r>
          </a:p>
          <a:p>
            <a:r>
              <a:rPr lang="en-US" altLang="zh-TW" dirty="0"/>
              <a:t>combine</a:t>
            </a:r>
            <a:r>
              <a:rPr lang="zh-TW" altLang="en-US" dirty="0"/>
              <a:t>：合併</a:t>
            </a:r>
          </a:p>
          <a:p>
            <a:r>
              <a:rPr lang="en-US" altLang="zh-TW" dirty="0"/>
              <a:t>reshape</a:t>
            </a:r>
            <a:r>
              <a:rPr lang="zh-TW" altLang="en-US" dirty="0"/>
              <a:t>：整形</a:t>
            </a:r>
          </a:p>
          <a:p>
            <a:r>
              <a:rPr lang="en-US" altLang="zh-TW" dirty="0"/>
              <a:t>merge</a:t>
            </a:r>
            <a:r>
              <a:rPr lang="zh-TW" altLang="en-US" dirty="0"/>
              <a:t>：歸併</a:t>
            </a:r>
          </a:p>
          <a:p>
            <a:r>
              <a:rPr lang="en-US" altLang="zh-TW" dirty="0"/>
              <a:t>concatenate</a:t>
            </a:r>
            <a:r>
              <a:rPr lang="zh-TW" altLang="en-US" dirty="0"/>
              <a:t>：串聯</a:t>
            </a:r>
          </a:p>
          <a:p>
            <a:r>
              <a:rPr lang="en-US" altLang="zh-TW" dirty="0"/>
              <a:t>pivot</a:t>
            </a:r>
            <a:r>
              <a:rPr lang="zh-TW" altLang="en-US" dirty="0"/>
              <a:t>：旋轉</a:t>
            </a:r>
          </a:p>
          <a:p>
            <a:r>
              <a:rPr lang="en-US" altLang="zh-TW" dirty="0"/>
              <a:t>stack</a:t>
            </a:r>
            <a:r>
              <a:rPr lang="zh-TW" altLang="en-US" dirty="0"/>
              <a:t>：堆疊</a:t>
            </a:r>
          </a:p>
        </p:txBody>
      </p:sp>
      <p:sp>
        <p:nvSpPr>
          <p:cNvPr id="5" name="矩形 4"/>
          <p:cNvSpPr/>
          <p:nvPr/>
        </p:nvSpPr>
        <p:spPr>
          <a:xfrm>
            <a:off x="6640830" y="1084095"/>
            <a:ext cx="532257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的運算</a:t>
            </a:r>
            <a:r>
              <a:rPr lang="en-US" altLang="zh-TW" dirty="0"/>
              <a:t>1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Data </a:t>
            </a:r>
            <a:r>
              <a:rPr lang="en-US" altLang="zh-TW" dirty="0"/>
              <a:t>Aggregation and Group </a:t>
            </a:r>
            <a:r>
              <a:rPr lang="en-US" altLang="zh-TW" dirty="0" smtClean="0"/>
              <a:t>Operations</a:t>
            </a:r>
          </a:p>
          <a:p>
            <a:r>
              <a:rPr lang="zh-TW" altLang="en-US" dirty="0" smtClean="0"/>
              <a:t>資料</a:t>
            </a:r>
            <a:r>
              <a:rPr lang="zh-TW" altLang="en-US" dirty="0"/>
              <a:t>匯總和組操作常見運算</a:t>
            </a:r>
          </a:p>
          <a:p>
            <a:r>
              <a:rPr lang="zh-TW" altLang="en-US" sz="1200" dirty="0"/>
              <a:t>把一個</a:t>
            </a:r>
            <a:r>
              <a:rPr lang="en-US" altLang="zh-TW" sz="1200" dirty="0"/>
              <a:t>pandas</a:t>
            </a:r>
            <a:r>
              <a:rPr lang="zh-TW" altLang="en-US" sz="1200" dirty="0"/>
              <a:t>物件（</a:t>
            </a:r>
            <a:r>
              <a:rPr lang="en-US" altLang="zh-TW" sz="1200" dirty="0"/>
              <a:t>series</a:t>
            </a:r>
            <a:r>
              <a:rPr lang="zh-TW" altLang="en-US" sz="1200" dirty="0"/>
              <a:t>或</a:t>
            </a:r>
            <a:r>
              <a:rPr lang="en-US" altLang="zh-TW" sz="1200" dirty="0" err="1"/>
              <a:t>DataFrame</a:t>
            </a:r>
            <a:r>
              <a:rPr lang="zh-TW" altLang="en-US" sz="1200" dirty="0"/>
              <a:t>）按</a:t>
            </a:r>
            <a:r>
              <a:rPr lang="en-US" altLang="zh-TW" sz="1200" dirty="0"/>
              <a:t>key</a:t>
            </a:r>
            <a:r>
              <a:rPr lang="zh-TW" altLang="en-US" sz="1200" dirty="0"/>
              <a:t>分解為多個</a:t>
            </a:r>
          </a:p>
          <a:p>
            <a:r>
              <a:rPr lang="zh-TW" altLang="en-US" sz="1200" dirty="0"/>
              <a:t>計算群組的匯總統計</a:t>
            </a:r>
            <a:r>
              <a:rPr lang="zh-TW" altLang="en-US" sz="1200" dirty="0" smtClean="0"/>
              <a:t>值</a:t>
            </a:r>
            <a:r>
              <a:rPr lang="en-US" altLang="zh-TW" sz="1200" dirty="0" smtClean="0"/>
              <a:t>group </a:t>
            </a:r>
            <a:r>
              <a:rPr lang="en-US" altLang="zh-TW" sz="1200" dirty="0"/>
              <a:t>summary </a:t>
            </a:r>
            <a:r>
              <a:rPr lang="en-US" altLang="zh-TW" sz="1200" dirty="0" smtClean="0"/>
              <a:t>statistics: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</a:t>
            </a:r>
            <a:r>
              <a:rPr lang="zh-TW" altLang="en-US" sz="1200" dirty="0" smtClean="0"/>
              <a:t>計數</a:t>
            </a:r>
            <a:r>
              <a:rPr lang="zh-TW" altLang="en-US" sz="1200" dirty="0"/>
              <a:t>，平均值，標準差，或使用者自己定義的函數</a:t>
            </a:r>
          </a:p>
          <a:p>
            <a:r>
              <a:rPr lang="zh-TW" altLang="en-US" sz="1200" dirty="0"/>
              <a:t>應用組內的轉換或其他一些操作，比如標準化，線性回歸，排序，子集選擇</a:t>
            </a:r>
          </a:p>
          <a:p>
            <a:r>
              <a:rPr lang="zh-TW" altLang="en-US" sz="1200" dirty="0"/>
              <a:t>計算透視表和交叉列表</a:t>
            </a:r>
          </a:p>
          <a:p>
            <a:r>
              <a:rPr lang="zh-TW" altLang="en-US" sz="1200" dirty="0"/>
              <a:t>進行分位數分析和其他一些統計分析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194560" y="4130919"/>
            <a:ext cx="72877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pandas</a:t>
            </a:r>
            <a:r>
              <a:rPr lang="zh-TW" altLang="en-US" dirty="0"/>
              <a:t>資料匯入</a:t>
            </a:r>
            <a:r>
              <a:rPr lang="en-US" altLang="zh-TW" dirty="0"/>
              <a:t>:</a:t>
            </a:r>
            <a:r>
              <a:rPr lang="zh-TW" altLang="en-US" dirty="0"/>
              <a:t>如何將資料載入成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</a:p>
          <a:p>
            <a:r>
              <a:rPr lang="zh-TW" altLang="en-US" sz="1200" dirty="0"/>
              <a:t>各式</a:t>
            </a:r>
            <a:r>
              <a:rPr lang="en-US" altLang="zh-TW" sz="1200" dirty="0"/>
              <a:t>csv</a:t>
            </a:r>
            <a:r>
              <a:rPr lang="zh-TW" altLang="en-US" sz="1200" dirty="0"/>
              <a:t>的讀取技術</a:t>
            </a:r>
          </a:p>
          <a:p>
            <a:pPr lvl="1"/>
            <a:r>
              <a:rPr lang="zh-TW" altLang="en-US" sz="1200" dirty="0"/>
              <a:t>去除頭部說明文字</a:t>
            </a:r>
          </a:p>
          <a:p>
            <a:pPr lvl="1"/>
            <a:r>
              <a:rPr lang="zh-TW" altLang="en-US" sz="1200" dirty="0"/>
              <a:t>去除底部說明文字</a:t>
            </a:r>
          </a:p>
          <a:p>
            <a:pPr lvl="1"/>
            <a:r>
              <a:rPr lang="zh-TW" altLang="en-US" sz="1200" dirty="0"/>
              <a:t>讀取部分欄位</a:t>
            </a:r>
          </a:p>
          <a:p>
            <a:pPr lvl="1"/>
            <a:r>
              <a:rPr lang="zh-TW" altLang="en-US" sz="1200" dirty="0"/>
              <a:t>讀取部分資料</a:t>
            </a:r>
          </a:p>
          <a:p>
            <a:r>
              <a:rPr lang="zh-TW" altLang="en-US" dirty="0"/>
              <a:t>讀寫</a:t>
            </a:r>
            <a:r>
              <a:rPr lang="en-US" altLang="zh-TW" dirty="0"/>
              <a:t>excel</a:t>
            </a:r>
            <a:r>
              <a:rPr lang="zh-TW" altLang="en-US" dirty="0"/>
              <a:t>檔案 </a:t>
            </a:r>
            <a:r>
              <a:rPr lang="en-US" altLang="zh-TW" dirty="0"/>
              <a:t>Reading and writing data in Excel format</a:t>
            </a:r>
          </a:p>
          <a:p>
            <a:r>
              <a:rPr lang="zh-TW" altLang="en-US" dirty="0"/>
              <a:t>讀寫 </a:t>
            </a:r>
            <a:r>
              <a:rPr lang="en-US" altLang="zh-TW" dirty="0"/>
              <a:t>JSON </a:t>
            </a:r>
            <a:r>
              <a:rPr lang="zh-TW" altLang="en-US" dirty="0"/>
              <a:t>檔案</a:t>
            </a:r>
          </a:p>
          <a:p>
            <a:r>
              <a:rPr lang="zh-TW" altLang="en-US" dirty="0"/>
              <a:t>讀取網頁表格資料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87680" y="367826"/>
            <a:ext cx="8502396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pandas </a:t>
            </a:r>
            <a:r>
              <a:rPr lang="zh-TW" altLang="en-US" dirty="0" smtClean="0"/>
              <a:t>資料分析</a:t>
            </a:r>
          </a:p>
          <a:p>
            <a:r>
              <a:rPr lang="en-US" altLang="zh-TW" dirty="0" smtClean="0"/>
              <a:t>pandas</a:t>
            </a:r>
            <a:r>
              <a:rPr lang="zh-TW" altLang="en-US" dirty="0" smtClean="0"/>
              <a:t>的資料結構</a:t>
            </a:r>
            <a:r>
              <a:rPr lang="en-US" altLang="zh-TW" dirty="0" smtClean="0"/>
              <a:t>(Data Structures)</a:t>
            </a:r>
            <a:r>
              <a:rPr lang="zh-TW" altLang="en-US" dirty="0" smtClean="0"/>
              <a:t>與基本屬性 </a:t>
            </a:r>
            <a:r>
              <a:rPr lang="en-US" altLang="zh-TW" dirty="0" smtClean="0"/>
              <a:t>==&gt; series vs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的各種技巧</a:t>
            </a:r>
          </a:p>
          <a:p>
            <a:r>
              <a:rPr lang="en-US" altLang="zh-TW" dirty="0" smtClean="0"/>
              <a:t>pandas</a:t>
            </a:r>
            <a:r>
              <a:rPr lang="zh-TW" altLang="en-US" dirty="0" smtClean="0"/>
              <a:t>資料匯入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如何將資料載入成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讀寫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</a:p>
          <a:p>
            <a:pPr lvl="1"/>
            <a:r>
              <a:rPr lang="zh-TW" altLang="en-US" dirty="0" smtClean="0"/>
              <a:t>讀寫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Reading and writing data in Excel format</a:t>
            </a:r>
          </a:p>
          <a:p>
            <a:pPr lvl="1"/>
            <a:r>
              <a:rPr lang="zh-TW" altLang="en-US" dirty="0" smtClean="0"/>
              <a:t>讀寫 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</a:p>
          <a:p>
            <a:pPr lvl="1"/>
            <a:r>
              <a:rPr lang="zh-TW" altLang="en-US" dirty="0" smtClean="0"/>
              <a:t>讀取網頁表格資料</a:t>
            </a:r>
          </a:p>
          <a:p>
            <a:r>
              <a:rPr lang="en-US" altLang="zh-TW" dirty="0" smtClean="0"/>
              <a:t>pandas</a:t>
            </a:r>
            <a:r>
              <a:rPr lang="zh-TW" altLang="en-US" dirty="0" smtClean="0"/>
              <a:t>資料清理</a:t>
            </a:r>
            <a:r>
              <a:rPr lang="en-US" altLang="zh-TW" dirty="0" smtClean="0"/>
              <a:t>(Data cleaning)</a:t>
            </a:r>
          </a:p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的運算</a:t>
            </a:r>
            <a:r>
              <a:rPr lang="en-US" altLang="zh-TW" dirty="0" smtClean="0"/>
              <a:t>1:Data Aggregation and Group Operations</a:t>
            </a:r>
            <a:br>
              <a:rPr lang="en-US" altLang="zh-TW" dirty="0" smtClean="0"/>
            </a:br>
            <a:r>
              <a:rPr lang="zh-TW" altLang="en-US" dirty="0" smtClean="0"/>
              <a:t>資料匯總和組操作常見運算</a:t>
            </a:r>
          </a:p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的運算</a:t>
            </a:r>
            <a:r>
              <a:rPr lang="en-US" altLang="zh-TW" dirty="0" smtClean="0"/>
              <a:t>2:Combining and Merging Datasets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合併資料集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08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2888" y="2716798"/>
            <a:ext cx="75971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='https://en.wikipedia.org/wiki/</a:t>
            </a:r>
            <a:r>
              <a:rPr lang="en-US" altLang="zh-TW" dirty="0" err="1"/>
              <a:t>The_Beatles_discography</a:t>
            </a:r>
            <a:r>
              <a:rPr lang="en-US" altLang="zh-TW" dirty="0"/>
              <a:t>'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dfs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pd.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read_html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dfs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dfs</a:t>
            </a:r>
            <a:r>
              <a:rPr lang="en-US" altLang="zh-TW" dirty="0" smtClean="0"/>
              <a:t>[0</a:t>
            </a:r>
            <a:r>
              <a:rPr lang="en-US" altLang="zh-TW" dirty="0"/>
              <a:t>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en-US" altLang="zh-TW" dirty="0" err="1"/>
              <a:t>dfs</a:t>
            </a:r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9048" y="219194"/>
            <a:ext cx="601235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pandas.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read_html</a:t>
            </a:r>
            <a:r>
              <a:rPr lang="en-US" altLang="zh-TW" sz="3200" dirty="0" smtClean="0"/>
              <a:t>()</a:t>
            </a:r>
          </a:p>
          <a:p>
            <a:r>
              <a:rPr lang="en-US" altLang="zh-TW" sz="1400" dirty="0"/>
              <a:t>https://pandas.pydata.org/docs/reference/api/pandas.read_html.html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20" t="12787" r="-220" b="3114"/>
          <a:stretch/>
        </p:blipFill>
        <p:spPr>
          <a:xfrm>
            <a:off x="4771964" y="1176635"/>
            <a:ext cx="6934200" cy="19545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25340" y="4766995"/>
            <a:ext cx="662178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[Pandas</a:t>
            </a:r>
            <a:r>
              <a:rPr lang="zh-TW" altLang="en-US" dirty="0"/>
              <a:t>教學</a:t>
            </a:r>
            <a:r>
              <a:rPr lang="en-US" altLang="zh-TW" dirty="0"/>
              <a:t>]</a:t>
            </a:r>
            <a:r>
              <a:rPr lang="zh-TW" altLang="en-US" dirty="0"/>
              <a:t>掌握</a:t>
            </a:r>
            <a:r>
              <a:rPr lang="en-US" altLang="zh-TW" dirty="0"/>
              <a:t>Pandas </a:t>
            </a:r>
            <a:r>
              <a:rPr lang="en-US" altLang="zh-TW" dirty="0" err="1"/>
              <a:t>DataFrame</a:t>
            </a:r>
            <a:r>
              <a:rPr lang="zh-TW" altLang="en-US" dirty="0"/>
              <a:t>讀取網頁表格的實作</a:t>
            </a:r>
            <a:r>
              <a:rPr lang="zh-TW" altLang="en-US" dirty="0" smtClean="0"/>
              <a:t>技巧</a:t>
            </a:r>
            <a:endParaRPr lang="en-US" altLang="zh-TW" dirty="0" smtClean="0"/>
          </a:p>
          <a:p>
            <a:r>
              <a:rPr lang="en-US" altLang="zh-TW" sz="1200" dirty="0"/>
              <a:t>https://www.learncodewithmike.com/2020/11/read-html-table-using-pandas.html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437150" y="157638"/>
            <a:ext cx="4339650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rgbClr val="FFFF00"/>
                </a:solidFill>
              </a:rPr>
              <a:t>讀取網頁表格</a:t>
            </a:r>
          </a:p>
        </p:txBody>
      </p:sp>
    </p:spTree>
    <p:extLst>
      <p:ext uri="{BB962C8B-B14F-4D97-AF65-F5344CB8AC3E}">
        <p14:creationId xmlns:p14="http://schemas.microsoft.com/office/powerpoint/2010/main" val="226486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7110" y="959485"/>
            <a:ext cx="3472530" cy="539220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7986" y="327025"/>
            <a:ext cx="5940320" cy="60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1.DATA </a:t>
            </a:r>
            <a:r>
              <a:rPr lang="en-US" altLang="zh-TW" sz="3600" dirty="0"/>
              <a:t>SCIENCE</a:t>
            </a:r>
            <a:r>
              <a:rPr lang="zh-TW" altLang="en-US" sz="3600" dirty="0"/>
              <a:t>資料</a:t>
            </a:r>
            <a:r>
              <a:rPr lang="zh-TW" altLang="en-US" sz="3600" dirty="0" smtClean="0"/>
              <a:t>科學</a:t>
            </a:r>
            <a:endParaRPr lang="en-US" altLang="zh-TW" sz="3600" dirty="0"/>
          </a:p>
          <a:p>
            <a:r>
              <a:rPr lang="en-US" altLang="zh-TW" sz="3600" dirty="0" smtClean="0"/>
              <a:t>2</a:t>
            </a:r>
            <a:r>
              <a:rPr lang="en-US" altLang="zh-TW" sz="3600" dirty="0"/>
              <a:t>.</a:t>
            </a:r>
            <a:r>
              <a:rPr lang="zh-TW" altLang="en-US" sz="3600" dirty="0"/>
              <a:t>資料科學底層核心技術</a:t>
            </a:r>
            <a:r>
              <a:rPr lang="en-US" altLang="zh-TW" sz="3600" dirty="0" smtClean="0"/>
              <a:t>NUMPY</a:t>
            </a:r>
          </a:p>
          <a:p>
            <a:r>
              <a:rPr lang="en-US" altLang="zh-TW" sz="3600" dirty="0" smtClean="0"/>
              <a:t>3</a:t>
            </a:r>
            <a:r>
              <a:rPr lang="en-US" altLang="zh-TW" sz="3600" dirty="0"/>
              <a:t>.</a:t>
            </a:r>
            <a:r>
              <a:rPr lang="zh-TW" altLang="en-US" sz="3600" dirty="0"/>
              <a:t>資料視覺化</a:t>
            </a:r>
            <a:r>
              <a:rPr lang="en-US" altLang="zh-TW" sz="3600" dirty="0"/>
              <a:t>(Data </a:t>
            </a:r>
            <a:r>
              <a:rPr lang="en-US" altLang="zh-TW" sz="3600" dirty="0" smtClean="0"/>
              <a:t>Visualization)</a:t>
            </a:r>
          </a:p>
          <a:p>
            <a:r>
              <a:rPr lang="en-US" altLang="zh-TW" sz="3600" dirty="0" smtClean="0"/>
              <a:t>4.Pandas</a:t>
            </a:r>
            <a:r>
              <a:rPr lang="zh-TW" altLang="en-US" sz="3600" dirty="0"/>
              <a:t>技術實戰 </a:t>
            </a:r>
          </a:p>
        </p:txBody>
      </p:sp>
    </p:spTree>
    <p:extLst>
      <p:ext uri="{BB962C8B-B14F-4D97-AF65-F5344CB8AC3E}">
        <p14:creationId xmlns:p14="http://schemas.microsoft.com/office/powerpoint/2010/main" val="30342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r>
              <a:rPr lang="en-US" altLang="zh-TW" sz="9600" dirty="0" smtClean="0"/>
              <a:t>.</a:t>
            </a:r>
          </a:p>
          <a:p>
            <a:pPr algn="ctr"/>
            <a:r>
              <a:rPr lang="en-US" altLang="zh-TW" sz="4400" dirty="0" smtClean="0"/>
              <a:t>DATA SCIENCE</a:t>
            </a:r>
          </a:p>
          <a:p>
            <a:pPr algn="ctr"/>
            <a:r>
              <a:rPr lang="zh-TW" altLang="en-US" sz="4400" dirty="0" smtClean="0"/>
              <a:t>資料</a:t>
            </a:r>
            <a:r>
              <a:rPr lang="zh-TW" altLang="en-US" sz="4400" dirty="0"/>
              <a:t>科學</a:t>
            </a:r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/>
              <a:t>2.</a:t>
            </a:r>
          </a:p>
          <a:p>
            <a:pPr algn="ctr"/>
            <a:r>
              <a:rPr lang="zh-TW" altLang="en-US" sz="4400" dirty="0" smtClean="0"/>
              <a:t>資料</a:t>
            </a:r>
            <a:r>
              <a:rPr lang="zh-TW" altLang="en-US" sz="4400" dirty="0"/>
              <a:t>科學底層核心</a:t>
            </a:r>
            <a:r>
              <a:rPr lang="zh-TW" altLang="en-US" sz="4400" dirty="0" smtClean="0"/>
              <a:t>技術</a:t>
            </a:r>
            <a:endParaRPr lang="en-US" altLang="zh-TW" sz="4400" dirty="0" smtClean="0"/>
          </a:p>
          <a:p>
            <a:pPr algn="ctr"/>
            <a:r>
              <a:rPr lang="en-US" altLang="zh-TW" sz="4400" dirty="0" smtClean="0"/>
              <a:t>NUMPY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27189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7488" y="134112"/>
            <a:ext cx="2542032" cy="696468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9988" y="1260348"/>
            <a:ext cx="10058400" cy="4050792"/>
          </a:xfrm>
        </p:spPr>
        <p:txBody>
          <a:bodyPr/>
          <a:lstStyle/>
          <a:p>
            <a:r>
              <a:rPr lang="en-US" altLang="zh-TW" dirty="0" smtClean="0"/>
              <a:t>NUMPY</a:t>
            </a:r>
          </a:p>
          <a:p>
            <a:r>
              <a:rPr lang="en-US" altLang="zh-TW" dirty="0" err="1" smtClean="0"/>
              <a:t>ndarray</a:t>
            </a:r>
            <a:r>
              <a:rPr lang="zh-TW" altLang="en-US" dirty="0"/>
              <a:t>資料結構與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r>
              <a:rPr lang="en-US" altLang="zh-TW" dirty="0" err="1" smtClean="0"/>
              <a:t>ndarray</a:t>
            </a:r>
            <a:r>
              <a:rPr lang="zh-TW" altLang="en-US" dirty="0"/>
              <a:t>的各項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Universal function</a:t>
            </a:r>
          </a:p>
          <a:p>
            <a:pPr lvl="1"/>
            <a:r>
              <a:rPr lang="en-US" altLang="zh-TW" dirty="0" smtClean="0"/>
              <a:t>broadcasting</a:t>
            </a:r>
            <a:endParaRPr lang="en-US" altLang="zh-TW" dirty="0"/>
          </a:p>
          <a:p>
            <a:r>
              <a:rPr lang="en-US" altLang="zh-TW" dirty="0" smtClean="0"/>
              <a:t>NUMPY</a:t>
            </a:r>
            <a:r>
              <a:rPr lang="zh-TW" altLang="en-US" dirty="0"/>
              <a:t>的模組  </a:t>
            </a:r>
            <a:endParaRPr lang="en-US" altLang="zh-TW" dirty="0"/>
          </a:p>
          <a:p>
            <a:pPr lvl="1"/>
            <a:r>
              <a:rPr lang="en-US" altLang="zh-TW" dirty="0" err="1" smtClean="0"/>
              <a:t>numpy.random</a:t>
            </a:r>
            <a:endParaRPr lang="en-US" altLang="zh-TW" dirty="0" smtClean="0"/>
          </a:p>
          <a:p>
            <a:r>
              <a:rPr lang="en-US" altLang="zh-TW" dirty="0" smtClean="0"/>
              <a:t>NUMPY</a:t>
            </a:r>
            <a:r>
              <a:rPr lang="zh-TW" altLang="en-US" dirty="0"/>
              <a:t>的進階主題</a:t>
            </a:r>
          </a:p>
        </p:txBody>
      </p:sp>
    </p:spTree>
    <p:extLst>
      <p:ext uri="{BB962C8B-B14F-4D97-AF65-F5344CB8AC3E}">
        <p14:creationId xmlns:p14="http://schemas.microsoft.com/office/powerpoint/2010/main" val="312259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NUMPY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2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3</a:t>
            </a:r>
            <a:r>
              <a:rPr lang="en-US" altLang="zh-TW" sz="9600" dirty="0" smtClean="0"/>
              <a:t>.</a:t>
            </a:r>
          </a:p>
          <a:p>
            <a:pPr algn="ctr"/>
            <a:r>
              <a:rPr lang="zh-TW" altLang="en-US" sz="4400" dirty="0" smtClean="0"/>
              <a:t>資料視覺化</a:t>
            </a:r>
            <a:endParaRPr lang="en-US" altLang="zh-TW" sz="4400" dirty="0" smtClean="0"/>
          </a:p>
          <a:p>
            <a:pPr algn="ctr"/>
            <a:r>
              <a:rPr lang="en-US" altLang="zh-TW" sz="4400" dirty="0" smtClean="0"/>
              <a:t>Data Visualization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2410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368" y="327660"/>
            <a:ext cx="4850892" cy="3710940"/>
          </a:xfrm>
        </p:spPr>
        <p:txBody>
          <a:bodyPr>
            <a:normAutofit/>
          </a:bodyPr>
          <a:lstStyle/>
          <a:p>
            <a:r>
              <a:rPr lang="zh-TW" altLang="en-US" dirty="0"/>
              <a:t>資料視覺化</a:t>
            </a:r>
            <a:r>
              <a:rPr lang="en-US" altLang="zh-TW" dirty="0"/>
              <a:t>(Data Visualization)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 </a:t>
            </a:r>
            <a:r>
              <a:rPr lang="en-US" altLang="zh-TW" dirty="0"/>
              <a:t>and information </a:t>
            </a:r>
            <a:r>
              <a:rPr lang="en-US" altLang="zh-TW" dirty="0" smtClean="0"/>
              <a:t>visualization</a:t>
            </a:r>
          </a:p>
          <a:p>
            <a:pPr lvl="1"/>
            <a:r>
              <a:rPr lang="en-US" altLang="zh-TW" dirty="0"/>
              <a:t>Informatics</a:t>
            </a:r>
            <a:endParaRPr lang="en-US" altLang="zh-TW" dirty="0"/>
          </a:p>
          <a:p>
            <a:r>
              <a:rPr lang="zh-TW" altLang="en-US" dirty="0"/>
              <a:t>資料視覺化常用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Seaborn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D3.js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….</a:t>
            </a:r>
            <a:endParaRPr lang="zh-TW" altLang="en-US" dirty="0"/>
          </a:p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簡介</a:t>
            </a:r>
            <a:r>
              <a:rPr lang="zh-TW" altLang="en-US" dirty="0"/>
              <a:t>與學習資源</a:t>
            </a:r>
          </a:p>
          <a:p>
            <a:r>
              <a:rPr lang="en-US" altLang="zh-TW" dirty="0" err="1"/>
              <a:t>matplotlib</a:t>
            </a:r>
            <a:r>
              <a:rPr lang="zh-TW" altLang="en-US" dirty="0"/>
              <a:t>畫圖架構</a:t>
            </a:r>
          </a:p>
          <a:p>
            <a:r>
              <a:rPr lang="en-US" altLang="zh-TW" dirty="0" err="1"/>
              <a:t>matplotlib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27320" y="3207603"/>
            <a:ext cx="4572000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單一圖表的顯示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zh-TW" altLang="en-US" dirty="0"/>
              <a:t>折現圖加以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sz="1200" dirty="0"/>
              <a:t>線寬 </a:t>
            </a:r>
            <a:r>
              <a:rPr lang="en-US" altLang="zh-TW" sz="1200" dirty="0"/>
              <a:t>linewidth(</a:t>
            </a:r>
            <a:r>
              <a:rPr lang="en-US" altLang="zh-TW" sz="1200" dirty="0" err="1"/>
              <a:t>lw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線條樣式 </a:t>
            </a:r>
            <a:r>
              <a:rPr lang="en-US" altLang="zh-TW" sz="1200" dirty="0" err="1"/>
              <a:t>linestyle</a:t>
            </a:r>
            <a:r>
              <a:rPr lang="en-US" altLang="zh-TW" sz="1200" dirty="0"/>
              <a:t>(ls) </a:t>
            </a:r>
            <a:r>
              <a:rPr lang="en-US" altLang="zh-TW" sz="1200" dirty="0" err="1"/>
              <a:t>linestyle</a:t>
            </a:r>
            <a:r>
              <a:rPr lang="en-US" altLang="zh-TW" sz="1200" dirty="0"/>
              <a:t> </a:t>
            </a:r>
            <a:r>
              <a:rPr lang="zh-TW" altLang="en-US" sz="1200" dirty="0"/>
              <a:t>中文說明</a:t>
            </a:r>
          </a:p>
          <a:p>
            <a:r>
              <a:rPr lang="zh-TW" altLang="en-US" sz="1200" dirty="0"/>
              <a:t>顏色配置 </a:t>
            </a:r>
            <a:r>
              <a:rPr lang="en-US" altLang="zh-TW" sz="1200" dirty="0"/>
              <a:t>color</a:t>
            </a:r>
          </a:p>
          <a:p>
            <a:r>
              <a:rPr lang="zh-TW" altLang="en-US" sz="1200" dirty="0"/>
              <a:t>節點的樣式 </a:t>
            </a:r>
            <a:r>
              <a:rPr lang="en-US" altLang="zh-TW" sz="1200" dirty="0"/>
              <a:t>marker</a:t>
            </a:r>
          </a:p>
          <a:p>
            <a:r>
              <a:rPr lang="zh-TW" altLang="en-US" sz="1200" dirty="0"/>
              <a:t>標題 </a:t>
            </a:r>
            <a:r>
              <a:rPr lang="en-US" altLang="zh-TW" sz="1200" dirty="0"/>
              <a:t>| x </a:t>
            </a:r>
            <a:r>
              <a:rPr lang="zh-TW" altLang="en-US" sz="1200" dirty="0"/>
              <a:t>軸 </a:t>
            </a:r>
            <a:r>
              <a:rPr lang="en-US" altLang="zh-TW" sz="1200" dirty="0"/>
              <a:t>| y </a:t>
            </a:r>
            <a:r>
              <a:rPr lang="zh-TW" altLang="en-US" sz="1200" dirty="0"/>
              <a:t>軸</a:t>
            </a:r>
          </a:p>
          <a:p>
            <a:r>
              <a:rPr lang="zh-TW" altLang="en-US" sz="1200" dirty="0"/>
              <a:t>途中的文字與數學公式顯示技術 </a:t>
            </a:r>
            <a:r>
              <a:rPr lang="en-US" altLang="zh-TW" sz="1200" dirty="0"/>
              <a:t>Text in </a:t>
            </a:r>
            <a:r>
              <a:rPr lang="en-US" altLang="zh-TW" sz="1200" dirty="0" err="1"/>
              <a:t>Matplotlib</a:t>
            </a:r>
            <a:r>
              <a:rPr lang="en-US" altLang="zh-TW" sz="1200" dirty="0"/>
              <a:t> Plots</a:t>
            </a:r>
          </a:p>
          <a:p>
            <a:r>
              <a:rPr lang="en-US" altLang="zh-TW" sz="1200" dirty="0"/>
              <a:t>legend()</a:t>
            </a:r>
          </a:p>
        </p:txBody>
      </p:sp>
      <p:sp>
        <p:nvSpPr>
          <p:cNvPr id="5" name="矩形 4"/>
          <p:cNvSpPr/>
          <p:nvPr/>
        </p:nvSpPr>
        <p:spPr>
          <a:xfrm>
            <a:off x="5173980" y="615087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err="1" smtClean="0"/>
              <a:t>Matplotlib</a:t>
            </a:r>
            <a:r>
              <a:rPr lang="zh-TW" altLang="en-US" sz="2800" dirty="0" smtClean="0"/>
              <a:t>技術實戰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單一</a:t>
            </a:r>
            <a:r>
              <a:rPr lang="zh-TW" altLang="en-US" dirty="0"/>
              <a:t>圖表的顯示技術以折現圖加以說明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各種統計圖表的顯示技術 </a:t>
            </a:r>
            <a:r>
              <a:rPr lang="en-US" altLang="zh-TW" dirty="0"/>
              <a:t>Statistics plots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plot() </a:t>
            </a:r>
            <a:r>
              <a:rPr lang="zh-TW" altLang="en-US" dirty="0"/>
              <a:t>折線圖 </a:t>
            </a:r>
            <a:r>
              <a:rPr lang="en-US" altLang="zh-TW" dirty="0"/>
              <a:t>== </a:t>
            </a:r>
            <a:r>
              <a:rPr lang="zh-TW" altLang="en-US" dirty="0"/>
              <a:t>了解資料趨勢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scatter() </a:t>
            </a:r>
            <a:r>
              <a:rPr lang="zh-TW" altLang="en-US" dirty="0"/>
              <a:t>散布圖 </a:t>
            </a:r>
            <a:r>
              <a:rPr lang="en-US" altLang="zh-TW" dirty="0"/>
              <a:t>== </a:t>
            </a:r>
            <a:r>
              <a:rPr lang="zh-TW" altLang="en-US" dirty="0"/>
              <a:t>了解資料相關度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多表並陳的技術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Interactive Visualization(</a:t>
            </a:r>
            <a:r>
              <a:rPr lang="zh-TW" altLang="en-US" dirty="0"/>
              <a:t>互動式顯示</a:t>
            </a:r>
            <a:r>
              <a:rPr lang="en-US" altLang="zh-TW" dirty="0"/>
              <a:t>)</a:t>
            </a:r>
            <a:r>
              <a:rPr lang="zh-TW" altLang="en-US" dirty="0"/>
              <a:t>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97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978" y="333663"/>
            <a:ext cx="6259195" cy="62591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4882" y="444391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matplotlib</a:t>
            </a:r>
            <a:r>
              <a:rPr lang="zh-TW" altLang="en-US" dirty="0"/>
              <a:t>畫圖架構</a:t>
            </a:r>
          </a:p>
        </p:txBody>
      </p:sp>
    </p:spTree>
    <p:extLst>
      <p:ext uri="{BB962C8B-B14F-4D97-AF65-F5344CB8AC3E}">
        <p14:creationId xmlns:p14="http://schemas.microsoft.com/office/powerpoint/2010/main" val="403309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144</TotalTime>
  <Words>600</Words>
  <Application>Microsoft Office PowerPoint</Application>
  <PresentationFormat>寬螢幕</PresentationFormat>
  <Paragraphs>125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標楷體</vt:lpstr>
      <vt:lpstr>Rockwell</vt:lpstr>
      <vt:lpstr>Rockwell Condensed</vt:lpstr>
      <vt:lpstr>Wingdings</vt:lpstr>
      <vt:lpstr>木刻字型</vt:lpstr>
      <vt:lpstr>資料科學技術報告</vt:lpstr>
      <vt:lpstr>AGENDA</vt:lpstr>
      <vt:lpstr>PowerPoint 簡報</vt:lpstr>
      <vt:lpstr>PowerPoint 簡報</vt:lpstr>
      <vt:lpstr>aGENDA</vt:lpstr>
      <vt:lpstr>NUMPY </vt:lpstr>
      <vt:lpstr>PowerPoint 簡報</vt:lpstr>
      <vt:lpstr>PowerPoint 簡報</vt:lpstr>
      <vt:lpstr>PowerPoint 簡報</vt:lpstr>
      <vt:lpstr>各種統計圖表的顯示技術  Statistics plots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機器學習課程期中考報告資料科學技術報告</dc:title>
  <dc:creator>owner</dc:creator>
  <cp:lastModifiedBy>owner</cp:lastModifiedBy>
  <cp:revision>10</cp:revision>
  <dcterms:created xsi:type="dcterms:W3CDTF">2023-04-11T01:50:11Z</dcterms:created>
  <dcterms:modified xsi:type="dcterms:W3CDTF">2023-04-11T04:14:16Z</dcterms:modified>
</cp:coreProperties>
</file>