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256" r:id="rId2"/>
    <p:sldId id="420" r:id="rId3"/>
    <p:sldId id="419" r:id="rId4"/>
    <p:sldId id="362" r:id="rId5"/>
    <p:sldId id="411" r:id="rId6"/>
    <p:sldId id="417" r:id="rId7"/>
    <p:sldId id="418" r:id="rId8"/>
    <p:sldId id="414" r:id="rId9"/>
    <p:sldId id="416" r:id="rId10"/>
    <p:sldId id="387" r:id="rId11"/>
    <p:sldId id="366" r:id="rId12"/>
    <p:sldId id="367" r:id="rId13"/>
    <p:sldId id="388" r:id="rId14"/>
    <p:sldId id="389" r:id="rId15"/>
    <p:sldId id="368" r:id="rId16"/>
    <p:sldId id="408" r:id="rId17"/>
    <p:sldId id="409" r:id="rId18"/>
    <p:sldId id="310" r:id="rId19"/>
    <p:sldId id="358" r:id="rId20"/>
    <p:sldId id="421" r:id="rId21"/>
    <p:sldId id="295" r:id="rId22"/>
    <p:sldId id="296" r:id="rId23"/>
    <p:sldId id="297" r:id="rId24"/>
    <p:sldId id="298" r:id="rId25"/>
    <p:sldId id="299" r:id="rId26"/>
    <p:sldId id="300" r:id="rId27"/>
    <p:sldId id="301" r:id="rId28"/>
    <p:sldId id="303" r:id="rId29"/>
    <p:sldId id="304" r:id="rId30"/>
    <p:sldId id="305" r:id="rId31"/>
    <p:sldId id="306" r:id="rId32"/>
    <p:sldId id="307" r:id="rId33"/>
    <p:sldId id="308" r:id="rId34"/>
    <p:sldId id="309" r:id="rId35"/>
    <p:sldId id="390" r:id="rId36"/>
    <p:sldId id="407" r:id="rId37"/>
    <p:sldId id="422" r:id="rId38"/>
    <p:sldId id="423" r:id="rId39"/>
    <p:sldId id="391" r:id="rId40"/>
    <p:sldId id="392" r:id="rId41"/>
    <p:sldId id="393" r:id="rId42"/>
    <p:sldId id="394" r:id="rId43"/>
    <p:sldId id="395" r:id="rId44"/>
    <p:sldId id="406" r:id="rId45"/>
    <p:sldId id="404" r:id="rId46"/>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FB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5987" autoAdjust="0"/>
    <p:restoredTop sz="94660"/>
  </p:normalViewPr>
  <p:slideViewPr>
    <p:cSldViewPr snapToGrid="0">
      <p:cViewPr>
        <p:scale>
          <a:sx n="75" d="100"/>
          <a:sy n="75" d="100"/>
        </p:scale>
        <p:origin x="1002" y="816"/>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F74E5A-451A-42A6-A802-22B085D7425A}" type="datetimeFigureOut">
              <a:rPr lang="zh-TW" altLang="en-US" smtClean="0"/>
              <a:t>2017/7/22</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0C35BF-453B-4EAA-9F28-C069B6725A81}" type="slidenum">
              <a:rPr lang="zh-TW" altLang="en-US" smtClean="0"/>
              <a:t>‹#›</a:t>
            </a:fld>
            <a:endParaRPr lang="zh-TW" altLang="en-US"/>
          </a:p>
        </p:txBody>
      </p:sp>
    </p:spTree>
    <p:extLst>
      <p:ext uri="{BB962C8B-B14F-4D97-AF65-F5344CB8AC3E}">
        <p14:creationId xmlns:p14="http://schemas.microsoft.com/office/powerpoint/2010/main" val="553866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2C6CEB0-B892-4418-8CE8-F2C5EA313A10}" type="slidenum">
              <a:rPr lang="en-US" altLang="zh-TW" sz="1200"/>
              <a:pPr/>
              <a:t>5</a:t>
            </a:fld>
            <a:endParaRPr lang="en-US" altLang="zh-TW" sz="1200"/>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6221570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68651C1-5CD1-4AF9-A744-9C0AE2A5224A}" type="slidenum">
              <a:rPr lang="en-US" altLang="zh-TW" sz="1200"/>
              <a:pPr/>
              <a:t>26</a:t>
            </a:fld>
            <a:endParaRPr lang="en-US" altLang="zh-TW" sz="1200"/>
          </a:p>
        </p:txBody>
      </p:sp>
      <p:sp>
        <p:nvSpPr>
          <p:cNvPr id="114690" name="Rectangle 2"/>
          <p:cNvSpPr>
            <a:spLocks noGrp="1" noRot="1" noChangeAspect="1" noChangeArrowheads="1" noTextEdit="1"/>
          </p:cNvSpPr>
          <p:nvPr>
            <p:ph type="sldImg"/>
          </p:nvPr>
        </p:nvSpPr>
        <p:spPr>
          <a:xfrm>
            <a:off x="1371600" y="1143000"/>
            <a:ext cx="4114800" cy="3086100"/>
          </a:xfrm>
          <a:solidFill>
            <a:srgbClr val="FFFFFF"/>
          </a:solidFill>
          <a:ln/>
        </p:spPr>
      </p:sp>
      <p:sp>
        <p:nvSpPr>
          <p:cNvPr id="114691"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TW" altLang="zh-TW" smtClean="0">
              <a:latin typeface="Arial" panose="020B0604020202020204" pitchFamily="34" charset="0"/>
            </a:endParaRPr>
          </a:p>
        </p:txBody>
      </p:sp>
    </p:spTree>
    <p:extLst>
      <p:ext uri="{BB962C8B-B14F-4D97-AF65-F5344CB8AC3E}">
        <p14:creationId xmlns:p14="http://schemas.microsoft.com/office/powerpoint/2010/main" val="729362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58A57A4-FFCE-4EB6-9ABE-1A9E5ED8B109}" type="slidenum">
              <a:rPr lang="en-US" altLang="zh-TW" sz="1200"/>
              <a:pPr/>
              <a:t>27</a:t>
            </a:fld>
            <a:endParaRPr lang="en-US" altLang="zh-TW" sz="1200"/>
          </a:p>
        </p:txBody>
      </p:sp>
      <p:sp>
        <p:nvSpPr>
          <p:cNvPr id="116738" name="Rectangle 2"/>
          <p:cNvSpPr>
            <a:spLocks noGrp="1" noRot="1" noChangeAspect="1" noChangeArrowheads="1" noTextEdit="1"/>
          </p:cNvSpPr>
          <p:nvPr>
            <p:ph type="sldImg"/>
          </p:nvPr>
        </p:nvSpPr>
        <p:spPr>
          <a:xfrm>
            <a:off x="1371600" y="1143000"/>
            <a:ext cx="4114800" cy="3086100"/>
          </a:xfrm>
          <a:solidFill>
            <a:srgbClr val="FFFFFF"/>
          </a:solidFill>
          <a:ln/>
        </p:spPr>
      </p:sp>
      <p:sp>
        <p:nvSpPr>
          <p:cNvPr id="116739"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TW" altLang="zh-TW" smtClean="0">
              <a:latin typeface="Arial" panose="020B0604020202020204" pitchFamily="34" charset="0"/>
            </a:endParaRPr>
          </a:p>
        </p:txBody>
      </p:sp>
    </p:spTree>
    <p:extLst>
      <p:ext uri="{BB962C8B-B14F-4D97-AF65-F5344CB8AC3E}">
        <p14:creationId xmlns:p14="http://schemas.microsoft.com/office/powerpoint/2010/main" val="17744905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43C4885-AB72-4C80-9E85-4E03E42F8A4E}" type="slidenum">
              <a:rPr lang="en-US" altLang="zh-TW" sz="1200"/>
              <a:pPr/>
              <a:t>28</a:t>
            </a:fld>
            <a:endParaRPr lang="en-US" altLang="zh-TW" sz="1200"/>
          </a:p>
        </p:txBody>
      </p:sp>
      <p:sp>
        <p:nvSpPr>
          <p:cNvPr id="120834" name="Rectangle 2"/>
          <p:cNvSpPr>
            <a:spLocks noGrp="1" noRot="1" noChangeAspect="1" noChangeArrowheads="1" noTextEdit="1"/>
          </p:cNvSpPr>
          <p:nvPr>
            <p:ph type="sldImg"/>
          </p:nvPr>
        </p:nvSpPr>
        <p:spPr>
          <a:xfrm>
            <a:off x="1371600" y="1143000"/>
            <a:ext cx="4114800" cy="3086100"/>
          </a:xfrm>
          <a:solidFill>
            <a:srgbClr val="FFFFFF"/>
          </a:solidFill>
          <a:ln/>
        </p:spPr>
      </p:sp>
      <p:sp>
        <p:nvSpPr>
          <p:cNvPr id="120835"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TW" altLang="zh-TW" smtClean="0">
              <a:latin typeface="Arial" panose="020B0604020202020204" pitchFamily="34" charset="0"/>
            </a:endParaRPr>
          </a:p>
        </p:txBody>
      </p:sp>
    </p:spTree>
    <p:extLst>
      <p:ext uri="{BB962C8B-B14F-4D97-AF65-F5344CB8AC3E}">
        <p14:creationId xmlns:p14="http://schemas.microsoft.com/office/powerpoint/2010/main" val="13661890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79D5ECB-ACA1-4E83-8993-25358BE77841}" type="slidenum">
              <a:rPr lang="en-US" altLang="zh-TW" sz="1200"/>
              <a:pPr/>
              <a:t>29</a:t>
            </a:fld>
            <a:endParaRPr lang="en-US" altLang="zh-TW" sz="1200"/>
          </a:p>
        </p:txBody>
      </p:sp>
      <p:sp>
        <p:nvSpPr>
          <p:cNvPr id="122882" name="Rectangle 2"/>
          <p:cNvSpPr>
            <a:spLocks noGrp="1" noRot="1" noChangeAspect="1" noChangeArrowheads="1" noTextEdit="1"/>
          </p:cNvSpPr>
          <p:nvPr>
            <p:ph type="sldImg"/>
          </p:nvPr>
        </p:nvSpPr>
        <p:spPr>
          <a:xfrm>
            <a:off x="1371600" y="1143000"/>
            <a:ext cx="4114800" cy="3086100"/>
          </a:xfrm>
          <a:solidFill>
            <a:srgbClr val="FFFFFF"/>
          </a:solidFill>
          <a:ln/>
        </p:spPr>
      </p:sp>
      <p:sp>
        <p:nvSpPr>
          <p:cNvPr id="122883"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TW" altLang="zh-TW" smtClean="0">
              <a:latin typeface="Arial" panose="020B0604020202020204" pitchFamily="34" charset="0"/>
            </a:endParaRPr>
          </a:p>
        </p:txBody>
      </p:sp>
    </p:spTree>
    <p:extLst>
      <p:ext uri="{BB962C8B-B14F-4D97-AF65-F5344CB8AC3E}">
        <p14:creationId xmlns:p14="http://schemas.microsoft.com/office/powerpoint/2010/main" val="4321464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6C5E0E5-6210-40E4-82C7-CC1BF8872DED}" type="slidenum">
              <a:rPr lang="en-US" altLang="zh-TW" sz="1200"/>
              <a:pPr/>
              <a:t>30</a:t>
            </a:fld>
            <a:endParaRPr lang="en-US" altLang="zh-TW" sz="1200"/>
          </a:p>
        </p:txBody>
      </p:sp>
      <p:sp>
        <p:nvSpPr>
          <p:cNvPr id="124930" name="Rectangle 2"/>
          <p:cNvSpPr>
            <a:spLocks noGrp="1" noRot="1" noChangeAspect="1" noChangeArrowheads="1" noTextEdit="1"/>
          </p:cNvSpPr>
          <p:nvPr>
            <p:ph type="sldImg"/>
          </p:nvPr>
        </p:nvSpPr>
        <p:spPr>
          <a:xfrm>
            <a:off x="1371600" y="1143000"/>
            <a:ext cx="4114800" cy="3086100"/>
          </a:xfrm>
          <a:solidFill>
            <a:srgbClr val="FFFFFF"/>
          </a:solidFill>
          <a:ln/>
        </p:spPr>
      </p:sp>
      <p:sp>
        <p:nvSpPr>
          <p:cNvPr id="124931"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TW" altLang="zh-TW" smtClean="0">
              <a:latin typeface="Arial" panose="020B0604020202020204" pitchFamily="34" charset="0"/>
            </a:endParaRPr>
          </a:p>
        </p:txBody>
      </p:sp>
    </p:spTree>
    <p:extLst>
      <p:ext uri="{BB962C8B-B14F-4D97-AF65-F5344CB8AC3E}">
        <p14:creationId xmlns:p14="http://schemas.microsoft.com/office/powerpoint/2010/main" val="2716920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972A963-434D-4922-86C0-D51A6C9E1B5A}" type="slidenum">
              <a:rPr lang="en-US" altLang="zh-TW" sz="1200"/>
              <a:pPr/>
              <a:t>31</a:t>
            </a:fld>
            <a:endParaRPr lang="en-US" altLang="zh-TW" sz="1200"/>
          </a:p>
        </p:txBody>
      </p:sp>
      <p:sp>
        <p:nvSpPr>
          <p:cNvPr id="126978" name="Rectangle 2"/>
          <p:cNvSpPr>
            <a:spLocks noGrp="1" noRot="1" noChangeAspect="1" noChangeArrowheads="1" noTextEdit="1"/>
          </p:cNvSpPr>
          <p:nvPr>
            <p:ph type="sldImg"/>
          </p:nvPr>
        </p:nvSpPr>
        <p:spPr>
          <a:xfrm>
            <a:off x="1371600" y="1143000"/>
            <a:ext cx="4114800" cy="3086100"/>
          </a:xfrm>
          <a:solidFill>
            <a:srgbClr val="FFFFFF"/>
          </a:solidFill>
          <a:ln/>
        </p:spPr>
      </p:sp>
      <p:sp>
        <p:nvSpPr>
          <p:cNvPr id="126979"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TW" altLang="zh-TW" smtClean="0">
              <a:latin typeface="Arial" panose="020B0604020202020204" pitchFamily="34" charset="0"/>
            </a:endParaRPr>
          </a:p>
        </p:txBody>
      </p:sp>
    </p:spTree>
    <p:extLst>
      <p:ext uri="{BB962C8B-B14F-4D97-AF65-F5344CB8AC3E}">
        <p14:creationId xmlns:p14="http://schemas.microsoft.com/office/powerpoint/2010/main" val="10437961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5F1EB25-5E95-4A17-A11C-F39704E3B474}" type="slidenum">
              <a:rPr lang="en-US" altLang="zh-TW" sz="1200"/>
              <a:pPr/>
              <a:t>32</a:t>
            </a:fld>
            <a:endParaRPr lang="en-US" altLang="zh-TW" sz="1200"/>
          </a:p>
        </p:txBody>
      </p:sp>
      <p:sp>
        <p:nvSpPr>
          <p:cNvPr id="129026" name="Rectangle 2"/>
          <p:cNvSpPr>
            <a:spLocks noGrp="1" noRot="1" noChangeAspect="1" noChangeArrowheads="1" noTextEdit="1"/>
          </p:cNvSpPr>
          <p:nvPr>
            <p:ph type="sldImg"/>
          </p:nvPr>
        </p:nvSpPr>
        <p:spPr>
          <a:xfrm>
            <a:off x="1371600" y="1143000"/>
            <a:ext cx="4114800" cy="3086100"/>
          </a:xfrm>
          <a:solidFill>
            <a:srgbClr val="FFFFFF"/>
          </a:solidFill>
          <a:ln/>
        </p:spPr>
      </p:sp>
      <p:sp>
        <p:nvSpPr>
          <p:cNvPr id="129027"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TW" altLang="zh-TW" smtClean="0">
              <a:latin typeface="Arial" panose="020B0604020202020204" pitchFamily="34" charset="0"/>
            </a:endParaRPr>
          </a:p>
        </p:txBody>
      </p:sp>
    </p:spTree>
    <p:extLst>
      <p:ext uri="{BB962C8B-B14F-4D97-AF65-F5344CB8AC3E}">
        <p14:creationId xmlns:p14="http://schemas.microsoft.com/office/powerpoint/2010/main" val="31274341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9F73D2C-B866-4379-9D52-40E2E65536F9}" type="slidenum">
              <a:rPr lang="en-US" altLang="zh-TW" sz="1200"/>
              <a:pPr/>
              <a:t>33</a:t>
            </a:fld>
            <a:endParaRPr lang="en-US" altLang="zh-TW" sz="1200"/>
          </a:p>
        </p:txBody>
      </p:sp>
      <p:sp>
        <p:nvSpPr>
          <p:cNvPr id="131074" name="Rectangle 2"/>
          <p:cNvSpPr>
            <a:spLocks noGrp="1" noRot="1" noChangeAspect="1" noChangeArrowheads="1" noTextEdit="1"/>
          </p:cNvSpPr>
          <p:nvPr>
            <p:ph type="sldImg"/>
          </p:nvPr>
        </p:nvSpPr>
        <p:spPr>
          <a:xfrm>
            <a:off x="1371600" y="1143000"/>
            <a:ext cx="4114800" cy="3086100"/>
          </a:xfrm>
          <a:solidFill>
            <a:srgbClr val="FFFFFF"/>
          </a:solidFill>
          <a:ln/>
        </p:spPr>
      </p:sp>
      <p:sp>
        <p:nvSpPr>
          <p:cNvPr id="131075"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TW" altLang="zh-TW" smtClean="0">
              <a:latin typeface="Arial" panose="020B0604020202020204" pitchFamily="34" charset="0"/>
            </a:endParaRPr>
          </a:p>
        </p:txBody>
      </p:sp>
    </p:spTree>
    <p:extLst>
      <p:ext uri="{BB962C8B-B14F-4D97-AF65-F5344CB8AC3E}">
        <p14:creationId xmlns:p14="http://schemas.microsoft.com/office/powerpoint/2010/main" val="32330992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E612C39-EC33-432D-BAA3-907969A5383F}" type="slidenum">
              <a:rPr lang="en-US" altLang="zh-TW" sz="1200"/>
              <a:pPr/>
              <a:t>34</a:t>
            </a:fld>
            <a:endParaRPr lang="en-US" altLang="zh-TW" sz="1200"/>
          </a:p>
        </p:txBody>
      </p:sp>
      <p:sp>
        <p:nvSpPr>
          <p:cNvPr id="133122" name="Rectangle 2"/>
          <p:cNvSpPr>
            <a:spLocks noGrp="1" noRot="1" noChangeAspect="1" noChangeArrowheads="1" noTextEdit="1"/>
          </p:cNvSpPr>
          <p:nvPr>
            <p:ph type="sldImg"/>
          </p:nvPr>
        </p:nvSpPr>
        <p:spPr>
          <a:xfrm>
            <a:off x="1371600" y="1143000"/>
            <a:ext cx="4114800" cy="3086100"/>
          </a:xfrm>
          <a:ln/>
        </p:spPr>
      </p:sp>
      <p:sp>
        <p:nvSpPr>
          <p:cNvPr id="1331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latin typeface="Arial" panose="020B0604020202020204" pitchFamily="34" charset="0"/>
            </a:endParaRPr>
          </a:p>
        </p:txBody>
      </p:sp>
    </p:spTree>
    <p:extLst>
      <p:ext uri="{BB962C8B-B14F-4D97-AF65-F5344CB8AC3E}">
        <p14:creationId xmlns:p14="http://schemas.microsoft.com/office/powerpoint/2010/main" val="2615735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9840589-1596-4CC8-909F-12745048211D}" type="slidenum">
              <a:rPr lang="en-US" altLang="zh-TW" sz="1200"/>
              <a:pPr/>
              <a:t>8</a:t>
            </a:fld>
            <a:endParaRPr lang="en-US" altLang="zh-TW" sz="1200"/>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831253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2EA534C-E560-478B-8D5A-B727AB14D3F3}" type="slidenum">
              <a:rPr lang="en-US" altLang="zh-TW" sz="1200"/>
              <a:pPr/>
              <a:t>9</a:t>
            </a:fld>
            <a:endParaRPr lang="en-US" altLang="zh-TW" sz="1200"/>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987699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4B40114-F421-48EF-BC6A-992CC04D3F5B}" type="slidenum">
              <a:rPr lang="en-US" altLang="zh-TW" sz="1200"/>
              <a:pPr/>
              <a:t>20</a:t>
            </a:fld>
            <a:endParaRPr lang="en-US" altLang="zh-TW" sz="1200"/>
          </a:p>
        </p:txBody>
      </p:sp>
      <p:sp>
        <p:nvSpPr>
          <p:cNvPr id="118786" name="Rectangle 2"/>
          <p:cNvSpPr>
            <a:spLocks noGrp="1" noRot="1" noChangeAspect="1" noChangeArrowheads="1" noTextEdit="1"/>
          </p:cNvSpPr>
          <p:nvPr>
            <p:ph type="sldImg"/>
          </p:nvPr>
        </p:nvSpPr>
        <p:spPr>
          <a:xfrm>
            <a:off x="1371600" y="1143000"/>
            <a:ext cx="4114800" cy="3086100"/>
          </a:xfrm>
          <a:solidFill>
            <a:srgbClr val="FFFFFF"/>
          </a:solidFill>
          <a:ln/>
        </p:spPr>
      </p:sp>
      <p:sp>
        <p:nvSpPr>
          <p:cNvPr id="118787"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TW" altLang="zh-TW" smtClean="0">
              <a:latin typeface="Arial" panose="020B0604020202020204" pitchFamily="34" charset="0"/>
            </a:endParaRPr>
          </a:p>
        </p:txBody>
      </p:sp>
    </p:spTree>
    <p:extLst>
      <p:ext uri="{BB962C8B-B14F-4D97-AF65-F5344CB8AC3E}">
        <p14:creationId xmlns:p14="http://schemas.microsoft.com/office/powerpoint/2010/main" val="3188026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5DF93AA-0C20-4D5F-A621-53B23B82F24F}" type="slidenum">
              <a:rPr lang="en-US" altLang="zh-TW" sz="1200"/>
              <a:pPr/>
              <a:t>21</a:t>
            </a:fld>
            <a:endParaRPr lang="en-US" altLang="zh-TW" sz="1200"/>
          </a:p>
        </p:txBody>
      </p:sp>
      <p:sp>
        <p:nvSpPr>
          <p:cNvPr id="104450" name="Rectangle 2"/>
          <p:cNvSpPr>
            <a:spLocks noGrp="1" noRot="1" noChangeAspect="1" noChangeArrowheads="1" noTextEdit="1"/>
          </p:cNvSpPr>
          <p:nvPr>
            <p:ph type="sldImg"/>
          </p:nvPr>
        </p:nvSpPr>
        <p:spPr>
          <a:xfrm>
            <a:off x="1371600" y="1143000"/>
            <a:ext cx="4114800" cy="3086100"/>
          </a:xfrm>
          <a:solidFill>
            <a:srgbClr val="FFFFFF"/>
          </a:solidFill>
          <a:ln/>
        </p:spPr>
      </p:sp>
      <p:sp>
        <p:nvSpPr>
          <p:cNvPr id="104451"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TW" altLang="zh-TW" smtClean="0">
              <a:latin typeface="Arial" panose="020B0604020202020204" pitchFamily="34" charset="0"/>
            </a:endParaRPr>
          </a:p>
        </p:txBody>
      </p:sp>
    </p:spTree>
    <p:extLst>
      <p:ext uri="{BB962C8B-B14F-4D97-AF65-F5344CB8AC3E}">
        <p14:creationId xmlns:p14="http://schemas.microsoft.com/office/powerpoint/2010/main" val="3832838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BD82D5D-38BA-41F3-A651-DC8C88C5F31C}" type="slidenum">
              <a:rPr lang="en-US" altLang="zh-TW" sz="1200"/>
              <a:pPr/>
              <a:t>22</a:t>
            </a:fld>
            <a:endParaRPr lang="en-US" altLang="zh-TW" sz="1200"/>
          </a:p>
        </p:txBody>
      </p:sp>
      <p:sp>
        <p:nvSpPr>
          <p:cNvPr id="106498" name="Rectangle 2"/>
          <p:cNvSpPr>
            <a:spLocks noGrp="1" noRot="1" noChangeAspect="1" noChangeArrowheads="1" noTextEdit="1"/>
          </p:cNvSpPr>
          <p:nvPr>
            <p:ph type="sldImg"/>
          </p:nvPr>
        </p:nvSpPr>
        <p:spPr>
          <a:xfrm>
            <a:off x="1371600" y="1143000"/>
            <a:ext cx="4114800" cy="3086100"/>
          </a:xfrm>
          <a:solidFill>
            <a:srgbClr val="FFFFFF"/>
          </a:solidFill>
          <a:ln/>
        </p:spPr>
      </p:sp>
      <p:sp>
        <p:nvSpPr>
          <p:cNvPr id="106499"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TW" altLang="zh-TW" smtClean="0">
              <a:latin typeface="Arial" panose="020B0604020202020204" pitchFamily="34" charset="0"/>
            </a:endParaRPr>
          </a:p>
        </p:txBody>
      </p:sp>
    </p:spTree>
    <p:extLst>
      <p:ext uri="{BB962C8B-B14F-4D97-AF65-F5344CB8AC3E}">
        <p14:creationId xmlns:p14="http://schemas.microsoft.com/office/powerpoint/2010/main" val="3016118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68F7E76-BD6A-446A-99E1-9CC013589391}" type="slidenum">
              <a:rPr lang="en-US" altLang="zh-TW" sz="1200"/>
              <a:pPr/>
              <a:t>23</a:t>
            </a:fld>
            <a:endParaRPr lang="en-US" altLang="zh-TW" sz="1200"/>
          </a:p>
        </p:txBody>
      </p:sp>
      <p:sp>
        <p:nvSpPr>
          <p:cNvPr id="108546" name="Rectangle 2"/>
          <p:cNvSpPr>
            <a:spLocks noGrp="1" noRot="1" noChangeAspect="1" noChangeArrowheads="1" noTextEdit="1"/>
          </p:cNvSpPr>
          <p:nvPr>
            <p:ph type="sldImg"/>
          </p:nvPr>
        </p:nvSpPr>
        <p:spPr>
          <a:xfrm>
            <a:off x="1371600" y="1143000"/>
            <a:ext cx="4114800" cy="3086100"/>
          </a:xfrm>
          <a:solidFill>
            <a:srgbClr val="FFFFFF"/>
          </a:solidFill>
          <a:ln/>
        </p:spPr>
      </p:sp>
      <p:sp>
        <p:nvSpPr>
          <p:cNvPr id="108547"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TW" altLang="zh-TW" smtClean="0">
              <a:latin typeface="Arial" panose="020B0604020202020204" pitchFamily="34" charset="0"/>
            </a:endParaRPr>
          </a:p>
        </p:txBody>
      </p:sp>
    </p:spTree>
    <p:extLst>
      <p:ext uri="{BB962C8B-B14F-4D97-AF65-F5344CB8AC3E}">
        <p14:creationId xmlns:p14="http://schemas.microsoft.com/office/powerpoint/2010/main" val="5857717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2200D6E-2AB6-45B5-B951-DAA893E4FC84}" type="slidenum">
              <a:rPr lang="en-US" altLang="zh-TW" sz="1200"/>
              <a:pPr/>
              <a:t>24</a:t>
            </a:fld>
            <a:endParaRPr lang="en-US" altLang="zh-TW" sz="1200"/>
          </a:p>
        </p:txBody>
      </p:sp>
      <p:sp>
        <p:nvSpPr>
          <p:cNvPr id="110594" name="Rectangle 2"/>
          <p:cNvSpPr>
            <a:spLocks noGrp="1" noRot="1" noChangeAspect="1" noChangeArrowheads="1" noTextEdit="1"/>
          </p:cNvSpPr>
          <p:nvPr>
            <p:ph type="sldImg"/>
          </p:nvPr>
        </p:nvSpPr>
        <p:spPr>
          <a:xfrm>
            <a:off x="1371600" y="1143000"/>
            <a:ext cx="4114800" cy="3086100"/>
          </a:xfrm>
          <a:solidFill>
            <a:srgbClr val="FFFFFF"/>
          </a:solidFill>
          <a:ln/>
        </p:spPr>
      </p:sp>
      <p:sp>
        <p:nvSpPr>
          <p:cNvPr id="110595"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TW" altLang="zh-TW" smtClean="0">
              <a:latin typeface="Arial" panose="020B0604020202020204" pitchFamily="34" charset="0"/>
            </a:endParaRPr>
          </a:p>
        </p:txBody>
      </p:sp>
    </p:spTree>
    <p:extLst>
      <p:ext uri="{BB962C8B-B14F-4D97-AF65-F5344CB8AC3E}">
        <p14:creationId xmlns:p14="http://schemas.microsoft.com/office/powerpoint/2010/main" val="541700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C870CE3-0FE1-4B21-A7FF-45F0FB0C070D}" type="slidenum">
              <a:rPr lang="en-US" altLang="zh-TW" sz="1200"/>
              <a:pPr/>
              <a:t>25</a:t>
            </a:fld>
            <a:endParaRPr lang="en-US" altLang="zh-TW" sz="1200"/>
          </a:p>
        </p:txBody>
      </p:sp>
      <p:sp>
        <p:nvSpPr>
          <p:cNvPr id="112642" name="Rectangle 2"/>
          <p:cNvSpPr>
            <a:spLocks noGrp="1" noRot="1" noChangeAspect="1" noChangeArrowheads="1" noTextEdit="1"/>
          </p:cNvSpPr>
          <p:nvPr>
            <p:ph type="sldImg"/>
          </p:nvPr>
        </p:nvSpPr>
        <p:spPr>
          <a:xfrm>
            <a:off x="1371600" y="1143000"/>
            <a:ext cx="4114800" cy="3086100"/>
          </a:xfrm>
          <a:solidFill>
            <a:srgbClr val="FFFFFF"/>
          </a:solidFill>
          <a:ln/>
        </p:spPr>
      </p:sp>
      <p:sp>
        <p:nvSpPr>
          <p:cNvPr id="112643"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TW" altLang="zh-TW" smtClean="0">
              <a:latin typeface="Arial" panose="020B0604020202020204" pitchFamily="34" charset="0"/>
            </a:endParaRPr>
          </a:p>
        </p:txBody>
      </p:sp>
    </p:spTree>
    <p:extLst>
      <p:ext uri="{BB962C8B-B14F-4D97-AF65-F5344CB8AC3E}">
        <p14:creationId xmlns:p14="http://schemas.microsoft.com/office/powerpoint/2010/main" val="3276469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268DD9C4-B44D-4054-AA5F-E5324079A1F4}" type="datetimeFigureOut">
              <a:rPr lang="zh-TW" altLang="en-US" smtClean="0"/>
              <a:t>2017/7/22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2AA233E-473B-4244-BD27-62762AC47AE9}" type="slidenum">
              <a:rPr lang="zh-TW" altLang="en-US" smtClean="0"/>
              <a:t>‹#›</a:t>
            </a:fld>
            <a:endParaRPr lang="zh-TW" altLang="en-US"/>
          </a:p>
        </p:txBody>
      </p:sp>
    </p:spTree>
    <p:extLst>
      <p:ext uri="{BB962C8B-B14F-4D97-AF65-F5344CB8AC3E}">
        <p14:creationId xmlns:p14="http://schemas.microsoft.com/office/powerpoint/2010/main" val="2835667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268DD9C4-B44D-4054-AA5F-E5324079A1F4}" type="datetimeFigureOut">
              <a:rPr lang="zh-TW" altLang="en-US" smtClean="0"/>
              <a:t>2017/7/22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2AA233E-473B-4244-BD27-62762AC47AE9}" type="slidenum">
              <a:rPr lang="zh-TW" altLang="en-US" smtClean="0"/>
              <a:t>‹#›</a:t>
            </a:fld>
            <a:endParaRPr lang="zh-TW" altLang="en-US"/>
          </a:p>
        </p:txBody>
      </p:sp>
    </p:spTree>
    <p:extLst>
      <p:ext uri="{BB962C8B-B14F-4D97-AF65-F5344CB8AC3E}">
        <p14:creationId xmlns:p14="http://schemas.microsoft.com/office/powerpoint/2010/main" val="3868708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268DD9C4-B44D-4054-AA5F-E5324079A1F4}" type="datetimeFigureOut">
              <a:rPr lang="zh-TW" altLang="en-US" smtClean="0"/>
              <a:t>2017/7/22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2AA233E-473B-4244-BD27-62762AC47AE9}" type="slidenum">
              <a:rPr lang="zh-TW" altLang="en-US" smtClean="0"/>
              <a:t>‹#›</a:t>
            </a:fld>
            <a:endParaRPr lang="zh-TW" altLang="en-US"/>
          </a:p>
        </p:txBody>
      </p:sp>
    </p:spTree>
    <p:extLst>
      <p:ext uri="{BB962C8B-B14F-4D97-AF65-F5344CB8AC3E}">
        <p14:creationId xmlns:p14="http://schemas.microsoft.com/office/powerpoint/2010/main" val="554382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268DD9C4-B44D-4054-AA5F-E5324079A1F4}" type="datetimeFigureOut">
              <a:rPr lang="zh-TW" altLang="en-US" smtClean="0"/>
              <a:t>2017/7/22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2AA233E-473B-4244-BD27-62762AC47AE9}" type="slidenum">
              <a:rPr lang="zh-TW" altLang="en-US" smtClean="0"/>
              <a:t>‹#›</a:t>
            </a:fld>
            <a:endParaRPr lang="zh-TW" altLang="en-US"/>
          </a:p>
        </p:txBody>
      </p:sp>
    </p:spTree>
    <p:extLst>
      <p:ext uri="{BB962C8B-B14F-4D97-AF65-F5344CB8AC3E}">
        <p14:creationId xmlns:p14="http://schemas.microsoft.com/office/powerpoint/2010/main" val="1286595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268DD9C4-B44D-4054-AA5F-E5324079A1F4}" type="datetimeFigureOut">
              <a:rPr lang="zh-TW" altLang="en-US" smtClean="0"/>
              <a:t>2017/7/22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2AA233E-473B-4244-BD27-62762AC47AE9}" type="slidenum">
              <a:rPr lang="zh-TW" altLang="en-US" smtClean="0"/>
              <a:t>‹#›</a:t>
            </a:fld>
            <a:endParaRPr lang="zh-TW" altLang="en-US"/>
          </a:p>
        </p:txBody>
      </p:sp>
    </p:spTree>
    <p:extLst>
      <p:ext uri="{BB962C8B-B14F-4D97-AF65-F5344CB8AC3E}">
        <p14:creationId xmlns:p14="http://schemas.microsoft.com/office/powerpoint/2010/main" val="3868701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268DD9C4-B44D-4054-AA5F-E5324079A1F4}" type="datetimeFigureOut">
              <a:rPr lang="zh-TW" altLang="en-US" smtClean="0"/>
              <a:t>2017/7/22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2AA233E-473B-4244-BD27-62762AC47AE9}" type="slidenum">
              <a:rPr lang="zh-TW" altLang="en-US" smtClean="0"/>
              <a:t>‹#›</a:t>
            </a:fld>
            <a:endParaRPr lang="zh-TW" altLang="en-US"/>
          </a:p>
        </p:txBody>
      </p:sp>
    </p:spTree>
    <p:extLst>
      <p:ext uri="{BB962C8B-B14F-4D97-AF65-F5344CB8AC3E}">
        <p14:creationId xmlns:p14="http://schemas.microsoft.com/office/powerpoint/2010/main" val="2508350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268DD9C4-B44D-4054-AA5F-E5324079A1F4}" type="datetimeFigureOut">
              <a:rPr lang="zh-TW" altLang="en-US" smtClean="0"/>
              <a:t>2017/7/22</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52AA233E-473B-4244-BD27-62762AC47AE9}" type="slidenum">
              <a:rPr lang="zh-TW" altLang="en-US" smtClean="0"/>
              <a:t>‹#›</a:t>
            </a:fld>
            <a:endParaRPr lang="zh-TW" altLang="en-US"/>
          </a:p>
        </p:txBody>
      </p:sp>
    </p:spTree>
    <p:extLst>
      <p:ext uri="{BB962C8B-B14F-4D97-AF65-F5344CB8AC3E}">
        <p14:creationId xmlns:p14="http://schemas.microsoft.com/office/powerpoint/2010/main" val="190072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268DD9C4-B44D-4054-AA5F-E5324079A1F4}" type="datetimeFigureOut">
              <a:rPr lang="zh-TW" altLang="en-US" smtClean="0"/>
              <a:t>2017/7/22</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52AA233E-473B-4244-BD27-62762AC47AE9}" type="slidenum">
              <a:rPr lang="zh-TW" altLang="en-US" smtClean="0"/>
              <a:t>‹#›</a:t>
            </a:fld>
            <a:endParaRPr lang="zh-TW" altLang="en-US"/>
          </a:p>
        </p:txBody>
      </p:sp>
    </p:spTree>
    <p:extLst>
      <p:ext uri="{BB962C8B-B14F-4D97-AF65-F5344CB8AC3E}">
        <p14:creationId xmlns:p14="http://schemas.microsoft.com/office/powerpoint/2010/main" val="1110429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8DD9C4-B44D-4054-AA5F-E5324079A1F4}" type="datetimeFigureOut">
              <a:rPr lang="zh-TW" altLang="en-US" smtClean="0"/>
              <a:t>2017/7/22</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52AA233E-473B-4244-BD27-62762AC47AE9}" type="slidenum">
              <a:rPr lang="zh-TW" altLang="en-US" smtClean="0"/>
              <a:t>‹#›</a:t>
            </a:fld>
            <a:endParaRPr lang="zh-TW" altLang="en-US"/>
          </a:p>
        </p:txBody>
      </p:sp>
    </p:spTree>
    <p:extLst>
      <p:ext uri="{BB962C8B-B14F-4D97-AF65-F5344CB8AC3E}">
        <p14:creationId xmlns:p14="http://schemas.microsoft.com/office/powerpoint/2010/main" val="1560256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268DD9C4-B44D-4054-AA5F-E5324079A1F4}" type="datetimeFigureOut">
              <a:rPr lang="zh-TW" altLang="en-US" smtClean="0"/>
              <a:t>2017/7/22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2AA233E-473B-4244-BD27-62762AC47AE9}" type="slidenum">
              <a:rPr lang="zh-TW" altLang="en-US" smtClean="0"/>
              <a:t>‹#›</a:t>
            </a:fld>
            <a:endParaRPr lang="zh-TW" altLang="en-US"/>
          </a:p>
        </p:txBody>
      </p:sp>
    </p:spTree>
    <p:extLst>
      <p:ext uri="{BB962C8B-B14F-4D97-AF65-F5344CB8AC3E}">
        <p14:creationId xmlns:p14="http://schemas.microsoft.com/office/powerpoint/2010/main" val="1008152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268DD9C4-B44D-4054-AA5F-E5324079A1F4}" type="datetimeFigureOut">
              <a:rPr lang="zh-TW" altLang="en-US" smtClean="0"/>
              <a:t>2017/7/22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2AA233E-473B-4244-BD27-62762AC47AE9}" type="slidenum">
              <a:rPr lang="zh-TW" altLang="en-US" smtClean="0"/>
              <a:t>‹#›</a:t>
            </a:fld>
            <a:endParaRPr lang="zh-TW" altLang="en-US"/>
          </a:p>
        </p:txBody>
      </p:sp>
    </p:spTree>
    <p:extLst>
      <p:ext uri="{BB962C8B-B14F-4D97-AF65-F5344CB8AC3E}">
        <p14:creationId xmlns:p14="http://schemas.microsoft.com/office/powerpoint/2010/main" val="2970518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8DD9C4-B44D-4054-AA5F-E5324079A1F4}" type="datetimeFigureOut">
              <a:rPr lang="zh-TW" altLang="en-US" smtClean="0"/>
              <a:t>2017/7/22</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AA233E-473B-4244-BD27-62762AC47AE9}" type="slidenum">
              <a:rPr lang="zh-TW" altLang="en-US" smtClean="0"/>
              <a:t>‹#›</a:t>
            </a:fld>
            <a:endParaRPr lang="zh-TW" altLang="en-US"/>
          </a:p>
        </p:txBody>
      </p:sp>
    </p:spTree>
    <p:extLst>
      <p:ext uri="{BB962C8B-B14F-4D97-AF65-F5344CB8AC3E}">
        <p14:creationId xmlns:p14="http://schemas.microsoft.com/office/powerpoint/2010/main" val="9300893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zh-TW" altLang="en-US" dirty="0"/>
              <a:t>解讀關鍵</a:t>
            </a:r>
            <a:r>
              <a:rPr lang="zh-TW" altLang="en-US" dirty="0" smtClean="0"/>
              <a:t>組合語言</a:t>
            </a:r>
            <a:r>
              <a:rPr lang="en-US" altLang="zh-TW" dirty="0" smtClean="0"/>
              <a:t>II</a:t>
            </a:r>
            <a:endParaRPr lang="zh-TW" altLang="en-US" dirty="0"/>
          </a:p>
        </p:txBody>
      </p:sp>
      <p:sp>
        <p:nvSpPr>
          <p:cNvPr id="3" name="副標題 2"/>
          <p:cNvSpPr>
            <a:spLocks noGrp="1"/>
          </p:cNvSpPr>
          <p:nvPr>
            <p:ph type="subTitle" idx="1"/>
          </p:nvPr>
        </p:nvSpPr>
        <p:spPr/>
        <p:txBody>
          <a:bodyPr/>
          <a:lstStyle/>
          <a:p>
            <a:r>
              <a:rPr lang="en-US" altLang="zh-TW" dirty="0" smtClean="0"/>
              <a:t>Function Call and Calling conventions</a:t>
            </a:r>
            <a:endParaRPr lang="zh-TW" altLang="en-US" dirty="0"/>
          </a:p>
        </p:txBody>
      </p:sp>
    </p:spTree>
    <p:extLst>
      <p:ext uri="{BB962C8B-B14F-4D97-AF65-F5344CB8AC3E}">
        <p14:creationId xmlns:p14="http://schemas.microsoft.com/office/powerpoint/2010/main" val="15559402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5400" dirty="0"/>
              <a:t>Function Call and Calling conventions</a:t>
            </a:r>
            <a:endParaRPr lang="zh-TW" altLang="en-US" sz="5400" dirty="0"/>
          </a:p>
        </p:txBody>
      </p:sp>
      <p:sp>
        <p:nvSpPr>
          <p:cNvPr id="5" name="投影片編號版面配置區 4"/>
          <p:cNvSpPr>
            <a:spLocks noGrp="1"/>
          </p:cNvSpPr>
          <p:nvPr>
            <p:ph type="sldNum" sz="quarter" idx="12"/>
          </p:nvPr>
        </p:nvSpPr>
        <p:spPr/>
        <p:txBody>
          <a:bodyPr/>
          <a:lstStyle/>
          <a:p>
            <a:fld id="{B18236B7-6F50-41CB-8525-C61BCB4BE4A9}" type="slidenum">
              <a:rPr lang="zh-TW" altLang="en-US" smtClean="0"/>
              <a:t>10</a:t>
            </a:fld>
            <a:endParaRPr lang="zh-TW" altLang="en-US"/>
          </a:p>
        </p:txBody>
      </p:sp>
    </p:spTree>
    <p:extLst>
      <p:ext uri="{BB962C8B-B14F-4D97-AF65-F5344CB8AC3E}">
        <p14:creationId xmlns:p14="http://schemas.microsoft.com/office/powerpoint/2010/main" val="8803434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calling </a:t>
            </a:r>
            <a:r>
              <a:rPr lang="en-US" altLang="zh-TW" dirty="0"/>
              <a:t>conventions</a:t>
            </a:r>
            <a:r>
              <a:rPr lang="zh-TW" altLang="en-US" dirty="0"/>
              <a:t/>
            </a:r>
            <a:br>
              <a:rPr lang="zh-TW" altLang="en-US" dirty="0"/>
            </a:br>
            <a:endParaRPr lang="zh-TW" altLang="en-US" dirty="0"/>
          </a:p>
        </p:txBody>
      </p:sp>
      <p:sp>
        <p:nvSpPr>
          <p:cNvPr id="3" name="內容版面配置區 2"/>
          <p:cNvSpPr>
            <a:spLocks noGrp="1"/>
          </p:cNvSpPr>
          <p:nvPr>
            <p:ph idx="1"/>
          </p:nvPr>
        </p:nvSpPr>
        <p:spPr>
          <a:xfrm>
            <a:off x="139700" y="1532752"/>
            <a:ext cx="8864600" cy="3419475"/>
          </a:xfrm>
        </p:spPr>
        <p:txBody>
          <a:bodyPr>
            <a:normAutofit fontScale="92500" lnSpcReduction="10000"/>
          </a:bodyPr>
          <a:lstStyle/>
          <a:p>
            <a:pPr marL="0" indent="0">
              <a:buNone/>
            </a:pPr>
            <a:r>
              <a:rPr lang="zh-TW" altLang="en-US" dirty="0" smtClean="0"/>
              <a:t>描述</a:t>
            </a:r>
            <a:r>
              <a:rPr lang="zh-TW" altLang="en-US" dirty="0"/>
              <a:t>了</a:t>
            </a:r>
            <a:r>
              <a:rPr lang="zh-TW" altLang="en-US" b="1" dirty="0">
                <a:solidFill>
                  <a:srgbClr val="FF0000"/>
                </a:solidFill>
                <a:effectLst>
                  <a:outerShdw blurRad="38100" dist="38100" dir="2700000" algn="tl">
                    <a:srgbClr val="000000">
                      <a:alpha val="43137"/>
                    </a:srgbClr>
                  </a:outerShdw>
                </a:effectLst>
              </a:rPr>
              <a:t>被調用代碼</a:t>
            </a:r>
            <a:r>
              <a:rPr lang="zh-TW" altLang="en-US" dirty="0"/>
              <a:t>的接口</a:t>
            </a:r>
            <a:r>
              <a:rPr lang="zh-TW" altLang="en-US" dirty="0" smtClean="0"/>
              <a:t>：</a:t>
            </a:r>
            <a:endParaRPr lang="en-US" altLang="zh-TW" dirty="0" smtClean="0"/>
          </a:p>
          <a:p>
            <a:pPr marL="0" indent="0">
              <a:buNone/>
            </a:pPr>
            <a:endParaRPr lang="zh-TW" altLang="en-US" dirty="0"/>
          </a:p>
          <a:p>
            <a:pPr marL="514350" indent="-514350">
              <a:buFont typeface="+mj-lt"/>
              <a:buAutoNum type="arabicPeriod"/>
            </a:pPr>
            <a:r>
              <a:rPr lang="zh-TW" altLang="en-US" dirty="0"/>
              <a:t>原子</a:t>
            </a:r>
            <a:r>
              <a:rPr lang="en-US" altLang="zh-TW" dirty="0"/>
              <a:t>(</a:t>
            </a:r>
            <a:r>
              <a:rPr lang="zh-TW" altLang="en-US" dirty="0"/>
              <a:t>純量</a:t>
            </a:r>
            <a:r>
              <a:rPr lang="en-US" altLang="zh-TW" dirty="0"/>
              <a:t>)</a:t>
            </a:r>
            <a:r>
              <a:rPr lang="zh-TW" altLang="en-US" dirty="0"/>
              <a:t>參數，或複雜參數獨立部分的分配順序</a:t>
            </a:r>
            <a:r>
              <a:rPr lang="en-US" altLang="zh-TW" dirty="0"/>
              <a:t>;</a:t>
            </a:r>
          </a:p>
          <a:p>
            <a:pPr marL="514350" indent="-514350">
              <a:buFont typeface="+mj-lt"/>
              <a:buAutoNum type="arabicPeriod"/>
            </a:pPr>
            <a:r>
              <a:rPr lang="zh-TW" altLang="en-US" dirty="0"/>
              <a:t>參數是如何被傳遞的</a:t>
            </a:r>
            <a:r>
              <a:rPr lang="en-US" altLang="zh-TW" dirty="0"/>
              <a:t>(</a:t>
            </a:r>
            <a:r>
              <a:rPr lang="zh-TW" altLang="en-US" dirty="0"/>
              <a:t>放置在</a:t>
            </a:r>
            <a:r>
              <a:rPr lang="zh-TW" altLang="en-US" b="1" dirty="0">
                <a:solidFill>
                  <a:srgbClr val="FF0000"/>
                </a:solidFill>
                <a:effectLst>
                  <a:outerShdw blurRad="38100" dist="38100" dir="2700000" algn="tl">
                    <a:srgbClr val="000000">
                      <a:alpha val="43137"/>
                    </a:srgbClr>
                  </a:outerShdw>
                </a:effectLst>
              </a:rPr>
              <a:t>堆疊</a:t>
            </a:r>
            <a:r>
              <a:rPr lang="zh-TW" altLang="en-US" dirty="0"/>
              <a:t>上，或是</a:t>
            </a:r>
            <a:r>
              <a:rPr lang="zh-TW" altLang="en-US" b="1" dirty="0">
                <a:solidFill>
                  <a:srgbClr val="FF0000"/>
                </a:solidFill>
                <a:effectLst>
                  <a:outerShdw blurRad="38100" dist="38100" dir="2700000" algn="tl">
                    <a:srgbClr val="000000">
                      <a:alpha val="43137"/>
                    </a:srgbClr>
                  </a:outerShdw>
                </a:effectLst>
              </a:rPr>
              <a:t>暫存器</a:t>
            </a:r>
            <a:r>
              <a:rPr lang="zh-TW" altLang="en-US" dirty="0"/>
              <a:t>中，亦或兩者混合</a:t>
            </a:r>
            <a:r>
              <a:rPr lang="en-US" altLang="zh-TW" dirty="0"/>
              <a:t>);</a:t>
            </a:r>
          </a:p>
          <a:p>
            <a:pPr marL="514350" indent="-514350">
              <a:buFont typeface="+mj-lt"/>
              <a:buAutoNum type="arabicPeriod"/>
            </a:pPr>
            <a:r>
              <a:rPr lang="zh-TW" altLang="en-US" b="1" dirty="0">
                <a:effectLst>
                  <a:outerShdw blurRad="38100" dist="38100" dir="2700000" algn="tl">
                    <a:srgbClr val="000000">
                      <a:alpha val="43137"/>
                    </a:srgbClr>
                  </a:outerShdw>
                </a:effectLst>
              </a:rPr>
              <a:t>被調用</a:t>
            </a:r>
            <a:r>
              <a:rPr lang="zh-TW" altLang="en-US" b="1" dirty="0" smtClean="0">
                <a:effectLst>
                  <a:outerShdw blurRad="38100" dist="38100" dir="2700000" algn="tl">
                    <a:srgbClr val="000000">
                      <a:alpha val="43137"/>
                    </a:srgbClr>
                  </a:outerShdw>
                </a:effectLst>
              </a:rPr>
              <a:t>者</a:t>
            </a:r>
            <a:r>
              <a:rPr lang="en-US" altLang="zh-TW" b="1" dirty="0" smtClean="0">
                <a:effectLst>
                  <a:outerShdw blurRad="38100" dist="38100" dir="2700000" algn="tl">
                    <a:srgbClr val="000000">
                      <a:alpha val="43137"/>
                    </a:srgbClr>
                  </a:outerShdw>
                </a:effectLst>
              </a:rPr>
              <a:t>(</a:t>
            </a:r>
            <a:r>
              <a:rPr lang="en-US" altLang="zh-TW" b="1" dirty="0" err="1" smtClean="0">
                <a:effectLst>
                  <a:outerShdw blurRad="38100" dist="38100" dir="2700000" algn="tl">
                    <a:srgbClr val="000000">
                      <a:alpha val="43137"/>
                    </a:srgbClr>
                  </a:outerShdw>
                </a:effectLst>
              </a:rPr>
              <a:t>callee</a:t>
            </a:r>
            <a:r>
              <a:rPr lang="en-US" altLang="zh-TW" b="1" dirty="0" smtClean="0">
                <a:effectLst>
                  <a:outerShdw blurRad="38100" dist="38100" dir="2700000" algn="tl">
                    <a:srgbClr val="000000">
                      <a:alpha val="43137"/>
                    </a:srgbClr>
                  </a:outerShdw>
                </a:effectLst>
              </a:rPr>
              <a:t>)</a:t>
            </a:r>
            <a:r>
              <a:rPr lang="zh-TW" altLang="en-US" dirty="0" smtClean="0"/>
              <a:t>應</a:t>
            </a:r>
            <a:r>
              <a:rPr lang="zh-TW" altLang="en-US" dirty="0"/>
              <a:t>保存</a:t>
            </a:r>
            <a:r>
              <a:rPr lang="zh-TW" altLang="en-US" b="1" dirty="0">
                <a:effectLst>
                  <a:outerShdw blurRad="38100" dist="38100" dir="2700000" algn="tl">
                    <a:srgbClr val="000000">
                      <a:alpha val="43137"/>
                    </a:srgbClr>
                  </a:outerShdw>
                </a:effectLst>
              </a:rPr>
              <a:t>調用</a:t>
            </a:r>
            <a:r>
              <a:rPr lang="zh-TW" altLang="en-US" b="1" dirty="0" smtClean="0">
                <a:effectLst>
                  <a:outerShdw blurRad="38100" dist="38100" dir="2700000" algn="tl">
                    <a:srgbClr val="000000">
                      <a:alpha val="43137"/>
                    </a:srgbClr>
                  </a:outerShdw>
                </a:effectLst>
              </a:rPr>
              <a:t>者</a:t>
            </a:r>
            <a:r>
              <a:rPr lang="en-US" altLang="zh-TW" b="1" dirty="0" smtClean="0">
                <a:effectLst>
                  <a:outerShdw blurRad="38100" dist="38100" dir="2700000" algn="tl">
                    <a:srgbClr val="000000">
                      <a:alpha val="43137"/>
                    </a:srgbClr>
                  </a:outerShdw>
                </a:effectLst>
              </a:rPr>
              <a:t>(caller)</a:t>
            </a:r>
            <a:r>
              <a:rPr lang="zh-TW" altLang="en-US" dirty="0" smtClean="0"/>
              <a:t>的</a:t>
            </a:r>
            <a:r>
              <a:rPr lang="zh-TW" altLang="en-US" dirty="0"/>
              <a:t>哪個暫存器</a:t>
            </a:r>
            <a:r>
              <a:rPr lang="en-US" altLang="zh-TW" dirty="0"/>
              <a:t>;</a:t>
            </a:r>
          </a:p>
          <a:p>
            <a:pPr marL="514350" indent="-514350">
              <a:buFont typeface="+mj-lt"/>
              <a:buAutoNum type="arabicPeriod"/>
            </a:pPr>
            <a:r>
              <a:rPr lang="zh-TW" altLang="en-US" dirty="0"/>
              <a:t>調用函數時如何為任務</a:t>
            </a:r>
            <a:r>
              <a:rPr lang="zh-TW" altLang="en-US" dirty="0">
                <a:solidFill>
                  <a:srgbClr val="FF0000"/>
                </a:solidFill>
                <a:effectLst>
                  <a:outerShdw blurRad="38100" dist="38100" dir="2700000" algn="tl">
                    <a:srgbClr val="000000">
                      <a:alpha val="43137"/>
                    </a:srgbClr>
                  </a:outerShdw>
                </a:effectLst>
              </a:rPr>
              <a:t>準備堆疊</a:t>
            </a:r>
            <a:r>
              <a:rPr lang="zh-TW" altLang="en-US" dirty="0"/>
              <a:t>，以及</a:t>
            </a:r>
            <a:r>
              <a:rPr lang="zh-TW" altLang="en-US" b="1" dirty="0">
                <a:solidFill>
                  <a:srgbClr val="FF0000"/>
                </a:solidFill>
                <a:effectLst>
                  <a:outerShdw blurRad="38100" dist="38100" dir="2700000" algn="tl">
                    <a:srgbClr val="000000">
                      <a:alpha val="43137"/>
                    </a:srgbClr>
                  </a:outerShdw>
                </a:effectLst>
              </a:rPr>
              <a:t>任務完成如何恢復</a:t>
            </a:r>
            <a:r>
              <a:rPr lang="en-US" altLang="zh-TW" dirty="0"/>
              <a:t>;</a:t>
            </a:r>
            <a:endParaRPr lang="zh-TW" altLang="en-US" dirty="0"/>
          </a:p>
        </p:txBody>
      </p:sp>
      <p:sp>
        <p:nvSpPr>
          <p:cNvPr id="4" name="投影片編號版面配置區 3"/>
          <p:cNvSpPr>
            <a:spLocks noGrp="1"/>
          </p:cNvSpPr>
          <p:nvPr>
            <p:ph type="sldNum" sz="quarter" idx="12"/>
          </p:nvPr>
        </p:nvSpPr>
        <p:spPr/>
        <p:txBody>
          <a:bodyPr/>
          <a:lstStyle/>
          <a:p>
            <a:fld id="{B18236B7-6F50-41CB-8525-C61BCB4BE4A9}" type="slidenum">
              <a:rPr lang="zh-TW" altLang="en-US" smtClean="0"/>
              <a:t>11</a:t>
            </a:fld>
            <a:endParaRPr lang="zh-TW" altLang="en-US"/>
          </a:p>
        </p:txBody>
      </p:sp>
      <p:sp>
        <p:nvSpPr>
          <p:cNvPr id="5" name="矩形圖說文字 4"/>
          <p:cNvSpPr/>
          <p:nvPr/>
        </p:nvSpPr>
        <p:spPr>
          <a:xfrm>
            <a:off x="0" y="0"/>
            <a:ext cx="9144000" cy="909659"/>
          </a:xfrm>
          <a:prstGeom prst="wedgeRectCallout">
            <a:avLst>
              <a:gd name="adj1" fmla="val -20694"/>
              <a:gd name="adj2" fmla="val 74905"/>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800" dirty="0" smtClean="0"/>
              <a:t>調用約定</a:t>
            </a:r>
            <a:r>
              <a:rPr lang="en-US" altLang="zh-TW" sz="2800" dirty="0" smtClean="0"/>
              <a:t>calling </a:t>
            </a:r>
            <a:r>
              <a:rPr lang="en-US" altLang="zh-TW" sz="2800" dirty="0"/>
              <a:t>conventions</a:t>
            </a:r>
            <a:endParaRPr lang="zh-TW" altLang="en-US" sz="2800" dirty="0"/>
          </a:p>
        </p:txBody>
      </p:sp>
      <p:sp>
        <p:nvSpPr>
          <p:cNvPr id="6" name="矩形 5"/>
          <p:cNvSpPr/>
          <p:nvPr/>
        </p:nvSpPr>
        <p:spPr>
          <a:xfrm>
            <a:off x="139700" y="5469623"/>
            <a:ext cx="8689975" cy="369332"/>
          </a:xfrm>
          <a:prstGeom prst="rect">
            <a:avLst/>
          </a:prstGeom>
          <a:solidFill>
            <a:schemeClr val="accent4">
              <a:lumMod val="20000"/>
              <a:lumOff val="80000"/>
            </a:schemeClr>
          </a:solidFill>
        </p:spPr>
        <p:txBody>
          <a:bodyPr wrap="square">
            <a:spAutoFit/>
          </a:bodyPr>
          <a:lstStyle/>
          <a:p>
            <a:r>
              <a:rPr lang="en-US" altLang="zh-TW" b="1" dirty="0">
                <a:effectLst>
                  <a:outerShdw blurRad="38100" dist="38100" dir="2700000" algn="tl">
                    <a:srgbClr val="000000">
                      <a:alpha val="43137"/>
                    </a:srgbClr>
                  </a:outerShdw>
                </a:effectLst>
              </a:rPr>
              <a:t>https://en.wikipedia.org/wiki/X86_calling_conventions#List_of_x86_calling_conventions</a:t>
            </a:r>
            <a:endParaRPr lang="zh-TW" alt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241599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B18236B7-6F50-41CB-8525-C61BCB4BE4A9}" type="slidenum">
              <a:rPr lang="zh-TW" altLang="en-US" smtClean="0"/>
              <a:t>12</a:t>
            </a:fld>
            <a:endParaRPr lang="zh-TW" altLang="en-US"/>
          </a:p>
        </p:txBody>
      </p:sp>
      <p:sp>
        <p:nvSpPr>
          <p:cNvPr id="5" name="矩形圖說文字 4"/>
          <p:cNvSpPr/>
          <p:nvPr/>
        </p:nvSpPr>
        <p:spPr>
          <a:xfrm>
            <a:off x="0" y="0"/>
            <a:ext cx="9144000" cy="909659"/>
          </a:xfrm>
          <a:prstGeom prst="wedgeRectCallout">
            <a:avLst>
              <a:gd name="adj1" fmla="val -20694"/>
              <a:gd name="adj2" fmla="val 74905"/>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3600" dirty="0" err="1"/>
              <a:t>cdecl</a:t>
            </a:r>
            <a:r>
              <a:rPr lang="en-US" altLang="zh-TW" sz="3600" dirty="0"/>
              <a:t>(C </a:t>
            </a:r>
            <a:r>
              <a:rPr lang="en-US" altLang="zh-TW" sz="3600" dirty="0" err="1" smtClean="0"/>
              <a:t>declaration,C</a:t>
            </a:r>
            <a:r>
              <a:rPr lang="zh-TW" altLang="en-US" sz="3600" dirty="0"/>
              <a:t>聲明</a:t>
            </a:r>
            <a:r>
              <a:rPr lang="en-US" altLang="zh-TW" sz="3600" dirty="0"/>
              <a:t>)</a:t>
            </a:r>
            <a:endParaRPr lang="zh-TW" altLang="en-US" sz="3600" dirty="0"/>
          </a:p>
        </p:txBody>
      </p:sp>
      <p:sp>
        <p:nvSpPr>
          <p:cNvPr id="6" name="矩形 5"/>
          <p:cNvSpPr/>
          <p:nvPr/>
        </p:nvSpPr>
        <p:spPr>
          <a:xfrm>
            <a:off x="406400" y="1181498"/>
            <a:ext cx="8534400" cy="5539978"/>
          </a:xfrm>
          <a:prstGeom prst="rect">
            <a:avLst/>
          </a:prstGeom>
        </p:spPr>
        <p:txBody>
          <a:bodyPr wrap="square">
            <a:spAutoFit/>
          </a:bodyPr>
          <a:lstStyle/>
          <a:p>
            <a:r>
              <a:rPr lang="zh-TW" altLang="en-US" dirty="0"/>
              <a:t>源起</a:t>
            </a:r>
            <a:r>
              <a:rPr lang="en-US" altLang="zh-TW" dirty="0"/>
              <a:t>C</a:t>
            </a:r>
            <a:r>
              <a:rPr lang="zh-TW" altLang="en-US" dirty="0"/>
              <a:t>語言的一種調用約定，也是</a:t>
            </a:r>
            <a:r>
              <a:rPr lang="en-US" altLang="zh-TW" dirty="0"/>
              <a:t>C</a:t>
            </a:r>
            <a:r>
              <a:rPr lang="zh-TW" altLang="en-US" dirty="0"/>
              <a:t>語言的事實上的標準</a:t>
            </a:r>
            <a:r>
              <a:rPr lang="zh-TW" altLang="en-US" dirty="0" smtClean="0"/>
              <a:t>。</a:t>
            </a:r>
            <a:endParaRPr lang="en-US" altLang="zh-TW" dirty="0" smtClean="0"/>
          </a:p>
          <a:p>
            <a:endParaRPr lang="en-US" altLang="zh-TW" sz="2400" dirty="0"/>
          </a:p>
          <a:p>
            <a:r>
              <a:rPr lang="zh-TW" altLang="en-US" sz="2400" dirty="0" smtClean="0"/>
              <a:t>在</a:t>
            </a:r>
            <a:r>
              <a:rPr lang="en-US" altLang="zh-TW" sz="2400" dirty="0"/>
              <a:t>x86</a:t>
            </a:r>
            <a:r>
              <a:rPr lang="zh-TW" altLang="en-US" sz="2400" dirty="0"/>
              <a:t>架構上，其內容包括：</a:t>
            </a:r>
          </a:p>
          <a:p>
            <a:pPr marL="342900" indent="-342900">
              <a:buFont typeface="+mj-lt"/>
              <a:buAutoNum type="arabicPeriod"/>
            </a:pPr>
            <a:r>
              <a:rPr lang="zh-TW" altLang="en-US" sz="2400" b="1" dirty="0">
                <a:effectLst>
                  <a:outerShdw blurRad="38100" dist="38100" dir="2700000" algn="tl">
                    <a:srgbClr val="000000">
                      <a:alpha val="43137"/>
                    </a:srgbClr>
                  </a:outerShdw>
                </a:effectLst>
              </a:rPr>
              <a:t>函數實參在執行緒棧上按照</a:t>
            </a:r>
            <a:r>
              <a:rPr lang="zh-TW" altLang="en-US" sz="2400" b="1" dirty="0">
                <a:solidFill>
                  <a:srgbClr val="FF0000"/>
                </a:solidFill>
                <a:effectLst>
                  <a:outerShdw blurRad="38100" dist="38100" dir="2700000" algn="tl">
                    <a:srgbClr val="000000">
                      <a:alpha val="43137"/>
                    </a:srgbClr>
                  </a:outerShdw>
                </a:effectLst>
              </a:rPr>
              <a:t>從右至左</a:t>
            </a:r>
            <a:r>
              <a:rPr lang="zh-TW" altLang="en-US" sz="2400" b="1" dirty="0">
                <a:effectLst>
                  <a:outerShdw blurRad="38100" dist="38100" dir="2700000" algn="tl">
                    <a:srgbClr val="000000">
                      <a:alpha val="43137"/>
                    </a:srgbClr>
                  </a:outerShdw>
                </a:effectLst>
              </a:rPr>
              <a:t>的順序依次壓棧。</a:t>
            </a:r>
          </a:p>
          <a:p>
            <a:pPr marL="342900" indent="-342900">
              <a:buFont typeface="+mj-lt"/>
              <a:buAutoNum type="arabicPeriod"/>
            </a:pPr>
            <a:r>
              <a:rPr lang="zh-TW" altLang="en-US" sz="2400" b="1" dirty="0">
                <a:effectLst>
                  <a:outerShdw blurRad="38100" dist="38100" dir="2700000" algn="tl">
                    <a:srgbClr val="000000">
                      <a:alpha val="43137"/>
                    </a:srgbClr>
                  </a:outerShdw>
                </a:effectLst>
              </a:rPr>
              <a:t>函數結果保存在暫存器</a:t>
            </a:r>
            <a:r>
              <a:rPr lang="en-US" altLang="zh-TW" sz="2400" b="1" dirty="0">
                <a:solidFill>
                  <a:srgbClr val="FF0000"/>
                </a:solidFill>
                <a:effectLst>
                  <a:outerShdw blurRad="38100" dist="38100" dir="2700000" algn="tl">
                    <a:srgbClr val="000000">
                      <a:alpha val="43137"/>
                    </a:srgbClr>
                  </a:outerShdw>
                </a:effectLst>
              </a:rPr>
              <a:t>EAX/AX/AL</a:t>
            </a:r>
            <a:r>
              <a:rPr lang="zh-TW" altLang="en-US" sz="2400" b="1" dirty="0">
                <a:effectLst>
                  <a:outerShdw blurRad="38100" dist="38100" dir="2700000" algn="tl">
                    <a:srgbClr val="000000">
                      <a:alpha val="43137"/>
                    </a:srgbClr>
                  </a:outerShdw>
                </a:effectLst>
              </a:rPr>
              <a:t>中</a:t>
            </a:r>
          </a:p>
          <a:p>
            <a:pPr marL="342900" indent="-342900">
              <a:buFont typeface="+mj-lt"/>
              <a:buAutoNum type="arabicPeriod"/>
            </a:pPr>
            <a:r>
              <a:rPr lang="zh-TW" altLang="en-US" sz="2400" strike="sngStrike" dirty="0"/>
              <a:t>浮點型結果存放在暫存器</a:t>
            </a:r>
            <a:r>
              <a:rPr lang="en-US" altLang="zh-TW" sz="2400" strike="sngStrike" dirty="0"/>
              <a:t>ST0</a:t>
            </a:r>
            <a:r>
              <a:rPr lang="zh-TW" altLang="en-US" sz="2400" strike="sngStrike" dirty="0"/>
              <a:t>中</a:t>
            </a:r>
          </a:p>
          <a:p>
            <a:pPr marL="342900" indent="-342900">
              <a:buFont typeface="+mj-lt"/>
              <a:buAutoNum type="arabicPeriod"/>
            </a:pPr>
            <a:r>
              <a:rPr lang="zh-TW" altLang="en-US" sz="2400" dirty="0"/>
              <a:t>編譯後的函數名前綴以一個下劃線字符</a:t>
            </a:r>
          </a:p>
          <a:p>
            <a:pPr marL="342900" indent="-342900">
              <a:buFont typeface="+mj-lt"/>
              <a:buAutoNum type="arabicPeriod"/>
            </a:pPr>
            <a:r>
              <a:rPr lang="zh-TW" altLang="en-US" sz="2400" dirty="0"/>
              <a:t>調用</a:t>
            </a:r>
            <a:r>
              <a:rPr lang="zh-TW" altLang="en-US" sz="2400" dirty="0" smtClean="0"/>
              <a:t>者</a:t>
            </a:r>
            <a:r>
              <a:rPr lang="en-US" altLang="zh-TW" sz="2400" b="1" dirty="0">
                <a:effectLst>
                  <a:outerShdw blurRad="38100" dist="38100" dir="2700000" algn="tl">
                    <a:srgbClr val="000000">
                      <a:alpha val="43137"/>
                    </a:srgbClr>
                  </a:outerShdw>
                </a:effectLst>
              </a:rPr>
              <a:t>caller</a:t>
            </a:r>
            <a:r>
              <a:rPr lang="zh-TW" altLang="en-US" sz="2400" dirty="0" smtClean="0"/>
              <a:t>負責</a:t>
            </a:r>
            <a:r>
              <a:rPr lang="zh-TW" altLang="en-US" sz="2400" dirty="0"/>
              <a:t>從執行緒棧中彈出實參（即清棧）</a:t>
            </a:r>
          </a:p>
          <a:p>
            <a:pPr marL="342900" indent="-342900">
              <a:buFont typeface="+mj-lt"/>
              <a:buAutoNum type="arabicPeriod"/>
            </a:pPr>
            <a:r>
              <a:rPr lang="en-US" altLang="zh-TW" sz="2400" dirty="0"/>
              <a:t>8</a:t>
            </a:r>
            <a:r>
              <a:rPr lang="zh-TW" altLang="en-US" sz="2400" dirty="0"/>
              <a:t>比特或者</a:t>
            </a:r>
            <a:r>
              <a:rPr lang="en-US" altLang="zh-TW" sz="2400" dirty="0"/>
              <a:t>16</a:t>
            </a:r>
            <a:r>
              <a:rPr lang="zh-TW" altLang="en-US" sz="2400" dirty="0"/>
              <a:t>比特長的整形實參提升為</a:t>
            </a:r>
            <a:r>
              <a:rPr lang="en-US" altLang="zh-TW" sz="2400" dirty="0"/>
              <a:t>32</a:t>
            </a:r>
            <a:r>
              <a:rPr lang="zh-TW" altLang="en-US" sz="2400" dirty="0"/>
              <a:t>比特長。</a:t>
            </a:r>
          </a:p>
          <a:p>
            <a:pPr marL="342900" indent="-342900">
              <a:buFont typeface="+mj-lt"/>
              <a:buAutoNum type="arabicPeriod"/>
            </a:pPr>
            <a:r>
              <a:rPr lang="zh-TW" altLang="en-US" sz="2400" dirty="0"/>
              <a:t>受到函數調用影響的暫存器（</a:t>
            </a:r>
            <a:r>
              <a:rPr lang="en-US" altLang="zh-TW" sz="2400" dirty="0"/>
              <a:t>volatile registers</a:t>
            </a:r>
            <a:r>
              <a:rPr lang="zh-TW" altLang="en-US" sz="2400" dirty="0"/>
              <a:t>）：</a:t>
            </a:r>
            <a:r>
              <a:rPr lang="en-US" altLang="zh-TW" sz="2400" dirty="0"/>
              <a:t>EAX, ECX, EDX, ST0 - ST7, ES, GS</a:t>
            </a:r>
          </a:p>
          <a:p>
            <a:pPr marL="342900" indent="-342900">
              <a:buFont typeface="+mj-lt"/>
              <a:buAutoNum type="arabicPeriod"/>
            </a:pPr>
            <a:r>
              <a:rPr lang="zh-TW" altLang="en-US" sz="2400" dirty="0"/>
              <a:t>不受函數調用影響的暫存器： </a:t>
            </a:r>
            <a:r>
              <a:rPr lang="en-US" altLang="zh-TW" sz="2400" dirty="0"/>
              <a:t>EBX, EBP, ESP, EDI, ESI, CS, DS</a:t>
            </a:r>
          </a:p>
          <a:p>
            <a:pPr marL="342900" indent="-342900">
              <a:buFont typeface="+mj-lt"/>
              <a:buAutoNum type="arabicPeriod"/>
            </a:pPr>
            <a:r>
              <a:rPr lang="en-US" altLang="zh-TW" sz="2400" b="1" dirty="0">
                <a:solidFill>
                  <a:srgbClr val="FF0000"/>
                </a:solidFill>
                <a:effectLst>
                  <a:outerShdw blurRad="38100" dist="38100" dir="2700000" algn="tl">
                    <a:srgbClr val="000000">
                      <a:alpha val="43137"/>
                    </a:srgbClr>
                  </a:outerShdw>
                </a:effectLst>
              </a:rPr>
              <a:t>RET</a:t>
            </a:r>
            <a:r>
              <a:rPr lang="zh-TW" altLang="en-US" sz="2400" b="1" dirty="0">
                <a:solidFill>
                  <a:srgbClr val="FF0000"/>
                </a:solidFill>
                <a:effectLst>
                  <a:outerShdw blurRad="38100" dist="38100" dir="2700000" algn="tl">
                    <a:srgbClr val="000000">
                      <a:alpha val="43137"/>
                    </a:srgbClr>
                  </a:outerShdw>
                </a:effectLst>
              </a:rPr>
              <a:t>指令從函數</a:t>
            </a:r>
            <a:r>
              <a:rPr lang="zh-TW" altLang="en-US" sz="2400" b="1" dirty="0">
                <a:effectLst>
                  <a:outerShdw blurRad="38100" dist="38100" dir="2700000" algn="tl">
                    <a:srgbClr val="000000">
                      <a:alpha val="43137"/>
                    </a:srgbClr>
                  </a:outerShdw>
                </a:effectLst>
              </a:rPr>
              <a:t>被調用</a:t>
            </a:r>
            <a:r>
              <a:rPr lang="zh-TW" altLang="en-US" sz="2400" b="1" dirty="0" smtClean="0">
                <a:effectLst>
                  <a:outerShdw blurRad="38100" dist="38100" dir="2700000" algn="tl">
                    <a:srgbClr val="000000">
                      <a:alpha val="43137"/>
                    </a:srgbClr>
                  </a:outerShdw>
                </a:effectLst>
              </a:rPr>
              <a:t>者</a:t>
            </a:r>
            <a:r>
              <a:rPr lang="en-US" altLang="zh-TW" sz="2400" b="1" dirty="0" err="1" smtClean="0">
                <a:effectLst>
                  <a:outerShdw blurRad="38100" dist="38100" dir="2700000" algn="tl">
                    <a:srgbClr val="000000">
                      <a:alpha val="43137"/>
                    </a:srgbClr>
                  </a:outerShdw>
                </a:effectLst>
              </a:rPr>
              <a:t>callee</a:t>
            </a:r>
            <a:r>
              <a:rPr lang="zh-TW" altLang="en-US" sz="2400" b="1" dirty="0" smtClean="0">
                <a:solidFill>
                  <a:srgbClr val="FF0000"/>
                </a:solidFill>
                <a:effectLst>
                  <a:outerShdw blurRad="38100" dist="38100" dir="2700000" algn="tl">
                    <a:srgbClr val="000000">
                      <a:alpha val="43137"/>
                    </a:srgbClr>
                  </a:outerShdw>
                </a:effectLst>
              </a:rPr>
              <a:t>返回</a:t>
            </a:r>
            <a:r>
              <a:rPr lang="zh-TW" altLang="en-US" sz="2400" b="1" dirty="0">
                <a:solidFill>
                  <a:srgbClr val="FF0000"/>
                </a:solidFill>
                <a:effectLst>
                  <a:outerShdw blurRad="38100" dist="38100" dir="2700000" algn="tl">
                    <a:srgbClr val="000000">
                      <a:alpha val="43137"/>
                    </a:srgbClr>
                  </a:outerShdw>
                </a:effectLst>
              </a:rPr>
              <a:t>到</a:t>
            </a:r>
            <a:r>
              <a:rPr lang="zh-TW" altLang="en-US" sz="2400" b="1" dirty="0">
                <a:effectLst>
                  <a:outerShdw blurRad="38100" dist="38100" dir="2700000" algn="tl">
                    <a:srgbClr val="000000">
                      <a:alpha val="43137"/>
                    </a:srgbClr>
                  </a:outerShdw>
                </a:effectLst>
              </a:rPr>
              <a:t>調用</a:t>
            </a:r>
            <a:r>
              <a:rPr lang="zh-TW" altLang="en-US" sz="2400" b="1" dirty="0" smtClean="0">
                <a:effectLst>
                  <a:outerShdw blurRad="38100" dist="38100" dir="2700000" algn="tl">
                    <a:srgbClr val="000000">
                      <a:alpha val="43137"/>
                    </a:srgbClr>
                  </a:outerShdw>
                </a:effectLst>
              </a:rPr>
              <a:t>者</a:t>
            </a:r>
            <a:r>
              <a:rPr lang="en-US" altLang="zh-TW" sz="2400" b="1" dirty="0" smtClean="0">
                <a:effectLst>
                  <a:outerShdw blurRad="38100" dist="38100" dir="2700000" algn="tl">
                    <a:srgbClr val="000000">
                      <a:alpha val="43137"/>
                    </a:srgbClr>
                  </a:outerShdw>
                </a:effectLst>
              </a:rPr>
              <a:t>caller</a:t>
            </a:r>
            <a:r>
              <a:rPr lang="zh-TW" altLang="en-US" sz="2400" b="1" dirty="0" smtClean="0">
                <a:solidFill>
                  <a:srgbClr val="FF0000"/>
                </a:solidFill>
                <a:effectLst>
                  <a:outerShdw blurRad="38100" dist="38100" dir="2700000" algn="tl">
                    <a:srgbClr val="000000">
                      <a:alpha val="43137"/>
                    </a:srgbClr>
                  </a:outerShdw>
                </a:effectLst>
              </a:rPr>
              <a:t>（</a:t>
            </a:r>
            <a:r>
              <a:rPr lang="zh-TW" altLang="en-US" sz="2400" b="1" dirty="0">
                <a:solidFill>
                  <a:srgbClr val="FF0000"/>
                </a:solidFill>
                <a:effectLst>
                  <a:outerShdw blurRad="38100" dist="38100" dir="2700000" algn="tl">
                    <a:srgbClr val="000000">
                      <a:alpha val="43137"/>
                    </a:srgbClr>
                  </a:outerShdw>
                </a:effectLst>
              </a:rPr>
              <a:t>實質上是讀取暫存器</a:t>
            </a:r>
            <a:r>
              <a:rPr lang="en-US" altLang="zh-TW" sz="2400" b="1" dirty="0">
                <a:solidFill>
                  <a:srgbClr val="FF0000"/>
                </a:solidFill>
                <a:effectLst>
                  <a:outerShdw blurRad="38100" dist="38100" dir="2700000" algn="tl">
                    <a:srgbClr val="000000">
                      <a:alpha val="43137"/>
                    </a:srgbClr>
                  </a:outerShdw>
                </a:effectLst>
              </a:rPr>
              <a:t>EBP</a:t>
            </a:r>
            <a:r>
              <a:rPr lang="zh-TW" altLang="en-US" sz="2400" b="1" dirty="0">
                <a:solidFill>
                  <a:srgbClr val="FF0000"/>
                </a:solidFill>
                <a:effectLst>
                  <a:outerShdw blurRad="38100" dist="38100" dir="2700000" algn="tl">
                    <a:srgbClr val="000000">
                      <a:alpha val="43137"/>
                    </a:srgbClr>
                  </a:outerShdw>
                </a:effectLst>
              </a:rPr>
              <a:t>所指的執行緒棧之處保存的</a:t>
            </a:r>
            <a:r>
              <a:rPr lang="zh-TW" altLang="en-US" sz="2400" b="1" dirty="0">
                <a:effectLst>
                  <a:outerShdw blurRad="38100" dist="38100" dir="2700000" algn="tl">
                    <a:srgbClr val="000000">
                      <a:alpha val="43137"/>
                    </a:srgbClr>
                  </a:outerShdw>
                </a:effectLst>
              </a:rPr>
              <a:t>函數返回地址</a:t>
            </a:r>
            <a:r>
              <a:rPr lang="zh-TW" altLang="en-US" sz="2400" b="1" dirty="0">
                <a:solidFill>
                  <a:srgbClr val="FF0000"/>
                </a:solidFill>
                <a:effectLst>
                  <a:outerShdw blurRad="38100" dist="38100" dir="2700000" algn="tl">
                    <a:srgbClr val="000000">
                      <a:alpha val="43137"/>
                    </a:srgbClr>
                  </a:outerShdw>
                </a:effectLst>
              </a:rPr>
              <a:t>並加載到</a:t>
            </a:r>
            <a:r>
              <a:rPr lang="en-US" altLang="zh-TW" sz="2400" b="1" dirty="0">
                <a:solidFill>
                  <a:srgbClr val="FF0000"/>
                </a:solidFill>
                <a:effectLst>
                  <a:outerShdw blurRad="38100" dist="38100" dir="2700000" algn="tl">
                    <a:srgbClr val="000000">
                      <a:alpha val="43137"/>
                    </a:srgbClr>
                  </a:outerShdw>
                </a:effectLst>
              </a:rPr>
              <a:t>IP</a:t>
            </a:r>
            <a:r>
              <a:rPr lang="zh-TW" altLang="en-US" sz="2400" b="1" dirty="0">
                <a:solidFill>
                  <a:srgbClr val="FF0000"/>
                </a:solidFill>
                <a:effectLst>
                  <a:outerShdw blurRad="38100" dist="38100" dir="2700000" algn="tl">
                    <a:srgbClr val="000000">
                      <a:alpha val="43137"/>
                    </a:srgbClr>
                  </a:outerShdw>
                </a:effectLst>
              </a:rPr>
              <a:t>暫存器）</a:t>
            </a:r>
          </a:p>
        </p:txBody>
      </p:sp>
    </p:spTree>
    <p:extLst>
      <p:ext uri="{BB962C8B-B14F-4D97-AF65-F5344CB8AC3E}">
        <p14:creationId xmlns:p14="http://schemas.microsoft.com/office/powerpoint/2010/main" val="22342160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B18236B7-6F50-41CB-8525-C61BCB4BE4A9}" type="slidenum">
              <a:rPr lang="zh-TW" altLang="en-US" smtClean="0"/>
              <a:t>13</a:t>
            </a:fld>
            <a:endParaRPr lang="zh-TW" altLang="en-US"/>
          </a:p>
        </p:txBody>
      </p:sp>
      <p:sp>
        <p:nvSpPr>
          <p:cNvPr id="5" name="矩形圖說文字 4"/>
          <p:cNvSpPr/>
          <p:nvPr/>
        </p:nvSpPr>
        <p:spPr>
          <a:xfrm>
            <a:off x="0" y="0"/>
            <a:ext cx="9144000" cy="733425"/>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3200" dirty="0"/>
              <a:t>x86 Disassembly/Calling Conventions</a:t>
            </a:r>
            <a:endParaRPr lang="zh-TW" altLang="en-US" sz="3200" dirty="0"/>
          </a:p>
        </p:txBody>
      </p:sp>
      <p:sp>
        <p:nvSpPr>
          <p:cNvPr id="6" name="矩形 5"/>
          <p:cNvSpPr/>
          <p:nvPr/>
        </p:nvSpPr>
        <p:spPr>
          <a:xfrm>
            <a:off x="361950" y="886510"/>
            <a:ext cx="6753225" cy="369332"/>
          </a:xfrm>
          <a:prstGeom prst="rect">
            <a:avLst/>
          </a:prstGeom>
          <a:solidFill>
            <a:srgbClr val="FFFF00"/>
          </a:solidFill>
        </p:spPr>
        <p:txBody>
          <a:bodyPr wrap="square">
            <a:spAutoFit/>
          </a:bodyPr>
          <a:lstStyle/>
          <a:p>
            <a:r>
              <a:rPr lang="en-US" altLang="zh-TW" dirty="0"/>
              <a:t>https://</a:t>
            </a:r>
            <a:r>
              <a:rPr lang="en-US" altLang="zh-TW" dirty="0" smtClean="0"/>
              <a:t>en.wikibooks.org/wiki/X86_Disassembly/Calling_Conventions</a:t>
            </a:r>
            <a:endParaRPr lang="zh-TW" altLang="en-US" dirty="0"/>
          </a:p>
        </p:txBody>
      </p:sp>
      <p:sp>
        <p:nvSpPr>
          <p:cNvPr id="7" name="矩形 6"/>
          <p:cNvSpPr/>
          <p:nvPr/>
        </p:nvSpPr>
        <p:spPr>
          <a:xfrm>
            <a:off x="361950" y="1339334"/>
            <a:ext cx="2529539" cy="369332"/>
          </a:xfrm>
          <a:prstGeom prst="rect">
            <a:avLst/>
          </a:prstGeom>
        </p:spPr>
        <p:txBody>
          <a:bodyPr wrap="none">
            <a:spAutoFit/>
          </a:bodyPr>
          <a:lstStyle/>
          <a:p>
            <a:r>
              <a:rPr lang="en-US" altLang="zh-TW" dirty="0"/>
              <a:t>CDECL calling convention</a:t>
            </a:r>
            <a:endParaRPr lang="zh-TW" altLang="en-US" dirty="0"/>
          </a:p>
        </p:txBody>
      </p:sp>
      <p:sp>
        <p:nvSpPr>
          <p:cNvPr id="8" name="矩形 7"/>
          <p:cNvSpPr/>
          <p:nvPr/>
        </p:nvSpPr>
        <p:spPr>
          <a:xfrm>
            <a:off x="523875" y="1774771"/>
            <a:ext cx="8458199" cy="2031325"/>
          </a:xfrm>
          <a:prstGeom prst="rect">
            <a:avLst/>
          </a:prstGeom>
        </p:spPr>
        <p:txBody>
          <a:bodyPr wrap="square">
            <a:spAutoFit/>
          </a:bodyPr>
          <a:lstStyle/>
          <a:p>
            <a:pPr marL="285750" indent="-285750">
              <a:buFont typeface="Wingdings" panose="05000000000000000000" pitchFamily="2" charset="2"/>
              <a:buChar char="ü"/>
            </a:pPr>
            <a:r>
              <a:rPr lang="en-US" altLang="zh-TW" dirty="0"/>
              <a:t>Arguments are passed on the stack in </a:t>
            </a:r>
            <a:r>
              <a:rPr lang="en-US" altLang="zh-TW" b="1" dirty="0">
                <a:solidFill>
                  <a:srgbClr val="FF0000"/>
                </a:solidFill>
                <a:effectLst>
                  <a:outerShdw blurRad="38100" dist="38100" dir="2700000" algn="tl">
                    <a:srgbClr val="000000">
                      <a:alpha val="43137"/>
                    </a:srgbClr>
                  </a:outerShdw>
                </a:effectLst>
              </a:rPr>
              <a:t>Right-to-Left </a:t>
            </a:r>
            <a:r>
              <a:rPr lang="en-US" altLang="zh-TW" dirty="0"/>
              <a:t>order, and return values are passed in</a:t>
            </a:r>
            <a:r>
              <a:rPr lang="en-US" altLang="zh-TW" b="1" dirty="0">
                <a:solidFill>
                  <a:srgbClr val="FF0000"/>
                </a:solidFill>
                <a:effectLst>
                  <a:outerShdw blurRad="38100" dist="38100" dir="2700000" algn="tl">
                    <a:srgbClr val="000000">
                      <a:alpha val="43137"/>
                    </a:srgbClr>
                  </a:outerShdw>
                </a:effectLst>
              </a:rPr>
              <a:t> </a:t>
            </a:r>
            <a:r>
              <a:rPr lang="en-US" altLang="zh-TW" b="1" dirty="0" err="1">
                <a:solidFill>
                  <a:srgbClr val="FF0000"/>
                </a:solidFill>
                <a:effectLst>
                  <a:outerShdw blurRad="38100" dist="38100" dir="2700000" algn="tl">
                    <a:srgbClr val="000000">
                      <a:alpha val="43137"/>
                    </a:srgbClr>
                  </a:outerShdw>
                </a:effectLst>
              </a:rPr>
              <a:t>eax</a:t>
            </a:r>
            <a:r>
              <a:rPr lang="en-US" altLang="zh-TW" dirty="0"/>
              <a:t>.</a:t>
            </a:r>
          </a:p>
          <a:p>
            <a:pPr marL="285750" indent="-285750">
              <a:buFont typeface="Wingdings" panose="05000000000000000000" pitchFamily="2" charset="2"/>
              <a:buChar char="ü"/>
            </a:pPr>
            <a:r>
              <a:rPr lang="en-US" altLang="zh-TW" b="1" dirty="0">
                <a:solidFill>
                  <a:srgbClr val="FF0000"/>
                </a:solidFill>
                <a:effectLst>
                  <a:outerShdw blurRad="38100" dist="38100" dir="2700000" algn="tl">
                    <a:srgbClr val="000000">
                      <a:alpha val="43137"/>
                    </a:srgbClr>
                  </a:outerShdw>
                </a:effectLst>
              </a:rPr>
              <a:t>The calling function cleans the stack</a:t>
            </a:r>
            <a:r>
              <a:rPr lang="en-US" altLang="zh-TW" dirty="0"/>
              <a:t>. This allows CDECL functions to have variable-length argument lists (aka </a:t>
            </a:r>
            <a:r>
              <a:rPr lang="en-US" altLang="zh-TW" dirty="0" err="1"/>
              <a:t>variadic</a:t>
            </a:r>
            <a:r>
              <a:rPr lang="en-US" altLang="zh-TW" dirty="0"/>
              <a:t> functions). For this reason the number of arguments is not appended to the name of the function by the compiler, and the assembler and the linker are therefore unable to determine if an incorrect number of arguments is used.</a:t>
            </a:r>
            <a:endParaRPr lang="zh-TW" altLang="en-US" dirty="0"/>
          </a:p>
        </p:txBody>
      </p:sp>
      <p:sp>
        <p:nvSpPr>
          <p:cNvPr id="9" name="矩形 8"/>
          <p:cNvSpPr/>
          <p:nvPr/>
        </p:nvSpPr>
        <p:spPr>
          <a:xfrm>
            <a:off x="619125" y="6171685"/>
            <a:ext cx="2292615" cy="369332"/>
          </a:xfrm>
          <a:prstGeom prst="rect">
            <a:avLst/>
          </a:prstGeom>
          <a:solidFill>
            <a:schemeClr val="accent6">
              <a:lumMod val="20000"/>
              <a:lumOff val="80000"/>
            </a:schemeClr>
          </a:solidFill>
        </p:spPr>
        <p:txBody>
          <a:bodyPr wrap="none">
            <a:spAutoFit/>
          </a:bodyPr>
          <a:lstStyle/>
          <a:p>
            <a:r>
              <a:rPr lang="en-US" altLang="zh-TW" dirty="0"/>
              <a:t>x = MyFunction1(2, 3);</a:t>
            </a:r>
            <a:endParaRPr lang="zh-TW" altLang="en-US" dirty="0"/>
          </a:p>
        </p:txBody>
      </p:sp>
      <p:sp>
        <p:nvSpPr>
          <p:cNvPr id="10" name="矩形 9"/>
          <p:cNvSpPr/>
          <p:nvPr/>
        </p:nvSpPr>
        <p:spPr>
          <a:xfrm>
            <a:off x="619125" y="4152027"/>
            <a:ext cx="3438525" cy="1200329"/>
          </a:xfrm>
          <a:prstGeom prst="rect">
            <a:avLst/>
          </a:prstGeom>
          <a:solidFill>
            <a:schemeClr val="accent4">
              <a:lumMod val="20000"/>
              <a:lumOff val="80000"/>
            </a:schemeClr>
          </a:solidFill>
        </p:spPr>
        <p:txBody>
          <a:bodyPr wrap="square">
            <a:spAutoFit/>
          </a:bodyPr>
          <a:lstStyle/>
          <a:p>
            <a:r>
              <a:rPr lang="en-US" altLang="zh-TW" dirty="0"/>
              <a:t>_</a:t>
            </a:r>
            <a:r>
              <a:rPr lang="en-US" altLang="zh-TW" dirty="0" err="1"/>
              <a:t>cdecl</a:t>
            </a:r>
            <a:r>
              <a:rPr lang="en-US" altLang="zh-TW" dirty="0"/>
              <a:t> </a:t>
            </a:r>
            <a:r>
              <a:rPr lang="en-US" altLang="zh-TW" dirty="0" err="1"/>
              <a:t>int</a:t>
            </a:r>
            <a:r>
              <a:rPr lang="en-US" altLang="zh-TW" dirty="0"/>
              <a:t> MyFunction1(</a:t>
            </a:r>
            <a:r>
              <a:rPr lang="en-US" altLang="zh-TW" dirty="0" err="1"/>
              <a:t>int</a:t>
            </a:r>
            <a:r>
              <a:rPr lang="en-US" altLang="zh-TW" dirty="0"/>
              <a:t> a, </a:t>
            </a:r>
            <a:r>
              <a:rPr lang="en-US" altLang="zh-TW" dirty="0" err="1"/>
              <a:t>int</a:t>
            </a:r>
            <a:r>
              <a:rPr lang="en-US" altLang="zh-TW" dirty="0"/>
              <a:t> b)</a:t>
            </a:r>
          </a:p>
          <a:p>
            <a:r>
              <a:rPr lang="en-US" altLang="zh-TW" dirty="0"/>
              <a:t>{</a:t>
            </a:r>
          </a:p>
          <a:p>
            <a:r>
              <a:rPr lang="en-US" altLang="zh-TW" dirty="0"/>
              <a:t>  return a + b;</a:t>
            </a:r>
          </a:p>
          <a:p>
            <a:r>
              <a:rPr lang="en-US" altLang="zh-TW" dirty="0"/>
              <a:t>}</a:t>
            </a:r>
            <a:endParaRPr lang="zh-TW" altLang="en-US" dirty="0"/>
          </a:p>
        </p:txBody>
      </p:sp>
      <p:grpSp>
        <p:nvGrpSpPr>
          <p:cNvPr id="11" name="群組 10"/>
          <p:cNvGrpSpPr/>
          <p:nvPr/>
        </p:nvGrpSpPr>
        <p:grpSpPr>
          <a:xfrm>
            <a:off x="177800" y="4325025"/>
            <a:ext cx="441325" cy="2022446"/>
            <a:chOff x="3619500" y="1304925"/>
            <a:chExt cx="441325" cy="4191000"/>
          </a:xfrm>
        </p:grpSpPr>
        <p:cxnSp>
          <p:nvCxnSpPr>
            <p:cNvPr id="12" name="直線接點 11"/>
            <p:cNvCxnSpPr/>
            <p:nvPr/>
          </p:nvCxnSpPr>
          <p:spPr>
            <a:xfrm flipV="1">
              <a:off x="3619500" y="5469731"/>
              <a:ext cx="388144" cy="794"/>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直線接點 12"/>
            <p:cNvCxnSpPr/>
            <p:nvPr/>
          </p:nvCxnSpPr>
          <p:spPr>
            <a:xfrm flipV="1">
              <a:off x="3648075" y="1304925"/>
              <a:ext cx="0" cy="419100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a:off x="3648075" y="1333500"/>
              <a:ext cx="41275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
        <p:nvSpPr>
          <p:cNvPr id="15" name="矩形 14"/>
          <p:cNvSpPr/>
          <p:nvPr/>
        </p:nvSpPr>
        <p:spPr>
          <a:xfrm>
            <a:off x="6848475" y="3633808"/>
            <a:ext cx="2276475" cy="2308324"/>
          </a:xfrm>
          <a:prstGeom prst="rect">
            <a:avLst/>
          </a:prstGeom>
          <a:solidFill>
            <a:schemeClr val="accent4">
              <a:lumMod val="20000"/>
              <a:lumOff val="80000"/>
            </a:schemeClr>
          </a:solidFill>
        </p:spPr>
        <p:txBody>
          <a:bodyPr wrap="square">
            <a:spAutoFit/>
          </a:bodyPr>
          <a:lstStyle/>
          <a:p>
            <a:r>
              <a:rPr lang="en-US" altLang="zh-TW" dirty="0"/>
              <a:t>_MyFunction1:</a:t>
            </a:r>
          </a:p>
          <a:p>
            <a:r>
              <a:rPr lang="en-US" altLang="zh-TW" b="1" dirty="0">
                <a:solidFill>
                  <a:srgbClr val="002060"/>
                </a:solidFill>
                <a:effectLst>
                  <a:outerShdw blurRad="38100" dist="38100" dir="2700000" algn="tl">
                    <a:srgbClr val="000000">
                      <a:alpha val="43137"/>
                    </a:srgbClr>
                  </a:outerShdw>
                </a:effectLst>
              </a:rPr>
              <a:t>push </a:t>
            </a:r>
            <a:r>
              <a:rPr lang="en-US" altLang="zh-TW" b="1" dirty="0" err="1">
                <a:solidFill>
                  <a:srgbClr val="002060"/>
                </a:solidFill>
                <a:effectLst>
                  <a:outerShdw blurRad="38100" dist="38100" dir="2700000" algn="tl">
                    <a:srgbClr val="000000">
                      <a:alpha val="43137"/>
                    </a:srgbClr>
                  </a:outerShdw>
                </a:effectLst>
              </a:rPr>
              <a:t>ebp</a:t>
            </a:r>
            <a:endParaRPr lang="en-US" altLang="zh-TW" b="1" dirty="0">
              <a:solidFill>
                <a:srgbClr val="002060"/>
              </a:solidFill>
              <a:effectLst>
                <a:outerShdw blurRad="38100" dist="38100" dir="2700000" algn="tl">
                  <a:srgbClr val="000000">
                    <a:alpha val="43137"/>
                  </a:srgbClr>
                </a:outerShdw>
              </a:effectLst>
            </a:endParaRPr>
          </a:p>
          <a:p>
            <a:r>
              <a:rPr lang="en-US" altLang="zh-TW" b="1" dirty="0" err="1">
                <a:solidFill>
                  <a:srgbClr val="002060"/>
                </a:solidFill>
                <a:effectLst>
                  <a:outerShdw blurRad="38100" dist="38100" dir="2700000" algn="tl">
                    <a:srgbClr val="000000">
                      <a:alpha val="43137"/>
                    </a:srgbClr>
                  </a:outerShdw>
                </a:effectLst>
              </a:rPr>
              <a:t>mov</a:t>
            </a:r>
            <a:r>
              <a:rPr lang="en-US" altLang="zh-TW" b="1" dirty="0">
                <a:solidFill>
                  <a:srgbClr val="002060"/>
                </a:solidFill>
                <a:effectLst>
                  <a:outerShdw blurRad="38100" dist="38100" dir="2700000" algn="tl">
                    <a:srgbClr val="000000">
                      <a:alpha val="43137"/>
                    </a:srgbClr>
                  </a:outerShdw>
                </a:effectLst>
              </a:rPr>
              <a:t> </a:t>
            </a:r>
            <a:r>
              <a:rPr lang="en-US" altLang="zh-TW" b="1" dirty="0" err="1">
                <a:solidFill>
                  <a:srgbClr val="002060"/>
                </a:solidFill>
                <a:effectLst>
                  <a:outerShdw blurRad="38100" dist="38100" dir="2700000" algn="tl">
                    <a:srgbClr val="000000">
                      <a:alpha val="43137"/>
                    </a:srgbClr>
                  </a:outerShdw>
                </a:effectLst>
              </a:rPr>
              <a:t>ebp</a:t>
            </a:r>
            <a:r>
              <a:rPr lang="en-US" altLang="zh-TW" b="1" dirty="0">
                <a:solidFill>
                  <a:srgbClr val="002060"/>
                </a:solidFill>
                <a:effectLst>
                  <a:outerShdw blurRad="38100" dist="38100" dir="2700000" algn="tl">
                    <a:srgbClr val="000000">
                      <a:alpha val="43137"/>
                    </a:srgbClr>
                  </a:outerShdw>
                </a:effectLst>
              </a:rPr>
              <a:t>, </a:t>
            </a:r>
            <a:r>
              <a:rPr lang="en-US" altLang="zh-TW" b="1" dirty="0" err="1">
                <a:solidFill>
                  <a:srgbClr val="002060"/>
                </a:solidFill>
                <a:effectLst>
                  <a:outerShdw blurRad="38100" dist="38100" dir="2700000" algn="tl">
                    <a:srgbClr val="000000">
                      <a:alpha val="43137"/>
                    </a:srgbClr>
                  </a:outerShdw>
                </a:effectLst>
              </a:rPr>
              <a:t>esp</a:t>
            </a:r>
            <a:endParaRPr lang="en-US" altLang="zh-TW" b="1" dirty="0">
              <a:solidFill>
                <a:srgbClr val="002060"/>
              </a:solidFill>
              <a:effectLst>
                <a:outerShdw blurRad="38100" dist="38100" dir="2700000" algn="tl">
                  <a:srgbClr val="000000">
                    <a:alpha val="43137"/>
                  </a:srgbClr>
                </a:outerShdw>
              </a:effectLst>
            </a:endParaRPr>
          </a:p>
          <a:p>
            <a:r>
              <a:rPr lang="en-US" altLang="zh-TW" dirty="0" err="1"/>
              <a:t>mov</a:t>
            </a:r>
            <a:r>
              <a:rPr lang="en-US" altLang="zh-TW" dirty="0"/>
              <a:t> </a:t>
            </a:r>
            <a:r>
              <a:rPr lang="en-US" altLang="zh-TW" dirty="0" err="1"/>
              <a:t>eax</a:t>
            </a:r>
            <a:r>
              <a:rPr lang="en-US" altLang="zh-TW" dirty="0"/>
              <a:t>, [</a:t>
            </a:r>
            <a:r>
              <a:rPr lang="en-US" altLang="zh-TW" dirty="0" err="1"/>
              <a:t>ebp</a:t>
            </a:r>
            <a:r>
              <a:rPr lang="en-US" altLang="zh-TW" dirty="0"/>
              <a:t> + 8]</a:t>
            </a:r>
          </a:p>
          <a:p>
            <a:r>
              <a:rPr lang="en-US" altLang="zh-TW" dirty="0" err="1"/>
              <a:t>mov</a:t>
            </a:r>
            <a:r>
              <a:rPr lang="en-US" altLang="zh-TW" b="1" dirty="0">
                <a:solidFill>
                  <a:srgbClr val="FF0000"/>
                </a:solidFill>
                <a:effectLst>
                  <a:outerShdw blurRad="38100" dist="38100" dir="2700000" algn="tl">
                    <a:srgbClr val="000000">
                      <a:alpha val="43137"/>
                    </a:srgbClr>
                  </a:outerShdw>
                </a:effectLst>
              </a:rPr>
              <a:t> </a:t>
            </a:r>
            <a:r>
              <a:rPr lang="en-US" altLang="zh-TW" b="1" dirty="0" err="1">
                <a:effectLst>
                  <a:outerShdw blurRad="38100" dist="38100" dir="2700000" algn="tl">
                    <a:srgbClr val="000000">
                      <a:alpha val="43137"/>
                    </a:srgbClr>
                  </a:outerShdw>
                </a:effectLst>
              </a:rPr>
              <a:t>edx</a:t>
            </a:r>
            <a:r>
              <a:rPr lang="en-US" altLang="zh-TW" dirty="0"/>
              <a:t>, [</a:t>
            </a:r>
            <a:r>
              <a:rPr lang="en-US" altLang="zh-TW" dirty="0" err="1"/>
              <a:t>ebp</a:t>
            </a:r>
            <a:r>
              <a:rPr lang="en-US" altLang="zh-TW" dirty="0"/>
              <a:t> + 12]</a:t>
            </a:r>
          </a:p>
          <a:p>
            <a:r>
              <a:rPr lang="en-US" altLang="zh-TW" dirty="0"/>
              <a:t>add </a:t>
            </a:r>
            <a:r>
              <a:rPr lang="en-US" altLang="zh-TW" b="1" dirty="0" err="1">
                <a:solidFill>
                  <a:srgbClr val="FF0000"/>
                </a:solidFill>
                <a:effectLst>
                  <a:outerShdw blurRad="38100" dist="38100" dir="2700000" algn="tl">
                    <a:srgbClr val="000000">
                      <a:alpha val="43137"/>
                    </a:srgbClr>
                  </a:outerShdw>
                </a:effectLst>
              </a:rPr>
              <a:t>eax</a:t>
            </a:r>
            <a:r>
              <a:rPr lang="en-US" altLang="zh-TW" dirty="0"/>
              <a:t>, </a:t>
            </a:r>
            <a:r>
              <a:rPr lang="en-US" altLang="zh-TW" dirty="0" err="1"/>
              <a:t>edx</a:t>
            </a:r>
            <a:endParaRPr lang="en-US" altLang="zh-TW" dirty="0"/>
          </a:p>
          <a:p>
            <a:r>
              <a:rPr lang="en-US" altLang="zh-TW" b="1" dirty="0">
                <a:solidFill>
                  <a:srgbClr val="0070C0"/>
                </a:solidFill>
                <a:effectLst>
                  <a:outerShdw blurRad="38100" dist="38100" dir="2700000" algn="tl">
                    <a:srgbClr val="000000">
                      <a:alpha val="43137"/>
                    </a:srgbClr>
                  </a:outerShdw>
                </a:effectLst>
              </a:rPr>
              <a:t>pop </a:t>
            </a:r>
            <a:r>
              <a:rPr lang="en-US" altLang="zh-TW" b="1" dirty="0" err="1">
                <a:solidFill>
                  <a:srgbClr val="0070C0"/>
                </a:solidFill>
                <a:effectLst>
                  <a:outerShdw blurRad="38100" dist="38100" dir="2700000" algn="tl">
                    <a:srgbClr val="000000">
                      <a:alpha val="43137"/>
                    </a:srgbClr>
                  </a:outerShdw>
                </a:effectLst>
              </a:rPr>
              <a:t>ebp</a:t>
            </a:r>
            <a:endParaRPr lang="en-US" altLang="zh-TW" b="1" dirty="0">
              <a:solidFill>
                <a:srgbClr val="0070C0"/>
              </a:solidFill>
              <a:effectLst>
                <a:outerShdw blurRad="38100" dist="38100" dir="2700000" algn="tl">
                  <a:srgbClr val="000000">
                    <a:alpha val="43137"/>
                  </a:srgbClr>
                </a:outerShdw>
              </a:effectLst>
            </a:endParaRPr>
          </a:p>
          <a:p>
            <a:r>
              <a:rPr lang="en-US" altLang="zh-TW" b="1" dirty="0">
                <a:solidFill>
                  <a:srgbClr val="0070C0"/>
                </a:solidFill>
                <a:effectLst>
                  <a:outerShdw blurRad="38100" dist="38100" dir="2700000" algn="tl">
                    <a:srgbClr val="000000">
                      <a:alpha val="43137"/>
                    </a:srgbClr>
                  </a:outerShdw>
                </a:effectLst>
              </a:rPr>
              <a:t>ret</a:t>
            </a:r>
            <a:endParaRPr lang="zh-TW" altLang="en-US" b="1" dirty="0">
              <a:solidFill>
                <a:srgbClr val="0070C0"/>
              </a:solidFill>
              <a:effectLst>
                <a:outerShdw blurRad="38100" dist="38100" dir="2700000" algn="tl">
                  <a:srgbClr val="000000">
                    <a:alpha val="43137"/>
                  </a:srgbClr>
                </a:outerShdw>
              </a:effectLst>
            </a:endParaRPr>
          </a:p>
        </p:txBody>
      </p:sp>
      <p:sp>
        <p:nvSpPr>
          <p:cNvPr id="16" name="矩形 15"/>
          <p:cNvSpPr/>
          <p:nvPr/>
        </p:nvSpPr>
        <p:spPr>
          <a:xfrm>
            <a:off x="4281487" y="5571520"/>
            <a:ext cx="2066925" cy="1200329"/>
          </a:xfrm>
          <a:prstGeom prst="rect">
            <a:avLst/>
          </a:prstGeom>
          <a:solidFill>
            <a:schemeClr val="accent6">
              <a:lumMod val="20000"/>
              <a:lumOff val="80000"/>
            </a:schemeClr>
          </a:solidFill>
        </p:spPr>
        <p:txBody>
          <a:bodyPr wrap="square">
            <a:spAutoFit/>
          </a:bodyPr>
          <a:lstStyle/>
          <a:p>
            <a:r>
              <a:rPr lang="en-US" altLang="zh-TW" dirty="0"/>
              <a:t>push 3</a:t>
            </a:r>
          </a:p>
          <a:p>
            <a:r>
              <a:rPr lang="en-US" altLang="zh-TW" dirty="0"/>
              <a:t>push 2</a:t>
            </a:r>
          </a:p>
          <a:p>
            <a:r>
              <a:rPr lang="en-US" altLang="zh-TW" dirty="0"/>
              <a:t>call _MyFunction1</a:t>
            </a:r>
          </a:p>
          <a:p>
            <a:r>
              <a:rPr lang="en-US" altLang="zh-TW" dirty="0"/>
              <a:t>add </a:t>
            </a:r>
            <a:r>
              <a:rPr lang="en-US" altLang="zh-TW" dirty="0" err="1"/>
              <a:t>esp</a:t>
            </a:r>
            <a:r>
              <a:rPr lang="en-US" altLang="zh-TW" dirty="0"/>
              <a:t>, 8</a:t>
            </a:r>
            <a:endParaRPr lang="zh-TW" altLang="en-US" dirty="0"/>
          </a:p>
        </p:txBody>
      </p:sp>
      <p:cxnSp>
        <p:nvCxnSpPr>
          <p:cNvPr id="18" name="直線單箭頭接點 17"/>
          <p:cNvCxnSpPr/>
          <p:nvPr/>
        </p:nvCxnSpPr>
        <p:spPr>
          <a:xfrm>
            <a:off x="2886075" y="6334831"/>
            <a:ext cx="1314450" cy="0"/>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8" name="群組 27"/>
          <p:cNvGrpSpPr/>
          <p:nvPr/>
        </p:nvGrpSpPr>
        <p:grpSpPr>
          <a:xfrm>
            <a:off x="6149577" y="3806096"/>
            <a:ext cx="721122" cy="2550255"/>
            <a:chOff x="6149577" y="3806096"/>
            <a:chExt cx="721122" cy="2550255"/>
          </a:xfrm>
        </p:grpSpPr>
        <p:cxnSp>
          <p:nvCxnSpPr>
            <p:cNvPr id="22" name="直線接點 21"/>
            <p:cNvCxnSpPr/>
            <p:nvPr/>
          </p:nvCxnSpPr>
          <p:spPr>
            <a:xfrm flipV="1">
              <a:off x="6149577" y="6334829"/>
              <a:ext cx="360758" cy="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3" name="直線接點 22"/>
            <p:cNvCxnSpPr/>
            <p:nvPr/>
          </p:nvCxnSpPr>
          <p:spPr>
            <a:xfrm flipH="1" flipV="1">
              <a:off x="6486523" y="3806096"/>
              <a:ext cx="2" cy="2550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直線單箭頭接點 23"/>
            <p:cNvCxnSpPr/>
            <p:nvPr/>
          </p:nvCxnSpPr>
          <p:spPr>
            <a:xfrm>
              <a:off x="6457949" y="3819885"/>
              <a:ext cx="41275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cxnSp>
        <p:nvCxnSpPr>
          <p:cNvPr id="3" name="直線單箭頭接點 2"/>
          <p:cNvCxnSpPr/>
          <p:nvPr/>
        </p:nvCxnSpPr>
        <p:spPr>
          <a:xfrm flipH="1">
            <a:off x="1765426" y="6011501"/>
            <a:ext cx="1023041" cy="1810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3926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B18236B7-6F50-41CB-8525-C61BCB4BE4A9}" type="slidenum">
              <a:rPr lang="zh-TW" altLang="en-US" smtClean="0"/>
              <a:t>14</a:t>
            </a:fld>
            <a:endParaRPr lang="zh-TW" altLang="en-US"/>
          </a:p>
        </p:txBody>
      </p:sp>
      <p:sp>
        <p:nvSpPr>
          <p:cNvPr id="5" name="矩形圖說文字 4"/>
          <p:cNvSpPr/>
          <p:nvPr/>
        </p:nvSpPr>
        <p:spPr>
          <a:xfrm>
            <a:off x="0" y="0"/>
            <a:ext cx="9144000" cy="733425"/>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3200" dirty="0"/>
              <a:t>x86 Disassembly/Calling Conventions</a:t>
            </a:r>
            <a:endParaRPr lang="zh-TW" altLang="en-US" sz="3200" dirty="0"/>
          </a:p>
        </p:txBody>
      </p:sp>
      <p:sp>
        <p:nvSpPr>
          <p:cNvPr id="6" name="矩形 5"/>
          <p:cNvSpPr/>
          <p:nvPr/>
        </p:nvSpPr>
        <p:spPr>
          <a:xfrm>
            <a:off x="361950" y="886510"/>
            <a:ext cx="7839075" cy="369332"/>
          </a:xfrm>
          <a:prstGeom prst="rect">
            <a:avLst/>
          </a:prstGeom>
        </p:spPr>
        <p:txBody>
          <a:bodyPr wrap="square">
            <a:spAutoFit/>
          </a:bodyPr>
          <a:lstStyle/>
          <a:p>
            <a:r>
              <a:rPr lang="en-US" altLang="zh-TW" dirty="0"/>
              <a:t>https://</a:t>
            </a:r>
            <a:r>
              <a:rPr lang="en-US" altLang="zh-TW" dirty="0" smtClean="0"/>
              <a:t>en.wikibooks.org/wiki/X86_Disassembly/Calling_Conventions</a:t>
            </a:r>
            <a:endParaRPr lang="zh-TW" altLang="en-US" dirty="0"/>
          </a:p>
        </p:txBody>
      </p:sp>
      <p:sp>
        <p:nvSpPr>
          <p:cNvPr id="7" name="矩形 6"/>
          <p:cNvSpPr/>
          <p:nvPr/>
        </p:nvSpPr>
        <p:spPr>
          <a:xfrm>
            <a:off x="361950" y="1339334"/>
            <a:ext cx="4787144" cy="369332"/>
          </a:xfrm>
          <a:prstGeom prst="rect">
            <a:avLst/>
          </a:prstGeom>
          <a:solidFill>
            <a:srgbClr val="FFFF00"/>
          </a:solidFill>
        </p:spPr>
        <p:txBody>
          <a:bodyPr wrap="none">
            <a:spAutoFit/>
          </a:bodyPr>
          <a:lstStyle/>
          <a:p>
            <a:r>
              <a:rPr lang="en-US" altLang="zh-TW" dirty="0" smtClean="0"/>
              <a:t>STDCALL(“WINAPI“) </a:t>
            </a:r>
            <a:r>
              <a:rPr lang="en-US" altLang="zh-TW" dirty="0"/>
              <a:t>calling </a:t>
            </a:r>
            <a:r>
              <a:rPr lang="en-US" altLang="zh-TW" dirty="0" smtClean="0"/>
              <a:t>convention::Microsoft</a:t>
            </a:r>
            <a:endParaRPr lang="zh-TW" altLang="en-US" dirty="0"/>
          </a:p>
        </p:txBody>
      </p:sp>
      <p:sp>
        <p:nvSpPr>
          <p:cNvPr id="8" name="矩形 7"/>
          <p:cNvSpPr/>
          <p:nvPr/>
        </p:nvSpPr>
        <p:spPr>
          <a:xfrm>
            <a:off x="523875" y="1774771"/>
            <a:ext cx="8458199" cy="1477328"/>
          </a:xfrm>
          <a:prstGeom prst="rect">
            <a:avLst/>
          </a:prstGeom>
        </p:spPr>
        <p:txBody>
          <a:bodyPr wrap="square">
            <a:spAutoFit/>
          </a:bodyPr>
          <a:lstStyle/>
          <a:p>
            <a:pPr marL="285750" indent="-285750">
              <a:buFont typeface="Wingdings" panose="05000000000000000000" pitchFamily="2" charset="2"/>
              <a:buChar char="ü"/>
            </a:pPr>
            <a:r>
              <a:rPr lang="en-US" altLang="zh-TW" dirty="0"/>
              <a:t>STDCALL passes arguments </a:t>
            </a:r>
            <a:r>
              <a:rPr lang="en-US" altLang="zh-TW" b="1" dirty="0">
                <a:solidFill>
                  <a:srgbClr val="FF0000"/>
                </a:solidFill>
                <a:effectLst>
                  <a:outerShdw blurRad="38100" dist="38100" dir="2700000" algn="tl">
                    <a:srgbClr val="000000">
                      <a:alpha val="43137"/>
                    </a:srgbClr>
                  </a:outerShdw>
                </a:effectLst>
              </a:rPr>
              <a:t>right-to-left</a:t>
            </a:r>
            <a:r>
              <a:rPr lang="en-US" altLang="zh-TW" dirty="0"/>
              <a:t>, and returns the value in </a:t>
            </a:r>
            <a:r>
              <a:rPr lang="en-US" altLang="zh-TW" b="1" dirty="0" err="1">
                <a:solidFill>
                  <a:srgbClr val="FF0000"/>
                </a:solidFill>
                <a:effectLst>
                  <a:outerShdw blurRad="38100" dist="38100" dir="2700000" algn="tl">
                    <a:srgbClr val="000000">
                      <a:alpha val="43137"/>
                    </a:srgbClr>
                  </a:outerShdw>
                </a:effectLst>
              </a:rPr>
              <a:t>eax</a:t>
            </a:r>
            <a:r>
              <a:rPr lang="en-US" altLang="zh-TW" dirty="0"/>
              <a:t>. (The Microsoft documentation erroneously claimed that arguments are passed left-to-right, but this is not the case.)</a:t>
            </a:r>
          </a:p>
          <a:p>
            <a:pPr marL="285750" indent="-285750">
              <a:buFont typeface="Wingdings" panose="05000000000000000000" pitchFamily="2" charset="2"/>
              <a:buChar char="ü"/>
            </a:pPr>
            <a:r>
              <a:rPr lang="en-US" altLang="zh-TW" b="1" dirty="0">
                <a:solidFill>
                  <a:srgbClr val="FF0000"/>
                </a:solidFill>
                <a:effectLst>
                  <a:outerShdw blurRad="38100" dist="38100" dir="2700000" algn="tl">
                    <a:srgbClr val="000000">
                      <a:alpha val="43137"/>
                    </a:srgbClr>
                  </a:outerShdw>
                </a:effectLst>
              </a:rPr>
              <a:t>The called function cleans the stack</a:t>
            </a:r>
            <a:r>
              <a:rPr lang="en-US" altLang="zh-TW" dirty="0"/>
              <a:t>, unlike CDECL. This means that STDCALL doesn't allow variable-length argument lists.</a:t>
            </a:r>
            <a:endParaRPr lang="zh-TW" altLang="en-US" dirty="0"/>
          </a:p>
        </p:txBody>
      </p:sp>
      <p:sp>
        <p:nvSpPr>
          <p:cNvPr id="9" name="矩形 8"/>
          <p:cNvSpPr/>
          <p:nvPr/>
        </p:nvSpPr>
        <p:spPr>
          <a:xfrm>
            <a:off x="619125" y="6171685"/>
            <a:ext cx="2292615" cy="369332"/>
          </a:xfrm>
          <a:prstGeom prst="rect">
            <a:avLst/>
          </a:prstGeom>
          <a:solidFill>
            <a:schemeClr val="accent6">
              <a:lumMod val="20000"/>
              <a:lumOff val="80000"/>
            </a:schemeClr>
          </a:solidFill>
        </p:spPr>
        <p:txBody>
          <a:bodyPr wrap="none">
            <a:spAutoFit/>
          </a:bodyPr>
          <a:lstStyle/>
          <a:p>
            <a:r>
              <a:rPr lang="en-US" altLang="zh-TW" dirty="0"/>
              <a:t>x = </a:t>
            </a:r>
            <a:r>
              <a:rPr lang="en-US" altLang="zh-TW" dirty="0" smtClean="0"/>
              <a:t>MyFunction2(2</a:t>
            </a:r>
            <a:r>
              <a:rPr lang="en-US" altLang="zh-TW" dirty="0"/>
              <a:t>, 3);</a:t>
            </a:r>
            <a:endParaRPr lang="zh-TW" altLang="en-US" dirty="0"/>
          </a:p>
        </p:txBody>
      </p:sp>
      <p:sp>
        <p:nvSpPr>
          <p:cNvPr id="10" name="矩形 9"/>
          <p:cNvSpPr/>
          <p:nvPr/>
        </p:nvSpPr>
        <p:spPr>
          <a:xfrm>
            <a:off x="619125" y="4152027"/>
            <a:ext cx="3438525" cy="1200329"/>
          </a:xfrm>
          <a:prstGeom prst="rect">
            <a:avLst/>
          </a:prstGeom>
          <a:solidFill>
            <a:schemeClr val="accent4">
              <a:lumMod val="20000"/>
              <a:lumOff val="80000"/>
            </a:schemeClr>
          </a:solidFill>
        </p:spPr>
        <p:txBody>
          <a:bodyPr wrap="square">
            <a:spAutoFit/>
          </a:bodyPr>
          <a:lstStyle/>
          <a:p>
            <a:r>
              <a:rPr lang="en-US" altLang="zh-TW" dirty="0"/>
              <a:t>_</a:t>
            </a:r>
            <a:r>
              <a:rPr lang="en-US" altLang="zh-TW" dirty="0" err="1"/>
              <a:t>cdecl</a:t>
            </a:r>
            <a:r>
              <a:rPr lang="en-US" altLang="zh-TW" dirty="0"/>
              <a:t> </a:t>
            </a:r>
            <a:r>
              <a:rPr lang="en-US" altLang="zh-TW" dirty="0" err="1"/>
              <a:t>int</a:t>
            </a:r>
            <a:r>
              <a:rPr lang="en-US" altLang="zh-TW" dirty="0"/>
              <a:t> </a:t>
            </a:r>
            <a:r>
              <a:rPr lang="en-US" altLang="zh-TW" dirty="0" smtClean="0"/>
              <a:t>MyFunction2(</a:t>
            </a:r>
            <a:r>
              <a:rPr lang="en-US" altLang="zh-TW" dirty="0" err="1" smtClean="0"/>
              <a:t>int</a:t>
            </a:r>
            <a:r>
              <a:rPr lang="en-US" altLang="zh-TW" dirty="0" smtClean="0"/>
              <a:t> </a:t>
            </a:r>
            <a:r>
              <a:rPr lang="en-US" altLang="zh-TW" dirty="0"/>
              <a:t>a, </a:t>
            </a:r>
            <a:r>
              <a:rPr lang="en-US" altLang="zh-TW" dirty="0" err="1"/>
              <a:t>int</a:t>
            </a:r>
            <a:r>
              <a:rPr lang="en-US" altLang="zh-TW" dirty="0"/>
              <a:t> b)</a:t>
            </a:r>
          </a:p>
          <a:p>
            <a:r>
              <a:rPr lang="en-US" altLang="zh-TW" dirty="0"/>
              <a:t>{</a:t>
            </a:r>
          </a:p>
          <a:p>
            <a:r>
              <a:rPr lang="en-US" altLang="zh-TW" dirty="0"/>
              <a:t>  return a + b;</a:t>
            </a:r>
          </a:p>
          <a:p>
            <a:r>
              <a:rPr lang="en-US" altLang="zh-TW" dirty="0"/>
              <a:t>}</a:t>
            </a:r>
            <a:endParaRPr lang="zh-TW" altLang="en-US" dirty="0"/>
          </a:p>
        </p:txBody>
      </p:sp>
      <p:grpSp>
        <p:nvGrpSpPr>
          <p:cNvPr id="11" name="群組 10"/>
          <p:cNvGrpSpPr/>
          <p:nvPr/>
        </p:nvGrpSpPr>
        <p:grpSpPr>
          <a:xfrm>
            <a:off x="177800" y="4325025"/>
            <a:ext cx="441325" cy="2022446"/>
            <a:chOff x="3619500" y="1304925"/>
            <a:chExt cx="441325" cy="4191000"/>
          </a:xfrm>
        </p:grpSpPr>
        <p:cxnSp>
          <p:nvCxnSpPr>
            <p:cNvPr id="12" name="直線接點 11"/>
            <p:cNvCxnSpPr/>
            <p:nvPr/>
          </p:nvCxnSpPr>
          <p:spPr>
            <a:xfrm flipV="1">
              <a:off x="3619500" y="5469731"/>
              <a:ext cx="388144" cy="794"/>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直線接點 12"/>
            <p:cNvCxnSpPr/>
            <p:nvPr/>
          </p:nvCxnSpPr>
          <p:spPr>
            <a:xfrm flipV="1">
              <a:off x="3648075" y="1304925"/>
              <a:ext cx="0" cy="419100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a:off x="3648075" y="1333500"/>
              <a:ext cx="41275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
        <p:nvSpPr>
          <p:cNvPr id="15" name="矩形 14"/>
          <p:cNvSpPr/>
          <p:nvPr/>
        </p:nvSpPr>
        <p:spPr>
          <a:xfrm>
            <a:off x="6705599" y="3104750"/>
            <a:ext cx="2276475" cy="2308324"/>
          </a:xfrm>
          <a:prstGeom prst="rect">
            <a:avLst/>
          </a:prstGeom>
          <a:solidFill>
            <a:schemeClr val="accent4">
              <a:lumMod val="20000"/>
              <a:lumOff val="80000"/>
            </a:schemeClr>
          </a:solidFill>
        </p:spPr>
        <p:txBody>
          <a:bodyPr wrap="square">
            <a:spAutoFit/>
          </a:bodyPr>
          <a:lstStyle/>
          <a:p>
            <a:r>
              <a:rPr lang="en-US" altLang="zh-TW" dirty="0"/>
              <a:t>:_MyFunction2@8</a:t>
            </a:r>
          </a:p>
          <a:p>
            <a:r>
              <a:rPr lang="en-US" altLang="zh-TW" dirty="0"/>
              <a:t>push </a:t>
            </a:r>
            <a:r>
              <a:rPr lang="en-US" altLang="zh-TW" dirty="0" err="1"/>
              <a:t>ebp</a:t>
            </a:r>
            <a:endParaRPr lang="en-US" altLang="zh-TW" dirty="0"/>
          </a:p>
          <a:p>
            <a:r>
              <a:rPr lang="en-US" altLang="zh-TW" dirty="0" err="1"/>
              <a:t>mov</a:t>
            </a:r>
            <a:r>
              <a:rPr lang="en-US" altLang="zh-TW" dirty="0"/>
              <a:t> </a:t>
            </a:r>
            <a:r>
              <a:rPr lang="en-US" altLang="zh-TW" dirty="0" err="1"/>
              <a:t>ebp</a:t>
            </a:r>
            <a:r>
              <a:rPr lang="en-US" altLang="zh-TW" dirty="0"/>
              <a:t>, </a:t>
            </a:r>
            <a:r>
              <a:rPr lang="en-US" altLang="zh-TW" dirty="0" err="1"/>
              <a:t>esp</a:t>
            </a:r>
            <a:endParaRPr lang="en-US" altLang="zh-TW" dirty="0"/>
          </a:p>
          <a:p>
            <a:r>
              <a:rPr lang="en-US" altLang="zh-TW" dirty="0" err="1"/>
              <a:t>mov</a:t>
            </a:r>
            <a:r>
              <a:rPr lang="en-US" altLang="zh-TW" dirty="0"/>
              <a:t> </a:t>
            </a:r>
            <a:r>
              <a:rPr lang="en-US" altLang="zh-TW" dirty="0" err="1"/>
              <a:t>eax</a:t>
            </a:r>
            <a:r>
              <a:rPr lang="en-US" altLang="zh-TW" dirty="0"/>
              <a:t>, [</a:t>
            </a:r>
            <a:r>
              <a:rPr lang="en-US" altLang="zh-TW" dirty="0" err="1"/>
              <a:t>ebp</a:t>
            </a:r>
            <a:r>
              <a:rPr lang="en-US" altLang="zh-TW" dirty="0"/>
              <a:t> + 8]</a:t>
            </a:r>
          </a:p>
          <a:p>
            <a:r>
              <a:rPr lang="en-US" altLang="zh-TW" dirty="0" err="1"/>
              <a:t>mov</a:t>
            </a:r>
            <a:r>
              <a:rPr lang="en-US" altLang="zh-TW" dirty="0"/>
              <a:t> </a:t>
            </a:r>
            <a:r>
              <a:rPr lang="en-US" altLang="zh-TW" dirty="0" err="1"/>
              <a:t>edx</a:t>
            </a:r>
            <a:r>
              <a:rPr lang="en-US" altLang="zh-TW" dirty="0"/>
              <a:t>, [</a:t>
            </a:r>
            <a:r>
              <a:rPr lang="en-US" altLang="zh-TW" dirty="0" err="1"/>
              <a:t>ebp</a:t>
            </a:r>
            <a:r>
              <a:rPr lang="en-US" altLang="zh-TW" dirty="0"/>
              <a:t> + 12]</a:t>
            </a:r>
          </a:p>
          <a:p>
            <a:r>
              <a:rPr lang="en-US" altLang="zh-TW" dirty="0"/>
              <a:t>add </a:t>
            </a:r>
            <a:r>
              <a:rPr lang="en-US" altLang="zh-TW" dirty="0" err="1"/>
              <a:t>eax</a:t>
            </a:r>
            <a:r>
              <a:rPr lang="en-US" altLang="zh-TW" dirty="0"/>
              <a:t>, </a:t>
            </a:r>
            <a:r>
              <a:rPr lang="en-US" altLang="zh-TW" dirty="0" err="1"/>
              <a:t>edx</a:t>
            </a:r>
            <a:endParaRPr lang="en-US" altLang="zh-TW" dirty="0"/>
          </a:p>
          <a:p>
            <a:r>
              <a:rPr lang="en-US" altLang="zh-TW" dirty="0"/>
              <a:t>pop </a:t>
            </a:r>
            <a:r>
              <a:rPr lang="en-US" altLang="zh-TW" dirty="0" err="1"/>
              <a:t>ebp</a:t>
            </a:r>
            <a:endParaRPr lang="en-US" altLang="zh-TW" dirty="0"/>
          </a:p>
          <a:p>
            <a:r>
              <a:rPr lang="en-US" altLang="zh-TW" b="1" dirty="0">
                <a:solidFill>
                  <a:srgbClr val="FF0000"/>
                </a:solidFill>
                <a:effectLst>
                  <a:outerShdw blurRad="38100" dist="38100" dir="2700000" algn="tl">
                    <a:srgbClr val="000000">
                      <a:alpha val="43137"/>
                    </a:srgbClr>
                  </a:outerShdw>
                </a:effectLst>
              </a:rPr>
              <a:t>ret 8</a:t>
            </a:r>
            <a:endParaRPr lang="zh-TW" altLang="en-US" b="1" dirty="0">
              <a:solidFill>
                <a:srgbClr val="FF0000"/>
              </a:solidFill>
              <a:effectLst>
                <a:outerShdw blurRad="38100" dist="38100" dir="2700000" algn="tl">
                  <a:srgbClr val="000000">
                    <a:alpha val="43137"/>
                  </a:srgbClr>
                </a:outerShdw>
              </a:effectLst>
            </a:endParaRPr>
          </a:p>
        </p:txBody>
      </p:sp>
      <p:sp>
        <p:nvSpPr>
          <p:cNvPr id="16" name="矩形 15"/>
          <p:cNvSpPr/>
          <p:nvPr/>
        </p:nvSpPr>
        <p:spPr>
          <a:xfrm>
            <a:off x="4126043" y="5725409"/>
            <a:ext cx="2066925" cy="892552"/>
          </a:xfrm>
          <a:prstGeom prst="rect">
            <a:avLst/>
          </a:prstGeom>
          <a:solidFill>
            <a:schemeClr val="accent6">
              <a:lumMod val="20000"/>
              <a:lumOff val="80000"/>
            </a:schemeClr>
          </a:solidFill>
        </p:spPr>
        <p:txBody>
          <a:bodyPr wrap="square">
            <a:spAutoFit/>
          </a:bodyPr>
          <a:lstStyle/>
          <a:p>
            <a:r>
              <a:rPr lang="en-US" altLang="zh-TW" dirty="0"/>
              <a:t>push 3</a:t>
            </a:r>
          </a:p>
          <a:p>
            <a:r>
              <a:rPr lang="en-US" altLang="zh-TW" dirty="0"/>
              <a:t>push 2</a:t>
            </a:r>
          </a:p>
          <a:p>
            <a:r>
              <a:rPr lang="en-US" altLang="zh-TW" sz="1600" dirty="0"/>
              <a:t>call _MyFunction2@8</a:t>
            </a:r>
            <a:endParaRPr lang="zh-TW" altLang="en-US" sz="1600" dirty="0"/>
          </a:p>
        </p:txBody>
      </p:sp>
      <p:cxnSp>
        <p:nvCxnSpPr>
          <p:cNvPr id="18" name="直線單箭頭接點 17"/>
          <p:cNvCxnSpPr/>
          <p:nvPr/>
        </p:nvCxnSpPr>
        <p:spPr>
          <a:xfrm>
            <a:off x="2964921" y="6347471"/>
            <a:ext cx="1092729" cy="0"/>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6471839" y="5525354"/>
            <a:ext cx="2607599" cy="830997"/>
          </a:xfrm>
          <a:prstGeom prst="rect">
            <a:avLst/>
          </a:prstGeom>
        </p:spPr>
        <p:txBody>
          <a:bodyPr wrap="square">
            <a:spAutoFit/>
          </a:bodyPr>
          <a:lstStyle/>
          <a:p>
            <a:r>
              <a:rPr lang="en-US" altLang="zh-TW" sz="1200" dirty="0"/>
              <a:t>In the function body, the ret instruction has an (optional) argument that indicates how many bytes to pop off the stack when the function returns.</a:t>
            </a:r>
            <a:endParaRPr lang="zh-TW" altLang="en-US" sz="1200" dirty="0"/>
          </a:p>
        </p:txBody>
      </p:sp>
      <p:grpSp>
        <p:nvGrpSpPr>
          <p:cNvPr id="19" name="群組 18"/>
          <p:cNvGrpSpPr/>
          <p:nvPr/>
        </p:nvGrpSpPr>
        <p:grpSpPr>
          <a:xfrm>
            <a:off x="6027539" y="3318205"/>
            <a:ext cx="721122" cy="3142922"/>
            <a:chOff x="6149577" y="3806096"/>
            <a:chExt cx="721122" cy="2550255"/>
          </a:xfrm>
        </p:grpSpPr>
        <p:cxnSp>
          <p:nvCxnSpPr>
            <p:cNvPr id="20" name="直線接點 19"/>
            <p:cNvCxnSpPr/>
            <p:nvPr/>
          </p:nvCxnSpPr>
          <p:spPr>
            <a:xfrm flipV="1">
              <a:off x="6149577" y="6334829"/>
              <a:ext cx="360758" cy="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1" name="直線接點 20"/>
            <p:cNvCxnSpPr/>
            <p:nvPr/>
          </p:nvCxnSpPr>
          <p:spPr>
            <a:xfrm flipH="1" flipV="1">
              <a:off x="6486523" y="3806096"/>
              <a:ext cx="2" cy="2550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2" name="直線單箭頭接點 21"/>
            <p:cNvCxnSpPr/>
            <p:nvPr/>
          </p:nvCxnSpPr>
          <p:spPr>
            <a:xfrm>
              <a:off x="6457949" y="3819885"/>
              <a:ext cx="41275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cxnSp>
        <p:nvCxnSpPr>
          <p:cNvPr id="23" name="直線單箭頭接點 22"/>
          <p:cNvCxnSpPr/>
          <p:nvPr/>
        </p:nvCxnSpPr>
        <p:spPr>
          <a:xfrm flipH="1">
            <a:off x="1765426" y="6011501"/>
            <a:ext cx="1023041" cy="1810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9189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B18236B7-6F50-41CB-8525-C61BCB4BE4A9}" type="slidenum">
              <a:rPr lang="zh-TW" altLang="en-US" smtClean="0"/>
              <a:t>15</a:t>
            </a:fld>
            <a:endParaRPr lang="zh-TW" altLang="en-US"/>
          </a:p>
        </p:txBody>
      </p:sp>
      <p:sp>
        <p:nvSpPr>
          <p:cNvPr id="5" name="矩形圖說文字 4"/>
          <p:cNvSpPr/>
          <p:nvPr/>
        </p:nvSpPr>
        <p:spPr>
          <a:xfrm>
            <a:off x="0" y="0"/>
            <a:ext cx="9144000" cy="909659"/>
          </a:xfrm>
          <a:prstGeom prst="wedgeRectCallout">
            <a:avLst>
              <a:gd name="adj1" fmla="val -20694"/>
              <a:gd name="adj2" fmla="val 74905"/>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3600" dirty="0" err="1"/>
              <a:t>cdecl</a:t>
            </a:r>
            <a:r>
              <a:rPr lang="en-US" altLang="zh-TW" sz="3600" dirty="0"/>
              <a:t>(C </a:t>
            </a:r>
            <a:r>
              <a:rPr lang="en-US" altLang="zh-TW" sz="3600" dirty="0" err="1"/>
              <a:t>declaration,C</a:t>
            </a:r>
            <a:r>
              <a:rPr lang="zh-TW" altLang="en-US" sz="3600" dirty="0"/>
              <a:t>聲明</a:t>
            </a:r>
            <a:r>
              <a:rPr lang="en-US" altLang="zh-TW" sz="3600" dirty="0"/>
              <a:t>)</a:t>
            </a:r>
          </a:p>
        </p:txBody>
      </p:sp>
      <p:sp>
        <p:nvSpPr>
          <p:cNvPr id="6" name="矩形 5"/>
          <p:cNvSpPr/>
          <p:nvPr/>
        </p:nvSpPr>
        <p:spPr>
          <a:xfrm>
            <a:off x="114300" y="1076576"/>
            <a:ext cx="8401050" cy="369332"/>
          </a:xfrm>
          <a:prstGeom prst="rect">
            <a:avLst/>
          </a:prstGeom>
        </p:spPr>
        <p:txBody>
          <a:bodyPr wrap="square">
            <a:spAutoFit/>
          </a:bodyPr>
          <a:lstStyle/>
          <a:p>
            <a:r>
              <a:rPr lang="en-US" altLang="zh-TW" dirty="0"/>
              <a:t>https://zh.wikipedia.org/wiki/X86%E8%B0%83%E7%94%A8%E7%BA%A6%E5%AE%9A</a:t>
            </a:r>
            <a:endParaRPr lang="zh-TW" altLang="en-US" dirty="0"/>
          </a:p>
        </p:txBody>
      </p:sp>
      <p:sp>
        <p:nvSpPr>
          <p:cNvPr id="7" name="矩形 6"/>
          <p:cNvSpPr/>
          <p:nvPr/>
        </p:nvSpPr>
        <p:spPr>
          <a:xfrm>
            <a:off x="266700" y="2351489"/>
            <a:ext cx="3810000" cy="3785652"/>
          </a:xfrm>
          <a:prstGeom prst="rect">
            <a:avLst/>
          </a:prstGeom>
          <a:solidFill>
            <a:schemeClr val="accent4">
              <a:lumMod val="20000"/>
              <a:lumOff val="80000"/>
            </a:schemeClr>
          </a:solidFill>
        </p:spPr>
        <p:txBody>
          <a:bodyPr wrap="square">
            <a:spAutoFit/>
          </a:bodyPr>
          <a:lstStyle/>
          <a:p>
            <a:r>
              <a:rPr lang="en-US" altLang="zh-TW" sz="2400" dirty="0" err="1"/>
              <a:t>int</a:t>
            </a:r>
            <a:r>
              <a:rPr lang="en-US" altLang="zh-TW" sz="2400" dirty="0"/>
              <a:t> </a:t>
            </a:r>
            <a:r>
              <a:rPr lang="en-US" altLang="zh-TW" sz="2400" dirty="0" err="1"/>
              <a:t>callee</a:t>
            </a:r>
            <a:r>
              <a:rPr lang="en-US" altLang="zh-TW" sz="2400" dirty="0"/>
              <a:t>(</a:t>
            </a:r>
            <a:r>
              <a:rPr lang="en-US" altLang="zh-TW" sz="2400" dirty="0" err="1"/>
              <a:t>int</a:t>
            </a:r>
            <a:r>
              <a:rPr lang="en-US" altLang="zh-TW" sz="2400" dirty="0"/>
              <a:t>, </a:t>
            </a:r>
            <a:r>
              <a:rPr lang="en-US" altLang="zh-TW" sz="2400" dirty="0" err="1"/>
              <a:t>int</a:t>
            </a:r>
            <a:r>
              <a:rPr lang="en-US" altLang="zh-TW" sz="2400" dirty="0"/>
              <a:t>, </a:t>
            </a:r>
            <a:r>
              <a:rPr lang="en-US" altLang="zh-TW" sz="2400" dirty="0" err="1"/>
              <a:t>int</a:t>
            </a:r>
            <a:r>
              <a:rPr lang="en-US" altLang="zh-TW" sz="2400" dirty="0"/>
              <a:t>);</a:t>
            </a:r>
          </a:p>
          <a:p>
            <a:endParaRPr lang="en-US" altLang="zh-TW" sz="2400" dirty="0"/>
          </a:p>
          <a:p>
            <a:r>
              <a:rPr lang="en-US" altLang="zh-TW" sz="2400" dirty="0" err="1"/>
              <a:t>int</a:t>
            </a:r>
            <a:r>
              <a:rPr lang="en-US" altLang="zh-TW" sz="2400" dirty="0"/>
              <a:t> caller(void)</a:t>
            </a:r>
          </a:p>
          <a:p>
            <a:r>
              <a:rPr lang="en-US" altLang="zh-TW" sz="2400" dirty="0"/>
              <a:t>{</a:t>
            </a:r>
          </a:p>
          <a:p>
            <a:r>
              <a:rPr lang="en-US" altLang="zh-TW" sz="2400" dirty="0"/>
              <a:t>	</a:t>
            </a:r>
            <a:r>
              <a:rPr lang="en-US" altLang="zh-TW" sz="2400" dirty="0" err="1"/>
              <a:t>int</a:t>
            </a:r>
            <a:r>
              <a:rPr lang="en-US" altLang="zh-TW" sz="2400" dirty="0"/>
              <a:t> ret;</a:t>
            </a:r>
          </a:p>
          <a:p>
            <a:endParaRPr lang="en-US" altLang="zh-TW" sz="2400" dirty="0"/>
          </a:p>
          <a:p>
            <a:r>
              <a:rPr lang="en-US" altLang="zh-TW" sz="2400" dirty="0"/>
              <a:t>	ret = </a:t>
            </a:r>
            <a:r>
              <a:rPr lang="en-US" altLang="zh-TW" sz="2400" b="1" dirty="0" err="1">
                <a:solidFill>
                  <a:srgbClr val="FF0000"/>
                </a:solidFill>
                <a:effectLst>
                  <a:outerShdw blurRad="38100" dist="38100" dir="2700000" algn="tl">
                    <a:srgbClr val="000000">
                      <a:alpha val="43137"/>
                    </a:srgbClr>
                  </a:outerShdw>
                </a:effectLst>
              </a:rPr>
              <a:t>callee</a:t>
            </a:r>
            <a:r>
              <a:rPr lang="en-US" altLang="zh-TW" sz="2400" b="1" dirty="0">
                <a:solidFill>
                  <a:srgbClr val="FF0000"/>
                </a:solidFill>
                <a:effectLst>
                  <a:outerShdw blurRad="38100" dist="38100" dir="2700000" algn="tl">
                    <a:srgbClr val="000000">
                      <a:alpha val="43137"/>
                    </a:srgbClr>
                  </a:outerShdw>
                </a:effectLst>
              </a:rPr>
              <a:t>(1, 2, 3);</a:t>
            </a:r>
          </a:p>
          <a:p>
            <a:r>
              <a:rPr lang="en-US" altLang="zh-TW" sz="2400" dirty="0"/>
              <a:t>	ret += 5;</a:t>
            </a:r>
          </a:p>
          <a:p>
            <a:r>
              <a:rPr lang="en-US" altLang="zh-TW" sz="2400" dirty="0"/>
              <a:t>	return ret;</a:t>
            </a:r>
          </a:p>
          <a:p>
            <a:r>
              <a:rPr lang="en-US" altLang="zh-TW" sz="2400" dirty="0"/>
              <a:t>}</a:t>
            </a:r>
            <a:endParaRPr lang="zh-TW" altLang="en-US" sz="2400" dirty="0"/>
          </a:p>
        </p:txBody>
      </p:sp>
      <p:sp>
        <p:nvSpPr>
          <p:cNvPr id="8" name="矩形 7"/>
          <p:cNvSpPr/>
          <p:nvPr/>
        </p:nvSpPr>
        <p:spPr>
          <a:xfrm>
            <a:off x="4318000" y="1643163"/>
            <a:ext cx="4572000" cy="5078313"/>
          </a:xfrm>
          <a:prstGeom prst="rect">
            <a:avLst/>
          </a:prstGeom>
        </p:spPr>
        <p:txBody>
          <a:bodyPr>
            <a:spAutoFit/>
          </a:bodyPr>
          <a:lstStyle/>
          <a:p>
            <a:r>
              <a:rPr lang="en-US" altLang="zh-TW" dirty="0"/>
              <a:t>caller:</a:t>
            </a:r>
          </a:p>
          <a:p>
            <a:r>
              <a:rPr lang="en-US" altLang="zh-TW" b="1" dirty="0">
                <a:solidFill>
                  <a:srgbClr val="7030A0"/>
                </a:solidFill>
                <a:effectLst>
                  <a:outerShdw blurRad="38100" dist="38100" dir="2700000" algn="tl">
                    <a:srgbClr val="000000">
                      <a:alpha val="43137"/>
                    </a:srgbClr>
                  </a:outerShdw>
                </a:effectLst>
              </a:rPr>
              <a:t>	; make new call frame</a:t>
            </a:r>
          </a:p>
          <a:p>
            <a:r>
              <a:rPr lang="en-US" altLang="zh-TW" b="1" dirty="0">
                <a:solidFill>
                  <a:srgbClr val="7030A0"/>
                </a:solidFill>
                <a:effectLst>
                  <a:outerShdw blurRad="38100" dist="38100" dir="2700000" algn="tl">
                    <a:srgbClr val="000000">
                      <a:alpha val="43137"/>
                    </a:srgbClr>
                  </a:outerShdw>
                </a:effectLst>
              </a:rPr>
              <a:t>	push    </a:t>
            </a:r>
            <a:r>
              <a:rPr lang="en-US" altLang="zh-TW" b="1" dirty="0" err="1">
                <a:solidFill>
                  <a:srgbClr val="7030A0"/>
                </a:solidFill>
                <a:effectLst>
                  <a:outerShdw blurRad="38100" dist="38100" dir="2700000" algn="tl">
                    <a:srgbClr val="000000">
                      <a:alpha val="43137"/>
                    </a:srgbClr>
                  </a:outerShdw>
                </a:effectLst>
              </a:rPr>
              <a:t>ebp</a:t>
            </a:r>
            <a:endParaRPr lang="en-US" altLang="zh-TW" b="1" dirty="0">
              <a:solidFill>
                <a:srgbClr val="7030A0"/>
              </a:solidFill>
              <a:effectLst>
                <a:outerShdw blurRad="38100" dist="38100" dir="2700000" algn="tl">
                  <a:srgbClr val="000000">
                    <a:alpha val="43137"/>
                  </a:srgbClr>
                </a:outerShdw>
              </a:effectLst>
            </a:endParaRPr>
          </a:p>
          <a:p>
            <a:r>
              <a:rPr lang="en-US" altLang="zh-TW" b="1" dirty="0">
                <a:solidFill>
                  <a:srgbClr val="7030A0"/>
                </a:solidFill>
                <a:effectLst>
                  <a:outerShdw blurRad="38100" dist="38100" dir="2700000" algn="tl">
                    <a:srgbClr val="000000">
                      <a:alpha val="43137"/>
                    </a:srgbClr>
                  </a:outerShdw>
                </a:effectLst>
              </a:rPr>
              <a:t>	</a:t>
            </a:r>
            <a:r>
              <a:rPr lang="en-US" altLang="zh-TW" b="1" dirty="0" err="1">
                <a:solidFill>
                  <a:srgbClr val="7030A0"/>
                </a:solidFill>
                <a:effectLst>
                  <a:outerShdw blurRad="38100" dist="38100" dir="2700000" algn="tl">
                    <a:srgbClr val="000000">
                      <a:alpha val="43137"/>
                    </a:srgbClr>
                  </a:outerShdw>
                </a:effectLst>
              </a:rPr>
              <a:t>mov</a:t>
            </a:r>
            <a:r>
              <a:rPr lang="en-US" altLang="zh-TW" b="1" dirty="0">
                <a:solidFill>
                  <a:srgbClr val="7030A0"/>
                </a:solidFill>
                <a:effectLst>
                  <a:outerShdw blurRad="38100" dist="38100" dir="2700000" algn="tl">
                    <a:srgbClr val="000000">
                      <a:alpha val="43137"/>
                    </a:srgbClr>
                  </a:outerShdw>
                </a:effectLst>
              </a:rPr>
              <a:t>     </a:t>
            </a:r>
            <a:r>
              <a:rPr lang="en-US" altLang="zh-TW" b="1" dirty="0" err="1">
                <a:solidFill>
                  <a:srgbClr val="7030A0"/>
                </a:solidFill>
                <a:effectLst>
                  <a:outerShdw blurRad="38100" dist="38100" dir="2700000" algn="tl">
                    <a:srgbClr val="000000">
                      <a:alpha val="43137"/>
                    </a:srgbClr>
                  </a:outerShdw>
                </a:effectLst>
              </a:rPr>
              <a:t>ebp</a:t>
            </a:r>
            <a:r>
              <a:rPr lang="en-US" altLang="zh-TW" b="1" dirty="0">
                <a:solidFill>
                  <a:srgbClr val="7030A0"/>
                </a:solidFill>
                <a:effectLst>
                  <a:outerShdw blurRad="38100" dist="38100" dir="2700000" algn="tl">
                    <a:srgbClr val="000000">
                      <a:alpha val="43137"/>
                    </a:srgbClr>
                  </a:outerShdw>
                </a:effectLst>
              </a:rPr>
              <a:t>, </a:t>
            </a:r>
            <a:r>
              <a:rPr lang="en-US" altLang="zh-TW" b="1" dirty="0" err="1">
                <a:solidFill>
                  <a:srgbClr val="7030A0"/>
                </a:solidFill>
                <a:effectLst>
                  <a:outerShdw blurRad="38100" dist="38100" dir="2700000" algn="tl">
                    <a:srgbClr val="000000">
                      <a:alpha val="43137"/>
                    </a:srgbClr>
                  </a:outerShdw>
                </a:effectLst>
              </a:rPr>
              <a:t>esp</a:t>
            </a:r>
            <a:endParaRPr lang="en-US" altLang="zh-TW" b="1" dirty="0">
              <a:solidFill>
                <a:srgbClr val="7030A0"/>
              </a:solidFill>
              <a:effectLst>
                <a:outerShdw blurRad="38100" dist="38100" dir="2700000" algn="tl">
                  <a:srgbClr val="000000">
                    <a:alpha val="43137"/>
                  </a:srgbClr>
                </a:outerShdw>
              </a:effectLst>
            </a:endParaRPr>
          </a:p>
          <a:p>
            <a:r>
              <a:rPr lang="en-US" altLang="zh-TW" dirty="0"/>
              <a:t>	; push call arguments</a:t>
            </a:r>
          </a:p>
          <a:p>
            <a:r>
              <a:rPr lang="en-US" altLang="zh-TW" dirty="0"/>
              <a:t>	</a:t>
            </a:r>
            <a:r>
              <a:rPr lang="en-US" altLang="zh-TW" b="1" dirty="0">
                <a:solidFill>
                  <a:srgbClr val="FF0000"/>
                </a:solidFill>
                <a:effectLst>
                  <a:outerShdw blurRad="38100" dist="38100" dir="2700000" algn="tl">
                    <a:srgbClr val="000000">
                      <a:alpha val="43137"/>
                    </a:srgbClr>
                  </a:outerShdw>
                </a:effectLst>
              </a:rPr>
              <a:t>push    3</a:t>
            </a:r>
          </a:p>
          <a:p>
            <a:r>
              <a:rPr lang="en-US" altLang="zh-TW" b="1" dirty="0">
                <a:solidFill>
                  <a:srgbClr val="FF0000"/>
                </a:solidFill>
                <a:effectLst>
                  <a:outerShdw blurRad="38100" dist="38100" dir="2700000" algn="tl">
                    <a:srgbClr val="000000">
                      <a:alpha val="43137"/>
                    </a:srgbClr>
                  </a:outerShdw>
                </a:effectLst>
              </a:rPr>
              <a:t>	push    2</a:t>
            </a:r>
          </a:p>
          <a:p>
            <a:r>
              <a:rPr lang="en-US" altLang="zh-TW" b="1" dirty="0">
                <a:solidFill>
                  <a:srgbClr val="FF0000"/>
                </a:solidFill>
                <a:effectLst>
                  <a:outerShdw blurRad="38100" dist="38100" dir="2700000" algn="tl">
                    <a:srgbClr val="000000">
                      <a:alpha val="43137"/>
                    </a:srgbClr>
                  </a:outerShdw>
                </a:effectLst>
              </a:rPr>
              <a:t>	push    1</a:t>
            </a:r>
          </a:p>
          <a:p>
            <a:r>
              <a:rPr lang="en-US" altLang="zh-TW" dirty="0"/>
              <a:t>	; call subroutine '</a:t>
            </a:r>
            <a:r>
              <a:rPr lang="en-US" altLang="zh-TW" dirty="0" err="1"/>
              <a:t>callee</a:t>
            </a:r>
            <a:r>
              <a:rPr lang="en-US" altLang="zh-TW" dirty="0"/>
              <a:t>'</a:t>
            </a:r>
          </a:p>
          <a:p>
            <a:r>
              <a:rPr lang="en-US" altLang="zh-TW" b="1" dirty="0">
                <a:solidFill>
                  <a:srgbClr val="FF0000"/>
                </a:solidFill>
                <a:effectLst>
                  <a:outerShdw blurRad="38100" dist="38100" dir="2700000" algn="tl">
                    <a:srgbClr val="000000">
                      <a:alpha val="43137"/>
                    </a:srgbClr>
                  </a:outerShdw>
                </a:effectLst>
              </a:rPr>
              <a:t>	call    </a:t>
            </a:r>
            <a:r>
              <a:rPr lang="en-US" altLang="zh-TW" b="1" dirty="0" err="1">
                <a:solidFill>
                  <a:srgbClr val="FF0000"/>
                </a:solidFill>
                <a:effectLst>
                  <a:outerShdw blurRad="38100" dist="38100" dir="2700000" algn="tl">
                    <a:srgbClr val="000000">
                      <a:alpha val="43137"/>
                    </a:srgbClr>
                  </a:outerShdw>
                </a:effectLst>
              </a:rPr>
              <a:t>callee</a:t>
            </a:r>
            <a:endParaRPr lang="en-US" altLang="zh-TW" b="1" dirty="0">
              <a:solidFill>
                <a:srgbClr val="FF0000"/>
              </a:solidFill>
              <a:effectLst>
                <a:outerShdw blurRad="38100" dist="38100" dir="2700000" algn="tl">
                  <a:srgbClr val="000000">
                    <a:alpha val="43137"/>
                  </a:srgbClr>
                </a:outerShdw>
              </a:effectLst>
            </a:endParaRPr>
          </a:p>
          <a:p>
            <a:r>
              <a:rPr lang="en-US" altLang="zh-TW" dirty="0"/>
              <a:t>	; remove arguments from frame</a:t>
            </a:r>
          </a:p>
          <a:p>
            <a:r>
              <a:rPr lang="en-US" altLang="zh-TW" dirty="0"/>
              <a:t>	add     </a:t>
            </a:r>
            <a:r>
              <a:rPr lang="en-US" altLang="zh-TW" dirty="0" err="1"/>
              <a:t>esp</a:t>
            </a:r>
            <a:r>
              <a:rPr lang="en-US" altLang="zh-TW" dirty="0"/>
              <a:t>, 12</a:t>
            </a:r>
          </a:p>
          <a:p>
            <a:r>
              <a:rPr lang="en-US" altLang="zh-TW" dirty="0"/>
              <a:t>	; use subroutine result</a:t>
            </a:r>
          </a:p>
          <a:p>
            <a:r>
              <a:rPr lang="en-US" altLang="zh-TW" dirty="0"/>
              <a:t>	add     </a:t>
            </a:r>
            <a:r>
              <a:rPr lang="en-US" altLang="zh-TW" dirty="0" err="1"/>
              <a:t>eax</a:t>
            </a:r>
            <a:r>
              <a:rPr lang="en-US" altLang="zh-TW" dirty="0"/>
              <a:t>, 5</a:t>
            </a:r>
          </a:p>
          <a:p>
            <a:r>
              <a:rPr lang="en-US" altLang="zh-TW" b="1" dirty="0">
                <a:solidFill>
                  <a:srgbClr val="002060"/>
                </a:solidFill>
                <a:effectLst>
                  <a:outerShdw blurRad="38100" dist="38100" dir="2700000" algn="tl">
                    <a:srgbClr val="000000">
                      <a:alpha val="43137"/>
                    </a:srgbClr>
                  </a:outerShdw>
                </a:effectLst>
              </a:rPr>
              <a:t>	; restore old call frame</a:t>
            </a:r>
          </a:p>
          <a:p>
            <a:r>
              <a:rPr lang="en-US" altLang="zh-TW" b="1" dirty="0">
                <a:solidFill>
                  <a:srgbClr val="002060"/>
                </a:solidFill>
                <a:effectLst>
                  <a:outerShdw blurRad="38100" dist="38100" dir="2700000" algn="tl">
                    <a:srgbClr val="000000">
                      <a:alpha val="43137"/>
                    </a:srgbClr>
                  </a:outerShdw>
                </a:effectLst>
              </a:rPr>
              <a:t>	pop     </a:t>
            </a:r>
            <a:r>
              <a:rPr lang="en-US" altLang="zh-TW" b="1" dirty="0" err="1">
                <a:solidFill>
                  <a:srgbClr val="002060"/>
                </a:solidFill>
                <a:effectLst>
                  <a:outerShdw blurRad="38100" dist="38100" dir="2700000" algn="tl">
                    <a:srgbClr val="000000">
                      <a:alpha val="43137"/>
                    </a:srgbClr>
                  </a:outerShdw>
                </a:effectLst>
              </a:rPr>
              <a:t>ebp</a:t>
            </a:r>
            <a:endParaRPr lang="en-US" altLang="zh-TW" b="1" dirty="0">
              <a:solidFill>
                <a:srgbClr val="002060"/>
              </a:solidFill>
              <a:effectLst>
                <a:outerShdw blurRad="38100" dist="38100" dir="2700000" algn="tl">
                  <a:srgbClr val="000000">
                    <a:alpha val="43137"/>
                  </a:srgbClr>
                </a:outerShdw>
              </a:effectLst>
            </a:endParaRPr>
          </a:p>
          <a:p>
            <a:r>
              <a:rPr lang="en-US" altLang="zh-TW" b="1" dirty="0">
                <a:solidFill>
                  <a:srgbClr val="002060"/>
                </a:solidFill>
                <a:effectLst>
                  <a:outerShdw blurRad="38100" dist="38100" dir="2700000" algn="tl">
                    <a:srgbClr val="000000">
                      <a:alpha val="43137"/>
                    </a:srgbClr>
                  </a:outerShdw>
                </a:effectLst>
              </a:rPr>
              <a:t>	; return</a:t>
            </a:r>
          </a:p>
          <a:p>
            <a:r>
              <a:rPr lang="en-US" altLang="zh-TW" b="1" dirty="0">
                <a:solidFill>
                  <a:srgbClr val="002060"/>
                </a:solidFill>
                <a:effectLst>
                  <a:outerShdw blurRad="38100" dist="38100" dir="2700000" algn="tl">
                    <a:srgbClr val="000000">
                      <a:alpha val="43137"/>
                    </a:srgbClr>
                  </a:outerShdw>
                </a:effectLst>
              </a:rPr>
              <a:t>	ret</a:t>
            </a:r>
            <a:endParaRPr lang="zh-TW" altLang="en-US" b="1" dirty="0">
              <a:solidFill>
                <a:srgbClr val="002060"/>
              </a:solidFill>
              <a:effectLst>
                <a:outerShdw blurRad="38100" dist="38100" dir="2700000" algn="tl">
                  <a:srgbClr val="000000">
                    <a:alpha val="43137"/>
                  </a:srgbClr>
                </a:outerShdw>
              </a:effectLst>
            </a:endParaRPr>
          </a:p>
        </p:txBody>
      </p:sp>
      <p:sp>
        <p:nvSpPr>
          <p:cNvPr id="9" name="圓角矩形 8"/>
          <p:cNvSpPr/>
          <p:nvPr/>
        </p:nvSpPr>
        <p:spPr>
          <a:xfrm>
            <a:off x="5199041" y="1964716"/>
            <a:ext cx="2438400" cy="876300"/>
          </a:xfrm>
          <a:prstGeom prst="round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圓角矩形 9"/>
          <p:cNvSpPr/>
          <p:nvPr/>
        </p:nvSpPr>
        <p:spPr>
          <a:xfrm>
            <a:off x="5238750" y="5569408"/>
            <a:ext cx="2438400" cy="1135465"/>
          </a:xfrm>
          <a:prstGeom prst="roundRect">
            <a:avLst/>
          </a:prstGeom>
          <a:no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2" name="直線單箭頭接點 11"/>
          <p:cNvCxnSpPr/>
          <p:nvPr/>
        </p:nvCxnSpPr>
        <p:spPr>
          <a:xfrm>
            <a:off x="2387600" y="5130800"/>
            <a:ext cx="2844800" cy="2794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446357" y="2806700"/>
            <a:ext cx="2727285" cy="646331"/>
          </a:xfrm>
          <a:prstGeom prst="rect">
            <a:avLst/>
          </a:prstGeom>
          <a:solidFill>
            <a:srgbClr val="FFFF00"/>
          </a:solidFill>
        </p:spPr>
        <p:txBody>
          <a:bodyPr wrap="none">
            <a:spAutoFit/>
          </a:bodyPr>
          <a:lstStyle/>
          <a:p>
            <a:r>
              <a:rPr lang="zh-TW" altLang="en-US" b="1" dirty="0">
                <a:effectLst>
                  <a:outerShdw blurRad="38100" dist="38100" dir="2700000" algn="tl">
                    <a:srgbClr val="000000">
                      <a:alpha val="43137"/>
                    </a:srgbClr>
                  </a:outerShdw>
                </a:effectLst>
              </a:rPr>
              <a:t>被調用者</a:t>
            </a:r>
            <a:r>
              <a:rPr lang="en-US" altLang="zh-TW" b="1" dirty="0">
                <a:effectLst>
                  <a:outerShdw blurRad="38100" dist="38100" dir="2700000" algn="tl">
                    <a:srgbClr val="000000">
                      <a:alpha val="43137"/>
                    </a:srgbClr>
                  </a:outerShdw>
                </a:effectLst>
              </a:rPr>
              <a:t>(</a:t>
            </a:r>
            <a:r>
              <a:rPr lang="en-US" altLang="zh-TW" b="1" dirty="0" err="1" smtClean="0">
                <a:effectLst>
                  <a:outerShdw blurRad="38100" dist="38100" dir="2700000" algn="tl">
                    <a:srgbClr val="000000">
                      <a:alpha val="43137"/>
                    </a:srgbClr>
                  </a:outerShdw>
                </a:effectLst>
              </a:rPr>
              <a:t>callee</a:t>
            </a:r>
            <a:r>
              <a:rPr lang="en-US" altLang="zh-TW" b="1" dirty="0" smtClean="0">
                <a:effectLst>
                  <a:outerShdw blurRad="38100" dist="38100" dir="2700000" algn="tl">
                    <a:srgbClr val="000000">
                      <a:alpha val="43137"/>
                    </a:srgbClr>
                  </a:outerShdw>
                </a:effectLst>
              </a:rPr>
              <a:t>)</a:t>
            </a:r>
            <a:r>
              <a:rPr lang="zh-TW" altLang="en-US" b="1" dirty="0" smtClean="0">
                <a:effectLst>
                  <a:outerShdw blurRad="38100" dist="38100" dir="2700000" algn="tl">
                    <a:srgbClr val="000000">
                      <a:alpha val="43137"/>
                    </a:srgbClr>
                  </a:outerShdw>
                </a:effectLst>
              </a:rPr>
              <a:t>執行結果</a:t>
            </a:r>
            <a:endParaRPr lang="en-US" altLang="zh-TW" b="1" dirty="0" smtClean="0">
              <a:effectLst>
                <a:outerShdw blurRad="38100" dist="38100" dir="2700000" algn="tl">
                  <a:srgbClr val="000000">
                    <a:alpha val="43137"/>
                  </a:srgbClr>
                </a:outerShdw>
              </a:effectLst>
            </a:endParaRPr>
          </a:p>
          <a:p>
            <a:r>
              <a:rPr lang="zh-TW" altLang="en-US" b="1" dirty="0" smtClean="0">
                <a:effectLst>
                  <a:outerShdw blurRad="38100" dist="38100" dir="2700000" algn="tl">
                    <a:srgbClr val="000000">
                      <a:alpha val="43137"/>
                    </a:srgbClr>
                  </a:outerShdw>
                </a:effectLst>
              </a:rPr>
              <a:t>儲存在</a:t>
            </a:r>
            <a:r>
              <a:rPr lang="en-US" altLang="zh-TW" b="1" dirty="0" smtClean="0">
                <a:effectLst>
                  <a:outerShdw blurRad="38100" dist="38100" dir="2700000" algn="tl">
                    <a:srgbClr val="000000">
                      <a:alpha val="43137"/>
                    </a:srgbClr>
                  </a:outerShdw>
                </a:effectLst>
              </a:rPr>
              <a:t>EAX</a:t>
            </a:r>
            <a:r>
              <a:rPr lang="zh-TW" altLang="en-US" b="1" dirty="0" smtClean="0">
                <a:effectLst>
                  <a:outerShdw blurRad="38100" dist="38100" dir="2700000" algn="tl">
                    <a:srgbClr val="000000">
                      <a:alpha val="43137"/>
                    </a:srgbClr>
                  </a:outerShdw>
                </a:effectLst>
              </a:rPr>
              <a:t>暫存器</a:t>
            </a:r>
            <a:endParaRPr lang="zh-TW" altLang="en-US" dirty="0"/>
          </a:p>
        </p:txBody>
      </p:sp>
      <p:cxnSp>
        <p:nvCxnSpPr>
          <p:cNvPr id="15" name="直線單箭頭接點 14"/>
          <p:cNvCxnSpPr/>
          <p:nvPr/>
        </p:nvCxnSpPr>
        <p:spPr>
          <a:xfrm flipV="1">
            <a:off x="3429000" y="3835400"/>
            <a:ext cx="1744642" cy="78740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p:nvPr/>
        </p:nvCxnSpPr>
        <p:spPr>
          <a:xfrm>
            <a:off x="8064500" y="4232231"/>
            <a:ext cx="644525" cy="12084"/>
          </a:xfrm>
          <a:prstGeom prst="straightConnector1">
            <a:avLst/>
          </a:prstGeom>
          <a:ln w="5715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p:nvPr/>
        </p:nvCxnSpPr>
        <p:spPr>
          <a:xfrm flipH="1">
            <a:off x="8393494" y="4521200"/>
            <a:ext cx="737404" cy="0"/>
          </a:xfrm>
          <a:prstGeom prst="straightConnector1">
            <a:avLst/>
          </a:prstGeom>
          <a:ln w="5715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8" name="直線單箭頭接點 27"/>
          <p:cNvCxnSpPr/>
          <p:nvPr/>
        </p:nvCxnSpPr>
        <p:spPr>
          <a:xfrm>
            <a:off x="8064500" y="2044700"/>
            <a:ext cx="0" cy="2006600"/>
          </a:xfrm>
          <a:prstGeom prst="straightConnector1">
            <a:avLst/>
          </a:prstGeom>
          <a:ln w="5715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p:nvPr/>
        </p:nvCxnSpPr>
        <p:spPr>
          <a:xfrm>
            <a:off x="8039100" y="4764088"/>
            <a:ext cx="0" cy="2006600"/>
          </a:xfrm>
          <a:prstGeom prst="straightConnector1">
            <a:avLst/>
          </a:prstGeom>
          <a:ln w="57150">
            <a:prstDash val="sysDot"/>
            <a:tailEnd type="triangle"/>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5199041" y="1496757"/>
            <a:ext cx="2681632" cy="369332"/>
          </a:xfrm>
          <a:prstGeom prst="rect">
            <a:avLst/>
          </a:prstGeom>
        </p:spPr>
        <p:txBody>
          <a:bodyPr wrap="none">
            <a:spAutoFit/>
          </a:bodyPr>
          <a:lstStyle/>
          <a:p>
            <a:r>
              <a:rPr lang="en-US" altLang="zh-TW" b="1" dirty="0">
                <a:solidFill>
                  <a:srgbClr val="7030A0"/>
                </a:solidFill>
                <a:effectLst>
                  <a:outerShdw blurRad="38100" dist="38100" dir="2700000" algn="tl">
                    <a:srgbClr val="000000">
                      <a:alpha val="43137"/>
                    </a:srgbClr>
                  </a:outerShdw>
                </a:effectLst>
              </a:rPr>
              <a:t>Function prologues</a:t>
            </a:r>
            <a:r>
              <a:rPr lang="zh-TW" altLang="en-US" b="1" dirty="0">
                <a:solidFill>
                  <a:srgbClr val="7030A0"/>
                </a:solidFill>
                <a:effectLst>
                  <a:outerShdw blurRad="38100" dist="38100" dir="2700000" algn="tl">
                    <a:srgbClr val="000000">
                      <a:alpha val="43137"/>
                    </a:srgbClr>
                  </a:outerShdw>
                </a:effectLst>
              </a:rPr>
              <a:t>函數頭</a:t>
            </a:r>
            <a:endParaRPr lang="en-US" altLang="zh-TW" b="1" dirty="0">
              <a:solidFill>
                <a:srgbClr val="7030A0"/>
              </a:solidFill>
              <a:effectLst>
                <a:outerShdw blurRad="38100" dist="38100" dir="2700000" algn="tl">
                  <a:srgbClr val="000000">
                    <a:alpha val="43137"/>
                  </a:srgbClr>
                </a:outerShdw>
              </a:effectLst>
            </a:endParaRPr>
          </a:p>
        </p:txBody>
      </p:sp>
      <p:sp>
        <p:nvSpPr>
          <p:cNvPr id="3" name="矩形 2"/>
          <p:cNvSpPr/>
          <p:nvPr/>
        </p:nvSpPr>
        <p:spPr>
          <a:xfrm>
            <a:off x="6286278" y="6113464"/>
            <a:ext cx="2643672" cy="369332"/>
          </a:xfrm>
          <a:prstGeom prst="rect">
            <a:avLst/>
          </a:prstGeom>
        </p:spPr>
        <p:txBody>
          <a:bodyPr wrap="none">
            <a:spAutoFit/>
          </a:bodyPr>
          <a:lstStyle/>
          <a:p>
            <a:r>
              <a:rPr lang="en-US" altLang="zh-TW" b="1" dirty="0">
                <a:solidFill>
                  <a:srgbClr val="002060"/>
                </a:solidFill>
                <a:effectLst>
                  <a:outerShdw blurRad="38100" dist="38100" dir="2700000" algn="tl">
                    <a:srgbClr val="000000">
                      <a:alpha val="43137"/>
                    </a:srgbClr>
                  </a:outerShdw>
                </a:effectLst>
              </a:rPr>
              <a:t>function epilogues</a:t>
            </a:r>
            <a:r>
              <a:rPr lang="zh-TW" altLang="en-US" b="1" dirty="0">
                <a:solidFill>
                  <a:srgbClr val="002060"/>
                </a:solidFill>
                <a:effectLst>
                  <a:outerShdw blurRad="38100" dist="38100" dir="2700000" algn="tl">
                    <a:srgbClr val="000000">
                      <a:alpha val="43137"/>
                    </a:srgbClr>
                  </a:outerShdw>
                </a:effectLst>
              </a:rPr>
              <a:t>函數尾</a:t>
            </a:r>
            <a:endParaRPr lang="en-US" altLang="zh-TW" b="1" dirty="0">
              <a:solidFill>
                <a:srgbClr val="00206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641895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393700" y="1679574"/>
            <a:ext cx="3784600" cy="4606926"/>
          </a:xfrm>
        </p:spPr>
        <p:txBody>
          <a:bodyPr>
            <a:noAutofit/>
          </a:bodyPr>
          <a:lstStyle/>
          <a:p>
            <a:pPr marL="0" indent="0">
              <a:buNone/>
            </a:pPr>
            <a:r>
              <a:rPr lang="en-US" altLang="zh-TW" sz="1600" dirty="0"/>
              <a:t>A function prologue typically does the following actions if the architecture has a base pointer (also known as frame pointer) and a stack pointer:</a:t>
            </a:r>
          </a:p>
          <a:p>
            <a:pPr marL="514350" indent="-514350">
              <a:buFont typeface="+mj-lt"/>
              <a:buAutoNum type="arabicPeriod"/>
            </a:pPr>
            <a:r>
              <a:rPr lang="en-US" altLang="zh-TW" sz="1600" dirty="0"/>
              <a:t>Pushes current base pointer onto the stack, so it can be restored later.</a:t>
            </a:r>
          </a:p>
          <a:p>
            <a:pPr marL="514350" indent="-514350">
              <a:buFont typeface="+mj-lt"/>
              <a:buAutoNum type="arabicPeriod"/>
            </a:pPr>
            <a:r>
              <a:rPr lang="en-US" altLang="zh-TW" sz="1600" dirty="0"/>
              <a:t>Assigns the value of stack pointer (which is pointed to the saved base pointer) to base pointer so that a new stack frame will be created on top of the old stack frame.</a:t>
            </a:r>
          </a:p>
          <a:p>
            <a:pPr marL="514350" indent="-514350">
              <a:buFont typeface="+mj-lt"/>
              <a:buAutoNum type="arabicPeriod"/>
            </a:pPr>
            <a:r>
              <a:rPr lang="en-US" altLang="zh-TW" sz="1600" dirty="0"/>
              <a:t>Moves the stack pointer further by decreasing or increasing its value, depending on whether the stack grows down or up. On x86, the stack pointer is decreased to make room for the function's local variables.</a:t>
            </a:r>
            <a:endParaRPr lang="zh-TW" altLang="en-US" sz="1600" dirty="0"/>
          </a:p>
        </p:txBody>
      </p:sp>
      <p:sp>
        <p:nvSpPr>
          <p:cNvPr id="4" name="矩形圖說文字 3"/>
          <p:cNvSpPr/>
          <p:nvPr/>
        </p:nvSpPr>
        <p:spPr>
          <a:xfrm>
            <a:off x="0" y="0"/>
            <a:ext cx="9144000" cy="909659"/>
          </a:xfrm>
          <a:prstGeom prst="wedgeRectCallout">
            <a:avLst>
              <a:gd name="adj1" fmla="val -20694"/>
              <a:gd name="adj2" fmla="val 74905"/>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3600" dirty="0" smtClean="0"/>
              <a:t>Function prologues</a:t>
            </a:r>
            <a:r>
              <a:rPr lang="zh-TW" altLang="en-US" sz="3600" dirty="0" smtClean="0"/>
              <a:t>函數頭</a:t>
            </a:r>
            <a:endParaRPr lang="en-US" altLang="zh-TW" sz="3600" dirty="0"/>
          </a:p>
        </p:txBody>
      </p:sp>
      <p:sp>
        <p:nvSpPr>
          <p:cNvPr id="5" name="矩形 4"/>
          <p:cNvSpPr/>
          <p:nvPr/>
        </p:nvSpPr>
        <p:spPr>
          <a:xfrm>
            <a:off x="266700" y="1182976"/>
            <a:ext cx="5118100" cy="369332"/>
          </a:xfrm>
          <a:prstGeom prst="rect">
            <a:avLst/>
          </a:prstGeom>
        </p:spPr>
        <p:txBody>
          <a:bodyPr wrap="square">
            <a:spAutoFit/>
          </a:bodyPr>
          <a:lstStyle/>
          <a:p>
            <a:r>
              <a:rPr lang="en-US" altLang="zh-TW" dirty="0"/>
              <a:t>https://en.wikipedia.org/wiki/Function_prologue</a:t>
            </a:r>
            <a:endParaRPr lang="zh-TW" altLang="en-US" dirty="0"/>
          </a:p>
        </p:txBody>
      </p:sp>
      <p:sp>
        <p:nvSpPr>
          <p:cNvPr id="6" name="矩形 5"/>
          <p:cNvSpPr/>
          <p:nvPr/>
        </p:nvSpPr>
        <p:spPr>
          <a:xfrm>
            <a:off x="4978400" y="2751732"/>
            <a:ext cx="2273300" cy="1384995"/>
          </a:xfrm>
          <a:prstGeom prst="rect">
            <a:avLst/>
          </a:prstGeom>
          <a:solidFill>
            <a:schemeClr val="accent6">
              <a:lumMod val="20000"/>
              <a:lumOff val="80000"/>
            </a:schemeClr>
          </a:solidFill>
        </p:spPr>
        <p:txBody>
          <a:bodyPr wrap="square">
            <a:spAutoFit/>
          </a:bodyPr>
          <a:lstStyle/>
          <a:p>
            <a:r>
              <a:rPr lang="en-US" altLang="zh-TW" sz="2800" dirty="0"/>
              <a:t>push </a:t>
            </a:r>
            <a:r>
              <a:rPr lang="en-US" altLang="zh-TW" sz="2800" dirty="0" err="1"/>
              <a:t>ebp</a:t>
            </a:r>
            <a:endParaRPr lang="en-US" altLang="zh-TW" sz="2800" dirty="0"/>
          </a:p>
          <a:p>
            <a:r>
              <a:rPr lang="en-US" altLang="zh-TW" sz="2800" dirty="0" err="1"/>
              <a:t>m</a:t>
            </a:r>
            <a:r>
              <a:rPr lang="en-US" altLang="zh-TW" sz="2800" dirty="0" err="1" smtClean="0"/>
              <a:t>ov</a:t>
            </a:r>
            <a:r>
              <a:rPr lang="zh-TW" altLang="en-US" sz="2800" dirty="0" smtClean="0"/>
              <a:t>  </a:t>
            </a:r>
            <a:r>
              <a:rPr lang="en-US" altLang="zh-TW" sz="2800" dirty="0" err="1" smtClean="0"/>
              <a:t>ebp</a:t>
            </a:r>
            <a:r>
              <a:rPr lang="en-US" altLang="zh-TW" sz="2800" dirty="0"/>
              <a:t>, </a:t>
            </a:r>
            <a:r>
              <a:rPr lang="en-US" altLang="zh-TW" sz="2800" dirty="0" err="1"/>
              <a:t>esp</a:t>
            </a:r>
            <a:endParaRPr lang="en-US" altLang="zh-TW" sz="2800" dirty="0"/>
          </a:p>
          <a:p>
            <a:r>
              <a:rPr lang="en-US" altLang="zh-TW" sz="2800" dirty="0"/>
              <a:t>s</a:t>
            </a:r>
            <a:r>
              <a:rPr lang="en-US" altLang="zh-TW" sz="2800" dirty="0" smtClean="0"/>
              <a:t>ub   </a:t>
            </a:r>
            <a:r>
              <a:rPr lang="en-US" altLang="zh-TW" sz="2800" dirty="0" err="1" smtClean="0"/>
              <a:t>esp</a:t>
            </a:r>
            <a:r>
              <a:rPr lang="en-US" altLang="zh-TW" sz="2800" dirty="0"/>
              <a:t>, N</a:t>
            </a:r>
            <a:endParaRPr lang="zh-TW" altLang="en-US" sz="2800" dirty="0"/>
          </a:p>
        </p:txBody>
      </p:sp>
      <p:cxnSp>
        <p:nvCxnSpPr>
          <p:cNvPr id="8" name="直線單箭頭接點 7"/>
          <p:cNvCxnSpPr/>
          <p:nvPr/>
        </p:nvCxnSpPr>
        <p:spPr>
          <a:xfrm flipV="1">
            <a:off x="3949700" y="3009900"/>
            <a:ext cx="990600" cy="1270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單箭頭接點 8"/>
          <p:cNvCxnSpPr>
            <a:endCxn id="6" idx="1"/>
          </p:cNvCxnSpPr>
          <p:nvPr/>
        </p:nvCxnSpPr>
        <p:spPr>
          <a:xfrm>
            <a:off x="3994150" y="3444229"/>
            <a:ext cx="984250" cy="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flipV="1">
            <a:off x="3949700" y="3983037"/>
            <a:ext cx="1143000" cy="107409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5092700" y="4213869"/>
            <a:ext cx="3327400" cy="923330"/>
          </a:xfrm>
          <a:prstGeom prst="rect">
            <a:avLst/>
          </a:prstGeom>
        </p:spPr>
        <p:txBody>
          <a:bodyPr wrap="square">
            <a:spAutoFit/>
          </a:bodyPr>
          <a:lstStyle/>
          <a:p>
            <a:r>
              <a:rPr lang="en-US" altLang="zh-TW" dirty="0"/>
              <a:t>The N immediate value is the number of bytes reserved on the stack for local use</a:t>
            </a:r>
            <a:endParaRPr lang="zh-TW" altLang="en-US" dirty="0"/>
          </a:p>
        </p:txBody>
      </p:sp>
      <p:sp>
        <p:nvSpPr>
          <p:cNvPr id="15" name="矩形 14"/>
          <p:cNvSpPr/>
          <p:nvPr/>
        </p:nvSpPr>
        <p:spPr>
          <a:xfrm>
            <a:off x="4629150" y="5467053"/>
            <a:ext cx="3346450" cy="1015663"/>
          </a:xfrm>
          <a:prstGeom prst="rect">
            <a:avLst/>
          </a:prstGeom>
        </p:spPr>
        <p:txBody>
          <a:bodyPr wrap="square">
            <a:spAutoFit/>
          </a:bodyPr>
          <a:lstStyle/>
          <a:p>
            <a:r>
              <a:rPr lang="en-US" altLang="zh-TW" dirty="0"/>
              <a:t>The same result may be achieved by using the enter instruction:</a:t>
            </a:r>
          </a:p>
          <a:p>
            <a:r>
              <a:rPr lang="en-US" altLang="zh-TW" dirty="0"/>
              <a:t>	</a:t>
            </a:r>
            <a:r>
              <a:rPr lang="en-US" altLang="zh-TW" sz="2400" b="1" dirty="0">
                <a:solidFill>
                  <a:srgbClr val="FF0000"/>
                </a:solidFill>
                <a:effectLst>
                  <a:outerShdw blurRad="38100" dist="38100" dir="2700000" algn="tl">
                    <a:srgbClr val="000000">
                      <a:alpha val="43137"/>
                    </a:srgbClr>
                  </a:outerShdw>
                </a:effectLst>
              </a:rPr>
              <a:t>enter	N, 0</a:t>
            </a:r>
            <a:endParaRPr lang="zh-TW" altLang="en-US" sz="2400"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344548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9850" y="1495425"/>
            <a:ext cx="4527550" cy="4351338"/>
          </a:xfrm>
        </p:spPr>
        <p:txBody>
          <a:bodyPr>
            <a:normAutofit fontScale="70000" lnSpcReduction="20000"/>
          </a:bodyPr>
          <a:lstStyle/>
          <a:p>
            <a:pPr marL="0" indent="0">
              <a:buNone/>
            </a:pPr>
            <a:r>
              <a:rPr lang="en-US" altLang="zh-TW" dirty="0"/>
              <a:t>Function epilogue reverses the actions of the function prologue and returns control to the calling function. It typically does the following actions (this procedure may differ from one architecture to another</a:t>
            </a:r>
            <a:r>
              <a:rPr lang="en-US" altLang="zh-TW" dirty="0" smtClean="0"/>
              <a:t>):</a:t>
            </a:r>
          </a:p>
          <a:p>
            <a:pPr marL="0" indent="0">
              <a:buNone/>
            </a:pPr>
            <a:endParaRPr lang="en-US" altLang="zh-TW" dirty="0"/>
          </a:p>
          <a:p>
            <a:pPr marL="514350" indent="-514350">
              <a:buFont typeface="+mj-lt"/>
              <a:buAutoNum type="arabicPeriod"/>
            </a:pPr>
            <a:r>
              <a:rPr lang="en-US" altLang="zh-TW" dirty="0"/>
              <a:t>Drop the stack pointer to the current base pointer, so room reserved in the prologue for local variables is freed.</a:t>
            </a:r>
          </a:p>
          <a:p>
            <a:pPr marL="514350" indent="-514350">
              <a:buFont typeface="+mj-lt"/>
              <a:buAutoNum type="arabicPeriod"/>
            </a:pPr>
            <a:r>
              <a:rPr lang="en-US" altLang="zh-TW" dirty="0"/>
              <a:t>Pops the base pointer off the stack, so it is restored to its value before the prologue.</a:t>
            </a:r>
          </a:p>
          <a:p>
            <a:pPr marL="514350" indent="-514350">
              <a:buFont typeface="+mj-lt"/>
              <a:buAutoNum type="arabicPeriod"/>
            </a:pPr>
            <a:r>
              <a:rPr lang="en-US" altLang="zh-TW" dirty="0"/>
              <a:t>Returns to the calling function, by popping the previous frame's program counter off the stack and jumping to it.</a:t>
            </a:r>
            <a:endParaRPr lang="zh-TW" altLang="en-US" dirty="0"/>
          </a:p>
        </p:txBody>
      </p:sp>
      <p:sp>
        <p:nvSpPr>
          <p:cNvPr id="4" name="矩形圖說文字 3"/>
          <p:cNvSpPr/>
          <p:nvPr/>
        </p:nvSpPr>
        <p:spPr>
          <a:xfrm>
            <a:off x="0" y="0"/>
            <a:ext cx="9144000" cy="909659"/>
          </a:xfrm>
          <a:prstGeom prst="wedgeRectCallout">
            <a:avLst>
              <a:gd name="adj1" fmla="val -20694"/>
              <a:gd name="adj2" fmla="val 74905"/>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3600" dirty="0"/>
              <a:t>function </a:t>
            </a:r>
            <a:r>
              <a:rPr lang="en-US" altLang="zh-TW" sz="3600" dirty="0" smtClean="0"/>
              <a:t>epilogues</a:t>
            </a:r>
            <a:r>
              <a:rPr lang="zh-TW" altLang="en-US" sz="3600" dirty="0" smtClean="0"/>
              <a:t>函數尾</a:t>
            </a:r>
            <a:endParaRPr lang="en-US" altLang="zh-TW" sz="3600" dirty="0"/>
          </a:p>
        </p:txBody>
      </p:sp>
      <p:sp>
        <p:nvSpPr>
          <p:cNvPr id="5" name="矩形 4"/>
          <p:cNvSpPr/>
          <p:nvPr/>
        </p:nvSpPr>
        <p:spPr>
          <a:xfrm>
            <a:off x="5321300" y="2978596"/>
            <a:ext cx="2959100" cy="1384995"/>
          </a:xfrm>
          <a:prstGeom prst="rect">
            <a:avLst/>
          </a:prstGeom>
          <a:solidFill>
            <a:schemeClr val="accent6">
              <a:lumMod val="20000"/>
              <a:lumOff val="80000"/>
            </a:schemeClr>
          </a:solidFill>
        </p:spPr>
        <p:txBody>
          <a:bodyPr wrap="square">
            <a:spAutoFit/>
          </a:bodyPr>
          <a:lstStyle/>
          <a:p>
            <a:r>
              <a:rPr lang="en-US" altLang="zh-TW" sz="2800" dirty="0" err="1"/>
              <a:t>mov</a:t>
            </a:r>
            <a:r>
              <a:rPr lang="en-US" altLang="zh-TW" sz="2800" dirty="0"/>
              <a:t>	</a:t>
            </a:r>
            <a:r>
              <a:rPr lang="en-US" altLang="zh-TW" sz="2800" dirty="0" err="1"/>
              <a:t>esp</a:t>
            </a:r>
            <a:r>
              <a:rPr lang="en-US" altLang="zh-TW" sz="2800" dirty="0"/>
              <a:t>, </a:t>
            </a:r>
            <a:r>
              <a:rPr lang="en-US" altLang="zh-TW" sz="2800" dirty="0" err="1"/>
              <a:t>ebp</a:t>
            </a:r>
            <a:endParaRPr lang="en-US" altLang="zh-TW" sz="2800" dirty="0"/>
          </a:p>
          <a:p>
            <a:r>
              <a:rPr lang="en-US" altLang="zh-TW" sz="2800" dirty="0" smtClean="0"/>
              <a:t>pop</a:t>
            </a:r>
            <a:r>
              <a:rPr lang="en-US" altLang="zh-TW" sz="2800" dirty="0"/>
              <a:t>	</a:t>
            </a:r>
            <a:r>
              <a:rPr lang="en-US" altLang="zh-TW" sz="2800" dirty="0" err="1"/>
              <a:t>ebp</a:t>
            </a:r>
            <a:endParaRPr lang="en-US" altLang="zh-TW" sz="2800" dirty="0"/>
          </a:p>
          <a:p>
            <a:r>
              <a:rPr lang="en-US" altLang="zh-TW" sz="2800" dirty="0" smtClean="0"/>
              <a:t>ret</a:t>
            </a:r>
            <a:endParaRPr lang="zh-TW" altLang="en-US" sz="2800" dirty="0"/>
          </a:p>
        </p:txBody>
      </p:sp>
      <p:cxnSp>
        <p:nvCxnSpPr>
          <p:cNvPr id="6" name="直線單箭頭接點 5"/>
          <p:cNvCxnSpPr/>
          <p:nvPr/>
        </p:nvCxnSpPr>
        <p:spPr>
          <a:xfrm flipV="1">
            <a:off x="4292600" y="3327400"/>
            <a:ext cx="990600" cy="1270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線單箭頭接點 6"/>
          <p:cNvCxnSpPr>
            <a:endCxn id="5" idx="1"/>
          </p:cNvCxnSpPr>
          <p:nvPr/>
        </p:nvCxnSpPr>
        <p:spPr>
          <a:xfrm flipV="1">
            <a:off x="4330700" y="3671094"/>
            <a:ext cx="990600" cy="69249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單箭頭接點 8"/>
          <p:cNvCxnSpPr/>
          <p:nvPr/>
        </p:nvCxnSpPr>
        <p:spPr>
          <a:xfrm flipV="1">
            <a:off x="4330700" y="4182840"/>
            <a:ext cx="990600" cy="69249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5276850" y="5369709"/>
            <a:ext cx="1524000" cy="954107"/>
          </a:xfrm>
          <a:prstGeom prst="rect">
            <a:avLst/>
          </a:prstGeom>
          <a:solidFill>
            <a:schemeClr val="accent6">
              <a:lumMod val="20000"/>
              <a:lumOff val="80000"/>
            </a:schemeClr>
          </a:solidFill>
        </p:spPr>
        <p:txBody>
          <a:bodyPr wrap="square">
            <a:spAutoFit/>
          </a:bodyPr>
          <a:lstStyle/>
          <a:p>
            <a:r>
              <a:rPr lang="en-US" altLang="zh-TW" sz="2800" dirty="0"/>
              <a:t>leave</a:t>
            </a:r>
          </a:p>
          <a:p>
            <a:r>
              <a:rPr lang="en-US" altLang="zh-TW" sz="2800" dirty="0" smtClean="0"/>
              <a:t>ret</a:t>
            </a:r>
            <a:endParaRPr lang="zh-TW" altLang="en-US" sz="2800" dirty="0"/>
          </a:p>
        </p:txBody>
      </p:sp>
      <p:grpSp>
        <p:nvGrpSpPr>
          <p:cNvPr id="15" name="群組 14"/>
          <p:cNvGrpSpPr/>
          <p:nvPr/>
        </p:nvGrpSpPr>
        <p:grpSpPr>
          <a:xfrm>
            <a:off x="5886450" y="4602837"/>
            <a:ext cx="127000" cy="640209"/>
            <a:chOff x="6235700" y="4388991"/>
            <a:chExt cx="127000" cy="640209"/>
          </a:xfrm>
        </p:grpSpPr>
        <p:cxnSp>
          <p:nvCxnSpPr>
            <p:cNvPr id="12" name="直線接點 11"/>
            <p:cNvCxnSpPr/>
            <p:nvPr/>
          </p:nvCxnSpPr>
          <p:spPr>
            <a:xfrm>
              <a:off x="6235700" y="4388991"/>
              <a:ext cx="0" cy="640209"/>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a:xfrm>
              <a:off x="6362700" y="4388991"/>
              <a:ext cx="0" cy="640209"/>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16" name="矩形 15"/>
          <p:cNvSpPr/>
          <p:nvPr/>
        </p:nvSpPr>
        <p:spPr>
          <a:xfrm>
            <a:off x="6838950" y="4363591"/>
            <a:ext cx="2324100" cy="2308324"/>
          </a:xfrm>
          <a:prstGeom prst="rect">
            <a:avLst/>
          </a:prstGeom>
        </p:spPr>
        <p:txBody>
          <a:bodyPr wrap="square">
            <a:spAutoFit/>
          </a:bodyPr>
          <a:lstStyle/>
          <a:p>
            <a:r>
              <a:rPr lang="en-US" altLang="zh-TW" dirty="0"/>
              <a:t>the x86 processor contains a built-in instruction which performs part of the epilogue. The following code is equivalent to the above code</a:t>
            </a:r>
            <a:endParaRPr lang="zh-TW" altLang="en-US" dirty="0"/>
          </a:p>
        </p:txBody>
      </p:sp>
    </p:spTree>
    <p:extLst>
      <p:ext uri="{BB962C8B-B14F-4D97-AF65-F5344CB8AC3E}">
        <p14:creationId xmlns:p14="http://schemas.microsoft.com/office/powerpoint/2010/main" val="3808612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152400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6600" dirty="0"/>
              <a:t>函式呼叫</a:t>
            </a:r>
            <a:endParaRPr lang="en-US" altLang="zh-TW" sz="6600" dirty="0"/>
          </a:p>
          <a:p>
            <a:pPr algn="ctr"/>
            <a:r>
              <a:rPr lang="zh-TW" altLang="en-US" sz="6600" dirty="0"/>
              <a:t>不傳</a:t>
            </a:r>
            <a:r>
              <a:rPr lang="zh-TW" altLang="en-US" sz="6600" dirty="0" smtClean="0"/>
              <a:t>參數</a:t>
            </a:r>
            <a:endParaRPr lang="en-US" altLang="zh-TW" sz="6600" dirty="0" smtClean="0"/>
          </a:p>
          <a:p>
            <a:pPr algn="ctr"/>
            <a:r>
              <a:rPr lang="en-US" altLang="zh-TW" sz="2000" dirty="0"/>
              <a:t>Introduction to Intel x86 Assembly, Architecture, Applications, &amp; Alliteration</a:t>
            </a:r>
          </a:p>
          <a:p>
            <a:pPr algn="ctr"/>
            <a:endParaRPr lang="zh-TW" altLang="en-US" sz="2000" dirty="0"/>
          </a:p>
        </p:txBody>
      </p:sp>
      <p:sp>
        <p:nvSpPr>
          <p:cNvPr id="5" name="矩形 4"/>
          <p:cNvSpPr/>
          <p:nvPr/>
        </p:nvSpPr>
        <p:spPr>
          <a:xfrm>
            <a:off x="533400" y="4475719"/>
            <a:ext cx="8344087" cy="369332"/>
          </a:xfrm>
          <a:prstGeom prst="rect">
            <a:avLst/>
          </a:prstGeom>
        </p:spPr>
        <p:txBody>
          <a:bodyPr wrap="square">
            <a:spAutoFit/>
          </a:bodyPr>
          <a:lstStyle/>
          <a:p>
            <a:r>
              <a:rPr lang="en-US" altLang="zh-TW" dirty="0">
                <a:solidFill>
                  <a:srgbClr val="FFFF00"/>
                </a:solidFill>
              </a:rPr>
              <a:t>http://www.opensecuritytraining.info/IntroX86_files/IntroductionToIntelx86-Part1.pdf</a:t>
            </a:r>
            <a:endParaRPr lang="zh-TW" altLang="en-US" dirty="0">
              <a:solidFill>
                <a:srgbClr val="FFFF00"/>
              </a:solidFill>
            </a:endParaRPr>
          </a:p>
        </p:txBody>
      </p:sp>
    </p:spTree>
    <p:extLst>
      <p:ext uri="{BB962C8B-B14F-4D97-AF65-F5344CB8AC3E}">
        <p14:creationId xmlns:p14="http://schemas.microsoft.com/office/powerpoint/2010/main" val="29473752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060825" y="928817"/>
            <a:ext cx="4794250" cy="5753100"/>
          </a:xfrm>
          <a:solidFill>
            <a:schemeClr val="accent4">
              <a:lumMod val="20000"/>
              <a:lumOff val="80000"/>
            </a:schemeClr>
          </a:solidFill>
        </p:spPr>
        <p:txBody>
          <a:bodyPr>
            <a:normAutofit fontScale="62500" lnSpcReduction="20000"/>
          </a:bodyPr>
          <a:lstStyle/>
          <a:p>
            <a:pPr marL="0" indent="0">
              <a:buNone/>
            </a:pPr>
            <a:r>
              <a:rPr lang="en-US" altLang="zh-TW" dirty="0"/>
              <a:t>00000560 &lt;sub&gt;:</a:t>
            </a:r>
          </a:p>
          <a:p>
            <a:pPr marL="0" indent="0">
              <a:buNone/>
            </a:pPr>
            <a:r>
              <a:rPr lang="en-US" altLang="zh-TW" b="1" dirty="0">
                <a:effectLst>
                  <a:outerShdw blurRad="38100" dist="38100" dir="2700000" algn="tl">
                    <a:srgbClr val="000000">
                      <a:alpha val="43137"/>
                    </a:srgbClr>
                  </a:outerShdw>
                </a:effectLst>
              </a:rPr>
              <a:t> 560:	push   </a:t>
            </a:r>
            <a:r>
              <a:rPr lang="en-US" altLang="zh-TW" b="1" dirty="0" err="1">
                <a:effectLst>
                  <a:outerShdw blurRad="38100" dist="38100" dir="2700000" algn="tl">
                    <a:srgbClr val="000000">
                      <a:alpha val="43137"/>
                    </a:srgbClr>
                  </a:outerShdw>
                </a:effectLst>
              </a:rPr>
              <a:t>ebp</a:t>
            </a:r>
            <a:endParaRPr lang="en-US" altLang="zh-TW" b="1" dirty="0">
              <a:effectLst>
                <a:outerShdw blurRad="38100" dist="38100" dir="2700000" algn="tl">
                  <a:srgbClr val="000000">
                    <a:alpha val="43137"/>
                  </a:srgbClr>
                </a:outerShdw>
              </a:effectLst>
            </a:endParaRPr>
          </a:p>
          <a:p>
            <a:pPr marL="0" indent="0">
              <a:buNone/>
            </a:pPr>
            <a:r>
              <a:rPr lang="en-US" altLang="zh-TW" b="1" dirty="0">
                <a:effectLst>
                  <a:outerShdw blurRad="38100" dist="38100" dir="2700000" algn="tl">
                    <a:srgbClr val="000000">
                      <a:alpha val="43137"/>
                    </a:srgbClr>
                  </a:outerShdw>
                </a:effectLst>
              </a:rPr>
              <a:t> 561:	</a:t>
            </a:r>
            <a:r>
              <a:rPr lang="en-US" altLang="zh-TW" b="1" dirty="0" err="1">
                <a:effectLst>
                  <a:outerShdw blurRad="38100" dist="38100" dir="2700000" algn="tl">
                    <a:srgbClr val="000000">
                      <a:alpha val="43137"/>
                    </a:srgbClr>
                  </a:outerShdw>
                </a:effectLst>
              </a:rPr>
              <a:t>mov</a:t>
            </a:r>
            <a:r>
              <a:rPr lang="en-US" altLang="zh-TW" b="1" dirty="0">
                <a:effectLst>
                  <a:outerShdw blurRad="38100" dist="38100" dir="2700000" algn="tl">
                    <a:srgbClr val="000000">
                      <a:alpha val="43137"/>
                    </a:srgbClr>
                  </a:outerShdw>
                </a:effectLst>
              </a:rPr>
              <a:t>    </a:t>
            </a:r>
            <a:r>
              <a:rPr lang="en-US" altLang="zh-TW" b="1" dirty="0" err="1">
                <a:effectLst>
                  <a:outerShdw blurRad="38100" dist="38100" dir="2700000" algn="tl">
                    <a:srgbClr val="000000">
                      <a:alpha val="43137"/>
                    </a:srgbClr>
                  </a:outerShdw>
                </a:effectLst>
              </a:rPr>
              <a:t>ebp,esp</a:t>
            </a:r>
            <a:endParaRPr lang="en-US" altLang="zh-TW" b="1" dirty="0">
              <a:effectLst>
                <a:outerShdw blurRad="38100" dist="38100" dir="2700000" algn="tl">
                  <a:srgbClr val="000000">
                    <a:alpha val="43137"/>
                  </a:srgbClr>
                </a:outerShdw>
              </a:effectLst>
            </a:endParaRPr>
          </a:p>
          <a:p>
            <a:pPr marL="0" indent="0">
              <a:buNone/>
            </a:pPr>
            <a:r>
              <a:rPr lang="en-US" altLang="zh-TW" dirty="0"/>
              <a:t> 563:	call   58d &lt;__x86.get_pc_thunk.ax&gt;</a:t>
            </a:r>
          </a:p>
          <a:p>
            <a:pPr marL="0" indent="0">
              <a:buNone/>
            </a:pPr>
            <a:r>
              <a:rPr lang="en-US" altLang="zh-TW" dirty="0"/>
              <a:t> 568:	add    eax,0x1a98</a:t>
            </a:r>
          </a:p>
          <a:p>
            <a:pPr marL="0" indent="0">
              <a:buNone/>
            </a:pPr>
            <a:r>
              <a:rPr lang="en-US" altLang="zh-TW" dirty="0"/>
              <a:t> 56d:	</a:t>
            </a:r>
            <a:r>
              <a:rPr lang="en-US" altLang="zh-TW" dirty="0" err="1"/>
              <a:t>mov</a:t>
            </a:r>
            <a:r>
              <a:rPr lang="en-US" altLang="zh-TW" dirty="0"/>
              <a:t>    eax,0xbeef</a:t>
            </a:r>
          </a:p>
          <a:p>
            <a:pPr marL="0" indent="0">
              <a:buNone/>
            </a:pPr>
            <a:r>
              <a:rPr lang="en-US" altLang="zh-TW" b="1" dirty="0">
                <a:effectLst>
                  <a:outerShdw blurRad="38100" dist="38100" dir="2700000" algn="tl">
                    <a:srgbClr val="000000">
                      <a:alpha val="43137"/>
                    </a:srgbClr>
                  </a:outerShdw>
                </a:effectLst>
              </a:rPr>
              <a:t> 572:	pop    </a:t>
            </a:r>
            <a:r>
              <a:rPr lang="en-US" altLang="zh-TW" b="1" dirty="0" err="1">
                <a:effectLst>
                  <a:outerShdw blurRad="38100" dist="38100" dir="2700000" algn="tl">
                    <a:srgbClr val="000000">
                      <a:alpha val="43137"/>
                    </a:srgbClr>
                  </a:outerShdw>
                </a:effectLst>
              </a:rPr>
              <a:t>ebp</a:t>
            </a:r>
            <a:endParaRPr lang="en-US" altLang="zh-TW" b="1" dirty="0">
              <a:effectLst>
                <a:outerShdw blurRad="38100" dist="38100" dir="2700000" algn="tl">
                  <a:srgbClr val="000000">
                    <a:alpha val="43137"/>
                  </a:srgbClr>
                </a:outerShdw>
              </a:effectLst>
            </a:endParaRPr>
          </a:p>
          <a:p>
            <a:pPr marL="0" indent="0">
              <a:buNone/>
            </a:pPr>
            <a:r>
              <a:rPr lang="en-US" altLang="zh-TW" b="1" dirty="0">
                <a:effectLst>
                  <a:outerShdw blurRad="38100" dist="38100" dir="2700000" algn="tl">
                    <a:srgbClr val="000000">
                      <a:alpha val="43137"/>
                    </a:srgbClr>
                  </a:outerShdw>
                </a:effectLst>
              </a:rPr>
              <a:t> 573:	ret    </a:t>
            </a:r>
          </a:p>
          <a:p>
            <a:pPr marL="0" indent="0">
              <a:buNone/>
            </a:pPr>
            <a:endParaRPr lang="en-US" altLang="zh-TW" dirty="0"/>
          </a:p>
          <a:p>
            <a:pPr marL="0" indent="0">
              <a:buNone/>
            </a:pPr>
            <a:r>
              <a:rPr lang="en-US" altLang="zh-TW" dirty="0"/>
              <a:t>00000574 &lt;main&gt;:</a:t>
            </a:r>
          </a:p>
          <a:p>
            <a:pPr marL="0" indent="0">
              <a:buNone/>
            </a:pPr>
            <a:r>
              <a:rPr lang="en-US" altLang="zh-TW" b="1" dirty="0">
                <a:effectLst>
                  <a:outerShdw blurRad="38100" dist="38100" dir="2700000" algn="tl">
                    <a:srgbClr val="000000">
                      <a:alpha val="43137"/>
                    </a:srgbClr>
                  </a:outerShdw>
                </a:effectLst>
              </a:rPr>
              <a:t> 574:	push   </a:t>
            </a:r>
            <a:r>
              <a:rPr lang="en-US" altLang="zh-TW" b="1" dirty="0" err="1">
                <a:effectLst>
                  <a:outerShdw blurRad="38100" dist="38100" dir="2700000" algn="tl">
                    <a:srgbClr val="000000">
                      <a:alpha val="43137"/>
                    </a:srgbClr>
                  </a:outerShdw>
                </a:effectLst>
              </a:rPr>
              <a:t>ebp</a:t>
            </a:r>
            <a:endParaRPr lang="en-US" altLang="zh-TW" b="1" dirty="0">
              <a:effectLst>
                <a:outerShdw blurRad="38100" dist="38100" dir="2700000" algn="tl">
                  <a:srgbClr val="000000">
                    <a:alpha val="43137"/>
                  </a:srgbClr>
                </a:outerShdw>
              </a:effectLst>
            </a:endParaRPr>
          </a:p>
          <a:p>
            <a:pPr marL="0" indent="0">
              <a:buNone/>
            </a:pPr>
            <a:r>
              <a:rPr lang="en-US" altLang="zh-TW" b="1" dirty="0">
                <a:effectLst>
                  <a:outerShdw blurRad="38100" dist="38100" dir="2700000" algn="tl">
                    <a:srgbClr val="000000">
                      <a:alpha val="43137"/>
                    </a:srgbClr>
                  </a:outerShdw>
                </a:effectLst>
              </a:rPr>
              <a:t> 575:	</a:t>
            </a:r>
            <a:r>
              <a:rPr lang="en-US" altLang="zh-TW" b="1" dirty="0" err="1">
                <a:effectLst>
                  <a:outerShdw blurRad="38100" dist="38100" dir="2700000" algn="tl">
                    <a:srgbClr val="000000">
                      <a:alpha val="43137"/>
                    </a:srgbClr>
                  </a:outerShdw>
                </a:effectLst>
              </a:rPr>
              <a:t>mov</a:t>
            </a:r>
            <a:r>
              <a:rPr lang="en-US" altLang="zh-TW" b="1" dirty="0">
                <a:effectLst>
                  <a:outerShdw blurRad="38100" dist="38100" dir="2700000" algn="tl">
                    <a:srgbClr val="000000">
                      <a:alpha val="43137"/>
                    </a:srgbClr>
                  </a:outerShdw>
                </a:effectLst>
              </a:rPr>
              <a:t>    </a:t>
            </a:r>
            <a:r>
              <a:rPr lang="en-US" altLang="zh-TW" b="1" dirty="0" err="1">
                <a:effectLst>
                  <a:outerShdw blurRad="38100" dist="38100" dir="2700000" algn="tl">
                    <a:srgbClr val="000000">
                      <a:alpha val="43137"/>
                    </a:srgbClr>
                  </a:outerShdw>
                </a:effectLst>
              </a:rPr>
              <a:t>ebp,esp</a:t>
            </a:r>
            <a:endParaRPr lang="en-US" altLang="zh-TW" b="1" dirty="0">
              <a:effectLst>
                <a:outerShdw blurRad="38100" dist="38100" dir="2700000" algn="tl">
                  <a:srgbClr val="000000">
                    <a:alpha val="43137"/>
                  </a:srgbClr>
                </a:outerShdw>
              </a:effectLst>
            </a:endParaRPr>
          </a:p>
          <a:p>
            <a:pPr marL="0" indent="0">
              <a:buNone/>
            </a:pPr>
            <a:r>
              <a:rPr lang="en-US" altLang="zh-TW" dirty="0"/>
              <a:t> 577:	call   58d &lt;__x86.get_pc_thunk.ax&gt;</a:t>
            </a:r>
          </a:p>
          <a:p>
            <a:pPr marL="0" indent="0">
              <a:buNone/>
            </a:pPr>
            <a:r>
              <a:rPr lang="en-US" altLang="zh-TW" dirty="0"/>
              <a:t> 57c:	add    eax,0x1a84</a:t>
            </a:r>
          </a:p>
          <a:p>
            <a:pPr marL="0" indent="0">
              <a:buNone/>
            </a:pPr>
            <a:r>
              <a:rPr lang="en-US" altLang="zh-TW" dirty="0"/>
              <a:t> 581:	call   560 &lt;sub&gt;</a:t>
            </a:r>
          </a:p>
          <a:p>
            <a:pPr marL="0" indent="0">
              <a:buNone/>
            </a:pPr>
            <a:r>
              <a:rPr lang="en-US" altLang="zh-TW" dirty="0"/>
              <a:t> 586:	</a:t>
            </a:r>
            <a:r>
              <a:rPr lang="en-US" altLang="zh-TW" dirty="0" err="1"/>
              <a:t>mov</a:t>
            </a:r>
            <a:r>
              <a:rPr lang="en-US" altLang="zh-TW" dirty="0"/>
              <a:t>    eax,0xf00d</a:t>
            </a:r>
          </a:p>
          <a:p>
            <a:pPr marL="0" indent="0">
              <a:buNone/>
            </a:pPr>
            <a:r>
              <a:rPr lang="en-US" altLang="zh-TW" dirty="0"/>
              <a:t> </a:t>
            </a:r>
            <a:r>
              <a:rPr lang="en-US" altLang="zh-TW" b="1" dirty="0">
                <a:effectLst>
                  <a:outerShdw blurRad="38100" dist="38100" dir="2700000" algn="tl">
                    <a:srgbClr val="000000">
                      <a:alpha val="43137"/>
                    </a:srgbClr>
                  </a:outerShdw>
                </a:effectLst>
              </a:rPr>
              <a:t>58b:	pop    </a:t>
            </a:r>
            <a:r>
              <a:rPr lang="en-US" altLang="zh-TW" b="1" dirty="0" err="1">
                <a:effectLst>
                  <a:outerShdw blurRad="38100" dist="38100" dir="2700000" algn="tl">
                    <a:srgbClr val="000000">
                      <a:alpha val="43137"/>
                    </a:srgbClr>
                  </a:outerShdw>
                </a:effectLst>
              </a:rPr>
              <a:t>ebp</a:t>
            </a:r>
            <a:endParaRPr lang="en-US" altLang="zh-TW" b="1" dirty="0">
              <a:effectLst>
                <a:outerShdw blurRad="38100" dist="38100" dir="2700000" algn="tl">
                  <a:srgbClr val="000000">
                    <a:alpha val="43137"/>
                  </a:srgbClr>
                </a:outerShdw>
              </a:effectLst>
            </a:endParaRPr>
          </a:p>
          <a:p>
            <a:pPr marL="0" indent="0">
              <a:buNone/>
            </a:pPr>
            <a:r>
              <a:rPr lang="en-US" altLang="zh-TW" b="1" dirty="0">
                <a:effectLst>
                  <a:outerShdw blurRad="38100" dist="38100" dir="2700000" algn="tl">
                    <a:srgbClr val="000000">
                      <a:alpha val="43137"/>
                    </a:srgbClr>
                  </a:outerShdw>
                </a:effectLst>
              </a:rPr>
              <a:t> 58c:	ret </a:t>
            </a:r>
            <a:endParaRPr lang="zh-TW" altLang="en-US" b="1" dirty="0">
              <a:effectLst>
                <a:outerShdw blurRad="38100" dist="38100" dir="2700000" algn="tl">
                  <a:srgbClr val="000000">
                    <a:alpha val="43137"/>
                  </a:srgbClr>
                </a:outerShdw>
              </a:effectLst>
            </a:endParaRPr>
          </a:p>
        </p:txBody>
      </p:sp>
      <p:sp>
        <p:nvSpPr>
          <p:cNvPr id="4" name="投影片編號版面配置區 3"/>
          <p:cNvSpPr>
            <a:spLocks noGrp="1"/>
          </p:cNvSpPr>
          <p:nvPr>
            <p:ph type="sldNum" sz="quarter" idx="12"/>
          </p:nvPr>
        </p:nvSpPr>
        <p:spPr/>
        <p:txBody>
          <a:bodyPr/>
          <a:lstStyle/>
          <a:p>
            <a:fld id="{B18236B7-6F50-41CB-8525-C61BCB4BE4A9}" type="slidenum">
              <a:rPr lang="zh-TW" altLang="en-US" smtClean="0"/>
              <a:t>19</a:t>
            </a:fld>
            <a:endParaRPr lang="zh-TW" altLang="en-US"/>
          </a:p>
        </p:txBody>
      </p:sp>
      <p:sp>
        <p:nvSpPr>
          <p:cNvPr id="5" name="矩形 4"/>
          <p:cNvSpPr/>
          <p:nvPr/>
        </p:nvSpPr>
        <p:spPr>
          <a:xfrm>
            <a:off x="3648075" y="286435"/>
            <a:ext cx="5495925" cy="369332"/>
          </a:xfrm>
          <a:prstGeom prst="rect">
            <a:avLst/>
          </a:prstGeom>
        </p:spPr>
        <p:txBody>
          <a:bodyPr wrap="square">
            <a:spAutoFit/>
          </a:bodyPr>
          <a:lstStyle/>
          <a:p>
            <a:r>
              <a:rPr lang="en-US" altLang="zh-TW" dirty="0" err="1"/>
              <a:t>objdump</a:t>
            </a:r>
            <a:r>
              <a:rPr lang="en-US" altLang="zh-TW" dirty="0"/>
              <a:t> -D -M intel -j .text </a:t>
            </a:r>
            <a:r>
              <a:rPr lang="en-US" altLang="zh-TW" dirty="0" err="1"/>
              <a:t>funcall</a:t>
            </a:r>
            <a:r>
              <a:rPr lang="en-US" altLang="zh-TW" dirty="0"/>
              <a:t> --no-show-raw-</a:t>
            </a:r>
            <a:r>
              <a:rPr lang="en-US" altLang="zh-TW" dirty="0" err="1"/>
              <a:t>insn</a:t>
            </a:r>
            <a:endParaRPr lang="zh-TW" altLang="en-US" dirty="0"/>
          </a:p>
        </p:txBody>
      </p:sp>
      <p:sp>
        <p:nvSpPr>
          <p:cNvPr id="6" name="矩形 5"/>
          <p:cNvSpPr/>
          <p:nvPr/>
        </p:nvSpPr>
        <p:spPr>
          <a:xfrm>
            <a:off x="939800" y="3764679"/>
            <a:ext cx="2679700" cy="2585323"/>
          </a:xfrm>
          <a:prstGeom prst="rect">
            <a:avLst/>
          </a:prstGeom>
          <a:solidFill>
            <a:schemeClr val="accent6">
              <a:lumMod val="20000"/>
              <a:lumOff val="80000"/>
            </a:schemeClr>
          </a:solidFill>
        </p:spPr>
        <p:txBody>
          <a:bodyPr wrap="square">
            <a:spAutoFit/>
          </a:bodyPr>
          <a:lstStyle/>
          <a:p>
            <a:r>
              <a:rPr lang="en-US" altLang="zh-TW" dirty="0"/>
              <a:t>#include &lt;</a:t>
            </a:r>
            <a:r>
              <a:rPr lang="en-US" altLang="zh-TW" dirty="0" err="1"/>
              <a:t>stdio.h</a:t>
            </a:r>
            <a:r>
              <a:rPr lang="en-US" altLang="zh-TW" dirty="0"/>
              <a:t>&gt;</a:t>
            </a:r>
          </a:p>
          <a:p>
            <a:endParaRPr lang="en-US" altLang="zh-TW" dirty="0"/>
          </a:p>
          <a:p>
            <a:r>
              <a:rPr lang="en-US" altLang="zh-TW" dirty="0" err="1"/>
              <a:t>int</a:t>
            </a:r>
            <a:r>
              <a:rPr lang="en-US" altLang="zh-TW" dirty="0"/>
              <a:t> sub(){</a:t>
            </a:r>
          </a:p>
          <a:p>
            <a:r>
              <a:rPr lang="en-US" altLang="zh-TW" dirty="0"/>
              <a:t>	return 0xbeef;</a:t>
            </a:r>
          </a:p>
          <a:p>
            <a:r>
              <a:rPr lang="en-US" altLang="zh-TW" dirty="0"/>
              <a:t>}</a:t>
            </a:r>
          </a:p>
          <a:p>
            <a:r>
              <a:rPr lang="en-US" altLang="zh-TW" dirty="0" err="1"/>
              <a:t>int</a:t>
            </a:r>
            <a:r>
              <a:rPr lang="en-US" altLang="zh-TW" dirty="0"/>
              <a:t> main(){</a:t>
            </a:r>
          </a:p>
          <a:p>
            <a:r>
              <a:rPr lang="en-US" altLang="zh-TW" dirty="0"/>
              <a:t>	sub();</a:t>
            </a:r>
          </a:p>
          <a:p>
            <a:r>
              <a:rPr lang="en-US" altLang="zh-TW" dirty="0"/>
              <a:t>	return 0xf00d;</a:t>
            </a:r>
          </a:p>
          <a:p>
            <a:r>
              <a:rPr lang="en-US" altLang="zh-TW" dirty="0"/>
              <a:t>}</a:t>
            </a:r>
            <a:endParaRPr lang="zh-TW" altLang="en-US" dirty="0"/>
          </a:p>
        </p:txBody>
      </p:sp>
      <p:grpSp>
        <p:nvGrpSpPr>
          <p:cNvPr id="15" name="群組 14"/>
          <p:cNvGrpSpPr/>
          <p:nvPr/>
        </p:nvGrpSpPr>
        <p:grpSpPr>
          <a:xfrm>
            <a:off x="3619500" y="1304925"/>
            <a:ext cx="441325" cy="4191000"/>
            <a:chOff x="3619500" y="1304925"/>
            <a:chExt cx="441325" cy="4191000"/>
          </a:xfrm>
        </p:grpSpPr>
        <p:cxnSp>
          <p:nvCxnSpPr>
            <p:cNvPr id="8" name="直線接點 7"/>
            <p:cNvCxnSpPr/>
            <p:nvPr/>
          </p:nvCxnSpPr>
          <p:spPr>
            <a:xfrm flipV="1">
              <a:off x="3619500" y="5469731"/>
              <a:ext cx="388144" cy="794"/>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直線接點 9"/>
            <p:cNvCxnSpPr/>
            <p:nvPr/>
          </p:nvCxnSpPr>
          <p:spPr>
            <a:xfrm flipV="1">
              <a:off x="3648075" y="1304925"/>
              <a:ext cx="0" cy="419100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a:off x="3648075" y="1333500"/>
              <a:ext cx="41275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cxnSp>
        <p:nvCxnSpPr>
          <p:cNvPr id="17" name="直線單箭頭接點 16"/>
          <p:cNvCxnSpPr/>
          <p:nvPr/>
        </p:nvCxnSpPr>
        <p:spPr>
          <a:xfrm flipV="1">
            <a:off x="3314105" y="5876925"/>
            <a:ext cx="797917" cy="1905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flipV="1">
            <a:off x="2567386" y="5610225"/>
            <a:ext cx="1493439" cy="1905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582626" y="2782477"/>
            <a:ext cx="2479781" cy="369332"/>
          </a:xfrm>
          <a:prstGeom prst="rect">
            <a:avLst/>
          </a:prstGeom>
        </p:spPr>
        <p:txBody>
          <a:bodyPr wrap="none">
            <a:spAutoFit/>
          </a:bodyPr>
          <a:lstStyle/>
          <a:p>
            <a:r>
              <a:rPr lang="en-US" altLang="zh-TW" dirty="0" err="1"/>
              <a:t>gcc</a:t>
            </a:r>
            <a:r>
              <a:rPr lang="en-US" altLang="zh-TW" dirty="0"/>
              <a:t> </a:t>
            </a:r>
            <a:r>
              <a:rPr lang="en-US" altLang="zh-TW" dirty="0" err="1"/>
              <a:t>funcall.c</a:t>
            </a:r>
            <a:r>
              <a:rPr lang="en-US" altLang="zh-TW" dirty="0"/>
              <a:t> -o </a:t>
            </a:r>
            <a:r>
              <a:rPr lang="en-US" altLang="zh-TW" dirty="0" err="1"/>
              <a:t>funcall</a:t>
            </a:r>
            <a:r>
              <a:rPr lang="en-US" altLang="zh-TW" dirty="0"/>
              <a:t> -g</a:t>
            </a:r>
            <a:endParaRPr lang="zh-TW" altLang="en-US" dirty="0"/>
          </a:p>
        </p:txBody>
      </p:sp>
      <p:cxnSp>
        <p:nvCxnSpPr>
          <p:cNvPr id="26" name="直線單箭頭接點 25"/>
          <p:cNvCxnSpPr/>
          <p:nvPr/>
        </p:nvCxnSpPr>
        <p:spPr>
          <a:xfrm flipV="1">
            <a:off x="3273722" y="2706845"/>
            <a:ext cx="917278" cy="207807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6396037" y="4062157"/>
            <a:ext cx="2681632" cy="369332"/>
          </a:xfrm>
          <a:prstGeom prst="rect">
            <a:avLst/>
          </a:prstGeom>
        </p:spPr>
        <p:txBody>
          <a:bodyPr wrap="none">
            <a:spAutoFit/>
          </a:bodyPr>
          <a:lstStyle/>
          <a:p>
            <a:r>
              <a:rPr lang="en-US" altLang="zh-TW" b="1" dirty="0">
                <a:solidFill>
                  <a:srgbClr val="7030A0"/>
                </a:solidFill>
                <a:effectLst>
                  <a:outerShdw blurRad="38100" dist="38100" dir="2700000" algn="tl">
                    <a:srgbClr val="000000">
                      <a:alpha val="43137"/>
                    </a:srgbClr>
                  </a:outerShdw>
                </a:effectLst>
              </a:rPr>
              <a:t>Function prologues</a:t>
            </a:r>
            <a:r>
              <a:rPr lang="zh-TW" altLang="en-US" b="1" dirty="0">
                <a:solidFill>
                  <a:srgbClr val="7030A0"/>
                </a:solidFill>
                <a:effectLst>
                  <a:outerShdw blurRad="38100" dist="38100" dir="2700000" algn="tl">
                    <a:srgbClr val="000000">
                      <a:alpha val="43137"/>
                    </a:srgbClr>
                  </a:outerShdw>
                </a:effectLst>
              </a:rPr>
              <a:t>函數頭</a:t>
            </a:r>
            <a:endParaRPr lang="en-US" altLang="zh-TW" b="1" dirty="0">
              <a:solidFill>
                <a:srgbClr val="7030A0"/>
              </a:solidFill>
              <a:effectLst>
                <a:outerShdw blurRad="38100" dist="38100" dir="2700000" algn="tl">
                  <a:srgbClr val="000000">
                    <a:alpha val="43137"/>
                  </a:srgbClr>
                </a:outerShdw>
              </a:effectLst>
            </a:endParaRPr>
          </a:p>
        </p:txBody>
      </p:sp>
      <p:sp>
        <p:nvSpPr>
          <p:cNvPr id="20" name="矩形 19"/>
          <p:cNvSpPr/>
          <p:nvPr/>
        </p:nvSpPr>
        <p:spPr>
          <a:xfrm>
            <a:off x="6457950" y="1187315"/>
            <a:ext cx="2681632" cy="369332"/>
          </a:xfrm>
          <a:prstGeom prst="rect">
            <a:avLst/>
          </a:prstGeom>
        </p:spPr>
        <p:txBody>
          <a:bodyPr wrap="none">
            <a:spAutoFit/>
          </a:bodyPr>
          <a:lstStyle/>
          <a:p>
            <a:r>
              <a:rPr lang="en-US" altLang="zh-TW" b="1" dirty="0">
                <a:solidFill>
                  <a:srgbClr val="7030A0"/>
                </a:solidFill>
                <a:effectLst>
                  <a:outerShdw blurRad="38100" dist="38100" dir="2700000" algn="tl">
                    <a:srgbClr val="000000">
                      <a:alpha val="43137"/>
                    </a:srgbClr>
                  </a:outerShdw>
                </a:effectLst>
              </a:rPr>
              <a:t>Function prologues</a:t>
            </a:r>
            <a:r>
              <a:rPr lang="zh-TW" altLang="en-US" b="1" dirty="0">
                <a:solidFill>
                  <a:srgbClr val="7030A0"/>
                </a:solidFill>
                <a:effectLst>
                  <a:outerShdw blurRad="38100" dist="38100" dir="2700000" algn="tl">
                    <a:srgbClr val="000000">
                      <a:alpha val="43137"/>
                    </a:srgbClr>
                  </a:outerShdw>
                </a:effectLst>
              </a:rPr>
              <a:t>函數頭</a:t>
            </a:r>
            <a:endParaRPr lang="en-US" altLang="zh-TW" b="1" dirty="0">
              <a:solidFill>
                <a:srgbClr val="7030A0"/>
              </a:solidFill>
              <a:effectLst>
                <a:outerShdw blurRad="38100" dist="38100" dir="2700000" algn="tl">
                  <a:srgbClr val="000000">
                    <a:alpha val="43137"/>
                  </a:srgbClr>
                </a:outerShdw>
              </a:effectLst>
            </a:endParaRPr>
          </a:p>
        </p:txBody>
      </p:sp>
      <p:sp>
        <p:nvSpPr>
          <p:cNvPr id="21" name="矩形 20"/>
          <p:cNvSpPr/>
          <p:nvPr/>
        </p:nvSpPr>
        <p:spPr>
          <a:xfrm>
            <a:off x="6346063" y="6147699"/>
            <a:ext cx="2643672" cy="369332"/>
          </a:xfrm>
          <a:prstGeom prst="rect">
            <a:avLst/>
          </a:prstGeom>
        </p:spPr>
        <p:txBody>
          <a:bodyPr wrap="none">
            <a:spAutoFit/>
          </a:bodyPr>
          <a:lstStyle/>
          <a:p>
            <a:r>
              <a:rPr lang="en-US" altLang="zh-TW" b="1" dirty="0">
                <a:solidFill>
                  <a:srgbClr val="002060"/>
                </a:solidFill>
                <a:effectLst>
                  <a:outerShdw blurRad="38100" dist="38100" dir="2700000" algn="tl">
                    <a:srgbClr val="000000">
                      <a:alpha val="43137"/>
                    </a:srgbClr>
                  </a:outerShdw>
                </a:effectLst>
              </a:rPr>
              <a:t>function epilogues</a:t>
            </a:r>
            <a:r>
              <a:rPr lang="zh-TW" altLang="en-US" b="1" dirty="0">
                <a:solidFill>
                  <a:srgbClr val="002060"/>
                </a:solidFill>
                <a:effectLst>
                  <a:outerShdw blurRad="38100" dist="38100" dir="2700000" algn="tl">
                    <a:srgbClr val="000000">
                      <a:alpha val="43137"/>
                    </a:srgbClr>
                  </a:outerShdw>
                </a:effectLst>
              </a:rPr>
              <a:t>函數尾</a:t>
            </a:r>
            <a:endParaRPr lang="en-US" altLang="zh-TW" b="1" dirty="0">
              <a:solidFill>
                <a:srgbClr val="002060"/>
              </a:solidFill>
              <a:effectLst>
                <a:outerShdw blurRad="38100" dist="38100" dir="2700000" algn="tl">
                  <a:srgbClr val="000000">
                    <a:alpha val="43137"/>
                  </a:srgbClr>
                </a:outerShdw>
              </a:effectLst>
            </a:endParaRPr>
          </a:p>
        </p:txBody>
      </p:sp>
      <p:sp>
        <p:nvSpPr>
          <p:cNvPr id="24" name="矩形 23"/>
          <p:cNvSpPr/>
          <p:nvPr/>
        </p:nvSpPr>
        <p:spPr>
          <a:xfrm>
            <a:off x="6211403" y="2967143"/>
            <a:ext cx="2643672" cy="369332"/>
          </a:xfrm>
          <a:prstGeom prst="rect">
            <a:avLst/>
          </a:prstGeom>
        </p:spPr>
        <p:txBody>
          <a:bodyPr wrap="none">
            <a:spAutoFit/>
          </a:bodyPr>
          <a:lstStyle/>
          <a:p>
            <a:r>
              <a:rPr lang="en-US" altLang="zh-TW" b="1" dirty="0">
                <a:solidFill>
                  <a:srgbClr val="002060"/>
                </a:solidFill>
                <a:effectLst>
                  <a:outerShdw blurRad="38100" dist="38100" dir="2700000" algn="tl">
                    <a:srgbClr val="000000">
                      <a:alpha val="43137"/>
                    </a:srgbClr>
                  </a:outerShdw>
                </a:effectLst>
              </a:rPr>
              <a:t>function epilogues</a:t>
            </a:r>
            <a:r>
              <a:rPr lang="zh-TW" altLang="en-US" b="1" dirty="0">
                <a:solidFill>
                  <a:srgbClr val="002060"/>
                </a:solidFill>
                <a:effectLst>
                  <a:outerShdw blurRad="38100" dist="38100" dir="2700000" algn="tl">
                    <a:srgbClr val="000000">
                      <a:alpha val="43137"/>
                    </a:srgbClr>
                  </a:outerShdw>
                </a:effectLst>
              </a:rPr>
              <a:t>函數尾</a:t>
            </a:r>
            <a:endParaRPr lang="en-US" altLang="zh-TW" b="1" dirty="0">
              <a:solidFill>
                <a:srgbClr val="00206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54869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152400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6600" dirty="0"/>
              <a:t>函式</a:t>
            </a:r>
            <a:r>
              <a:rPr lang="zh-TW" altLang="en-US" sz="6600" dirty="0" smtClean="0"/>
              <a:t>呼叫</a:t>
            </a:r>
            <a:endParaRPr lang="en-US" altLang="zh-TW" sz="6600" dirty="0"/>
          </a:p>
        </p:txBody>
      </p:sp>
    </p:spTree>
    <p:extLst>
      <p:ext uri="{BB962C8B-B14F-4D97-AF65-F5344CB8AC3E}">
        <p14:creationId xmlns:p14="http://schemas.microsoft.com/office/powerpoint/2010/main" val="22165250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7A25FD5-2087-45B0-AE8E-A3580223C81F}" type="slidenum">
              <a:rPr lang="en-US" altLang="zh-TW" sz="1400"/>
              <a:pPr/>
              <a:t>20</a:t>
            </a:fld>
            <a:endParaRPr lang="en-US" altLang="zh-TW" sz="1400"/>
          </a:p>
        </p:txBody>
      </p:sp>
      <p:sp>
        <p:nvSpPr>
          <p:cNvPr id="117763" name="Rectangle 3"/>
          <p:cNvSpPr>
            <a:spLocks noChangeArrowheads="1"/>
          </p:cNvSpPr>
          <p:nvPr/>
        </p:nvSpPr>
        <p:spPr bwMode="auto">
          <a:xfrm>
            <a:off x="121451" y="1524000"/>
            <a:ext cx="2133600" cy="4572000"/>
          </a:xfrm>
          <a:prstGeom prst="rect">
            <a:avLst/>
          </a:prstGeom>
          <a:solidFill>
            <a:schemeClr val="accent4">
              <a:lumMod val="20000"/>
              <a:lumOff val="80000"/>
            </a:schemeClr>
          </a:solidFill>
          <a:ln>
            <a:noFill/>
          </a:ln>
          <a:extLst/>
        </p:spPr>
        <p:txBody>
          <a:bodyPr/>
          <a:lstStyle>
            <a:lvl1pPr marL="342900" indent="-3429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20000"/>
              </a:spcBef>
            </a:pPr>
            <a:r>
              <a:rPr lang="en-US" altLang="zh-TW" sz="1600" dirty="0" smtClean="0"/>
              <a:t>sub</a:t>
            </a:r>
            <a:endParaRPr lang="en-US" altLang="zh-TW" sz="1600" dirty="0"/>
          </a:p>
          <a:p>
            <a:pPr eaLnBrk="1" hangingPunct="1">
              <a:spcBef>
                <a:spcPct val="20000"/>
              </a:spcBef>
            </a:pPr>
            <a:r>
              <a:rPr lang="en-US" altLang="zh-TW" sz="1600" dirty="0"/>
              <a:t>push    </a:t>
            </a:r>
            <a:r>
              <a:rPr lang="en-US" altLang="zh-TW" sz="1600" dirty="0" err="1"/>
              <a:t>ebp</a:t>
            </a:r>
            <a:endParaRPr lang="en-US" altLang="zh-TW" sz="1600" dirty="0"/>
          </a:p>
          <a:p>
            <a:pPr eaLnBrk="1" hangingPunct="1">
              <a:spcBef>
                <a:spcPct val="20000"/>
              </a:spcBef>
            </a:pPr>
            <a:r>
              <a:rPr lang="en-US" altLang="zh-TW" sz="1600" b="1" dirty="0" err="1">
                <a:solidFill>
                  <a:srgbClr val="0000FF"/>
                </a:solidFill>
              </a:rPr>
              <a:t>mov</a:t>
            </a:r>
            <a:r>
              <a:rPr lang="en-US" altLang="zh-TW" sz="1600" b="1" dirty="0">
                <a:solidFill>
                  <a:srgbClr val="0000FF"/>
                </a:solidFill>
              </a:rPr>
              <a:t>     </a:t>
            </a:r>
            <a:r>
              <a:rPr lang="en-US" altLang="zh-TW" sz="1600" b="1" dirty="0" err="1">
                <a:solidFill>
                  <a:srgbClr val="0000FF"/>
                </a:solidFill>
              </a:rPr>
              <a:t>ebp</a:t>
            </a:r>
            <a:r>
              <a:rPr lang="en-US" altLang="zh-TW" sz="1600" b="1" dirty="0">
                <a:solidFill>
                  <a:srgbClr val="0000FF"/>
                </a:solidFill>
              </a:rPr>
              <a:t>, </a:t>
            </a:r>
            <a:r>
              <a:rPr lang="en-US" altLang="zh-TW" sz="1600" b="1" dirty="0" err="1">
                <a:solidFill>
                  <a:srgbClr val="0000FF"/>
                </a:solidFill>
              </a:rPr>
              <a:t>esp</a:t>
            </a:r>
            <a:endParaRPr lang="en-US" altLang="zh-TW" sz="1600" dirty="0"/>
          </a:p>
          <a:p>
            <a:pPr eaLnBrk="1" hangingPunct="1">
              <a:spcBef>
                <a:spcPct val="20000"/>
              </a:spcBef>
            </a:pPr>
            <a:r>
              <a:rPr lang="en-US" altLang="zh-TW" sz="1600" dirty="0" err="1"/>
              <a:t>mov</a:t>
            </a:r>
            <a:r>
              <a:rPr lang="en-US" altLang="zh-TW" sz="1600" dirty="0"/>
              <a:t>     </a:t>
            </a:r>
            <a:r>
              <a:rPr lang="en-US" altLang="zh-TW" sz="1600" dirty="0" err="1"/>
              <a:t>eax</a:t>
            </a:r>
            <a:r>
              <a:rPr lang="en-US" altLang="zh-TW" sz="1600" dirty="0"/>
              <a:t>, 0BEEFh</a:t>
            </a:r>
          </a:p>
          <a:p>
            <a:pPr eaLnBrk="1" hangingPunct="1">
              <a:spcBef>
                <a:spcPct val="20000"/>
              </a:spcBef>
            </a:pPr>
            <a:r>
              <a:rPr lang="en-US" altLang="zh-TW" sz="1600" dirty="0"/>
              <a:t>pop     </a:t>
            </a:r>
            <a:r>
              <a:rPr lang="en-US" altLang="zh-TW" sz="1600" dirty="0" err="1"/>
              <a:t>ebp</a:t>
            </a:r>
            <a:endParaRPr lang="en-US" altLang="zh-TW" sz="1600" dirty="0"/>
          </a:p>
          <a:p>
            <a:pPr eaLnBrk="1" hangingPunct="1">
              <a:spcBef>
                <a:spcPct val="20000"/>
              </a:spcBef>
            </a:pPr>
            <a:r>
              <a:rPr lang="en-US" altLang="zh-TW" sz="1600" dirty="0" smtClean="0"/>
              <a:t>ret</a:t>
            </a:r>
            <a:endParaRPr lang="en-US" altLang="zh-TW" sz="1600" dirty="0"/>
          </a:p>
          <a:p>
            <a:pPr eaLnBrk="1" hangingPunct="1">
              <a:spcBef>
                <a:spcPct val="20000"/>
              </a:spcBef>
            </a:pPr>
            <a:endParaRPr lang="en-US" altLang="zh-TW" sz="1600" dirty="0" smtClean="0"/>
          </a:p>
          <a:p>
            <a:pPr eaLnBrk="1" hangingPunct="1">
              <a:spcBef>
                <a:spcPct val="20000"/>
              </a:spcBef>
            </a:pPr>
            <a:endParaRPr lang="en-US" altLang="zh-TW" sz="1600" dirty="0"/>
          </a:p>
          <a:p>
            <a:pPr eaLnBrk="1" hangingPunct="1">
              <a:spcBef>
                <a:spcPct val="20000"/>
              </a:spcBef>
            </a:pPr>
            <a:r>
              <a:rPr lang="en-US" altLang="zh-TW" sz="1600" dirty="0" smtClean="0"/>
              <a:t>main</a:t>
            </a:r>
            <a:endParaRPr lang="en-US" altLang="zh-TW" sz="1600" dirty="0"/>
          </a:p>
          <a:p>
            <a:pPr eaLnBrk="1" hangingPunct="1">
              <a:spcBef>
                <a:spcPct val="20000"/>
              </a:spcBef>
            </a:pPr>
            <a:r>
              <a:rPr lang="en-US" altLang="zh-TW" sz="1600" dirty="0"/>
              <a:t>push    </a:t>
            </a:r>
            <a:r>
              <a:rPr lang="en-US" altLang="zh-TW" sz="1600" dirty="0" err="1"/>
              <a:t>ebp</a:t>
            </a:r>
            <a:endParaRPr lang="en-US" altLang="zh-TW" sz="1600" dirty="0"/>
          </a:p>
          <a:p>
            <a:pPr eaLnBrk="1" hangingPunct="1">
              <a:spcBef>
                <a:spcPct val="20000"/>
              </a:spcBef>
            </a:pPr>
            <a:r>
              <a:rPr lang="en-US" altLang="zh-TW" sz="1600" dirty="0" err="1"/>
              <a:t>mov</a:t>
            </a:r>
            <a:r>
              <a:rPr lang="en-US" altLang="zh-TW" sz="1600" dirty="0"/>
              <a:t>     </a:t>
            </a:r>
            <a:r>
              <a:rPr lang="en-US" altLang="zh-TW" sz="1600" dirty="0" err="1"/>
              <a:t>ebp</a:t>
            </a:r>
            <a:r>
              <a:rPr lang="en-US" altLang="zh-TW" sz="1600" dirty="0"/>
              <a:t>, </a:t>
            </a:r>
            <a:r>
              <a:rPr lang="en-US" altLang="zh-TW" sz="1600" dirty="0" err="1"/>
              <a:t>esp</a:t>
            </a:r>
            <a:endParaRPr lang="en-US" altLang="zh-TW" sz="1600" dirty="0"/>
          </a:p>
          <a:p>
            <a:pPr eaLnBrk="1" hangingPunct="1">
              <a:spcBef>
                <a:spcPct val="20000"/>
              </a:spcBef>
            </a:pPr>
            <a:r>
              <a:rPr lang="en-US" altLang="zh-TW" sz="1600" dirty="0"/>
              <a:t>call    _sub</a:t>
            </a:r>
          </a:p>
          <a:p>
            <a:pPr eaLnBrk="1" hangingPunct="1">
              <a:spcBef>
                <a:spcPct val="20000"/>
              </a:spcBef>
            </a:pPr>
            <a:r>
              <a:rPr lang="en-US" altLang="zh-TW" sz="1600" dirty="0" err="1"/>
              <a:t>mov</a:t>
            </a:r>
            <a:r>
              <a:rPr lang="en-US" altLang="zh-TW" sz="1600" dirty="0"/>
              <a:t>     </a:t>
            </a:r>
            <a:r>
              <a:rPr lang="en-US" altLang="zh-TW" sz="1600" dirty="0" err="1"/>
              <a:t>eax</a:t>
            </a:r>
            <a:r>
              <a:rPr lang="en-US" altLang="zh-TW" sz="1600" dirty="0"/>
              <a:t>, 0F00Dh</a:t>
            </a:r>
          </a:p>
          <a:p>
            <a:pPr eaLnBrk="1" hangingPunct="1">
              <a:spcBef>
                <a:spcPct val="20000"/>
              </a:spcBef>
            </a:pPr>
            <a:r>
              <a:rPr lang="en-US" altLang="zh-TW" sz="1600" dirty="0"/>
              <a:t>pop     </a:t>
            </a:r>
            <a:r>
              <a:rPr lang="en-US" altLang="zh-TW" sz="1600" dirty="0" err="1"/>
              <a:t>ebp</a:t>
            </a:r>
            <a:endParaRPr lang="en-US" altLang="zh-TW" sz="1600" dirty="0"/>
          </a:p>
          <a:p>
            <a:pPr eaLnBrk="1" hangingPunct="1">
              <a:spcBef>
                <a:spcPct val="20000"/>
              </a:spcBef>
            </a:pPr>
            <a:r>
              <a:rPr lang="en-US" altLang="zh-TW" sz="1600" dirty="0" smtClean="0"/>
              <a:t>ret</a:t>
            </a:r>
          </a:p>
        </p:txBody>
      </p:sp>
      <p:sp>
        <p:nvSpPr>
          <p:cNvPr id="117764" name="AutoShape 39"/>
          <p:cNvSpPr>
            <a:spLocks/>
          </p:cNvSpPr>
          <p:nvPr/>
        </p:nvSpPr>
        <p:spPr bwMode="auto">
          <a:xfrm>
            <a:off x="5181600" y="3687763"/>
            <a:ext cx="381000" cy="838200"/>
          </a:xfrm>
          <a:prstGeom prst="leftBrace">
            <a:avLst>
              <a:gd name="adj1" fmla="val 18333"/>
              <a:gd name="adj2" fmla="val 50000"/>
            </a:avLst>
          </a:pr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TW" altLang="zh-TW"/>
          </a:p>
        </p:txBody>
      </p:sp>
      <p:sp>
        <p:nvSpPr>
          <p:cNvPr id="117765" name="AutoShape 40"/>
          <p:cNvSpPr>
            <a:spLocks/>
          </p:cNvSpPr>
          <p:nvPr/>
        </p:nvSpPr>
        <p:spPr bwMode="auto">
          <a:xfrm>
            <a:off x="5181600" y="4754563"/>
            <a:ext cx="381000" cy="381000"/>
          </a:xfrm>
          <a:prstGeom prst="leftBrace">
            <a:avLst>
              <a:gd name="adj1" fmla="val 8333"/>
              <a:gd name="adj2" fmla="val 50000"/>
            </a:avLst>
          </a:pr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TW" altLang="zh-TW"/>
          </a:p>
        </p:txBody>
      </p:sp>
      <p:sp>
        <p:nvSpPr>
          <p:cNvPr id="117766" name="AutoShape 41"/>
          <p:cNvSpPr>
            <a:spLocks/>
          </p:cNvSpPr>
          <p:nvPr/>
        </p:nvSpPr>
        <p:spPr bwMode="auto">
          <a:xfrm>
            <a:off x="5181600" y="2697163"/>
            <a:ext cx="381000" cy="838200"/>
          </a:xfrm>
          <a:prstGeom prst="leftBrace">
            <a:avLst>
              <a:gd name="adj1" fmla="val 18333"/>
              <a:gd name="adj2" fmla="val 50000"/>
            </a:avLst>
          </a:pr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TW" altLang="zh-TW"/>
          </a:p>
        </p:txBody>
      </p:sp>
      <p:sp>
        <p:nvSpPr>
          <p:cNvPr id="117767" name="Rectangle 43"/>
          <p:cNvSpPr>
            <a:spLocks noChangeArrowheads="1"/>
          </p:cNvSpPr>
          <p:nvPr/>
        </p:nvSpPr>
        <p:spPr bwMode="auto">
          <a:xfrm>
            <a:off x="2375698" y="2720979"/>
            <a:ext cx="2852737"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zh-TW"/>
              <a:t>main</a:t>
            </a:r>
            <a:r>
              <a:rPr lang="fr-FR" altLang="ja-JP"/>
              <a:t>'</a:t>
            </a:r>
            <a:r>
              <a:rPr lang="en-US" altLang="ja-JP"/>
              <a:t>s frame</a:t>
            </a:r>
          </a:p>
          <a:p>
            <a:pPr algn="ctr"/>
            <a:r>
              <a:rPr lang="en-US" altLang="zh-TW" sz="1800"/>
              <a:t>(saved frame pointer</a:t>
            </a:r>
          </a:p>
          <a:p>
            <a:pPr algn="ctr"/>
            <a:r>
              <a:rPr lang="en-US" altLang="zh-TW" sz="1800"/>
              <a:t>and saved return address)</a:t>
            </a:r>
            <a:endParaRPr lang="en-US" altLang="zh-TW"/>
          </a:p>
        </p:txBody>
      </p:sp>
      <p:sp>
        <p:nvSpPr>
          <p:cNvPr id="117768" name="Rectangle 44"/>
          <p:cNvSpPr>
            <a:spLocks noChangeArrowheads="1"/>
          </p:cNvSpPr>
          <p:nvPr/>
        </p:nvSpPr>
        <p:spPr bwMode="auto">
          <a:xfrm>
            <a:off x="2283623" y="1757364"/>
            <a:ext cx="267493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ja-JP" altLang="en-US" i="1" dirty="0"/>
              <a:t>“</a:t>
            </a:r>
            <a:r>
              <a:rPr lang="en-US" altLang="ja-JP" i="1" dirty="0"/>
              <a:t>Function-before-</a:t>
            </a:r>
          </a:p>
          <a:p>
            <a:pPr algn="ctr"/>
            <a:r>
              <a:rPr lang="en-US" altLang="zh-TW" i="1" dirty="0"/>
              <a:t>main</a:t>
            </a:r>
            <a:r>
              <a:rPr lang="ja-JP" altLang="en-US" i="1" dirty="0"/>
              <a:t>”</a:t>
            </a:r>
            <a:r>
              <a:rPr lang="fr-FR" altLang="ja-JP" i="1" dirty="0"/>
              <a:t>'</a:t>
            </a:r>
            <a:r>
              <a:rPr lang="en-US" altLang="ja-JP" i="1" dirty="0"/>
              <a:t>s frame</a:t>
            </a:r>
            <a:endParaRPr lang="en-US" altLang="zh-TW" dirty="0"/>
          </a:p>
        </p:txBody>
      </p:sp>
      <p:sp>
        <p:nvSpPr>
          <p:cNvPr id="117769" name="Rectangle 45"/>
          <p:cNvSpPr>
            <a:spLocks noChangeArrowheads="1"/>
          </p:cNvSpPr>
          <p:nvPr/>
        </p:nvSpPr>
        <p:spPr bwMode="auto">
          <a:xfrm>
            <a:off x="2299496" y="3795714"/>
            <a:ext cx="2932112"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zh-TW" dirty="0"/>
              <a:t>sub</a:t>
            </a:r>
            <a:r>
              <a:rPr lang="fr-FR" altLang="ja-JP" dirty="0"/>
              <a:t>'</a:t>
            </a:r>
            <a:r>
              <a:rPr lang="en-US" altLang="ja-JP" dirty="0"/>
              <a:t>s frame</a:t>
            </a:r>
          </a:p>
          <a:p>
            <a:pPr algn="ctr"/>
            <a:r>
              <a:rPr lang="en-US" altLang="zh-TW" sz="1800" dirty="0"/>
              <a:t>(only saved frame pointer,</a:t>
            </a:r>
          </a:p>
          <a:p>
            <a:pPr algn="ctr"/>
            <a:r>
              <a:rPr lang="en-US" altLang="zh-TW" sz="1800" dirty="0"/>
              <a:t>because it </a:t>
            </a:r>
            <a:r>
              <a:rPr lang="en-US" altLang="zh-TW" sz="1800" dirty="0" err="1"/>
              <a:t>doesn</a:t>
            </a:r>
            <a:r>
              <a:rPr lang="fr-FR" altLang="ja-JP" sz="1800" dirty="0"/>
              <a:t>'</a:t>
            </a:r>
            <a:r>
              <a:rPr lang="en-US" altLang="ja-JP" sz="1800" dirty="0"/>
              <a:t>t call</a:t>
            </a:r>
          </a:p>
          <a:p>
            <a:pPr algn="ctr"/>
            <a:r>
              <a:rPr lang="en-US" altLang="zh-TW" sz="1800" dirty="0"/>
              <a:t>anything else, and </a:t>
            </a:r>
            <a:r>
              <a:rPr lang="en-US" altLang="zh-TW" sz="1800" dirty="0" err="1"/>
              <a:t>doesn</a:t>
            </a:r>
            <a:r>
              <a:rPr lang="fr-FR" altLang="ja-JP" sz="1800" dirty="0"/>
              <a:t>'</a:t>
            </a:r>
            <a:r>
              <a:rPr lang="en-US" altLang="ja-JP" sz="1800" dirty="0"/>
              <a:t>t</a:t>
            </a:r>
          </a:p>
          <a:p>
            <a:pPr algn="ctr"/>
            <a:r>
              <a:rPr lang="en-US" altLang="zh-TW" sz="1800" dirty="0"/>
              <a:t>have local variables)</a:t>
            </a:r>
            <a:endParaRPr lang="en-US" altLang="zh-TW" dirty="0"/>
          </a:p>
        </p:txBody>
      </p:sp>
      <p:graphicFrame>
        <p:nvGraphicFramePr>
          <p:cNvPr id="220216" name="Group 56"/>
          <p:cNvGraphicFramePr>
            <a:graphicFrameLocks noGrp="1"/>
          </p:cNvGraphicFramePr>
          <p:nvPr/>
        </p:nvGraphicFramePr>
        <p:xfrm>
          <a:off x="6773862" y="2589214"/>
          <a:ext cx="2286000" cy="2667001"/>
        </p:xfrm>
        <a:graphic>
          <a:graphicData uri="http://schemas.openxmlformats.org/drawingml/2006/table">
            <a:tbl>
              <a:tblPr/>
              <a:tblGrid>
                <a:gridCol w="2286000"/>
              </a:tblGrid>
              <a:tr h="4730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cs typeface="ＭＳ Ｐゴシック" charset="0"/>
                        </a:rPr>
                        <a:t>0x0012FFB8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6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cs typeface="ＭＳ Ｐゴシック" charset="0"/>
                        </a:rPr>
                        <a:t>0x00401018</a:t>
                      </a:r>
                      <a:endParaRPr kumimoji="0" lang="en-US" sz="2000" b="1" i="0" u="none" strike="noStrike" cap="none" normalizeH="0" baseline="0">
                        <a:ln>
                          <a:noFill/>
                        </a:ln>
                        <a:solidFill>
                          <a:srgbClr val="FF0000"/>
                        </a:solidFill>
                        <a:effectLst/>
                        <a:latin typeface="Wingdings" charset="0"/>
                        <a:ea typeface="ＭＳ Ｐゴシック" charset="0"/>
                        <a:cs typeface="ＭＳ Ｐゴシック" charset="0"/>
                        <a:sym typeface="Wingdings"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cs typeface="ＭＳ Ｐゴシック" charset="0"/>
                        </a:rPr>
                        <a:t>0x0012FF68</a:t>
                      </a:r>
                      <a:endParaRPr kumimoji="0" lang="en-US" sz="2000" b="1" i="0" u="none" strike="noStrike" cap="none" normalizeH="0" baseline="0">
                        <a:ln>
                          <a:noFill/>
                        </a:ln>
                        <a:solidFill>
                          <a:srgbClr val="FF0000"/>
                        </a:solidFill>
                        <a:effectLst/>
                        <a:latin typeface="Wingdings" charset="0"/>
                        <a:ea typeface="ＭＳ Ｐゴシック" charset="0"/>
                        <a:cs typeface="ＭＳ Ｐゴシック" charset="0"/>
                        <a:sym typeface="Wingdings"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6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cs typeface="ＭＳ Ｐゴシック" charset="0"/>
                        </a:rPr>
                        <a:t>undef</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cs typeface="ＭＳ Ｐゴシック" charset="0"/>
                        </a:rPr>
                        <a:t>undef</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7784" name="Line 70"/>
          <p:cNvSpPr>
            <a:spLocks noChangeShapeType="1"/>
          </p:cNvSpPr>
          <p:nvPr/>
        </p:nvSpPr>
        <p:spPr bwMode="auto">
          <a:xfrm flipV="1">
            <a:off x="7840662" y="1827212"/>
            <a:ext cx="0" cy="304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17785" name="Line 71"/>
          <p:cNvSpPr>
            <a:spLocks noChangeShapeType="1"/>
          </p:cNvSpPr>
          <p:nvPr/>
        </p:nvSpPr>
        <p:spPr bwMode="auto">
          <a:xfrm rot="10800000" flipV="1">
            <a:off x="7840662" y="5256212"/>
            <a:ext cx="0" cy="304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17786" name="Rectangle 72"/>
          <p:cNvSpPr>
            <a:spLocks noChangeArrowheads="1"/>
          </p:cNvSpPr>
          <p:nvPr/>
        </p:nvSpPr>
        <p:spPr bwMode="auto">
          <a:xfrm>
            <a:off x="5562602" y="5334000"/>
            <a:ext cx="11826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TW" sz="1400"/>
              <a:t>0x0012FF58</a:t>
            </a:r>
          </a:p>
        </p:txBody>
      </p:sp>
      <p:sp>
        <p:nvSpPr>
          <p:cNvPr id="117787" name="Rectangle 73"/>
          <p:cNvSpPr>
            <a:spLocks noChangeArrowheads="1"/>
          </p:cNvSpPr>
          <p:nvPr/>
        </p:nvSpPr>
        <p:spPr bwMode="auto">
          <a:xfrm>
            <a:off x="5562600" y="4724400"/>
            <a:ext cx="12112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TW" sz="1400"/>
              <a:t>0x0012FF5C</a:t>
            </a:r>
          </a:p>
        </p:txBody>
      </p:sp>
      <p:sp>
        <p:nvSpPr>
          <p:cNvPr id="117788" name="Rectangle 74"/>
          <p:cNvSpPr>
            <a:spLocks noChangeArrowheads="1"/>
          </p:cNvSpPr>
          <p:nvPr/>
        </p:nvSpPr>
        <p:spPr bwMode="auto">
          <a:xfrm>
            <a:off x="5562602" y="4191000"/>
            <a:ext cx="11826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TW" sz="1400"/>
              <a:t>0x0012FF60</a:t>
            </a:r>
          </a:p>
        </p:txBody>
      </p:sp>
      <p:sp>
        <p:nvSpPr>
          <p:cNvPr id="117789" name="Rectangle 75"/>
          <p:cNvSpPr>
            <a:spLocks noChangeArrowheads="1"/>
          </p:cNvSpPr>
          <p:nvPr/>
        </p:nvSpPr>
        <p:spPr bwMode="auto">
          <a:xfrm>
            <a:off x="5562602" y="3657600"/>
            <a:ext cx="11826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TW" sz="1400"/>
              <a:t>0x0012FF64</a:t>
            </a:r>
          </a:p>
        </p:txBody>
      </p:sp>
      <p:sp>
        <p:nvSpPr>
          <p:cNvPr id="117790" name="Rectangle 76"/>
          <p:cNvSpPr>
            <a:spLocks noChangeArrowheads="1"/>
          </p:cNvSpPr>
          <p:nvPr/>
        </p:nvSpPr>
        <p:spPr bwMode="auto">
          <a:xfrm>
            <a:off x="5562602" y="3124200"/>
            <a:ext cx="11826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TW" sz="1400"/>
              <a:t>0x0012FF68</a:t>
            </a:r>
          </a:p>
        </p:txBody>
      </p:sp>
      <p:graphicFrame>
        <p:nvGraphicFramePr>
          <p:cNvPr id="220237" name="Group 77"/>
          <p:cNvGraphicFramePr>
            <a:graphicFrameLocks noGrp="1"/>
          </p:cNvGraphicFramePr>
          <p:nvPr/>
        </p:nvGraphicFramePr>
        <p:xfrm>
          <a:off x="6773862" y="2116139"/>
          <a:ext cx="2286000" cy="473075"/>
        </p:xfrm>
        <a:graphic>
          <a:graphicData uri="http://schemas.openxmlformats.org/drawingml/2006/table">
            <a:tbl>
              <a:tblPr/>
              <a:tblGrid>
                <a:gridCol w="2286000"/>
              </a:tblGrid>
              <a:tr h="473075">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rgbClr val="408000"/>
                          </a:solidFill>
                          <a:effectLst/>
                          <a:latin typeface="Arial" panose="020B0604020202020204" pitchFamily="34" charset="0"/>
                          <a:ea typeface="MS PGothic" panose="020B0600070205080204" pitchFamily="34" charset="-128"/>
                        </a:rPr>
                        <a:t>0x004012E8 </a:t>
                      </a:r>
                      <a:r>
                        <a:rPr kumimoji="0" lang="en-US" altLang="zh-TW" sz="2000" b="1" i="0" u="none" strike="noStrike" cap="none" normalizeH="0" baseline="0" smtClean="0">
                          <a:ln>
                            <a:noFill/>
                          </a:ln>
                          <a:solidFill>
                            <a:srgbClr val="408000"/>
                          </a:solidFill>
                          <a:effectLst/>
                          <a:latin typeface="Wingdings" panose="05000000000000000000" pitchFamily="2" charset="2"/>
                          <a:ea typeface="MS PGothic" panose="020B0600070205080204" pitchFamily="34" charset="-128"/>
                          <a:sym typeface="Wingdings" panose="05000000000000000000" pitchFamily="2" charset="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7797" name="Rectangle 83"/>
          <p:cNvSpPr>
            <a:spLocks noChangeArrowheads="1"/>
          </p:cNvSpPr>
          <p:nvPr/>
        </p:nvSpPr>
        <p:spPr bwMode="auto">
          <a:xfrm>
            <a:off x="5562600" y="2667000"/>
            <a:ext cx="12112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TW" sz="1400"/>
              <a:t>0x0012FF6C</a:t>
            </a:r>
          </a:p>
        </p:txBody>
      </p:sp>
      <p:sp>
        <p:nvSpPr>
          <p:cNvPr id="2" name="矩形圖說文字 1"/>
          <p:cNvSpPr/>
          <p:nvPr/>
        </p:nvSpPr>
        <p:spPr>
          <a:xfrm>
            <a:off x="0" y="4764"/>
            <a:ext cx="9144000" cy="1127125"/>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3200" b="1" dirty="0" smtClean="0">
                <a:solidFill>
                  <a:srgbClr val="FFFF00"/>
                </a:solidFill>
                <a:effectLst>
                  <a:outerShdw blurRad="38100" dist="38100" dir="2700000" algn="tl">
                    <a:srgbClr val="000000">
                      <a:alpha val="43137"/>
                    </a:srgbClr>
                  </a:outerShdw>
                </a:effectLst>
              </a:rPr>
              <a:t>STACK FRAME </a:t>
            </a:r>
            <a:endParaRPr lang="zh-TW" altLang="en-US" sz="3200" b="1" dirty="0">
              <a:solidFill>
                <a:srgbClr val="FFFF00"/>
              </a:solidFill>
              <a:effectLst>
                <a:outerShdw blurRad="38100" dist="38100" dir="2700000" algn="tl">
                  <a:srgbClr val="000000">
                    <a:alpha val="43137"/>
                  </a:srgbClr>
                </a:outerShdw>
              </a:effectLst>
            </a:endParaRPr>
          </a:p>
        </p:txBody>
      </p:sp>
      <p:sp>
        <p:nvSpPr>
          <p:cNvPr id="4" name="矩形 3"/>
          <p:cNvSpPr/>
          <p:nvPr/>
        </p:nvSpPr>
        <p:spPr>
          <a:xfrm>
            <a:off x="3894837" y="1250995"/>
            <a:ext cx="3945824" cy="369332"/>
          </a:xfrm>
          <a:prstGeom prst="rect">
            <a:avLst/>
          </a:prstGeom>
        </p:spPr>
        <p:txBody>
          <a:bodyPr wrap="none">
            <a:spAutoFit/>
          </a:bodyPr>
          <a:lstStyle/>
          <a:p>
            <a:r>
              <a:rPr lang="en-US" altLang="zh-TW" dirty="0"/>
              <a:t>https://en.wikipedia.org/wiki/Call_stack</a:t>
            </a:r>
            <a:endParaRPr lang="zh-TW" altLang="en-US" dirty="0"/>
          </a:p>
        </p:txBody>
      </p:sp>
      <p:sp>
        <p:nvSpPr>
          <p:cNvPr id="24" name="矩形 23"/>
          <p:cNvSpPr/>
          <p:nvPr/>
        </p:nvSpPr>
        <p:spPr>
          <a:xfrm>
            <a:off x="5607050" y="5812909"/>
            <a:ext cx="2391617" cy="369332"/>
          </a:xfrm>
          <a:prstGeom prst="rect">
            <a:avLst/>
          </a:prstGeom>
        </p:spPr>
        <p:txBody>
          <a:bodyPr wrap="none">
            <a:spAutoFit/>
          </a:bodyPr>
          <a:lstStyle/>
          <a:p>
            <a:r>
              <a:rPr lang="en-US" altLang="zh-TW" b="1" dirty="0" smtClean="0">
                <a:solidFill>
                  <a:srgbClr val="FF0000"/>
                </a:solidFill>
                <a:effectLst>
                  <a:outerShdw blurRad="38100" dist="38100" dir="2700000" algn="tl">
                    <a:srgbClr val="000000">
                      <a:alpha val="43137"/>
                    </a:srgbClr>
                  </a:outerShdw>
                </a:effectLst>
              </a:rPr>
              <a:t>low </a:t>
            </a:r>
            <a:r>
              <a:rPr lang="en-US" altLang="zh-TW" b="1" dirty="0">
                <a:solidFill>
                  <a:srgbClr val="FF0000"/>
                </a:solidFill>
                <a:effectLst>
                  <a:outerShdw blurRad="38100" dist="38100" dir="2700000" algn="tl">
                    <a:srgbClr val="000000">
                      <a:alpha val="43137"/>
                    </a:srgbClr>
                  </a:outerShdw>
                </a:effectLst>
              </a:rPr>
              <a:t>memory addresses</a:t>
            </a:r>
            <a:endParaRPr lang="zh-TW" altLang="en-US" dirty="0"/>
          </a:p>
        </p:txBody>
      </p:sp>
      <p:sp>
        <p:nvSpPr>
          <p:cNvPr id="25" name="矩形 24"/>
          <p:cNvSpPr/>
          <p:nvPr/>
        </p:nvSpPr>
        <p:spPr>
          <a:xfrm>
            <a:off x="5264150" y="1697594"/>
            <a:ext cx="2452979" cy="369332"/>
          </a:xfrm>
          <a:prstGeom prst="rect">
            <a:avLst/>
          </a:prstGeom>
        </p:spPr>
        <p:txBody>
          <a:bodyPr wrap="none">
            <a:spAutoFit/>
          </a:bodyPr>
          <a:lstStyle/>
          <a:p>
            <a:r>
              <a:rPr lang="en-US" altLang="zh-TW" b="1" dirty="0" smtClean="0">
                <a:solidFill>
                  <a:srgbClr val="FF0000"/>
                </a:solidFill>
                <a:effectLst>
                  <a:outerShdw blurRad="38100" dist="38100" dir="2700000" algn="tl">
                    <a:srgbClr val="000000">
                      <a:alpha val="43137"/>
                    </a:srgbClr>
                  </a:outerShdw>
                </a:effectLst>
              </a:rPr>
              <a:t>high </a:t>
            </a:r>
            <a:r>
              <a:rPr lang="en-US" altLang="zh-TW" b="1" dirty="0">
                <a:solidFill>
                  <a:srgbClr val="FF0000"/>
                </a:solidFill>
                <a:effectLst>
                  <a:outerShdw blurRad="38100" dist="38100" dir="2700000" algn="tl">
                    <a:srgbClr val="000000">
                      <a:alpha val="43137"/>
                    </a:srgbClr>
                  </a:outerShdw>
                </a:effectLst>
              </a:rPr>
              <a:t>memory addresses</a:t>
            </a:r>
            <a:endParaRPr lang="zh-TW" altLang="en-US" dirty="0"/>
          </a:p>
        </p:txBody>
      </p:sp>
    </p:spTree>
    <p:extLst>
      <p:ext uri="{BB962C8B-B14F-4D97-AF65-F5344CB8AC3E}">
        <p14:creationId xmlns:p14="http://schemas.microsoft.com/office/powerpoint/2010/main" val="33238075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685800" y="-76200"/>
            <a:ext cx="7772400" cy="1143000"/>
          </a:xfrm>
        </p:spPr>
        <p:txBody>
          <a:bodyPr/>
          <a:lstStyle/>
          <a:p>
            <a:pPr eaLnBrk="1" hangingPunct="1"/>
            <a:r>
              <a:rPr lang="en-US" altLang="zh-TW" smtClean="0"/>
              <a:t>Example1.c</a:t>
            </a:r>
          </a:p>
        </p:txBody>
      </p:sp>
      <p:sp>
        <p:nvSpPr>
          <p:cNvPr id="103427" name="Rectangle 3"/>
          <p:cNvSpPr>
            <a:spLocks noGrp="1" noChangeArrowheads="1"/>
          </p:cNvSpPr>
          <p:nvPr>
            <p:ph idx="1"/>
          </p:nvPr>
        </p:nvSpPr>
        <p:spPr>
          <a:xfrm>
            <a:off x="685800" y="2057400"/>
            <a:ext cx="3204882" cy="3810000"/>
          </a:xfrm>
          <a:solidFill>
            <a:schemeClr val="accent4">
              <a:lumMod val="20000"/>
              <a:lumOff val="80000"/>
            </a:schemeClr>
          </a:solidFill>
        </p:spPr>
        <p:txBody>
          <a:bodyPr>
            <a:normAutofit fontScale="92500" lnSpcReduction="20000"/>
          </a:bodyPr>
          <a:lstStyle/>
          <a:p>
            <a:pPr eaLnBrk="1" hangingPunct="1">
              <a:lnSpc>
                <a:spcPct val="90000"/>
              </a:lnSpc>
              <a:buFontTx/>
              <a:buNone/>
            </a:pPr>
            <a:r>
              <a:rPr lang="en-US" altLang="zh-TW" sz="2000" dirty="0"/>
              <a:t>//Example1 - using the stack </a:t>
            </a:r>
          </a:p>
          <a:p>
            <a:pPr eaLnBrk="1" hangingPunct="1">
              <a:lnSpc>
                <a:spcPct val="90000"/>
              </a:lnSpc>
              <a:buFontTx/>
              <a:buNone/>
            </a:pPr>
            <a:r>
              <a:rPr lang="en-US" altLang="zh-TW" sz="2000" dirty="0"/>
              <a:t>//to call subroutines</a:t>
            </a:r>
          </a:p>
          <a:p>
            <a:pPr eaLnBrk="1" hangingPunct="1">
              <a:lnSpc>
                <a:spcPct val="90000"/>
              </a:lnSpc>
              <a:buFontTx/>
              <a:buNone/>
            </a:pPr>
            <a:r>
              <a:rPr lang="en-US" altLang="zh-TW" sz="2000" dirty="0"/>
              <a:t>//New instructions: </a:t>
            </a:r>
          </a:p>
          <a:p>
            <a:pPr eaLnBrk="1" hangingPunct="1">
              <a:lnSpc>
                <a:spcPct val="90000"/>
              </a:lnSpc>
              <a:buFontTx/>
              <a:buNone/>
            </a:pPr>
            <a:r>
              <a:rPr lang="en-US" altLang="zh-TW" sz="2000" dirty="0"/>
              <a:t>//push, pop, call, ret, </a:t>
            </a:r>
            <a:r>
              <a:rPr lang="en-US" altLang="zh-TW" sz="2000" dirty="0" err="1"/>
              <a:t>mov</a:t>
            </a:r>
            <a:endParaRPr lang="en-US" altLang="zh-TW" sz="2000" dirty="0"/>
          </a:p>
          <a:p>
            <a:pPr eaLnBrk="1" hangingPunct="1">
              <a:lnSpc>
                <a:spcPct val="90000"/>
              </a:lnSpc>
              <a:buFontTx/>
              <a:buNone/>
            </a:pPr>
            <a:r>
              <a:rPr lang="en-US" altLang="zh-TW" sz="2000" dirty="0" err="1"/>
              <a:t>int</a:t>
            </a:r>
            <a:r>
              <a:rPr lang="en-US" altLang="zh-TW" sz="2000" dirty="0"/>
              <a:t> sub(){</a:t>
            </a:r>
          </a:p>
          <a:p>
            <a:pPr eaLnBrk="1" hangingPunct="1">
              <a:lnSpc>
                <a:spcPct val="90000"/>
              </a:lnSpc>
              <a:buFontTx/>
              <a:buNone/>
            </a:pPr>
            <a:r>
              <a:rPr lang="en-US" altLang="zh-TW" sz="2000" dirty="0"/>
              <a:t>	return 0xbeef;</a:t>
            </a:r>
          </a:p>
          <a:p>
            <a:pPr eaLnBrk="1" hangingPunct="1">
              <a:lnSpc>
                <a:spcPct val="90000"/>
              </a:lnSpc>
              <a:buFontTx/>
              <a:buNone/>
            </a:pPr>
            <a:r>
              <a:rPr lang="en-US" altLang="zh-TW" sz="2000" dirty="0"/>
              <a:t>}</a:t>
            </a:r>
          </a:p>
          <a:p>
            <a:pPr eaLnBrk="1" hangingPunct="1">
              <a:lnSpc>
                <a:spcPct val="90000"/>
              </a:lnSpc>
              <a:buFontTx/>
              <a:buNone/>
            </a:pPr>
            <a:r>
              <a:rPr lang="en-US" altLang="zh-TW" sz="2000" dirty="0" err="1"/>
              <a:t>int</a:t>
            </a:r>
            <a:r>
              <a:rPr lang="en-US" altLang="zh-TW" sz="2000" dirty="0"/>
              <a:t> main(){</a:t>
            </a:r>
          </a:p>
          <a:p>
            <a:pPr eaLnBrk="1" hangingPunct="1">
              <a:lnSpc>
                <a:spcPct val="90000"/>
              </a:lnSpc>
              <a:buFontTx/>
              <a:buNone/>
            </a:pPr>
            <a:r>
              <a:rPr lang="en-US" altLang="zh-TW" sz="2000" dirty="0"/>
              <a:t>	sub();</a:t>
            </a:r>
          </a:p>
          <a:p>
            <a:pPr eaLnBrk="1" hangingPunct="1">
              <a:lnSpc>
                <a:spcPct val="90000"/>
              </a:lnSpc>
              <a:buFontTx/>
              <a:buNone/>
            </a:pPr>
            <a:r>
              <a:rPr lang="en-US" altLang="zh-TW" sz="2000" dirty="0"/>
              <a:t>	return 0xf00d;</a:t>
            </a:r>
          </a:p>
          <a:p>
            <a:pPr eaLnBrk="1" hangingPunct="1">
              <a:lnSpc>
                <a:spcPct val="90000"/>
              </a:lnSpc>
              <a:buFontTx/>
              <a:buNone/>
            </a:pPr>
            <a:r>
              <a:rPr lang="en-US" altLang="zh-TW" sz="2000" dirty="0"/>
              <a:t>}</a:t>
            </a:r>
          </a:p>
        </p:txBody>
      </p:sp>
      <p:sp>
        <p:nvSpPr>
          <p:cNvPr id="10342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472B592-2324-46EA-83C1-A756E6248FCD}" type="slidenum">
              <a:rPr lang="en-US" altLang="zh-TW" sz="1400"/>
              <a:pPr/>
              <a:t>21</a:t>
            </a:fld>
            <a:endParaRPr lang="en-US" altLang="zh-TW" sz="1400"/>
          </a:p>
        </p:txBody>
      </p:sp>
      <p:sp>
        <p:nvSpPr>
          <p:cNvPr id="103428" name="Rectangle 4"/>
          <p:cNvSpPr>
            <a:spLocks noChangeArrowheads="1"/>
          </p:cNvSpPr>
          <p:nvPr/>
        </p:nvSpPr>
        <p:spPr bwMode="auto">
          <a:xfrm>
            <a:off x="4191000" y="2057400"/>
            <a:ext cx="3267635" cy="3810000"/>
          </a:xfrm>
          <a:prstGeom prst="rect">
            <a:avLst/>
          </a:prstGeom>
          <a:solidFill>
            <a:schemeClr val="accent4">
              <a:lumMod val="20000"/>
              <a:lumOff val="80000"/>
            </a:schemeClr>
          </a:solidFill>
          <a:ln>
            <a:noFill/>
          </a:ln>
          <a:extLst/>
        </p:spPr>
        <p:txBody>
          <a:bodyPr/>
          <a:lstStyle>
            <a:lvl1pPr marL="342900" indent="-3429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20000"/>
              </a:spcBef>
            </a:pPr>
            <a:r>
              <a:rPr lang="en-US" altLang="zh-TW" sz="1500" dirty="0">
                <a:latin typeface="Monaco" pitchFamily="-84" charset="0"/>
              </a:rPr>
              <a:t>sub:</a:t>
            </a:r>
          </a:p>
          <a:p>
            <a:pPr eaLnBrk="1" hangingPunct="1">
              <a:spcBef>
                <a:spcPct val="20000"/>
              </a:spcBef>
            </a:pPr>
            <a:r>
              <a:rPr lang="en-US" altLang="zh-TW" sz="1500" dirty="0">
                <a:latin typeface="Monaco" pitchFamily="-84" charset="0"/>
              </a:rPr>
              <a:t>00401000  push        </a:t>
            </a:r>
            <a:r>
              <a:rPr lang="en-US" altLang="zh-TW" sz="1500" dirty="0" err="1">
                <a:latin typeface="Monaco" pitchFamily="-84" charset="0"/>
              </a:rPr>
              <a:t>ebp</a:t>
            </a:r>
            <a:r>
              <a:rPr lang="en-US" altLang="zh-TW" sz="1500" dirty="0">
                <a:latin typeface="Monaco" pitchFamily="-84" charset="0"/>
              </a:rPr>
              <a:t>  </a:t>
            </a:r>
          </a:p>
          <a:p>
            <a:pPr eaLnBrk="1" hangingPunct="1">
              <a:spcBef>
                <a:spcPct val="20000"/>
              </a:spcBef>
            </a:pPr>
            <a:r>
              <a:rPr lang="en-US" altLang="zh-TW" sz="1500" dirty="0">
                <a:latin typeface="Monaco" pitchFamily="-84" charset="0"/>
              </a:rPr>
              <a:t>00401001  </a:t>
            </a:r>
            <a:r>
              <a:rPr lang="en-US" altLang="zh-TW" sz="1500" dirty="0" err="1">
                <a:latin typeface="Monaco" pitchFamily="-84" charset="0"/>
              </a:rPr>
              <a:t>mov</a:t>
            </a:r>
            <a:r>
              <a:rPr lang="en-US" altLang="zh-TW" sz="1500" dirty="0">
                <a:latin typeface="Monaco" pitchFamily="-84" charset="0"/>
              </a:rPr>
              <a:t>         </a:t>
            </a:r>
            <a:r>
              <a:rPr lang="en-US" altLang="zh-TW" sz="1500" dirty="0" err="1">
                <a:latin typeface="Monaco" pitchFamily="-84" charset="0"/>
              </a:rPr>
              <a:t>ebp,esp</a:t>
            </a:r>
            <a:r>
              <a:rPr lang="en-US" altLang="zh-TW" sz="1500" dirty="0">
                <a:latin typeface="Monaco" pitchFamily="-84" charset="0"/>
              </a:rPr>
              <a:t> </a:t>
            </a:r>
          </a:p>
          <a:p>
            <a:pPr eaLnBrk="1" hangingPunct="1">
              <a:spcBef>
                <a:spcPct val="20000"/>
              </a:spcBef>
            </a:pPr>
            <a:r>
              <a:rPr lang="en-US" altLang="zh-TW" sz="1500" dirty="0">
                <a:latin typeface="Monaco" pitchFamily="-84" charset="0"/>
              </a:rPr>
              <a:t>00401003  </a:t>
            </a:r>
            <a:r>
              <a:rPr lang="en-US" altLang="zh-TW" sz="1500" dirty="0" err="1">
                <a:latin typeface="Monaco" pitchFamily="-84" charset="0"/>
              </a:rPr>
              <a:t>mov</a:t>
            </a:r>
            <a:r>
              <a:rPr lang="en-US" altLang="zh-TW" sz="1500" dirty="0">
                <a:latin typeface="Monaco" pitchFamily="-84" charset="0"/>
              </a:rPr>
              <a:t>         eax,0BEEFh </a:t>
            </a:r>
          </a:p>
          <a:p>
            <a:pPr eaLnBrk="1" hangingPunct="1">
              <a:spcBef>
                <a:spcPct val="20000"/>
              </a:spcBef>
            </a:pPr>
            <a:r>
              <a:rPr lang="en-US" altLang="zh-TW" sz="1500" dirty="0">
                <a:latin typeface="Monaco" pitchFamily="-84" charset="0"/>
              </a:rPr>
              <a:t>00401008  pop         </a:t>
            </a:r>
            <a:r>
              <a:rPr lang="en-US" altLang="zh-TW" sz="1500" dirty="0" err="1">
                <a:latin typeface="Monaco" pitchFamily="-84" charset="0"/>
              </a:rPr>
              <a:t>ebp</a:t>
            </a:r>
            <a:r>
              <a:rPr lang="en-US" altLang="zh-TW" sz="1500" dirty="0">
                <a:latin typeface="Monaco" pitchFamily="-84" charset="0"/>
              </a:rPr>
              <a:t>  </a:t>
            </a:r>
          </a:p>
          <a:p>
            <a:pPr eaLnBrk="1" hangingPunct="1">
              <a:spcBef>
                <a:spcPct val="20000"/>
              </a:spcBef>
            </a:pPr>
            <a:r>
              <a:rPr lang="en-US" altLang="zh-TW" sz="1500" dirty="0">
                <a:latin typeface="Monaco" pitchFamily="-84" charset="0"/>
              </a:rPr>
              <a:t>00401009  ret </a:t>
            </a:r>
          </a:p>
          <a:p>
            <a:pPr eaLnBrk="1" hangingPunct="1">
              <a:spcBef>
                <a:spcPct val="20000"/>
              </a:spcBef>
            </a:pPr>
            <a:r>
              <a:rPr lang="en-US" altLang="zh-TW" sz="1500" dirty="0">
                <a:latin typeface="Monaco" pitchFamily="-84" charset="0"/>
              </a:rPr>
              <a:t>main:</a:t>
            </a:r>
          </a:p>
          <a:p>
            <a:pPr eaLnBrk="1" hangingPunct="1">
              <a:spcBef>
                <a:spcPct val="20000"/>
              </a:spcBef>
            </a:pPr>
            <a:r>
              <a:rPr lang="en-US" altLang="zh-TW" sz="1500" dirty="0">
                <a:latin typeface="Monaco" pitchFamily="-84" charset="0"/>
              </a:rPr>
              <a:t>00401010  push        </a:t>
            </a:r>
            <a:r>
              <a:rPr lang="en-US" altLang="zh-TW" sz="1500" dirty="0" err="1">
                <a:latin typeface="Monaco" pitchFamily="-84" charset="0"/>
              </a:rPr>
              <a:t>ebp</a:t>
            </a:r>
            <a:r>
              <a:rPr lang="en-US" altLang="zh-TW" sz="1500" dirty="0">
                <a:latin typeface="Monaco" pitchFamily="-84" charset="0"/>
              </a:rPr>
              <a:t>  </a:t>
            </a:r>
          </a:p>
          <a:p>
            <a:pPr eaLnBrk="1" hangingPunct="1">
              <a:spcBef>
                <a:spcPct val="20000"/>
              </a:spcBef>
            </a:pPr>
            <a:r>
              <a:rPr lang="en-US" altLang="zh-TW" sz="1500" dirty="0">
                <a:latin typeface="Monaco" pitchFamily="-84" charset="0"/>
              </a:rPr>
              <a:t>00401011  </a:t>
            </a:r>
            <a:r>
              <a:rPr lang="en-US" altLang="zh-TW" sz="1500" dirty="0" err="1">
                <a:latin typeface="Monaco" pitchFamily="-84" charset="0"/>
              </a:rPr>
              <a:t>mov</a:t>
            </a:r>
            <a:r>
              <a:rPr lang="en-US" altLang="zh-TW" sz="1500" dirty="0">
                <a:latin typeface="Monaco" pitchFamily="-84" charset="0"/>
              </a:rPr>
              <a:t>         </a:t>
            </a:r>
            <a:r>
              <a:rPr lang="en-US" altLang="zh-TW" sz="1500" dirty="0" err="1">
                <a:latin typeface="Monaco" pitchFamily="-84" charset="0"/>
              </a:rPr>
              <a:t>ebp,esp</a:t>
            </a:r>
            <a:r>
              <a:rPr lang="en-US" altLang="zh-TW" sz="1500" dirty="0">
                <a:latin typeface="Monaco" pitchFamily="-84" charset="0"/>
              </a:rPr>
              <a:t> </a:t>
            </a:r>
          </a:p>
          <a:p>
            <a:pPr eaLnBrk="1" hangingPunct="1">
              <a:spcBef>
                <a:spcPct val="20000"/>
              </a:spcBef>
            </a:pPr>
            <a:r>
              <a:rPr lang="en-US" altLang="zh-TW" sz="1500" dirty="0">
                <a:latin typeface="Monaco" pitchFamily="-84" charset="0"/>
              </a:rPr>
              <a:t>00401013  call        sub (401000h) </a:t>
            </a:r>
          </a:p>
          <a:p>
            <a:pPr eaLnBrk="1" hangingPunct="1">
              <a:spcBef>
                <a:spcPct val="20000"/>
              </a:spcBef>
            </a:pPr>
            <a:r>
              <a:rPr lang="en-US" altLang="zh-TW" sz="1500" dirty="0">
                <a:latin typeface="Monaco" pitchFamily="-84" charset="0"/>
              </a:rPr>
              <a:t>00401018  </a:t>
            </a:r>
            <a:r>
              <a:rPr lang="en-US" altLang="zh-TW" sz="1500" dirty="0" err="1">
                <a:latin typeface="Monaco" pitchFamily="-84" charset="0"/>
              </a:rPr>
              <a:t>mov</a:t>
            </a:r>
            <a:r>
              <a:rPr lang="en-US" altLang="zh-TW" sz="1500" dirty="0">
                <a:latin typeface="Monaco" pitchFamily="-84" charset="0"/>
              </a:rPr>
              <a:t>         eax,0F00Dh </a:t>
            </a:r>
          </a:p>
          <a:p>
            <a:pPr eaLnBrk="1" hangingPunct="1">
              <a:spcBef>
                <a:spcPct val="20000"/>
              </a:spcBef>
            </a:pPr>
            <a:r>
              <a:rPr lang="en-US" altLang="zh-TW" sz="1500" dirty="0">
                <a:latin typeface="Monaco" pitchFamily="-84" charset="0"/>
              </a:rPr>
              <a:t>0040101D  pop         </a:t>
            </a:r>
            <a:r>
              <a:rPr lang="en-US" altLang="zh-TW" sz="1500" dirty="0" err="1">
                <a:latin typeface="Monaco" pitchFamily="-84" charset="0"/>
              </a:rPr>
              <a:t>ebp</a:t>
            </a:r>
            <a:r>
              <a:rPr lang="en-US" altLang="zh-TW" sz="1500" dirty="0">
                <a:latin typeface="Monaco" pitchFamily="-84" charset="0"/>
              </a:rPr>
              <a:t>  </a:t>
            </a:r>
          </a:p>
          <a:p>
            <a:pPr eaLnBrk="1" hangingPunct="1">
              <a:spcBef>
                <a:spcPct val="20000"/>
              </a:spcBef>
            </a:pPr>
            <a:r>
              <a:rPr lang="en-US" altLang="zh-TW" sz="1500" dirty="0">
                <a:latin typeface="Monaco" pitchFamily="-84" charset="0"/>
              </a:rPr>
              <a:t>0040101E  ret </a:t>
            </a:r>
          </a:p>
        </p:txBody>
      </p:sp>
      <p:sp>
        <p:nvSpPr>
          <p:cNvPr id="103429" name="Rectangle 5"/>
          <p:cNvSpPr>
            <a:spLocks noChangeArrowheads="1"/>
          </p:cNvSpPr>
          <p:nvPr/>
        </p:nvSpPr>
        <p:spPr bwMode="auto">
          <a:xfrm>
            <a:off x="3369" y="833866"/>
            <a:ext cx="911980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zh-TW"/>
              <a:t>The stack frames in this example will be very simple. </a:t>
            </a:r>
          </a:p>
          <a:p>
            <a:pPr algn="ctr"/>
            <a:r>
              <a:rPr lang="en-US" altLang="zh-TW"/>
              <a:t>Only saved frame pointer (ebp) and saved return addresses (eip).</a:t>
            </a:r>
          </a:p>
        </p:txBody>
      </p:sp>
      <p:sp>
        <p:nvSpPr>
          <p:cNvPr id="7" name="矩形 6"/>
          <p:cNvSpPr/>
          <p:nvPr/>
        </p:nvSpPr>
        <p:spPr>
          <a:xfrm>
            <a:off x="228600" y="5987019"/>
            <a:ext cx="8344087" cy="369332"/>
          </a:xfrm>
          <a:prstGeom prst="rect">
            <a:avLst/>
          </a:prstGeom>
        </p:spPr>
        <p:txBody>
          <a:bodyPr wrap="square">
            <a:spAutoFit/>
          </a:bodyPr>
          <a:lstStyle/>
          <a:p>
            <a:r>
              <a:rPr lang="en-US" altLang="zh-TW" dirty="0"/>
              <a:t>http://www.opensecuritytraining.info/IntroX86_files/IntroductionToIntelx86-Part1.pdf</a:t>
            </a:r>
            <a:endParaRPr lang="zh-TW" altLang="en-US" dirty="0"/>
          </a:p>
        </p:txBody>
      </p:sp>
    </p:spTree>
    <p:extLst>
      <p:ext uri="{BB962C8B-B14F-4D97-AF65-F5344CB8AC3E}">
        <p14:creationId xmlns:p14="http://schemas.microsoft.com/office/powerpoint/2010/main" val="4584187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685800" y="-152400"/>
            <a:ext cx="7772400" cy="1143000"/>
          </a:xfrm>
        </p:spPr>
        <p:txBody>
          <a:bodyPr/>
          <a:lstStyle/>
          <a:p>
            <a:pPr eaLnBrk="1" hangingPunct="1"/>
            <a:r>
              <a:rPr lang="en-US" altLang="zh-TW" dirty="0" smtClean="0"/>
              <a:t>Example1.c 1:</a:t>
            </a:r>
            <a:br>
              <a:rPr lang="en-US" altLang="zh-TW" dirty="0" smtClean="0"/>
            </a:br>
            <a:r>
              <a:rPr lang="en-US" altLang="zh-TW" sz="2800" dirty="0"/>
              <a:t>EIP = 00401010, but no instruction yet executed</a:t>
            </a:r>
            <a:endParaRPr lang="en-US" altLang="zh-TW" dirty="0" smtClean="0"/>
          </a:p>
        </p:txBody>
      </p:sp>
      <p:sp>
        <p:nvSpPr>
          <p:cNvPr id="10547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7D09216-70C0-4331-80BC-25C97067C774}" type="slidenum">
              <a:rPr lang="en-US" altLang="zh-TW" sz="1400"/>
              <a:pPr/>
              <a:t>22</a:t>
            </a:fld>
            <a:endParaRPr lang="en-US" altLang="zh-TW" sz="1400"/>
          </a:p>
        </p:txBody>
      </p:sp>
      <p:graphicFrame>
        <p:nvGraphicFramePr>
          <p:cNvPr id="328708" name="Group 4"/>
          <p:cNvGraphicFramePr>
            <a:graphicFrameLocks noGrp="1"/>
          </p:cNvGraphicFramePr>
          <p:nvPr/>
        </p:nvGraphicFramePr>
        <p:xfrm>
          <a:off x="6781800" y="3200402"/>
          <a:ext cx="2286000" cy="2667001"/>
        </p:xfrm>
        <a:graphic>
          <a:graphicData uri="http://schemas.openxmlformats.org/drawingml/2006/table">
            <a:tbl>
              <a:tblPr/>
              <a:tblGrid>
                <a:gridCol w="2286000"/>
              </a:tblGrid>
              <a:tr h="4730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ea typeface="ＭＳ Ｐゴシック" pitchFamily="-116" charset="-128"/>
                        </a:rPr>
                        <a:t>undef</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6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ea typeface="ＭＳ Ｐゴシック" pitchFamily="-116" charset="-128"/>
                        </a:rPr>
                        <a:t>undef</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ea typeface="ＭＳ Ｐゴシック" pitchFamily="-116" charset="-128"/>
                        </a:rPr>
                        <a:t>undef</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6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ea typeface="ＭＳ Ｐゴシック" pitchFamily="-116" charset="-128"/>
                        </a:rPr>
                        <a:t>undef</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ea typeface="ＭＳ Ｐゴシック" pitchFamily="-116" charset="-128"/>
                        </a:rPr>
                        <a:t>undef</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5489" name="Line 18"/>
          <p:cNvSpPr>
            <a:spLocks noChangeShapeType="1"/>
          </p:cNvSpPr>
          <p:nvPr/>
        </p:nvSpPr>
        <p:spPr bwMode="auto">
          <a:xfrm flipV="1">
            <a:off x="7848600" y="2438400"/>
            <a:ext cx="0" cy="304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05490" name="Line 19"/>
          <p:cNvSpPr>
            <a:spLocks noChangeShapeType="1"/>
          </p:cNvSpPr>
          <p:nvPr/>
        </p:nvSpPr>
        <p:spPr bwMode="auto">
          <a:xfrm rot="10800000" flipV="1">
            <a:off x="7848600" y="5867400"/>
            <a:ext cx="0" cy="304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05491" name="Rectangle 20"/>
          <p:cNvSpPr>
            <a:spLocks noChangeArrowheads="1"/>
          </p:cNvSpPr>
          <p:nvPr/>
        </p:nvSpPr>
        <p:spPr bwMode="auto">
          <a:xfrm>
            <a:off x="4800602" y="5410202"/>
            <a:ext cx="19143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TW"/>
              <a:t>0x0012FF58</a:t>
            </a:r>
          </a:p>
        </p:txBody>
      </p:sp>
      <p:sp>
        <p:nvSpPr>
          <p:cNvPr id="105492" name="Rectangle 21"/>
          <p:cNvSpPr>
            <a:spLocks noChangeArrowheads="1"/>
          </p:cNvSpPr>
          <p:nvPr/>
        </p:nvSpPr>
        <p:spPr bwMode="auto">
          <a:xfrm>
            <a:off x="4800602" y="4800602"/>
            <a:ext cx="19656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TW"/>
              <a:t>0x0012FF5C</a:t>
            </a:r>
          </a:p>
        </p:txBody>
      </p:sp>
      <p:sp>
        <p:nvSpPr>
          <p:cNvPr id="105493" name="Rectangle 22"/>
          <p:cNvSpPr>
            <a:spLocks noChangeArrowheads="1"/>
          </p:cNvSpPr>
          <p:nvPr/>
        </p:nvSpPr>
        <p:spPr bwMode="auto">
          <a:xfrm>
            <a:off x="4800602" y="4267202"/>
            <a:ext cx="19143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TW"/>
              <a:t>0x0012FF60</a:t>
            </a:r>
          </a:p>
        </p:txBody>
      </p:sp>
      <p:sp>
        <p:nvSpPr>
          <p:cNvPr id="105494" name="Rectangle 23"/>
          <p:cNvSpPr>
            <a:spLocks noChangeArrowheads="1"/>
          </p:cNvSpPr>
          <p:nvPr/>
        </p:nvSpPr>
        <p:spPr bwMode="auto">
          <a:xfrm>
            <a:off x="4800602" y="3733802"/>
            <a:ext cx="19143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TW"/>
              <a:t>0x0012FF64</a:t>
            </a:r>
          </a:p>
        </p:txBody>
      </p:sp>
      <p:sp>
        <p:nvSpPr>
          <p:cNvPr id="105495" name="Rectangle 24"/>
          <p:cNvSpPr>
            <a:spLocks noChangeArrowheads="1"/>
          </p:cNvSpPr>
          <p:nvPr/>
        </p:nvSpPr>
        <p:spPr bwMode="auto">
          <a:xfrm>
            <a:off x="4800602" y="3200402"/>
            <a:ext cx="19143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TW"/>
              <a:t>0x0012FF68</a:t>
            </a:r>
          </a:p>
        </p:txBody>
      </p:sp>
      <p:graphicFrame>
        <p:nvGraphicFramePr>
          <p:cNvPr id="328751" name="Group 47"/>
          <p:cNvGraphicFramePr>
            <a:graphicFrameLocks noGrp="1"/>
          </p:cNvGraphicFramePr>
          <p:nvPr>
            <p:extLst>
              <p:ext uri="{D42A27DB-BD31-4B8C-83A1-F6EECF244321}">
                <p14:modId xmlns:p14="http://schemas.microsoft.com/office/powerpoint/2010/main" val="1592846003"/>
              </p:ext>
            </p:extLst>
          </p:nvPr>
        </p:nvGraphicFramePr>
        <p:xfrm>
          <a:off x="6000750" y="1195849"/>
          <a:ext cx="2971800" cy="1006014"/>
        </p:xfrm>
        <a:graphic>
          <a:graphicData uri="http://schemas.openxmlformats.org/drawingml/2006/table">
            <a:tbl>
              <a:tblPr/>
              <a:tblGrid>
                <a:gridCol w="874713"/>
                <a:gridCol w="2097087"/>
              </a:tblGrid>
              <a:tr h="334963">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dirty="0" err="1" smtClean="0">
                          <a:ln>
                            <a:noFill/>
                          </a:ln>
                          <a:solidFill>
                            <a:schemeClr val="tx1"/>
                          </a:solidFill>
                          <a:effectLst/>
                          <a:latin typeface="Arial" panose="020B0604020202020204" pitchFamily="34" charset="0"/>
                          <a:ea typeface="MS PGothic" panose="020B0600070205080204" pitchFamily="34" charset="-128"/>
                        </a:rPr>
                        <a:t>eax</a:t>
                      </a:r>
                      <a:endParaRPr kumimoji="0" lang="en-US" altLang="zh-TW" sz="1400" b="0" i="0" u="none" strike="noStrike" cap="none" normalizeH="0" baseline="0" dirty="0" smtClean="0">
                        <a:ln>
                          <a:noFill/>
                        </a:ln>
                        <a:solidFill>
                          <a:schemeClr val="tx1"/>
                        </a:solidFill>
                        <a:effectLst/>
                        <a:latin typeface="Arial" panose="020B0604020202020204" pitchFamily="34" charset="0"/>
                        <a:ea typeface="MS PGothic" panose="020B0600070205080204" pitchFamily="34" charset="-128"/>
                      </a:endParaRPr>
                    </a:p>
                  </a:txBody>
                  <a:tcPr marT="45749" marB="457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dirty="0" smtClean="0">
                          <a:ln>
                            <a:noFill/>
                          </a:ln>
                          <a:solidFill>
                            <a:srgbClr val="408000"/>
                          </a:solidFill>
                          <a:effectLst/>
                          <a:latin typeface="Arial" panose="020B0604020202020204" pitchFamily="34" charset="0"/>
                          <a:ea typeface="MS PGothic" panose="020B0600070205080204" pitchFamily="34" charset="-128"/>
                        </a:rPr>
                        <a:t>0x003435C0</a:t>
                      </a:r>
                      <a:r>
                        <a:rPr kumimoji="0" lang="en-US" altLang="zh-TW" sz="1400" b="0" i="0" u="none" strike="noStrike" cap="none" normalizeH="0" baseline="0" dirty="0" smtClean="0">
                          <a:ln>
                            <a:noFill/>
                          </a:ln>
                          <a:solidFill>
                            <a:srgbClr val="408000"/>
                          </a:solidFill>
                          <a:effectLst/>
                          <a:latin typeface="Arial" panose="020B0604020202020204" pitchFamily="34" charset="0"/>
                          <a:ea typeface="MS PGothic" panose="020B0600070205080204" pitchFamily="34" charset="-128"/>
                        </a:rPr>
                        <a:t> </a:t>
                      </a:r>
                      <a:r>
                        <a:rPr kumimoji="0" lang="en-US" altLang="zh-TW" sz="1400" b="0" i="0" u="none" strike="noStrike" cap="none" normalizeH="0" baseline="0" dirty="0" smtClean="0">
                          <a:ln>
                            <a:noFill/>
                          </a:ln>
                          <a:solidFill>
                            <a:srgbClr val="408000"/>
                          </a:solidFill>
                          <a:effectLst/>
                          <a:latin typeface="Wingdings" panose="05000000000000000000" pitchFamily="2" charset="2"/>
                          <a:ea typeface="MS PGothic" panose="020B0600070205080204" pitchFamily="34" charset="-128"/>
                          <a:sym typeface="Wingdings" panose="05000000000000000000" pitchFamily="2" charset="2"/>
                        </a:rPr>
                        <a:t></a:t>
                      </a:r>
                    </a:p>
                  </a:txBody>
                  <a:tcPr marT="45749" marB="457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rPr>
                        <a:t>ebp</a:t>
                      </a:r>
                    </a:p>
                  </a:txBody>
                  <a:tcPr marT="45749" marB="457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smtClean="0">
                          <a:ln>
                            <a:noFill/>
                          </a:ln>
                          <a:solidFill>
                            <a:srgbClr val="408000"/>
                          </a:solidFill>
                          <a:effectLst/>
                          <a:latin typeface="Arial" panose="020B0604020202020204" pitchFamily="34" charset="0"/>
                          <a:ea typeface="MS PGothic" panose="020B0600070205080204" pitchFamily="34" charset="-128"/>
                        </a:rPr>
                        <a:t>0x0012FFB8 </a:t>
                      </a:r>
                      <a:r>
                        <a:rPr kumimoji="0" lang="en-US" altLang="zh-TW" sz="1400" b="0" i="0" u="none" strike="noStrike" cap="none" normalizeH="0" baseline="0" smtClean="0">
                          <a:ln>
                            <a:noFill/>
                          </a:ln>
                          <a:solidFill>
                            <a:srgbClr val="408000"/>
                          </a:solidFill>
                          <a:effectLst/>
                          <a:latin typeface="Wingdings" panose="05000000000000000000" pitchFamily="2" charset="2"/>
                          <a:ea typeface="MS PGothic" panose="020B0600070205080204" pitchFamily="34" charset="-128"/>
                          <a:sym typeface="Wingdings" panose="05000000000000000000" pitchFamily="2" charset="2"/>
                        </a:rPr>
                        <a:t></a:t>
                      </a:r>
                    </a:p>
                  </a:txBody>
                  <a:tcPr marT="45749" marB="457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rPr>
                        <a:t>esp</a:t>
                      </a:r>
                    </a:p>
                  </a:txBody>
                  <a:tcPr marT="45749" marB="457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600" b="1" i="0" u="none" strike="noStrike" cap="none" normalizeH="0" baseline="0" dirty="0" smtClean="0">
                          <a:ln>
                            <a:noFill/>
                          </a:ln>
                          <a:solidFill>
                            <a:schemeClr val="accent4">
                              <a:lumMod val="75000"/>
                            </a:schemeClr>
                          </a:solidFill>
                          <a:effectLst>
                            <a:outerShdw blurRad="38100" dist="38100" dir="2700000" algn="tl">
                              <a:srgbClr val="000000">
                                <a:alpha val="43137"/>
                              </a:srgbClr>
                            </a:outerShdw>
                          </a:effectLst>
                          <a:latin typeface="Arial" panose="020B0604020202020204" pitchFamily="34" charset="0"/>
                          <a:ea typeface="MS PGothic" panose="020B0600070205080204" pitchFamily="34" charset="-128"/>
                        </a:rPr>
                        <a:t>0x0012FF6C</a:t>
                      </a:r>
                      <a:r>
                        <a:rPr kumimoji="0" lang="en-US" altLang="zh-TW" sz="1400" b="1" i="0" u="none" strike="noStrike" cap="none" normalizeH="0" baseline="0" dirty="0" smtClean="0">
                          <a:ln>
                            <a:noFill/>
                          </a:ln>
                          <a:solidFill>
                            <a:schemeClr val="accent4">
                              <a:lumMod val="75000"/>
                            </a:schemeClr>
                          </a:solidFill>
                          <a:effectLst>
                            <a:outerShdw blurRad="38100" dist="38100" dir="2700000" algn="tl">
                              <a:srgbClr val="000000">
                                <a:alpha val="43137"/>
                              </a:srgbClr>
                            </a:outerShdw>
                          </a:effectLst>
                          <a:latin typeface="Arial" panose="020B0604020202020204" pitchFamily="34" charset="0"/>
                          <a:ea typeface="MS PGothic" panose="020B0600070205080204" pitchFamily="34" charset="-128"/>
                        </a:rPr>
                        <a:t> </a:t>
                      </a:r>
                      <a:r>
                        <a:rPr kumimoji="0" lang="en-US" altLang="zh-TW" sz="1400" b="1" i="0" u="none" strike="noStrike" cap="none" normalizeH="0" baseline="0" dirty="0" smtClean="0">
                          <a:ln>
                            <a:noFill/>
                          </a:ln>
                          <a:solidFill>
                            <a:schemeClr val="accent4">
                              <a:lumMod val="75000"/>
                            </a:schemeClr>
                          </a:solidFill>
                          <a:effectLst>
                            <a:outerShdw blurRad="38100" dist="38100" dir="2700000" algn="tl">
                              <a:srgbClr val="000000">
                                <a:alpha val="43137"/>
                              </a:srgbClr>
                            </a:outerShdw>
                          </a:effectLst>
                          <a:latin typeface="Wingdings" panose="05000000000000000000" pitchFamily="2" charset="2"/>
                          <a:ea typeface="MS PGothic" panose="020B0600070205080204" pitchFamily="34" charset="-128"/>
                          <a:sym typeface="Wingdings" panose="05000000000000000000" pitchFamily="2" charset="2"/>
                        </a:rPr>
                        <a:t></a:t>
                      </a:r>
                    </a:p>
                  </a:txBody>
                  <a:tcPr marT="45749" marB="457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5510" name="Rectangle 39"/>
          <p:cNvSpPr>
            <a:spLocks noChangeArrowheads="1"/>
          </p:cNvSpPr>
          <p:nvPr/>
        </p:nvSpPr>
        <p:spPr bwMode="auto">
          <a:xfrm>
            <a:off x="1096964" y="1355727"/>
            <a:ext cx="3332163"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TW" sz="2000" b="1" dirty="0"/>
              <a:t>Key: </a:t>
            </a:r>
          </a:p>
          <a:p>
            <a:r>
              <a:rPr lang="en-US" altLang="zh-TW" sz="2000" b="1" dirty="0">
                <a:solidFill>
                  <a:srgbClr val="0000FF"/>
                </a:solidFill>
                <a:latin typeface="Wingdings" panose="05000000000000000000" pitchFamily="2" charset="2"/>
                <a:sym typeface="Wingdings" panose="05000000000000000000" pitchFamily="2" charset="2"/>
              </a:rPr>
              <a:t></a:t>
            </a:r>
            <a:r>
              <a:rPr lang="en-US" altLang="zh-TW" sz="2000" b="1" dirty="0">
                <a:solidFill>
                  <a:srgbClr val="0000FF"/>
                </a:solidFill>
              </a:rPr>
              <a:t>executed instruction</a:t>
            </a:r>
            <a:r>
              <a:rPr lang="en-US" altLang="zh-TW" sz="2000" b="1" dirty="0"/>
              <a:t>, </a:t>
            </a:r>
          </a:p>
          <a:p>
            <a:r>
              <a:rPr lang="en-US" altLang="zh-TW" sz="2000" b="1" dirty="0">
                <a:solidFill>
                  <a:srgbClr val="FF0000"/>
                </a:solidFill>
                <a:latin typeface="Wingdings" panose="05000000000000000000" pitchFamily="2" charset="2"/>
                <a:sym typeface="Wingdings" panose="05000000000000000000" pitchFamily="2" charset="2"/>
              </a:rPr>
              <a:t></a:t>
            </a:r>
            <a:r>
              <a:rPr lang="en-US" altLang="zh-TW" sz="2000" b="1" dirty="0">
                <a:solidFill>
                  <a:srgbClr val="FF0000"/>
                </a:solidFill>
              </a:rPr>
              <a:t>modified value</a:t>
            </a:r>
            <a:endParaRPr lang="en-US" altLang="zh-TW" sz="2000" b="1" dirty="0"/>
          </a:p>
          <a:p>
            <a:r>
              <a:rPr lang="en-US" altLang="zh-TW" sz="2000" b="1" dirty="0">
                <a:solidFill>
                  <a:srgbClr val="408000"/>
                </a:solidFill>
                <a:latin typeface="Wingdings" panose="05000000000000000000" pitchFamily="2" charset="2"/>
                <a:sym typeface="Wingdings" panose="05000000000000000000" pitchFamily="2" charset="2"/>
              </a:rPr>
              <a:t></a:t>
            </a:r>
            <a:r>
              <a:rPr lang="en-US" altLang="zh-TW" sz="2000" b="1" dirty="0">
                <a:solidFill>
                  <a:srgbClr val="408000"/>
                </a:solidFill>
              </a:rPr>
              <a:t>start value</a:t>
            </a:r>
            <a:r>
              <a:rPr lang="en-US" altLang="zh-TW" b="1" dirty="0"/>
              <a:t> </a:t>
            </a:r>
          </a:p>
        </p:txBody>
      </p:sp>
      <p:graphicFrame>
        <p:nvGraphicFramePr>
          <p:cNvPr id="328755" name="Group 51"/>
          <p:cNvGraphicFramePr>
            <a:graphicFrameLocks noGrp="1"/>
          </p:cNvGraphicFramePr>
          <p:nvPr/>
        </p:nvGraphicFramePr>
        <p:xfrm>
          <a:off x="6781800" y="2727327"/>
          <a:ext cx="2286000" cy="473075"/>
        </p:xfrm>
        <a:graphic>
          <a:graphicData uri="http://schemas.openxmlformats.org/drawingml/2006/table">
            <a:tbl>
              <a:tblPr/>
              <a:tblGrid>
                <a:gridCol w="2286000"/>
              </a:tblGrid>
              <a:tr h="473075">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rgbClr val="408000"/>
                          </a:solidFill>
                          <a:effectLst/>
                          <a:latin typeface="Arial" panose="020B0604020202020204" pitchFamily="34" charset="0"/>
                          <a:ea typeface="MS PGothic" panose="020B0600070205080204" pitchFamily="34" charset="-128"/>
                        </a:rPr>
                        <a:t>0x004012E8 </a:t>
                      </a:r>
                      <a:r>
                        <a:rPr kumimoji="0" lang="en-US" altLang="zh-TW" sz="2000" b="1" i="0" u="none" strike="noStrike" cap="none" normalizeH="0" baseline="0" smtClean="0">
                          <a:ln>
                            <a:noFill/>
                          </a:ln>
                          <a:solidFill>
                            <a:srgbClr val="408000"/>
                          </a:solidFill>
                          <a:effectLst/>
                          <a:latin typeface="Wingdings" panose="05000000000000000000" pitchFamily="2" charset="2"/>
                          <a:ea typeface="MS PGothic" panose="020B0600070205080204" pitchFamily="34" charset="-128"/>
                          <a:sym typeface="Wingdings" panose="05000000000000000000" pitchFamily="2" charset="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5517" name="Rectangle 46"/>
          <p:cNvSpPr>
            <a:spLocks noChangeArrowheads="1"/>
          </p:cNvSpPr>
          <p:nvPr/>
        </p:nvSpPr>
        <p:spPr bwMode="auto">
          <a:xfrm>
            <a:off x="4810127" y="2743202"/>
            <a:ext cx="19656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TW" b="1" dirty="0">
                <a:solidFill>
                  <a:schemeClr val="accent4">
                    <a:lumMod val="75000"/>
                  </a:schemeClr>
                </a:solidFill>
                <a:effectLst>
                  <a:outerShdw blurRad="38100" dist="38100" dir="2700000" algn="tl">
                    <a:srgbClr val="000000">
                      <a:alpha val="43137"/>
                    </a:srgbClr>
                  </a:outerShdw>
                </a:effectLst>
              </a:rPr>
              <a:t>0x0012FF6C</a:t>
            </a:r>
          </a:p>
        </p:txBody>
      </p:sp>
      <p:sp>
        <p:nvSpPr>
          <p:cNvPr id="105518" name="AutoShape 52"/>
          <p:cNvSpPr>
            <a:spLocks noChangeArrowheads="1"/>
          </p:cNvSpPr>
          <p:nvPr/>
        </p:nvSpPr>
        <p:spPr bwMode="auto">
          <a:xfrm>
            <a:off x="4371976" y="1546399"/>
            <a:ext cx="1420952" cy="1143000"/>
          </a:xfrm>
          <a:prstGeom prst="wedgeRoundRectCallout">
            <a:avLst>
              <a:gd name="adj1" fmla="val 114275"/>
              <a:gd name="adj2" fmla="val 54118"/>
              <a:gd name="adj3" fmla="val 16667"/>
            </a:avLst>
          </a:prstGeom>
          <a:solidFill>
            <a:schemeClr val="accent1"/>
          </a:solidFill>
          <a:ln w="9525">
            <a:solidFill>
              <a:schemeClr val="tx1"/>
            </a:solidFill>
            <a:miter lim="800000"/>
            <a:headEnd/>
            <a:tailEnd/>
          </a:ln>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zh-TW" sz="1400" dirty="0"/>
              <a:t>Belongs to the frame *before* main() is called</a:t>
            </a:r>
          </a:p>
        </p:txBody>
      </p:sp>
      <p:sp>
        <p:nvSpPr>
          <p:cNvPr id="105519" name="Rectangle 55"/>
          <p:cNvSpPr>
            <a:spLocks noChangeArrowheads="1"/>
          </p:cNvSpPr>
          <p:nvPr/>
        </p:nvSpPr>
        <p:spPr bwMode="auto">
          <a:xfrm>
            <a:off x="948019" y="2743200"/>
            <a:ext cx="3204882" cy="3810000"/>
          </a:xfrm>
          <a:prstGeom prst="rect">
            <a:avLst/>
          </a:prstGeom>
          <a:solidFill>
            <a:schemeClr val="accent4">
              <a:lumMod val="20000"/>
              <a:lumOff val="80000"/>
            </a:schemeClr>
          </a:solidFill>
          <a:ln w="9525">
            <a:noFill/>
            <a:miter lim="800000"/>
            <a:headEnd/>
            <a:tailEnd/>
          </a:ln>
          <a:extLst/>
        </p:spPr>
        <p:txBody>
          <a:bodyPr/>
          <a:lstStyle>
            <a:lvl1pPr marL="342900" indent="-3429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20000"/>
              </a:spcBef>
            </a:pPr>
            <a:r>
              <a:rPr lang="en-US" altLang="zh-TW" sz="1500" dirty="0">
                <a:latin typeface="Monaco" pitchFamily="-84" charset="0"/>
              </a:rPr>
              <a:t>sub:</a:t>
            </a:r>
          </a:p>
          <a:p>
            <a:pPr eaLnBrk="1" hangingPunct="1">
              <a:spcBef>
                <a:spcPct val="20000"/>
              </a:spcBef>
            </a:pPr>
            <a:r>
              <a:rPr lang="en-US" altLang="zh-TW" sz="1500" dirty="0">
                <a:latin typeface="Monaco" pitchFamily="-84" charset="0"/>
              </a:rPr>
              <a:t>00401000  push        </a:t>
            </a:r>
            <a:r>
              <a:rPr lang="en-US" altLang="zh-TW" sz="1500" dirty="0" err="1">
                <a:latin typeface="Monaco" pitchFamily="-84" charset="0"/>
              </a:rPr>
              <a:t>ebp</a:t>
            </a:r>
            <a:r>
              <a:rPr lang="en-US" altLang="zh-TW" sz="1500" dirty="0">
                <a:latin typeface="Monaco" pitchFamily="-84" charset="0"/>
              </a:rPr>
              <a:t>  </a:t>
            </a:r>
          </a:p>
          <a:p>
            <a:pPr eaLnBrk="1" hangingPunct="1">
              <a:spcBef>
                <a:spcPct val="20000"/>
              </a:spcBef>
            </a:pPr>
            <a:r>
              <a:rPr lang="en-US" altLang="zh-TW" sz="1500" dirty="0">
                <a:latin typeface="Monaco" pitchFamily="-84" charset="0"/>
              </a:rPr>
              <a:t>00401001  </a:t>
            </a:r>
            <a:r>
              <a:rPr lang="en-US" altLang="zh-TW" sz="1500" dirty="0" err="1">
                <a:latin typeface="Monaco" pitchFamily="-84" charset="0"/>
              </a:rPr>
              <a:t>mov</a:t>
            </a:r>
            <a:r>
              <a:rPr lang="en-US" altLang="zh-TW" sz="1500" dirty="0">
                <a:latin typeface="Monaco" pitchFamily="-84" charset="0"/>
              </a:rPr>
              <a:t>         </a:t>
            </a:r>
            <a:r>
              <a:rPr lang="en-US" altLang="zh-TW" sz="1500" dirty="0" err="1">
                <a:latin typeface="Monaco" pitchFamily="-84" charset="0"/>
              </a:rPr>
              <a:t>ebp,esp</a:t>
            </a:r>
            <a:r>
              <a:rPr lang="en-US" altLang="zh-TW" sz="1500" dirty="0">
                <a:latin typeface="Monaco" pitchFamily="-84" charset="0"/>
              </a:rPr>
              <a:t> </a:t>
            </a:r>
          </a:p>
          <a:p>
            <a:pPr eaLnBrk="1" hangingPunct="1">
              <a:spcBef>
                <a:spcPct val="20000"/>
              </a:spcBef>
            </a:pPr>
            <a:r>
              <a:rPr lang="en-US" altLang="zh-TW" sz="1500" dirty="0">
                <a:latin typeface="Monaco" pitchFamily="-84" charset="0"/>
              </a:rPr>
              <a:t>00401003  </a:t>
            </a:r>
            <a:r>
              <a:rPr lang="en-US" altLang="zh-TW" sz="1500" dirty="0" err="1">
                <a:latin typeface="Monaco" pitchFamily="-84" charset="0"/>
              </a:rPr>
              <a:t>mov</a:t>
            </a:r>
            <a:r>
              <a:rPr lang="en-US" altLang="zh-TW" sz="1500" dirty="0">
                <a:latin typeface="Monaco" pitchFamily="-84" charset="0"/>
              </a:rPr>
              <a:t>         eax,0BEEFh </a:t>
            </a:r>
          </a:p>
          <a:p>
            <a:pPr eaLnBrk="1" hangingPunct="1">
              <a:spcBef>
                <a:spcPct val="20000"/>
              </a:spcBef>
            </a:pPr>
            <a:r>
              <a:rPr lang="en-US" altLang="zh-TW" sz="1500" dirty="0">
                <a:latin typeface="Monaco" pitchFamily="-84" charset="0"/>
              </a:rPr>
              <a:t>00401008  pop         </a:t>
            </a:r>
            <a:r>
              <a:rPr lang="en-US" altLang="zh-TW" sz="1500" dirty="0" err="1">
                <a:latin typeface="Monaco" pitchFamily="-84" charset="0"/>
              </a:rPr>
              <a:t>ebp</a:t>
            </a:r>
            <a:r>
              <a:rPr lang="en-US" altLang="zh-TW" sz="1500" dirty="0">
                <a:latin typeface="Monaco" pitchFamily="-84" charset="0"/>
              </a:rPr>
              <a:t>  </a:t>
            </a:r>
          </a:p>
          <a:p>
            <a:pPr eaLnBrk="1" hangingPunct="1">
              <a:spcBef>
                <a:spcPct val="20000"/>
              </a:spcBef>
            </a:pPr>
            <a:r>
              <a:rPr lang="en-US" altLang="zh-TW" sz="1500" dirty="0">
                <a:latin typeface="Monaco" pitchFamily="-84" charset="0"/>
              </a:rPr>
              <a:t>00401009  ret </a:t>
            </a:r>
          </a:p>
          <a:p>
            <a:pPr eaLnBrk="1" hangingPunct="1">
              <a:spcBef>
                <a:spcPct val="20000"/>
              </a:spcBef>
            </a:pPr>
            <a:r>
              <a:rPr lang="en-US" altLang="zh-TW" sz="1500" dirty="0">
                <a:latin typeface="Monaco" pitchFamily="-84" charset="0"/>
              </a:rPr>
              <a:t>main:</a:t>
            </a:r>
          </a:p>
          <a:p>
            <a:pPr eaLnBrk="1" hangingPunct="1">
              <a:spcBef>
                <a:spcPct val="20000"/>
              </a:spcBef>
            </a:pPr>
            <a:r>
              <a:rPr lang="en-US" altLang="zh-TW" sz="1500" dirty="0">
                <a:latin typeface="Monaco" pitchFamily="-84" charset="0"/>
              </a:rPr>
              <a:t>00401010  push        </a:t>
            </a:r>
            <a:r>
              <a:rPr lang="en-US" altLang="zh-TW" sz="1500" dirty="0" err="1">
                <a:latin typeface="Monaco" pitchFamily="-84" charset="0"/>
              </a:rPr>
              <a:t>ebp</a:t>
            </a:r>
            <a:r>
              <a:rPr lang="en-US" altLang="zh-TW" sz="1500" dirty="0">
                <a:latin typeface="Monaco" pitchFamily="-84" charset="0"/>
              </a:rPr>
              <a:t>  </a:t>
            </a:r>
          </a:p>
          <a:p>
            <a:pPr eaLnBrk="1" hangingPunct="1">
              <a:spcBef>
                <a:spcPct val="20000"/>
              </a:spcBef>
            </a:pPr>
            <a:r>
              <a:rPr lang="en-US" altLang="zh-TW" sz="1500" dirty="0">
                <a:latin typeface="Monaco" pitchFamily="-84" charset="0"/>
              </a:rPr>
              <a:t>00401011  </a:t>
            </a:r>
            <a:r>
              <a:rPr lang="en-US" altLang="zh-TW" sz="1500" dirty="0" err="1">
                <a:latin typeface="Monaco" pitchFamily="-84" charset="0"/>
              </a:rPr>
              <a:t>mov</a:t>
            </a:r>
            <a:r>
              <a:rPr lang="en-US" altLang="zh-TW" sz="1500" dirty="0">
                <a:latin typeface="Monaco" pitchFamily="-84" charset="0"/>
              </a:rPr>
              <a:t>         </a:t>
            </a:r>
            <a:r>
              <a:rPr lang="en-US" altLang="zh-TW" sz="1500" dirty="0" err="1">
                <a:latin typeface="Monaco" pitchFamily="-84" charset="0"/>
              </a:rPr>
              <a:t>ebp,esp</a:t>
            </a:r>
            <a:r>
              <a:rPr lang="en-US" altLang="zh-TW" sz="1500" dirty="0">
                <a:latin typeface="Monaco" pitchFamily="-84" charset="0"/>
              </a:rPr>
              <a:t> </a:t>
            </a:r>
          </a:p>
          <a:p>
            <a:pPr eaLnBrk="1" hangingPunct="1">
              <a:spcBef>
                <a:spcPct val="20000"/>
              </a:spcBef>
            </a:pPr>
            <a:r>
              <a:rPr lang="en-US" altLang="zh-TW" sz="1500" dirty="0">
                <a:latin typeface="Monaco" pitchFamily="-84" charset="0"/>
              </a:rPr>
              <a:t>00401013  call        sub (401000h) </a:t>
            </a:r>
          </a:p>
          <a:p>
            <a:pPr eaLnBrk="1" hangingPunct="1">
              <a:spcBef>
                <a:spcPct val="20000"/>
              </a:spcBef>
            </a:pPr>
            <a:r>
              <a:rPr lang="en-US" altLang="zh-TW" sz="1500" dirty="0">
                <a:latin typeface="Monaco" pitchFamily="-84" charset="0"/>
              </a:rPr>
              <a:t>00401018  </a:t>
            </a:r>
            <a:r>
              <a:rPr lang="en-US" altLang="zh-TW" sz="1500" dirty="0" err="1">
                <a:latin typeface="Monaco" pitchFamily="-84" charset="0"/>
              </a:rPr>
              <a:t>mov</a:t>
            </a:r>
            <a:r>
              <a:rPr lang="en-US" altLang="zh-TW" sz="1500" dirty="0">
                <a:latin typeface="Monaco" pitchFamily="-84" charset="0"/>
              </a:rPr>
              <a:t>         eax,0F00Dh </a:t>
            </a:r>
          </a:p>
          <a:p>
            <a:pPr eaLnBrk="1" hangingPunct="1">
              <a:spcBef>
                <a:spcPct val="20000"/>
              </a:spcBef>
            </a:pPr>
            <a:r>
              <a:rPr lang="en-US" altLang="zh-TW" sz="1500" dirty="0">
                <a:latin typeface="Monaco" pitchFamily="-84" charset="0"/>
              </a:rPr>
              <a:t>0040101D  pop         </a:t>
            </a:r>
            <a:r>
              <a:rPr lang="en-US" altLang="zh-TW" sz="1500" dirty="0" err="1">
                <a:latin typeface="Monaco" pitchFamily="-84" charset="0"/>
              </a:rPr>
              <a:t>ebp</a:t>
            </a:r>
            <a:r>
              <a:rPr lang="en-US" altLang="zh-TW" sz="1500" dirty="0">
                <a:latin typeface="Monaco" pitchFamily="-84" charset="0"/>
              </a:rPr>
              <a:t>  </a:t>
            </a:r>
          </a:p>
          <a:p>
            <a:pPr eaLnBrk="1" hangingPunct="1">
              <a:spcBef>
                <a:spcPct val="20000"/>
              </a:spcBef>
            </a:pPr>
            <a:r>
              <a:rPr lang="en-US" altLang="zh-TW" sz="1500" dirty="0">
                <a:latin typeface="Monaco" pitchFamily="-84" charset="0"/>
              </a:rPr>
              <a:t>0040101E  ret </a:t>
            </a:r>
          </a:p>
        </p:txBody>
      </p:sp>
      <p:sp>
        <p:nvSpPr>
          <p:cNvPr id="2" name="向右箭號 1"/>
          <p:cNvSpPr/>
          <p:nvPr/>
        </p:nvSpPr>
        <p:spPr>
          <a:xfrm>
            <a:off x="169351" y="4556298"/>
            <a:ext cx="770965" cy="55686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EIP</a:t>
            </a:r>
            <a:endParaRPr lang="zh-TW" altLang="en-US" dirty="0"/>
          </a:p>
        </p:txBody>
      </p:sp>
      <p:sp>
        <p:nvSpPr>
          <p:cNvPr id="19" name="向右箭號 18"/>
          <p:cNvSpPr/>
          <p:nvPr/>
        </p:nvSpPr>
        <p:spPr>
          <a:xfrm>
            <a:off x="4074055" y="2707333"/>
            <a:ext cx="770965" cy="556865"/>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ESP</a:t>
            </a:r>
            <a:endParaRPr lang="zh-TW" altLang="en-US" dirty="0"/>
          </a:p>
        </p:txBody>
      </p:sp>
      <p:sp>
        <p:nvSpPr>
          <p:cNvPr id="3" name="弧形箭號 (左彎) 2"/>
          <p:cNvSpPr/>
          <p:nvPr/>
        </p:nvSpPr>
        <p:spPr>
          <a:xfrm>
            <a:off x="8515350" y="1676400"/>
            <a:ext cx="457200" cy="185569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cxnSp>
        <p:nvCxnSpPr>
          <p:cNvPr id="5" name="直線單箭頭接點 4"/>
          <p:cNvCxnSpPr/>
          <p:nvPr/>
        </p:nvCxnSpPr>
        <p:spPr>
          <a:xfrm>
            <a:off x="4800602" y="3200402"/>
            <a:ext cx="0" cy="2971799"/>
          </a:xfrm>
          <a:prstGeom prst="straightConnector1">
            <a:avLst/>
          </a:prstGeom>
          <a:ln w="57150">
            <a:prstDash val="sysDot"/>
            <a:tailEnd type="triangle"/>
          </a:ln>
        </p:spPr>
        <p:style>
          <a:lnRef idx="1">
            <a:schemeClr val="accent1"/>
          </a:lnRef>
          <a:fillRef idx="0">
            <a:schemeClr val="accent1"/>
          </a:fillRef>
          <a:effectRef idx="0">
            <a:schemeClr val="accent1"/>
          </a:effectRef>
          <a:fontRef idx="minor">
            <a:schemeClr val="tx1"/>
          </a:fontRef>
        </p:style>
      </p:cxnSp>
      <p:sp>
        <p:nvSpPr>
          <p:cNvPr id="23" name="向右箭號 22"/>
          <p:cNvSpPr/>
          <p:nvPr/>
        </p:nvSpPr>
        <p:spPr>
          <a:xfrm>
            <a:off x="4074055" y="940768"/>
            <a:ext cx="770965" cy="556865"/>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EBP</a:t>
            </a:r>
            <a:endParaRPr lang="zh-TW" altLang="en-US" dirty="0"/>
          </a:p>
        </p:txBody>
      </p:sp>
      <p:sp>
        <p:nvSpPr>
          <p:cNvPr id="24" name="矩形 23"/>
          <p:cNvSpPr/>
          <p:nvPr/>
        </p:nvSpPr>
        <p:spPr>
          <a:xfrm>
            <a:off x="4986480" y="6121490"/>
            <a:ext cx="2391617" cy="369332"/>
          </a:xfrm>
          <a:prstGeom prst="rect">
            <a:avLst/>
          </a:prstGeom>
        </p:spPr>
        <p:txBody>
          <a:bodyPr wrap="none">
            <a:spAutoFit/>
          </a:bodyPr>
          <a:lstStyle/>
          <a:p>
            <a:r>
              <a:rPr lang="en-US" altLang="zh-TW" b="1" dirty="0" smtClean="0">
                <a:solidFill>
                  <a:srgbClr val="FF0000"/>
                </a:solidFill>
                <a:effectLst>
                  <a:outerShdw blurRad="38100" dist="38100" dir="2700000" algn="tl">
                    <a:srgbClr val="000000">
                      <a:alpha val="43137"/>
                    </a:srgbClr>
                  </a:outerShdw>
                </a:effectLst>
              </a:rPr>
              <a:t>low </a:t>
            </a:r>
            <a:r>
              <a:rPr lang="en-US" altLang="zh-TW" b="1" dirty="0">
                <a:solidFill>
                  <a:srgbClr val="FF0000"/>
                </a:solidFill>
                <a:effectLst>
                  <a:outerShdw blurRad="38100" dist="38100" dir="2700000" algn="tl">
                    <a:srgbClr val="000000">
                      <a:alpha val="43137"/>
                    </a:srgbClr>
                  </a:outerShdw>
                </a:effectLst>
              </a:rPr>
              <a:t>memory addresses</a:t>
            </a:r>
            <a:endParaRPr lang="zh-TW" altLang="en-US" dirty="0"/>
          </a:p>
        </p:txBody>
      </p:sp>
    </p:spTree>
    <p:extLst>
      <p:ext uri="{BB962C8B-B14F-4D97-AF65-F5344CB8AC3E}">
        <p14:creationId xmlns:p14="http://schemas.microsoft.com/office/powerpoint/2010/main" val="27108253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685800" y="-152400"/>
            <a:ext cx="7772400" cy="1143000"/>
          </a:xfrm>
        </p:spPr>
        <p:txBody>
          <a:bodyPr/>
          <a:lstStyle/>
          <a:p>
            <a:pPr eaLnBrk="1" hangingPunct="1"/>
            <a:r>
              <a:rPr lang="en-US" altLang="zh-TW" smtClean="0"/>
              <a:t>Example1.c 2</a:t>
            </a:r>
          </a:p>
        </p:txBody>
      </p:sp>
      <p:sp>
        <p:nvSpPr>
          <p:cNvPr id="10752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064A861-EE7B-4D54-8C70-1E30890BB304}" type="slidenum">
              <a:rPr lang="en-US" altLang="zh-TW" sz="1400"/>
              <a:pPr/>
              <a:t>23</a:t>
            </a:fld>
            <a:endParaRPr lang="en-US" altLang="zh-TW" sz="1400"/>
          </a:p>
        </p:txBody>
      </p:sp>
      <p:graphicFrame>
        <p:nvGraphicFramePr>
          <p:cNvPr id="96336" name="Group 80"/>
          <p:cNvGraphicFramePr>
            <a:graphicFrameLocks noGrp="1"/>
          </p:cNvGraphicFramePr>
          <p:nvPr>
            <p:extLst>
              <p:ext uri="{D42A27DB-BD31-4B8C-83A1-F6EECF244321}">
                <p14:modId xmlns:p14="http://schemas.microsoft.com/office/powerpoint/2010/main" val="3506670218"/>
              </p:ext>
            </p:extLst>
          </p:nvPr>
        </p:nvGraphicFramePr>
        <p:xfrm>
          <a:off x="5760199" y="691262"/>
          <a:ext cx="2971800" cy="1067435"/>
        </p:xfrm>
        <a:graphic>
          <a:graphicData uri="http://schemas.openxmlformats.org/drawingml/2006/table">
            <a:tbl>
              <a:tblPr/>
              <a:tblGrid>
                <a:gridCol w="874713"/>
                <a:gridCol w="2097087"/>
              </a:tblGrid>
              <a:tr h="334963">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dirty="0" err="1" smtClean="0">
                          <a:ln>
                            <a:noFill/>
                          </a:ln>
                          <a:solidFill>
                            <a:schemeClr val="tx1"/>
                          </a:solidFill>
                          <a:effectLst/>
                          <a:latin typeface="Arial" panose="020B0604020202020204" pitchFamily="34" charset="0"/>
                          <a:ea typeface="MS PGothic" panose="020B0600070205080204" pitchFamily="34" charset="-128"/>
                        </a:rPr>
                        <a:t>eax</a:t>
                      </a:r>
                      <a:endParaRPr kumimoji="0" lang="en-US" altLang="zh-TW" sz="1400" b="0" i="0" u="none" strike="noStrike" cap="none" normalizeH="0" baseline="0" dirty="0" smtClean="0">
                        <a:ln>
                          <a:noFill/>
                        </a:ln>
                        <a:solidFill>
                          <a:schemeClr val="tx1"/>
                        </a:solidFill>
                        <a:effectLst/>
                        <a:latin typeface="Arial" panose="020B0604020202020204" pitchFamily="34" charset="0"/>
                        <a:ea typeface="MS PGothic" panose="020B0600070205080204"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smtClean="0">
                          <a:ln>
                            <a:noFill/>
                          </a:ln>
                          <a:solidFill>
                            <a:srgbClr val="408000"/>
                          </a:solidFill>
                          <a:effectLst/>
                          <a:latin typeface="Arial" panose="020B0604020202020204" pitchFamily="34" charset="0"/>
                          <a:ea typeface="MS PGothic" panose="020B0600070205080204" pitchFamily="34" charset="-128"/>
                        </a:rPr>
                        <a:t>0x003435C0</a:t>
                      </a:r>
                      <a:r>
                        <a:rPr kumimoji="0" lang="en-US" altLang="zh-TW" sz="1400" b="0" i="0" u="none" strike="noStrike" cap="none" normalizeH="0" baseline="0" smtClean="0">
                          <a:ln>
                            <a:noFill/>
                          </a:ln>
                          <a:solidFill>
                            <a:srgbClr val="408000"/>
                          </a:solidFill>
                          <a:effectLst/>
                          <a:latin typeface="Arial" panose="020B0604020202020204" pitchFamily="34" charset="0"/>
                          <a:ea typeface="MS PGothic" panose="020B0600070205080204" pitchFamily="34" charset="-128"/>
                        </a:rPr>
                        <a:t> </a:t>
                      </a:r>
                      <a:r>
                        <a:rPr kumimoji="0" lang="en-US" altLang="zh-TW" sz="1400" b="0" i="0" u="none" strike="noStrike" cap="none" normalizeH="0" baseline="0" smtClean="0">
                          <a:ln>
                            <a:noFill/>
                          </a:ln>
                          <a:solidFill>
                            <a:srgbClr val="408000"/>
                          </a:solidFill>
                          <a:effectLst/>
                          <a:latin typeface="Wingdings" panose="05000000000000000000" pitchFamily="2" charset="2"/>
                          <a:ea typeface="MS PGothic" panose="020B0600070205080204" pitchFamily="34" charset="-128"/>
                          <a:sym typeface="Wingdings" panose="05000000000000000000" pitchFamily="2"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rPr>
                        <a:t>ebp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smtClean="0">
                          <a:ln>
                            <a:noFill/>
                          </a:ln>
                          <a:solidFill>
                            <a:srgbClr val="408000"/>
                          </a:solidFill>
                          <a:effectLst/>
                          <a:latin typeface="Arial" panose="020B0604020202020204" pitchFamily="34" charset="0"/>
                          <a:ea typeface="MS PGothic" panose="020B0600070205080204" pitchFamily="34" charset="-128"/>
                        </a:rPr>
                        <a:t>0x0012FFB8 </a:t>
                      </a:r>
                      <a:r>
                        <a:rPr kumimoji="0" lang="en-US" altLang="zh-TW" sz="1400" b="0" i="0" u="none" strike="noStrike" cap="none" normalizeH="0" baseline="0" smtClean="0">
                          <a:ln>
                            <a:noFill/>
                          </a:ln>
                          <a:solidFill>
                            <a:srgbClr val="408000"/>
                          </a:solidFill>
                          <a:effectLst/>
                          <a:latin typeface="Wingdings" panose="05000000000000000000" pitchFamily="2" charset="2"/>
                          <a:ea typeface="MS PGothic" panose="020B0600070205080204" pitchFamily="34" charset="-128"/>
                          <a:sym typeface="Wingdings" panose="05000000000000000000" pitchFamily="2"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rPr>
                        <a:t>esp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dirty="0" smtClean="0">
                          <a:ln>
                            <a:noFill/>
                          </a:ln>
                          <a:solidFill>
                            <a:srgbClr val="FF0000"/>
                          </a:solidFill>
                          <a:effectLst/>
                          <a:latin typeface="Arial" panose="020B0604020202020204" pitchFamily="34" charset="0"/>
                          <a:ea typeface="MS PGothic" panose="020B0600070205080204" pitchFamily="34" charset="-128"/>
                        </a:rPr>
                        <a:t>0x0012FF68</a:t>
                      </a:r>
                      <a:r>
                        <a:rPr kumimoji="0" lang="en-US" altLang="zh-TW" sz="1400" b="0" i="0" u="none" strike="noStrike" cap="none" normalizeH="0" baseline="0" dirty="0" smtClean="0">
                          <a:ln>
                            <a:noFill/>
                          </a:ln>
                          <a:solidFill>
                            <a:srgbClr val="FF0000"/>
                          </a:solidFill>
                          <a:effectLst/>
                          <a:latin typeface="Arial" panose="020B0604020202020204" pitchFamily="34" charset="0"/>
                          <a:ea typeface="MS PGothic" panose="020B0600070205080204" pitchFamily="34" charset="-128"/>
                        </a:rPr>
                        <a:t> </a:t>
                      </a:r>
                      <a:r>
                        <a:rPr kumimoji="0" lang="en-US" altLang="zh-TW" sz="2000" b="1" i="0" u="none" strike="noStrike" cap="none" normalizeH="0" baseline="0" dirty="0" smtClean="0">
                          <a:ln>
                            <a:noFill/>
                          </a:ln>
                          <a:solidFill>
                            <a:srgbClr val="FF0000"/>
                          </a:solidFill>
                          <a:effectLst/>
                          <a:latin typeface="Wingdings" panose="05000000000000000000" pitchFamily="2" charset="2"/>
                          <a:ea typeface="MS PGothic" panose="020B0600070205080204" pitchFamily="34" charset="-128"/>
                          <a:sym typeface="Wingdings" panose="05000000000000000000" pitchFamily="2"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7537" name="Rectangle 51"/>
          <p:cNvSpPr>
            <a:spLocks noChangeArrowheads="1"/>
          </p:cNvSpPr>
          <p:nvPr/>
        </p:nvSpPr>
        <p:spPr bwMode="auto">
          <a:xfrm>
            <a:off x="814841" y="958365"/>
            <a:ext cx="3332163"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TW" sz="2000" b="1" dirty="0"/>
              <a:t>Key: </a:t>
            </a:r>
          </a:p>
          <a:p>
            <a:r>
              <a:rPr lang="en-US" altLang="zh-TW" sz="2000" b="1" dirty="0">
                <a:solidFill>
                  <a:srgbClr val="0000FF"/>
                </a:solidFill>
                <a:latin typeface="Wingdings" panose="05000000000000000000" pitchFamily="2" charset="2"/>
                <a:sym typeface="Wingdings" panose="05000000000000000000" pitchFamily="2" charset="2"/>
              </a:rPr>
              <a:t></a:t>
            </a:r>
            <a:r>
              <a:rPr lang="en-US" altLang="zh-TW" sz="2000" b="1" dirty="0">
                <a:solidFill>
                  <a:srgbClr val="0000FF"/>
                </a:solidFill>
              </a:rPr>
              <a:t>executed instruction</a:t>
            </a:r>
            <a:r>
              <a:rPr lang="en-US" altLang="zh-TW" sz="2000" b="1" dirty="0"/>
              <a:t>, </a:t>
            </a:r>
          </a:p>
          <a:p>
            <a:r>
              <a:rPr lang="en-US" altLang="zh-TW" sz="2000" b="1" dirty="0">
                <a:solidFill>
                  <a:srgbClr val="FF0000"/>
                </a:solidFill>
                <a:latin typeface="Wingdings" panose="05000000000000000000" pitchFamily="2" charset="2"/>
                <a:sym typeface="Wingdings" panose="05000000000000000000" pitchFamily="2" charset="2"/>
              </a:rPr>
              <a:t></a:t>
            </a:r>
            <a:r>
              <a:rPr lang="en-US" altLang="zh-TW" sz="2000" b="1" dirty="0">
                <a:solidFill>
                  <a:srgbClr val="FF0000"/>
                </a:solidFill>
              </a:rPr>
              <a:t>modified value</a:t>
            </a:r>
            <a:endParaRPr lang="en-US" altLang="zh-TW" sz="2000" b="1" dirty="0"/>
          </a:p>
          <a:p>
            <a:r>
              <a:rPr lang="en-US" altLang="zh-TW" sz="2000" b="1" dirty="0">
                <a:solidFill>
                  <a:srgbClr val="408000"/>
                </a:solidFill>
                <a:latin typeface="Wingdings" panose="05000000000000000000" pitchFamily="2" charset="2"/>
                <a:sym typeface="Wingdings" panose="05000000000000000000" pitchFamily="2" charset="2"/>
              </a:rPr>
              <a:t></a:t>
            </a:r>
            <a:r>
              <a:rPr lang="en-US" altLang="zh-TW" sz="2000" b="1" dirty="0">
                <a:solidFill>
                  <a:srgbClr val="408000"/>
                </a:solidFill>
              </a:rPr>
              <a:t>start value</a:t>
            </a:r>
            <a:r>
              <a:rPr lang="en-US" altLang="zh-TW" b="1" dirty="0"/>
              <a:t> </a:t>
            </a:r>
          </a:p>
        </p:txBody>
      </p:sp>
      <p:graphicFrame>
        <p:nvGraphicFramePr>
          <p:cNvPr id="96337" name="Group 81"/>
          <p:cNvGraphicFramePr>
            <a:graphicFrameLocks noGrp="1"/>
          </p:cNvGraphicFramePr>
          <p:nvPr/>
        </p:nvGraphicFramePr>
        <p:xfrm>
          <a:off x="6781800" y="3200402"/>
          <a:ext cx="2286000" cy="2667001"/>
        </p:xfrm>
        <a:graphic>
          <a:graphicData uri="http://schemas.openxmlformats.org/drawingml/2006/table">
            <a:tbl>
              <a:tblPr/>
              <a:tblGrid>
                <a:gridCol w="2286000"/>
              </a:tblGrid>
              <a:tr h="4730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FF0000"/>
                          </a:solidFill>
                          <a:effectLst/>
                          <a:latin typeface="Arial" charset="0"/>
                          <a:ea typeface="ＭＳ Ｐゴシック" charset="0"/>
                          <a:cs typeface="ＭＳ Ｐゴシック" charset="0"/>
                        </a:rPr>
                        <a:t>0x0012FFB8</a:t>
                      </a:r>
                      <a:r>
                        <a:rPr kumimoji="0" lang="en-US" sz="2400" b="0" i="0" u="none" strike="noStrike" cap="none" normalizeH="0" baseline="0">
                          <a:ln>
                            <a:noFill/>
                          </a:ln>
                          <a:solidFill>
                            <a:schemeClr val="tx1"/>
                          </a:solidFill>
                          <a:effectLst/>
                          <a:latin typeface="Arial" charset="0"/>
                          <a:ea typeface="ＭＳ Ｐゴシック" charset="0"/>
                          <a:cs typeface="ＭＳ Ｐゴシック" charset="0"/>
                        </a:rPr>
                        <a:t> </a:t>
                      </a:r>
                      <a:r>
                        <a:rPr kumimoji="0" lang="en-US" sz="2000" b="1" i="0" u="none" strike="noStrike" cap="none" normalizeH="0" baseline="0">
                          <a:ln>
                            <a:noFill/>
                          </a:ln>
                          <a:solidFill>
                            <a:srgbClr val="FF0000"/>
                          </a:solidFill>
                          <a:effectLst/>
                          <a:latin typeface="Wingdings" charset="0"/>
                          <a:ea typeface="ＭＳ Ｐゴシック" charset="0"/>
                          <a:cs typeface="ＭＳ Ｐゴシック" charset="0"/>
                          <a:sym typeface="Wingdings" charset="0"/>
                        </a:rPr>
                        <a:t></a:t>
                      </a:r>
                      <a:endParaRPr kumimoji="0" lang="en-US" sz="2400" b="0" i="0"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6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cs typeface="ＭＳ Ｐゴシック" charset="0"/>
                        </a:rPr>
                        <a:t>undef</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cs typeface="ＭＳ Ｐゴシック" charset="0"/>
                        </a:rPr>
                        <a:t>undef</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6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cs typeface="ＭＳ Ｐゴシック" charset="0"/>
                        </a:rPr>
                        <a:t>undef</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cs typeface="ＭＳ Ｐゴシック" charset="0"/>
                        </a:rPr>
                        <a:t>undef</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7552" name="Line 95"/>
          <p:cNvSpPr>
            <a:spLocks noChangeShapeType="1"/>
          </p:cNvSpPr>
          <p:nvPr/>
        </p:nvSpPr>
        <p:spPr bwMode="auto">
          <a:xfrm flipV="1">
            <a:off x="7848600" y="2438400"/>
            <a:ext cx="0" cy="304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07553" name="Line 96"/>
          <p:cNvSpPr>
            <a:spLocks noChangeShapeType="1"/>
          </p:cNvSpPr>
          <p:nvPr/>
        </p:nvSpPr>
        <p:spPr bwMode="auto">
          <a:xfrm rot="10800000" flipV="1">
            <a:off x="7848600" y="5867400"/>
            <a:ext cx="0" cy="304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07554" name="Rectangle 97"/>
          <p:cNvSpPr>
            <a:spLocks noChangeArrowheads="1"/>
          </p:cNvSpPr>
          <p:nvPr/>
        </p:nvSpPr>
        <p:spPr bwMode="auto">
          <a:xfrm>
            <a:off x="4800602" y="5410202"/>
            <a:ext cx="19143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TW"/>
              <a:t>0x0012FF58</a:t>
            </a:r>
          </a:p>
        </p:txBody>
      </p:sp>
      <p:sp>
        <p:nvSpPr>
          <p:cNvPr id="107555" name="Rectangle 98"/>
          <p:cNvSpPr>
            <a:spLocks noChangeArrowheads="1"/>
          </p:cNvSpPr>
          <p:nvPr/>
        </p:nvSpPr>
        <p:spPr bwMode="auto">
          <a:xfrm>
            <a:off x="4800602" y="4800602"/>
            <a:ext cx="19656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TW"/>
              <a:t>0x0012FF5C</a:t>
            </a:r>
          </a:p>
        </p:txBody>
      </p:sp>
      <p:sp>
        <p:nvSpPr>
          <p:cNvPr id="107556" name="Rectangle 99"/>
          <p:cNvSpPr>
            <a:spLocks noChangeArrowheads="1"/>
          </p:cNvSpPr>
          <p:nvPr/>
        </p:nvSpPr>
        <p:spPr bwMode="auto">
          <a:xfrm>
            <a:off x="4800602" y="4267202"/>
            <a:ext cx="19143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TW"/>
              <a:t>0x0012FF60</a:t>
            </a:r>
          </a:p>
        </p:txBody>
      </p:sp>
      <p:sp>
        <p:nvSpPr>
          <p:cNvPr id="107557" name="Rectangle 100"/>
          <p:cNvSpPr>
            <a:spLocks noChangeArrowheads="1"/>
          </p:cNvSpPr>
          <p:nvPr/>
        </p:nvSpPr>
        <p:spPr bwMode="auto">
          <a:xfrm>
            <a:off x="4800602" y="3733802"/>
            <a:ext cx="19143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TW"/>
              <a:t>0x0012FF64</a:t>
            </a:r>
          </a:p>
        </p:txBody>
      </p:sp>
      <p:sp>
        <p:nvSpPr>
          <p:cNvPr id="107558" name="Rectangle 101"/>
          <p:cNvSpPr>
            <a:spLocks noChangeArrowheads="1"/>
          </p:cNvSpPr>
          <p:nvPr/>
        </p:nvSpPr>
        <p:spPr bwMode="auto">
          <a:xfrm>
            <a:off x="4800602" y="3200402"/>
            <a:ext cx="19143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TW" dirty="0"/>
              <a:t>0x0012FF68</a:t>
            </a:r>
          </a:p>
        </p:txBody>
      </p:sp>
      <p:graphicFrame>
        <p:nvGraphicFramePr>
          <p:cNvPr id="96358" name="Group 102"/>
          <p:cNvGraphicFramePr>
            <a:graphicFrameLocks noGrp="1"/>
          </p:cNvGraphicFramePr>
          <p:nvPr/>
        </p:nvGraphicFramePr>
        <p:xfrm>
          <a:off x="6781800" y="2727327"/>
          <a:ext cx="2286000" cy="473075"/>
        </p:xfrm>
        <a:graphic>
          <a:graphicData uri="http://schemas.openxmlformats.org/drawingml/2006/table">
            <a:tbl>
              <a:tblPr/>
              <a:tblGrid>
                <a:gridCol w="2286000"/>
              </a:tblGrid>
              <a:tr h="473075">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rgbClr val="408000"/>
                          </a:solidFill>
                          <a:effectLst/>
                          <a:latin typeface="Arial" panose="020B0604020202020204" pitchFamily="34" charset="0"/>
                          <a:ea typeface="MS PGothic" panose="020B0600070205080204" pitchFamily="34" charset="-128"/>
                        </a:rPr>
                        <a:t>0x004012E8 </a:t>
                      </a:r>
                      <a:r>
                        <a:rPr kumimoji="0" lang="en-US" altLang="zh-TW" sz="2000" b="1" i="0" u="none" strike="noStrike" cap="none" normalizeH="0" baseline="0" smtClean="0">
                          <a:ln>
                            <a:noFill/>
                          </a:ln>
                          <a:solidFill>
                            <a:srgbClr val="408000"/>
                          </a:solidFill>
                          <a:effectLst/>
                          <a:latin typeface="Wingdings" panose="05000000000000000000" pitchFamily="2" charset="2"/>
                          <a:ea typeface="MS PGothic" panose="020B0600070205080204" pitchFamily="34" charset="-128"/>
                          <a:sym typeface="Wingdings" panose="05000000000000000000" pitchFamily="2" charset="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7565" name="Rectangle 108"/>
          <p:cNvSpPr>
            <a:spLocks noChangeArrowheads="1"/>
          </p:cNvSpPr>
          <p:nvPr/>
        </p:nvSpPr>
        <p:spPr bwMode="auto">
          <a:xfrm>
            <a:off x="4810127" y="2743202"/>
            <a:ext cx="19656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TW"/>
              <a:t>0x0012FF6C</a:t>
            </a:r>
          </a:p>
        </p:txBody>
      </p:sp>
      <p:sp>
        <p:nvSpPr>
          <p:cNvPr id="107566" name="Rectangle 110"/>
          <p:cNvSpPr>
            <a:spLocks noChangeArrowheads="1"/>
          </p:cNvSpPr>
          <p:nvPr/>
        </p:nvSpPr>
        <p:spPr bwMode="auto">
          <a:xfrm>
            <a:off x="814841" y="2590800"/>
            <a:ext cx="3384176" cy="3810000"/>
          </a:xfrm>
          <a:prstGeom prst="rect">
            <a:avLst/>
          </a:prstGeom>
          <a:solidFill>
            <a:schemeClr val="accent4">
              <a:lumMod val="20000"/>
              <a:lumOff val="80000"/>
            </a:schemeClr>
          </a:solidFill>
          <a:ln>
            <a:noFill/>
          </a:ln>
          <a:extLst/>
        </p:spPr>
        <p:txBody>
          <a:bodyPr/>
          <a:lstStyle>
            <a:lvl1pPr marL="342900" indent="-3429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20000"/>
              </a:spcBef>
            </a:pPr>
            <a:r>
              <a:rPr lang="en-US" altLang="zh-TW" sz="1500" dirty="0">
                <a:latin typeface="Monaco" pitchFamily="-84" charset="0"/>
              </a:rPr>
              <a:t>sub:</a:t>
            </a:r>
          </a:p>
          <a:p>
            <a:pPr eaLnBrk="1" hangingPunct="1">
              <a:spcBef>
                <a:spcPct val="20000"/>
              </a:spcBef>
            </a:pPr>
            <a:r>
              <a:rPr lang="en-US" altLang="zh-TW" sz="1500" dirty="0">
                <a:latin typeface="Monaco" pitchFamily="-84" charset="0"/>
              </a:rPr>
              <a:t>00401000  push        </a:t>
            </a:r>
            <a:r>
              <a:rPr lang="en-US" altLang="zh-TW" sz="1500" dirty="0" err="1">
                <a:latin typeface="Monaco" pitchFamily="-84" charset="0"/>
              </a:rPr>
              <a:t>ebp</a:t>
            </a:r>
            <a:r>
              <a:rPr lang="en-US" altLang="zh-TW" sz="1500" dirty="0">
                <a:latin typeface="Monaco" pitchFamily="-84" charset="0"/>
              </a:rPr>
              <a:t>  </a:t>
            </a:r>
          </a:p>
          <a:p>
            <a:pPr eaLnBrk="1" hangingPunct="1">
              <a:spcBef>
                <a:spcPct val="20000"/>
              </a:spcBef>
            </a:pPr>
            <a:r>
              <a:rPr lang="en-US" altLang="zh-TW" sz="1500" dirty="0">
                <a:latin typeface="Monaco" pitchFamily="-84" charset="0"/>
              </a:rPr>
              <a:t>00401001  </a:t>
            </a:r>
            <a:r>
              <a:rPr lang="en-US" altLang="zh-TW" sz="1500" dirty="0" err="1">
                <a:latin typeface="Monaco" pitchFamily="-84" charset="0"/>
              </a:rPr>
              <a:t>mov</a:t>
            </a:r>
            <a:r>
              <a:rPr lang="en-US" altLang="zh-TW" sz="1500" dirty="0">
                <a:latin typeface="Monaco" pitchFamily="-84" charset="0"/>
              </a:rPr>
              <a:t>         </a:t>
            </a:r>
            <a:r>
              <a:rPr lang="en-US" altLang="zh-TW" sz="1500" dirty="0" err="1">
                <a:latin typeface="Monaco" pitchFamily="-84" charset="0"/>
              </a:rPr>
              <a:t>ebp,esp</a:t>
            </a:r>
            <a:r>
              <a:rPr lang="en-US" altLang="zh-TW" sz="1500" dirty="0">
                <a:latin typeface="Monaco" pitchFamily="-84" charset="0"/>
              </a:rPr>
              <a:t> </a:t>
            </a:r>
          </a:p>
          <a:p>
            <a:pPr eaLnBrk="1" hangingPunct="1">
              <a:spcBef>
                <a:spcPct val="20000"/>
              </a:spcBef>
            </a:pPr>
            <a:r>
              <a:rPr lang="en-US" altLang="zh-TW" sz="1500" dirty="0">
                <a:latin typeface="Monaco" pitchFamily="-84" charset="0"/>
              </a:rPr>
              <a:t>00401003  </a:t>
            </a:r>
            <a:r>
              <a:rPr lang="en-US" altLang="zh-TW" sz="1500" dirty="0" err="1">
                <a:latin typeface="Monaco" pitchFamily="-84" charset="0"/>
              </a:rPr>
              <a:t>mov</a:t>
            </a:r>
            <a:r>
              <a:rPr lang="en-US" altLang="zh-TW" sz="1500" dirty="0">
                <a:latin typeface="Monaco" pitchFamily="-84" charset="0"/>
              </a:rPr>
              <a:t>         eax,0BEEFh </a:t>
            </a:r>
          </a:p>
          <a:p>
            <a:pPr eaLnBrk="1" hangingPunct="1">
              <a:spcBef>
                <a:spcPct val="20000"/>
              </a:spcBef>
            </a:pPr>
            <a:r>
              <a:rPr lang="en-US" altLang="zh-TW" sz="1500" dirty="0">
                <a:latin typeface="Monaco" pitchFamily="-84" charset="0"/>
              </a:rPr>
              <a:t>00401008  pop         </a:t>
            </a:r>
            <a:r>
              <a:rPr lang="en-US" altLang="zh-TW" sz="1500" dirty="0" err="1">
                <a:latin typeface="Monaco" pitchFamily="-84" charset="0"/>
              </a:rPr>
              <a:t>ebp</a:t>
            </a:r>
            <a:r>
              <a:rPr lang="en-US" altLang="zh-TW" sz="1500" dirty="0">
                <a:latin typeface="Monaco" pitchFamily="-84" charset="0"/>
              </a:rPr>
              <a:t>  </a:t>
            </a:r>
          </a:p>
          <a:p>
            <a:pPr eaLnBrk="1" hangingPunct="1">
              <a:spcBef>
                <a:spcPct val="20000"/>
              </a:spcBef>
            </a:pPr>
            <a:r>
              <a:rPr lang="en-US" altLang="zh-TW" sz="1500" dirty="0">
                <a:latin typeface="Monaco" pitchFamily="-84" charset="0"/>
              </a:rPr>
              <a:t>00401009  ret </a:t>
            </a:r>
          </a:p>
          <a:p>
            <a:pPr eaLnBrk="1" hangingPunct="1">
              <a:spcBef>
                <a:spcPct val="20000"/>
              </a:spcBef>
            </a:pPr>
            <a:r>
              <a:rPr lang="en-US" altLang="zh-TW" sz="1500" dirty="0">
                <a:latin typeface="Monaco" pitchFamily="-84" charset="0"/>
              </a:rPr>
              <a:t>main:</a:t>
            </a:r>
          </a:p>
          <a:p>
            <a:pPr eaLnBrk="1" hangingPunct="1">
              <a:spcBef>
                <a:spcPct val="20000"/>
              </a:spcBef>
            </a:pPr>
            <a:r>
              <a:rPr lang="en-US" altLang="zh-TW" sz="1500" dirty="0">
                <a:solidFill>
                  <a:srgbClr val="0000FF"/>
                </a:solidFill>
                <a:latin typeface="Monaco" pitchFamily="-84" charset="0"/>
              </a:rPr>
              <a:t>00401010  push        </a:t>
            </a:r>
            <a:r>
              <a:rPr lang="en-US" altLang="zh-TW" sz="1500" dirty="0" err="1">
                <a:solidFill>
                  <a:srgbClr val="0000FF"/>
                </a:solidFill>
                <a:latin typeface="Monaco" pitchFamily="-84" charset="0"/>
              </a:rPr>
              <a:t>ebp</a:t>
            </a:r>
            <a:r>
              <a:rPr lang="en-US" altLang="zh-TW" sz="1500" dirty="0">
                <a:latin typeface="Monaco" pitchFamily="-84" charset="0"/>
              </a:rPr>
              <a:t>  </a:t>
            </a:r>
            <a:r>
              <a:rPr lang="en-US" altLang="zh-TW" sz="1500" b="1" dirty="0">
                <a:solidFill>
                  <a:srgbClr val="0000FF"/>
                </a:solidFill>
                <a:latin typeface="Wingdings" panose="05000000000000000000" pitchFamily="2" charset="2"/>
                <a:sym typeface="Wingdings" panose="05000000000000000000" pitchFamily="2" charset="2"/>
              </a:rPr>
              <a:t></a:t>
            </a:r>
            <a:endParaRPr lang="en-US" altLang="zh-TW" sz="1500" dirty="0">
              <a:latin typeface="Monaco" pitchFamily="-84" charset="0"/>
            </a:endParaRPr>
          </a:p>
          <a:p>
            <a:pPr eaLnBrk="1" hangingPunct="1">
              <a:spcBef>
                <a:spcPct val="20000"/>
              </a:spcBef>
            </a:pPr>
            <a:r>
              <a:rPr lang="en-US" altLang="zh-TW" sz="1500" dirty="0">
                <a:latin typeface="Monaco" pitchFamily="-84" charset="0"/>
              </a:rPr>
              <a:t>00401011  </a:t>
            </a:r>
            <a:r>
              <a:rPr lang="en-US" altLang="zh-TW" sz="1500" dirty="0" err="1">
                <a:latin typeface="Monaco" pitchFamily="-84" charset="0"/>
              </a:rPr>
              <a:t>mov</a:t>
            </a:r>
            <a:r>
              <a:rPr lang="en-US" altLang="zh-TW" sz="1500" dirty="0">
                <a:latin typeface="Monaco" pitchFamily="-84" charset="0"/>
              </a:rPr>
              <a:t>         </a:t>
            </a:r>
            <a:r>
              <a:rPr lang="en-US" altLang="zh-TW" sz="1500" dirty="0" err="1">
                <a:latin typeface="Monaco" pitchFamily="-84" charset="0"/>
              </a:rPr>
              <a:t>ebp,esp</a:t>
            </a:r>
            <a:r>
              <a:rPr lang="en-US" altLang="zh-TW" sz="1500" dirty="0">
                <a:latin typeface="Monaco" pitchFamily="-84" charset="0"/>
              </a:rPr>
              <a:t> </a:t>
            </a:r>
          </a:p>
          <a:p>
            <a:pPr eaLnBrk="1" hangingPunct="1">
              <a:spcBef>
                <a:spcPct val="20000"/>
              </a:spcBef>
            </a:pPr>
            <a:r>
              <a:rPr lang="en-US" altLang="zh-TW" sz="1500" dirty="0">
                <a:latin typeface="Monaco" pitchFamily="-84" charset="0"/>
              </a:rPr>
              <a:t>00401013  call        sub (401000h) </a:t>
            </a:r>
          </a:p>
          <a:p>
            <a:pPr eaLnBrk="1" hangingPunct="1">
              <a:spcBef>
                <a:spcPct val="20000"/>
              </a:spcBef>
            </a:pPr>
            <a:r>
              <a:rPr lang="en-US" altLang="zh-TW" sz="1500" dirty="0">
                <a:latin typeface="Monaco" pitchFamily="-84" charset="0"/>
              </a:rPr>
              <a:t>00401018  </a:t>
            </a:r>
            <a:r>
              <a:rPr lang="en-US" altLang="zh-TW" sz="1500" dirty="0" err="1">
                <a:latin typeface="Monaco" pitchFamily="-84" charset="0"/>
              </a:rPr>
              <a:t>mov</a:t>
            </a:r>
            <a:r>
              <a:rPr lang="en-US" altLang="zh-TW" sz="1500" dirty="0">
                <a:latin typeface="Monaco" pitchFamily="-84" charset="0"/>
              </a:rPr>
              <a:t>         eax,0F00Dh </a:t>
            </a:r>
          </a:p>
          <a:p>
            <a:pPr eaLnBrk="1" hangingPunct="1">
              <a:spcBef>
                <a:spcPct val="20000"/>
              </a:spcBef>
            </a:pPr>
            <a:r>
              <a:rPr lang="en-US" altLang="zh-TW" sz="1500" dirty="0">
                <a:latin typeface="Monaco" pitchFamily="-84" charset="0"/>
              </a:rPr>
              <a:t>0040101D  pop         </a:t>
            </a:r>
            <a:r>
              <a:rPr lang="en-US" altLang="zh-TW" sz="1500" dirty="0" err="1">
                <a:latin typeface="Monaco" pitchFamily="-84" charset="0"/>
              </a:rPr>
              <a:t>ebp</a:t>
            </a:r>
            <a:r>
              <a:rPr lang="en-US" altLang="zh-TW" sz="1500" dirty="0">
                <a:latin typeface="Monaco" pitchFamily="-84" charset="0"/>
              </a:rPr>
              <a:t>  </a:t>
            </a:r>
          </a:p>
          <a:p>
            <a:pPr eaLnBrk="1" hangingPunct="1">
              <a:spcBef>
                <a:spcPct val="20000"/>
              </a:spcBef>
            </a:pPr>
            <a:r>
              <a:rPr lang="en-US" altLang="zh-TW" sz="1500" dirty="0">
                <a:latin typeface="Monaco" pitchFamily="-84" charset="0"/>
              </a:rPr>
              <a:t>0040101E  ret </a:t>
            </a:r>
          </a:p>
        </p:txBody>
      </p:sp>
      <p:sp>
        <p:nvSpPr>
          <p:cNvPr id="17" name="向右箭號 16"/>
          <p:cNvSpPr/>
          <p:nvPr/>
        </p:nvSpPr>
        <p:spPr>
          <a:xfrm>
            <a:off x="83367" y="4705402"/>
            <a:ext cx="770965" cy="55686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EIP</a:t>
            </a:r>
            <a:endParaRPr lang="zh-TW" altLang="en-US" dirty="0"/>
          </a:p>
        </p:txBody>
      </p:sp>
      <p:sp>
        <p:nvSpPr>
          <p:cNvPr id="18" name="向右箭號 17"/>
          <p:cNvSpPr/>
          <p:nvPr/>
        </p:nvSpPr>
        <p:spPr>
          <a:xfrm>
            <a:off x="4073542" y="3165205"/>
            <a:ext cx="770965" cy="556865"/>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ESP</a:t>
            </a:r>
            <a:endParaRPr lang="zh-TW" altLang="en-US" dirty="0"/>
          </a:p>
        </p:txBody>
      </p:sp>
      <p:sp>
        <p:nvSpPr>
          <p:cNvPr id="19" name="弧形箭號 (左彎) 18"/>
          <p:cNvSpPr/>
          <p:nvPr/>
        </p:nvSpPr>
        <p:spPr>
          <a:xfrm rot="20954665">
            <a:off x="8459206" y="1074367"/>
            <a:ext cx="457200" cy="2357718"/>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20" name="向右箭號 19"/>
          <p:cNvSpPr/>
          <p:nvPr/>
        </p:nvSpPr>
        <p:spPr>
          <a:xfrm>
            <a:off x="4424644" y="1872037"/>
            <a:ext cx="770965" cy="556865"/>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EBP</a:t>
            </a:r>
            <a:endParaRPr lang="zh-TW" altLang="en-US" dirty="0"/>
          </a:p>
        </p:txBody>
      </p:sp>
    </p:spTree>
    <p:extLst>
      <p:ext uri="{BB962C8B-B14F-4D97-AF65-F5344CB8AC3E}">
        <p14:creationId xmlns:p14="http://schemas.microsoft.com/office/powerpoint/2010/main" val="29903587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685800" y="-152400"/>
            <a:ext cx="7772400" cy="1143000"/>
          </a:xfrm>
        </p:spPr>
        <p:txBody>
          <a:bodyPr/>
          <a:lstStyle/>
          <a:p>
            <a:pPr eaLnBrk="1" hangingPunct="1"/>
            <a:r>
              <a:rPr lang="en-US" altLang="zh-TW" smtClean="0"/>
              <a:t>Example1.c 3</a:t>
            </a:r>
          </a:p>
        </p:txBody>
      </p:sp>
      <p:sp>
        <p:nvSpPr>
          <p:cNvPr id="10956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58DEC56-421C-4DB4-B331-2399ABCC1D31}" type="slidenum">
              <a:rPr lang="en-US" altLang="zh-TW" sz="1400"/>
              <a:pPr/>
              <a:t>24</a:t>
            </a:fld>
            <a:endParaRPr lang="en-US" altLang="zh-TW" sz="1400"/>
          </a:p>
        </p:txBody>
      </p:sp>
      <p:graphicFrame>
        <p:nvGraphicFramePr>
          <p:cNvPr id="102520" name="Group 120"/>
          <p:cNvGraphicFramePr>
            <a:graphicFrameLocks noGrp="1"/>
          </p:cNvGraphicFramePr>
          <p:nvPr>
            <p:extLst>
              <p:ext uri="{D42A27DB-BD31-4B8C-83A1-F6EECF244321}">
                <p14:modId xmlns:p14="http://schemas.microsoft.com/office/powerpoint/2010/main" val="797708037"/>
              </p:ext>
            </p:extLst>
          </p:nvPr>
        </p:nvGraphicFramePr>
        <p:xfrm>
          <a:off x="6000750" y="812847"/>
          <a:ext cx="2971800" cy="1006014"/>
        </p:xfrm>
        <a:graphic>
          <a:graphicData uri="http://schemas.openxmlformats.org/drawingml/2006/table">
            <a:tbl>
              <a:tblPr/>
              <a:tblGrid>
                <a:gridCol w="874713"/>
                <a:gridCol w="2097087"/>
              </a:tblGrid>
              <a:tr h="334963">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rPr>
                        <a:t>eax</a:t>
                      </a:r>
                    </a:p>
                  </a:txBody>
                  <a:tcPr marT="45749" marB="457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smtClean="0">
                          <a:ln>
                            <a:noFill/>
                          </a:ln>
                          <a:solidFill>
                            <a:srgbClr val="408000"/>
                          </a:solidFill>
                          <a:effectLst/>
                          <a:latin typeface="Arial" panose="020B0604020202020204" pitchFamily="34" charset="0"/>
                          <a:ea typeface="MS PGothic" panose="020B0600070205080204" pitchFamily="34" charset="-128"/>
                        </a:rPr>
                        <a:t>0x003435C0</a:t>
                      </a:r>
                      <a:r>
                        <a:rPr kumimoji="0" lang="en-US" altLang="zh-TW" sz="1400" b="0" i="0" u="none" strike="noStrike" cap="none" normalizeH="0" baseline="0" smtClean="0">
                          <a:ln>
                            <a:noFill/>
                          </a:ln>
                          <a:solidFill>
                            <a:srgbClr val="408000"/>
                          </a:solidFill>
                          <a:effectLst/>
                          <a:latin typeface="Arial" panose="020B0604020202020204" pitchFamily="34" charset="0"/>
                          <a:ea typeface="MS PGothic" panose="020B0600070205080204" pitchFamily="34" charset="-128"/>
                        </a:rPr>
                        <a:t> </a:t>
                      </a:r>
                      <a:r>
                        <a:rPr kumimoji="0" lang="en-US" altLang="zh-TW" sz="1400" b="0" i="0" u="none" strike="noStrike" cap="none" normalizeH="0" baseline="0" smtClean="0">
                          <a:ln>
                            <a:noFill/>
                          </a:ln>
                          <a:solidFill>
                            <a:srgbClr val="408000"/>
                          </a:solidFill>
                          <a:effectLst/>
                          <a:latin typeface="Wingdings" panose="05000000000000000000" pitchFamily="2" charset="2"/>
                          <a:ea typeface="MS PGothic" panose="020B0600070205080204" pitchFamily="34" charset="-128"/>
                          <a:sym typeface="Wingdings" panose="05000000000000000000" pitchFamily="2" charset="2"/>
                        </a:rPr>
                        <a:t></a:t>
                      </a:r>
                    </a:p>
                  </a:txBody>
                  <a:tcPr marT="45749" marB="457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rPr>
                        <a:t>ebp</a:t>
                      </a:r>
                    </a:p>
                  </a:txBody>
                  <a:tcPr marT="45749" marB="457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smtClean="0">
                          <a:ln>
                            <a:noFill/>
                          </a:ln>
                          <a:solidFill>
                            <a:srgbClr val="FF0000"/>
                          </a:solidFill>
                          <a:effectLst/>
                          <a:latin typeface="Arial" panose="020B0604020202020204" pitchFamily="34" charset="0"/>
                          <a:ea typeface="MS PGothic" panose="020B0600070205080204" pitchFamily="34" charset="-128"/>
                        </a:rPr>
                        <a:t>0x0012FF68</a:t>
                      </a:r>
                      <a:r>
                        <a:rPr kumimoji="0" lang="en-US" altLang="zh-TW" sz="1600" b="0" i="0" u="none" strike="noStrike" cap="none" normalizeH="0" baseline="0" smtClean="0">
                          <a:ln>
                            <a:noFill/>
                          </a:ln>
                          <a:solidFill>
                            <a:srgbClr val="408000"/>
                          </a:solidFill>
                          <a:effectLst/>
                          <a:latin typeface="Arial" panose="020B0604020202020204" pitchFamily="34" charset="0"/>
                          <a:ea typeface="MS PGothic" panose="020B0600070205080204" pitchFamily="34" charset="-128"/>
                        </a:rPr>
                        <a:t> </a:t>
                      </a:r>
                      <a:r>
                        <a:rPr kumimoji="0" lang="en-US" altLang="zh-TW" sz="1600" b="1" i="0" u="none" strike="noStrike" cap="none" normalizeH="0" baseline="0" smtClean="0">
                          <a:ln>
                            <a:noFill/>
                          </a:ln>
                          <a:solidFill>
                            <a:srgbClr val="FF0000"/>
                          </a:solidFill>
                          <a:effectLst/>
                          <a:latin typeface="Wingdings" panose="05000000000000000000" pitchFamily="2" charset="2"/>
                          <a:ea typeface="MS PGothic" panose="020B0600070205080204" pitchFamily="34" charset="-128"/>
                          <a:sym typeface="Wingdings" panose="05000000000000000000" pitchFamily="2" charset="2"/>
                        </a:rPr>
                        <a:t></a:t>
                      </a:r>
                      <a:endParaRPr kumimoji="0" lang="en-US" altLang="zh-TW" sz="2000" b="1" i="0" u="none" strike="noStrike" cap="none" normalizeH="0" baseline="0" smtClean="0">
                        <a:ln>
                          <a:noFill/>
                        </a:ln>
                        <a:solidFill>
                          <a:srgbClr val="FF0000"/>
                        </a:solidFill>
                        <a:effectLst/>
                        <a:latin typeface="Wingdings" panose="05000000000000000000" pitchFamily="2" charset="2"/>
                        <a:ea typeface="MS PGothic" panose="020B0600070205080204" pitchFamily="34" charset="-128"/>
                        <a:sym typeface="Wingdings" panose="05000000000000000000" pitchFamily="2" charset="2"/>
                      </a:endParaRPr>
                    </a:p>
                  </a:txBody>
                  <a:tcPr marT="45749" marB="457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rPr>
                        <a:t>esp</a:t>
                      </a:r>
                    </a:p>
                  </a:txBody>
                  <a:tcPr marT="45749" marB="457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Arial" panose="020B0604020202020204" pitchFamily="34" charset="0"/>
                          <a:ea typeface="MS PGothic" panose="020B0600070205080204" pitchFamily="34" charset="-128"/>
                        </a:rPr>
                        <a:t>0x0012FF68</a:t>
                      </a:r>
                      <a:endParaRPr kumimoji="0" lang="en-US" altLang="zh-TW" sz="2000" b="1" i="0" u="none" strike="noStrike" cap="none" normalizeH="0" baseline="0" dirty="0" smtClean="0">
                        <a:ln>
                          <a:noFill/>
                        </a:ln>
                        <a:solidFill>
                          <a:srgbClr val="FF0000"/>
                        </a:solidFill>
                        <a:effectLst/>
                        <a:latin typeface="Wingdings" panose="05000000000000000000" pitchFamily="2" charset="2"/>
                        <a:ea typeface="MS PGothic" panose="020B0600070205080204" pitchFamily="34" charset="-128"/>
                        <a:sym typeface="Wingdings" panose="05000000000000000000" pitchFamily="2" charset="2"/>
                      </a:endParaRPr>
                    </a:p>
                  </a:txBody>
                  <a:tcPr marT="45749" marB="457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02489" name="Group 89"/>
          <p:cNvGraphicFramePr>
            <a:graphicFrameLocks noGrp="1"/>
          </p:cNvGraphicFramePr>
          <p:nvPr/>
        </p:nvGraphicFramePr>
        <p:xfrm>
          <a:off x="6781800" y="3200402"/>
          <a:ext cx="2286000" cy="2667001"/>
        </p:xfrm>
        <a:graphic>
          <a:graphicData uri="http://schemas.openxmlformats.org/drawingml/2006/table">
            <a:tbl>
              <a:tblPr/>
              <a:tblGrid>
                <a:gridCol w="2286000"/>
              </a:tblGrid>
              <a:tr h="4730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ea typeface="ＭＳ Ｐゴシック" pitchFamily="-116" charset="-128"/>
                        </a:rPr>
                        <a:t>0x0012FFB8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6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ea typeface="ＭＳ Ｐゴシック" pitchFamily="-116" charset="-128"/>
                        </a:rPr>
                        <a:t>undef</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ea typeface="ＭＳ Ｐゴシック" pitchFamily="-116" charset="-128"/>
                        </a:rPr>
                        <a:t>undef</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6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ea typeface="ＭＳ Ｐゴシック" pitchFamily="-116" charset="-128"/>
                        </a:rPr>
                        <a:t>undef</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ea typeface="ＭＳ Ｐゴシック" pitchFamily="-116" charset="-128"/>
                        </a:rPr>
                        <a:t>undef</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9599" name="Line 103"/>
          <p:cNvSpPr>
            <a:spLocks noChangeShapeType="1"/>
          </p:cNvSpPr>
          <p:nvPr/>
        </p:nvSpPr>
        <p:spPr bwMode="auto">
          <a:xfrm flipV="1">
            <a:off x="7848600" y="2438400"/>
            <a:ext cx="0" cy="304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09600" name="Line 104"/>
          <p:cNvSpPr>
            <a:spLocks noChangeShapeType="1"/>
          </p:cNvSpPr>
          <p:nvPr/>
        </p:nvSpPr>
        <p:spPr bwMode="auto">
          <a:xfrm rot="10800000" flipV="1">
            <a:off x="7848600" y="5867400"/>
            <a:ext cx="0" cy="304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09601" name="Rectangle 105"/>
          <p:cNvSpPr>
            <a:spLocks noChangeArrowheads="1"/>
          </p:cNvSpPr>
          <p:nvPr/>
        </p:nvSpPr>
        <p:spPr bwMode="auto">
          <a:xfrm>
            <a:off x="4800602" y="5410202"/>
            <a:ext cx="19143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TW"/>
              <a:t>0x0012FF58</a:t>
            </a:r>
          </a:p>
        </p:txBody>
      </p:sp>
      <p:sp>
        <p:nvSpPr>
          <p:cNvPr id="109602" name="Rectangle 106"/>
          <p:cNvSpPr>
            <a:spLocks noChangeArrowheads="1"/>
          </p:cNvSpPr>
          <p:nvPr/>
        </p:nvSpPr>
        <p:spPr bwMode="auto">
          <a:xfrm>
            <a:off x="4800602" y="4800602"/>
            <a:ext cx="19656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TW"/>
              <a:t>0x0012FF5C</a:t>
            </a:r>
          </a:p>
        </p:txBody>
      </p:sp>
      <p:sp>
        <p:nvSpPr>
          <p:cNvPr id="109603" name="Rectangle 107"/>
          <p:cNvSpPr>
            <a:spLocks noChangeArrowheads="1"/>
          </p:cNvSpPr>
          <p:nvPr/>
        </p:nvSpPr>
        <p:spPr bwMode="auto">
          <a:xfrm>
            <a:off x="4800602" y="4267202"/>
            <a:ext cx="19143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TW"/>
              <a:t>0x0012FF60</a:t>
            </a:r>
          </a:p>
        </p:txBody>
      </p:sp>
      <p:sp>
        <p:nvSpPr>
          <p:cNvPr id="109604" name="Rectangle 108"/>
          <p:cNvSpPr>
            <a:spLocks noChangeArrowheads="1"/>
          </p:cNvSpPr>
          <p:nvPr/>
        </p:nvSpPr>
        <p:spPr bwMode="auto">
          <a:xfrm>
            <a:off x="4800602" y="3733802"/>
            <a:ext cx="19143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TW"/>
              <a:t>0x0012FF64</a:t>
            </a:r>
          </a:p>
        </p:txBody>
      </p:sp>
      <p:sp>
        <p:nvSpPr>
          <p:cNvPr id="109605" name="Rectangle 109"/>
          <p:cNvSpPr>
            <a:spLocks noChangeArrowheads="1"/>
          </p:cNvSpPr>
          <p:nvPr/>
        </p:nvSpPr>
        <p:spPr bwMode="auto">
          <a:xfrm>
            <a:off x="4800602" y="3200402"/>
            <a:ext cx="19143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TW"/>
              <a:t>0x0012FF68</a:t>
            </a:r>
          </a:p>
        </p:txBody>
      </p:sp>
      <p:graphicFrame>
        <p:nvGraphicFramePr>
          <p:cNvPr id="102510" name="Group 110"/>
          <p:cNvGraphicFramePr>
            <a:graphicFrameLocks noGrp="1"/>
          </p:cNvGraphicFramePr>
          <p:nvPr/>
        </p:nvGraphicFramePr>
        <p:xfrm>
          <a:off x="6781800" y="2727327"/>
          <a:ext cx="2286000" cy="473075"/>
        </p:xfrm>
        <a:graphic>
          <a:graphicData uri="http://schemas.openxmlformats.org/drawingml/2006/table">
            <a:tbl>
              <a:tblPr/>
              <a:tblGrid>
                <a:gridCol w="2286000"/>
              </a:tblGrid>
              <a:tr h="473075">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rgbClr val="408000"/>
                          </a:solidFill>
                          <a:effectLst/>
                          <a:latin typeface="Arial" panose="020B0604020202020204" pitchFamily="34" charset="0"/>
                          <a:ea typeface="MS PGothic" panose="020B0600070205080204" pitchFamily="34" charset="-128"/>
                        </a:rPr>
                        <a:t>0x004012E8 </a:t>
                      </a:r>
                      <a:r>
                        <a:rPr kumimoji="0" lang="en-US" altLang="zh-TW" sz="2000" b="1" i="0" u="none" strike="noStrike" cap="none" normalizeH="0" baseline="0" smtClean="0">
                          <a:ln>
                            <a:noFill/>
                          </a:ln>
                          <a:solidFill>
                            <a:srgbClr val="408000"/>
                          </a:solidFill>
                          <a:effectLst/>
                          <a:latin typeface="Wingdings" panose="05000000000000000000" pitchFamily="2" charset="2"/>
                          <a:ea typeface="MS PGothic" panose="020B0600070205080204" pitchFamily="34" charset="-128"/>
                          <a:sym typeface="Wingdings" panose="05000000000000000000" pitchFamily="2" charset="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9612" name="Rectangle 116"/>
          <p:cNvSpPr>
            <a:spLocks noChangeArrowheads="1"/>
          </p:cNvSpPr>
          <p:nvPr/>
        </p:nvSpPr>
        <p:spPr bwMode="auto">
          <a:xfrm>
            <a:off x="4810127" y="2743202"/>
            <a:ext cx="19656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TW"/>
              <a:t>0x0012FF6C</a:t>
            </a:r>
          </a:p>
        </p:txBody>
      </p:sp>
      <p:sp>
        <p:nvSpPr>
          <p:cNvPr id="109613" name="Rectangle 117"/>
          <p:cNvSpPr>
            <a:spLocks noChangeArrowheads="1"/>
          </p:cNvSpPr>
          <p:nvPr/>
        </p:nvSpPr>
        <p:spPr bwMode="auto">
          <a:xfrm>
            <a:off x="764493" y="960320"/>
            <a:ext cx="3332163"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TW" sz="2000" b="1" dirty="0"/>
              <a:t>Key: </a:t>
            </a:r>
          </a:p>
          <a:p>
            <a:r>
              <a:rPr lang="en-US" altLang="zh-TW" sz="2000" b="1" dirty="0">
                <a:solidFill>
                  <a:srgbClr val="0000FF"/>
                </a:solidFill>
                <a:latin typeface="Wingdings" panose="05000000000000000000" pitchFamily="2" charset="2"/>
                <a:sym typeface="Wingdings" panose="05000000000000000000" pitchFamily="2" charset="2"/>
              </a:rPr>
              <a:t></a:t>
            </a:r>
            <a:r>
              <a:rPr lang="en-US" altLang="zh-TW" sz="2000" b="1" dirty="0">
                <a:solidFill>
                  <a:srgbClr val="0000FF"/>
                </a:solidFill>
              </a:rPr>
              <a:t>executed instruction</a:t>
            </a:r>
            <a:r>
              <a:rPr lang="en-US" altLang="zh-TW" sz="2000" b="1" dirty="0"/>
              <a:t>, </a:t>
            </a:r>
          </a:p>
          <a:p>
            <a:r>
              <a:rPr lang="en-US" altLang="zh-TW" sz="2000" b="1" dirty="0">
                <a:solidFill>
                  <a:srgbClr val="FF0000"/>
                </a:solidFill>
                <a:latin typeface="Wingdings" panose="05000000000000000000" pitchFamily="2" charset="2"/>
                <a:sym typeface="Wingdings" panose="05000000000000000000" pitchFamily="2" charset="2"/>
              </a:rPr>
              <a:t></a:t>
            </a:r>
            <a:r>
              <a:rPr lang="en-US" altLang="zh-TW" sz="2000" b="1" dirty="0">
                <a:solidFill>
                  <a:srgbClr val="FF0000"/>
                </a:solidFill>
              </a:rPr>
              <a:t>modified value</a:t>
            </a:r>
            <a:endParaRPr lang="en-US" altLang="zh-TW" sz="2000" b="1" dirty="0"/>
          </a:p>
          <a:p>
            <a:r>
              <a:rPr lang="en-US" altLang="zh-TW" sz="2000" b="1" dirty="0">
                <a:solidFill>
                  <a:srgbClr val="408000"/>
                </a:solidFill>
                <a:latin typeface="Wingdings" panose="05000000000000000000" pitchFamily="2" charset="2"/>
                <a:sym typeface="Wingdings" panose="05000000000000000000" pitchFamily="2" charset="2"/>
              </a:rPr>
              <a:t></a:t>
            </a:r>
            <a:r>
              <a:rPr lang="en-US" altLang="zh-TW" sz="2000" b="1" dirty="0">
                <a:solidFill>
                  <a:srgbClr val="408000"/>
                </a:solidFill>
              </a:rPr>
              <a:t>start value</a:t>
            </a:r>
            <a:r>
              <a:rPr lang="en-US" altLang="zh-TW" b="1" dirty="0"/>
              <a:t> </a:t>
            </a:r>
          </a:p>
        </p:txBody>
      </p:sp>
      <p:sp>
        <p:nvSpPr>
          <p:cNvPr id="109614" name="Rectangle 123"/>
          <p:cNvSpPr>
            <a:spLocks noChangeArrowheads="1"/>
          </p:cNvSpPr>
          <p:nvPr/>
        </p:nvSpPr>
        <p:spPr bwMode="auto">
          <a:xfrm>
            <a:off x="874058" y="2546351"/>
            <a:ext cx="3348318" cy="3810000"/>
          </a:xfrm>
          <a:prstGeom prst="rect">
            <a:avLst/>
          </a:prstGeom>
          <a:solidFill>
            <a:schemeClr val="accent4">
              <a:lumMod val="20000"/>
              <a:lumOff val="80000"/>
            </a:schemeClr>
          </a:solidFill>
          <a:ln>
            <a:noFill/>
          </a:ln>
          <a:extLst/>
        </p:spPr>
        <p:txBody>
          <a:bodyPr/>
          <a:lstStyle>
            <a:lvl1pPr marL="342900" indent="-3429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20000"/>
              </a:spcBef>
            </a:pPr>
            <a:r>
              <a:rPr lang="en-US" altLang="zh-TW" sz="1500" dirty="0">
                <a:latin typeface="Monaco" pitchFamily="-84" charset="0"/>
              </a:rPr>
              <a:t>sub:</a:t>
            </a:r>
          </a:p>
          <a:p>
            <a:pPr eaLnBrk="1" hangingPunct="1">
              <a:spcBef>
                <a:spcPct val="20000"/>
              </a:spcBef>
            </a:pPr>
            <a:r>
              <a:rPr lang="en-US" altLang="zh-TW" sz="1500" dirty="0">
                <a:latin typeface="Monaco" pitchFamily="-84" charset="0"/>
              </a:rPr>
              <a:t>00401000  push        </a:t>
            </a:r>
            <a:r>
              <a:rPr lang="en-US" altLang="zh-TW" sz="1500" dirty="0" err="1">
                <a:latin typeface="Monaco" pitchFamily="-84" charset="0"/>
              </a:rPr>
              <a:t>ebp</a:t>
            </a:r>
            <a:r>
              <a:rPr lang="en-US" altLang="zh-TW" sz="1500" dirty="0">
                <a:latin typeface="Monaco" pitchFamily="-84" charset="0"/>
              </a:rPr>
              <a:t>  </a:t>
            </a:r>
          </a:p>
          <a:p>
            <a:pPr eaLnBrk="1" hangingPunct="1">
              <a:spcBef>
                <a:spcPct val="20000"/>
              </a:spcBef>
            </a:pPr>
            <a:r>
              <a:rPr lang="en-US" altLang="zh-TW" sz="1500" dirty="0">
                <a:latin typeface="Monaco" pitchFamily="-84" charset="0"/>
              </a:rPr>
              <a:t>00401001  </a:t>
            </a:r>
            <a:r>
              <a:rPr lang="en-US" altLang="zh-TW" sz="1500" dirty="0" err="1">
                <a:latin typeface="Monaco" pitchFamily="-84" charset="0"/>
              </a:rPr>
              <a:t>mov</a:t>
            </a:r>
            <a:r>
              <a:rPr lang="en-US" altLang="zh-TW" sz="1500" dirty="0">
                <a:latin typeface="Monaco" pitchFamily="-84" charset="0"/>
              </a:rPr>
              <a:t>         </a:t>
            </a:r>
            <a:r>
              <a:rPr lang="en-US" altLang="zh-TW" sz="1500" dirty="0" err="1">
                <a:latin typeface="Monaco" pitchFamily="-84" charset="0"/>
              </a:rPr>
              <a:t>ebp,esp</a:t>
            </a:r>
            <a:r>
              <a:rPr lang="en-US" altLang="zh-TW" sz="1500" dirty="0">
                <a:latin typeface="Monaco" pitchFamily="-84" charset="0"/>
              </a:rPr>
              <a:t> </a:t>
            </a:r>
          </a:p>
          <a:p>
            <a:pPr eaLnBrk="1" hangingPunct="1">
              <a:spcBef>
                <a:spcPct val="20000"/>
              </a:spcBef>
            </a:pPr>
            <a:r>
              <a:rPr lang="en-US" altLang="zh-TW" sz="1500" dirty="0">
                <a:latin typeface="Monaco" pitchFamily="-84" charset="0"/>
              </a:rPr>
              <a:t>00401003  </a:t>
            </a:r>
            <a:r>
              <a:rPr lang="en-US" altLang="zh-TW" sz="1500" dirty="0" err="1">
                <a:latin typeface="Monaco" pitchFamily="-84" charset="0"/>
              </a:rPr>
              <a:t>mov</a:t>
            </a:r>
            <a:r>
              <a:rPr lang="en-US" altLang="zh-TW" sz="1500" dirty="0">
                <a:latin typeface="Monaco" pitchFamily="-84" charset="0"/>
              </a:rPr>
              <a:t>         eax,0BEEFh </a:t>
            </a:r>
          </a:p>
          <a:p>
            <a:pPr eaLnBrk="1" hangingPunct="1">
              <a:spcBef>
                <a:spcPct val="20000"/>
              </a:spcBef>
            </a:pPr>
            <a:r>
              <a:rPr lang="en-US" altLang="zh-TW" sz="1500" dirty="0">
                <a:latin typeface="Monaco" pitchFamily="-84" charset="0"/>
              </a:rPr>
              <a:t>00401008  pop         </a:t>
            </a:r>
            <a:r>
              <a:rPr lang="en-US" altLang="zh-TW" sz="1500" dirty="0" err="1">
                <a:latin typeface="Monaco" pitchFamily="-84" charset="0"/>
              </a:rPr>
              <a:t>ebp</a:t>
            </a:r>
            <a:r>
              <a:rPr lang="en-US" altLang="zh-TW" sz="1500" dirty="0">
                <a:latin typeface="Monaco" pitchFamily="-84" charset="0"/>
              </a:rPr>
              <a:t>  </a:t>
            </a:r>
          </a:p>
          <a:p>
            <a:pPr eaLnBrk="1" hangingPunct="1">
              <a:spcBef>
                <a:spcPct val="20000"/>
              </a:spcBef>
            </a:pPr>
            <a:r>
              <a:rPr lang="en-US" altLang="zh-TW" sz="1500" dirty="0">
                <a:latin typeface="Monaco" pitchFamily="-84" charset="0"/>
              </a:rPr>
              <a:t>00401009  ret </a:t>
            </a:r>
          </a:p>
          <a:p>
            <a:pPr eaLnBrk="1" hangingPunct="1">
              <a:spcBef>
                <a:spcPct val="20000"/>
              </a:spcBef>
            </a:pPr>
            <a:r>
              <a:rPr lang="en-US" altLang="zh-TW" sz="1500" dirty="0">
                <a:latin typeface="Monaco" pitchFamily="-84" charset="0"/>
              </a:rPr>
              <a:t>main:</a:t>
            </a:r>
          </a:p>
          <a:p>
            <a:pPr eaLnBrk="1" hangingPunct="1">
              <a:spcBef>
                <a:spcPct val="20000"/>
              </a:spcBef>
            </a:pPr>
            <a:r>
              <a:rPr lang="en-US" altLang="zh-TW" sz="1500" dirty="0">
                <a:latin typeface="Monaco" pitchFamily="-84" charset="0"/>
              </a:rPr>
              <a:t>00401010  push        </a:t>
            </a:r>
            <a:r>
              <a:rPr lang="en-US" altLang="zh-TW" sz="1500" dirty="0" err="1">
                <a:latin typeface="Monaco" pitchFamily="-84" charset="0"/>
              </a:rPr>
              <a:t>ebp</a:t>
            </a:r>
            <a:endParaRPr lang="en-US" altLang="zh-TW" sz="1500" dirty="0">
              <a:latin typeface="Monaco" pitchFamily="-84" charset="0"/>
            </a:endParaRPr>
          </a:p>
          <a:p>
            <a:pPr eaLnBrk="1" hangingPunct="1">
              <a:spcBef>
                <a:spcPct val="20000"/>
              </a:spcBef>
            </a:pPr>
            <a:r>
              <a:rPr lang="en-US" altLang="zh-TW" sz="1500" dirty="0">
                <a:solidFill>
                  <a:srgbClr val="0000FF"/>
                </a:solidFill>
                <a:latin typeface="Monaco" pitchFamily="-84" charset="0"/>
              </a:rPr>
              <a:t>00401011  </a:t>
            </a:r>
            <a:r>
              <a:rPr lang="en-US" altLang="zh-TW" sz="1500" dirty="0" err="1">
                <a:solidFill>
                  <a:srgbClr val="0000FF"/>
                </a:solidFill>
                <a:latin typeface="Monaco" pitchFamily="-84" charset="0"/>
              </a:rPr>
              <a:t>mov</a:t>
            </a:r>
            <a:r>
              <a:rPr lang="en-US" altLang="zh-TW" sz="1500" dirty="0">
                <a:solidFill>
                  <a:srgbClr val="0000FF"/>
                </a:solidFill>
                <a:latin typeface="Monaco" pitchFamily="-84" charset="0"/>
              </a:rPr>
              <a:t>         </a:t>
            </a:r>
            <a:r>
              <a:rPr lang="en-US" altLang="zh-TW" sz="1500" dirty="0" err="1">
                <a:solidFill>
                  <a:srgbClr val="0000FF"/>
                </a:solidFill>
                <a:latin typeface="Monaco" pitchFamily="-84" charset="0"/>
              </a:rPr>
              <a:t>ebp,esp</a:t>
            </a:r>
            <a:r>
              <a:rPr lang="en-US" altLang="zh-TW" sz="1500" dirty="0">
                <a:latin typeface="Monaco" pitchFamily="-84" charset="0"/>
              </a:rPr>
              <a:t> </a:t>
            </a:r>
            <a:r>
              <a:rPr lang="en-US" altLang="zh-TW" sz="1500" b="1" dirty="0">
                <a:solidFill>
                  <a:srgbClr val="0000FF"/>
                </a:solidFill>
                <a:latin typeface="Wingdings" panose="05000000000000000000" pitchFamily="2" charset="2"/>
                <a:sym typeface="Wingdings" panose="05000000000000000000" pitchFamily="2" charset="2"/>
              </a:rPr>
              <a:t></a:t>
            </a:r>
            <a:endParaRPr lang="en-US" altLang="zh-TW" sz="1500" dirty="0">
              <a:latin typeface="Monaco" pitchFamily="-84" charset="0"/>
            </a:endParaRPr>
          </a:p>
          <a:p>
            <a:pPr eaLnBrk="1" hangingPunct="1">
              <a:spcBef>
                <a:spcPct val="20000"/>
              </a:spcBef>
            </a:pPr>
            <a:r>
              <a:rPr lang="en-US" altLang="zh-TW" sz="1500" dirty="0">
                <a:latin typeface="Monaco" pitchFamily="-84" charset="0"/>
              </a:rPr>
              <a:t>00401013  call        sub (401000h) </a:t>
            </a:r>
          </a:p>
          <a:p>
            <a:pPr eaLnBrk="1" hangingPunct="1">
              <a:spcBef>
                <a:spcPct val="20000"/>
              </a:spcBef>
            </a:pPr>
            <a:r>
              <a:rPr lang="en-US" altLang="zh-TW" sz="1500" dirty="0">
                <a:latin typeface="Monaco" pitchFamily="-84" charset="0"/>
              </a:rPr>
              <a:t>00401018  </a:t>
            </a:r>
            <a:r>
              <a:rPr lang="en-US" altLang="zh-TW" sz="1500" dirty="0" err="1">
                <a:latin typeface="Monaco" pitchFamily="-84" charset="0"/>
              </a:rPr>
              <a:t>mov</a:t>
            </a:r>
            <a:r>
              <a:rPr lang="en-US" altLang="zh-TW" sz="1500" dirty="0">
                <a:latin typeface="Monaco" pitchFamily="-84" charset="0"/>
              </a:rPr>
              <a:t>         eax,0F00Dh </a:t>
            </a:r>
          </a:p>
          <a:p>
            <a:pPr eaLnBrk="1" hangingPunct="1">
              <a:spcBef>
                <a:spcPct val="20000"/>
              </a:spcBef>
            </a:pPr>
            <a:r>
              <a:rPr lang="en-US" altLang="zh-TW" sz="1500" dirty="0">
                <a:latin typeface="Monaco" pitchFamily="-84" charset="0"/>
              </a:rPr>
              <a:t>0040101D  pop         </a:t>
            </a:r>
            <a:r>
              <a:rPr lang="en-US" altLang="zh-TW" sz="1500" dirty="0" err="1">
                <a:latin typeface="Monaco" pitchFamily="-84" charset="0"/>
              </a:rPr>
              <a:t>ebp</a:t>
            </a:r>
            <a:r>
              <a:rPr lang="en-US" altLang="zh-TW" sz="1500" dirty="0">
                <a:latin typeface="Monaco" pitchFamily="-84" charset="0"/>
              </a:rPr>
              <a:t>  </a:t>
            </a:r>
          </a:p>
          <a:p>
            <a:pPr eaLnBrk="1" hangingPunct="1">
              <a:spcBef>
                <a:spcPct val="20000"/>
              </a:spcBef>
            </a:pPr>
            <a:r>
              <a:rPr lang="en-US" altLang="zh-TW" sz="1500" dirty="0">
                <a:latin typeface="Monaco" pitchFamily="-84" charset="0"/>
              </a:rPr>
              <a:t>0040101E  ret </a:t>
            </a:r>
          </a:p>
        </p:txBody>
      </p:sp>
      <p:sp>
        <p:nvSpPr>
          <p:cNvPr id="17" name="向右箭號 16"/>
          <p:cNvSpPr/>
          <p:nvPr/>
        </p:nvSpPr>
        <p:spPr>
          <a:xfrm>
            <a:off x="103093" y="4642649"/>
            <a:ext cx="770965" cy="55686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EIP</a:t>
            </a:r>
            <a:endParaRPr lang="zh-TW" altLang="en-US" dirty="0"/>
          </a:p>
        </p:txBody>
      </p:sp>
      <p:sp>
        <p:nvSpPr>
          <p:cNvPr id="3" name="弧形箭號 (左彎) 2"/>
          <p:cNvSpPr/>
          <p:nvPr/>
        </p:nvSpPr>
        <p:spPr>
          <a:xfrm rot="10960269">
            <a:off x="5549884" y="1185346"/>
            <a:ext cx="415738" cy="67284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21" name="向右箭號 20"/>
          <p:cNvSpPr/>
          <p:nvPr/>
        </p:nvSpPr>
        <p:spPr>
          <a:xfrm>
            <a:off x="4096656" y="3140865"/>
            <a:ext cx="770965" cy="556865"/>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ESP</a:t>
            </a:r>
            <a:endParaRPr lang="zh-TW" altLang="en-US" dirty="0"/>
          </a:p>
        </p:txBody>
      </p:sp>
      <p:sp>
        <p:nvSpPr>
          <p:cNvPr id="22" name="向右箭號 21"/>
          <p:cNvSpPr/>
          <p:nvPr/>
        </p:nvSpPr>
        <p:spPr>
          <a:xfrm>
            <a:off x="3451411" y="3152801"/>
            <a:ext cx="770965" cy="556865"/>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EBP</a:t>
            </a:r>
            <a:endParaRPr lang="zh-TW" altLang="en-US" dirty="0"/>
          </a:p>
        </p:txBody>
      </p:sp>
    </p:spTree>
    <p:extLst>
      <p:ext uri="{BB962C8B-B14F-4D97-AF65-F5344CB8AC3E}">
        <p14:creationId xmlns:p14="http://schemas.microsoft.com/office/powerpoint/2010/main" val="16168310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685800" y="-152400"/>
            <a:ext cx="7772400" cy="1143000"/>
          </a:xfrm>
        </p:spPr>
        <p:txBody>
          <a:bodyPr/>
          <a:lstStyle/>
          <a:p>
            <a:pPr eaLnBrk="1" hangingPunct="1"/>
            <a:r>
              <a:rPr lang="en-US" altLang="zh-TW" dirty="0" smtClean="0"/>
              <a:t>Example1.c 4</a:t>
            </a:r>
          </a:p>
        </p:txBody>
      </p:sp>
      <p:sp>
        <p:nvSpPr>
          <p:cNvPr id="11161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5D110CE-E0FE-4632-AC1C-157FCDA6004D}" type="slidenum">
              <a:rPr lang="en-US" altLang="zh-TW" sz="1400"/>
              <a:pPr/>
              <a:t>25</a:t>
            </a:fld>
            <a:endParaRPr lang="en-US" altLang="zh-TW" sz="1400"/>
          </a:p>
        </p:txBody>
      </p:sp>
      <p:sp>
        <p:nvSpPr>
          <p:cNvPr id="111619" name="Rectangle 96"/>
          <p:cNvSpPr>
            <a:spLocks noChangeArrowheads="1"/>
          </p:cNvSpPr>
          <p:nvPr/>
        </p:nvSpPr>
        <p:spPr bwMode="auto">
          <a:xfrm>
            <a:off x="794731" y="993825"/>
            <a:ext cx="3332163"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TW" sz="2000" b="1" dirty="0"/>
              <a:t>Key: </a:t>
            </a:r>
          </a:p>
          <a:p>
            <a:r>
              <a:rPr lang="en-US" altLang="zh-TW" sz="2000" b="1" dirty="0">
                <a:solidFill>
                  <a:srgbClr val="0000FF"/>
                </a:solidFill>
                <a:latin typeface="Wingdings" panose="05000000000000000000" pitchFamily="2" charset="2"/>
                <a:sym typeface="Wingdings" panose="05000000000000000000" pitchFamily="2" charset="2"/>
              </a:rPr>
              <a:t></a:t>
            </a:r>
            <a:r>
              <a:rPr lang="en-US" altLang="zh-TW" sz="2000" b="1" dirty="0">
                <a:solidFill>
                  <a:srgbClr val="0000FF"/>
                </a:solidFill>
              </a:rPr>
              <a:t>executed instruction</a:t>
            </a:r>
            <a:r>
              <a:rPr lang="en-US" altLang="zh-TW" sz="2000" b="1" dirty="0"/>
              <a:t>, </a:t>
            </a:r>
          </a:p>
          <a:p>
            <a:r>
              <a:rPr lang="en-US" altLang="zh-TW" sz="2000" b="1" dirty="0">
                <a:solidFill>
                  <a:srgbClr val="FF0000"/>
                </a:solidFill>
                <a:latin typeface="Wingdings" panose="05000000000000000000" pitchFamily="2" charset="2"/>
                <a:sym typeface="Wingdings" panose="05000000000000000000" pitchFamily="2" charset="2"/>
              </a:rPr>
              <a:t></a:t>
            </a:r>
            <a:r>
              <a:rPr lang="en-US" altLang="zh-TW" sz="2000" b="1" dirty="0">
                <a:solidFill>
                  <a:srgbClr val="FF0000"/>
                </a:solidFill>
              </a:rPr>
              <a:t>modified value</a:t>
            </a:r>
            <a:endParaRPr lang="en-US" altLang="zh-TW" sz="2000" b="1" dirty="0"/>
          </a:p>
          <a:p>
            <a:r>
              <a:rPr lang="en-US" altLang="zh-TW" sz="2000" b="1" dirty="0">
                <a:solidFill>
                  <a:srgbClr val="408000"/>
                </a:solidFill>
                <a:latin typeface="Wingdings" panose="05000000000000000000" pitchFamily="2" charset="2"/>
                <a:sym typeface="Wingdings" panose="05000000000000000000" pitchFamily="2" charset="2"/>
              </a:rPr>
              <a:t></a:t>
            </a:r>
            <a:r>
              <a:rPr lang="en-US" altLang="zh-TW" sz="2000" b="1" dirty="0">
                <a:solidFill>
                  <a:srgbClr val="408000"/>
                </a:solidFill>
              </a:rPr>
              <a:t>start value</a:t>
            </a:r>
            <a:r>
              <a:rPr lang="en-US" altLang="zh-TW" b="1" dirty="0"/>
              <a:t> </a:t>
            </a:r>
          </a:p>
        </p:txBody>
      </p:sp>
      <p:graphicFrame>
        <p:nvGraphicFramePr>
          <p:cNvPr id="104616" name="Group 168"/>
          <p:cNvGraphicFramePr>
            <a:graphicFrameLocks noGrp="1"/>
          </p:cNvGraphicFramePr>
          <p:nvPr>
            <p:extLst>
              <p:ext uri="{D42A27DB-BD31-4B8C-83A1-F6EECF244321}">
                <p14:modId xmlns:p14="http://schemas.microsoft.com/office/powerpoint/2010/main" val="2595702558"/>
              </p:ext>
            </p:extLst>
          </p:nvPr>
        </p:nvGraphicFramePr>
        <p:xfrm>
          <a:off x="6000750" y="834958"/>
          <a:ext cx="2971800" cy="1006014"/>
        </p:xfrm>
        <a:graphic>
          <a:graphicData uri="http://schemas.openxmlformats.org/drawingml/2006/table">
            <a:tbl>
              <a:tblPr/>
              <a:tblGrid>
                <a:gridCol w="874713"/>
                <a:gridCol w="2097087"/>
              </a:tblGrid>
              <a:tr h="334963">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dirty="0" err="1" smtClean="0">
                          <a:ln>
                            <a:noFill/>
                          </a:ln>
                          <a:solidFill>
                            <a:schemeClr val="tx1"/>
                          </a:solidFill>
                          <a:effectLst/>
                          <a:latin typeface="Arial" panose="020B0604020202020204" pitchFamily="34" charset="0"/>
                          <a:ea typeface="MS PGothic" panose="020B0600070205080204" pitchFamily="34" charset="-128"/>
                        </a:rPr>
                        <a:t>eax</a:t>
                      </a:r>
                      <a:endParaRPr kumimoji="0" lang="en-US" altLang="zh-TW" sz="1400" b="0" i="0" u="none" strike="noStrike" cap="none" normalizeH="0" baseline="0" dirty="0" smtClean="0">
                        <a:ln>
                          <a:noFill/>
                        </a:ln>
                        <a:solidFill>
                          <a:schemeClr val="tx1"/>
                        </a:solidFill>
                        <a:effectLst/>
                        <a:latin typeface="Arial" panose="020B0604020202020204" pitchFamily="34" charset="0"/>
                        <a:ea typeface="MS PGothic" panose="020B0600070205080204" pitchFamily="34" charset="-128"/>
                      </a:endParaRPr>
                    </a:p>
                  </a:txBody>
                  <a:tcPr marT="45749" marB="457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dirty="0" smtClean="0">
                          <a:ln>
                            <a:noFill/>
                          </a:ln>
                          <a:solidFill>
                            <a:srgbClr val="408000"/>
                          </a:solidFill>
                          <a:effectLst/>
                          <a:latin typeface="Arial" panose="020B0604020202020204" pitchFamily="34" charset="0"/>
                          <a:ea typeface="MS PGothic" panose="020B0600070205080204" pitchFamily="34" charset="-128"/>
                        </a:rPr>
                        <a:t>0x003435C0</a:t>
                      </a:r>
                      <a:r>
                        <a:rPr kumimoji="0" lang="en-US" altLang="zh-TW" sz="1400" b="0" i="0" u="none" strike="noStrike" cap="none" normalizeH="0" baseline="0" dirty="0" smtClean="0">
                          <a:ln>
                            <a:noFill/>
                          </a:ln>
                          <a:solidFill>
                            <a:srgbClr val="408000"/>
                          </a:solidFill>
                          <a:effectLst/>
                          <a:latin typeface="Arial" panose="020B0604020202020204" pitchFamily="34" charset="0"/>
                          <a:ea typeface="MS PGothic" panose="020B0600070205080204" pitchFamily="34" charset="-128"/>
                        </a:rPr>
                        <a:t> </a:t>
                      </a:r>
                      <a:r>
                        <a:rPr kumimoji="0" lang="en-US" altLang="zh-TW" sz="1400" b="0" i="0" u="none" strike="noStrike" cap="none" normalizeH="0" baseline="0" dirty="0" smtClean="0">
                          <a:ln>
                            <a:noFill/>
                          </a:ln>
                          <a:solidFill>
                            <a:srgbClr val="408000"/>
                          </a:solidFill>
                          <a:effectLst/>
                          <a:latin typeface="Wingdings" panose="05000000000000000000" pitchFamily="2" charset="2"/>
                          <a:ea typeface="MS PGothic" panose="020B0600070205080204" pitchFamily="34" charset="-128"/>
                          <a:sym typeface="Wingdings" panose="05000000000000000000" pitchFamily="2" charset="2"/>
                        </a:rPr>
                        <a:t></a:t>
                      </a:r>
                    </a:p>
                  </a:txBody>
                  <a:tcPr marT="45749" marB="457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rPr>
                        <a:t>ebp</a:t>
                      </a:r>
                    </a:p>
                  </a:txBody>
                  <a:tcPr marT="45749" marB="457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rPr>
                        <a:t>0x0012FF68</a:t>
                      </a:r>
                      <a:endParaRPr kumimoji="0" lang="en-US" altLang="zh-TW" sz="2000" b="1" i="0" u="none" strike="noStrike" cap="none" normalizeH="0" baseline="0" smtClean="0">
                        <a:ln>
                          <a:noFill/>
                        </a:ln>
                        <a:solidFill>
                          <a:srgbClr val="FF0000"/>
                        </a:solidFill>
                        <a:effectLst/>
                        <a:latin typeface="Wingdings" panose="05000000000000000000" pitchFamily="2" charset="2"/>
                        <a:ea typeface="MS PGothic" panose="020B0600070205080204" pitchFamily="34" charset="-128"/>
                        <a:sym typeface="Wingdings" panose="05000000000000000000" pitchFamily="2" charset="2"/>
                      </a:endParaRPr>
                    </a:p>
                  </a:txBody>
                  <a:tcPr marT="45749" marB="457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rPr>
                        <a:t>esp</a:t>
                      </a:r>
                    </a:p>
                  </a:txBody>
                  <a:tcPr marT="45749" marB="457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dirty="0" smtClean="0">
                          <a:ln>
                            <a:noFill/>
                          </a:ln>
                          <a:solidFill>
                            <a:srgbClr val="FF0000"/>
                          </a:solidFill>
                          <a:effectLst/>
                          <a:latin typeface="Arial" panose="020B0604020202020204" pitchFamily="34" charset="0"/>
                          <a:ea typeface="MS PGothic" panose="020B0600070205080204" pitchFamily="34" charset="-128"/>
                        </a:rPr>
                        <a:t>0x0012FF64 </a:t>
                      </a:r>
                      <a:r>
                        <a:rPr kumimoji="0" lang="en-US" altLang="zh-TW" sz="1500" b="1" i="0" u="none" strike="noStrike" cap="none" normalizeH="0" baseline="0" dirty="0" smtClean="0">
                          <a:ln>
                            <a:noFill/>
                          </a:ln>
                          <a:solidFill>
                            <a:srgbClr val="FF0000"/>
                          </a:solidFill>
                          <a:effectLst/>
                          <a:latin typeface="Wingdings" panose="05000000000000000000" pitchFamily="2" charset="2"/>
                          <a:ea typeface="MS PGothic" panose="020B0600070205080204" pitchFamily="34" charset="-128"/>
                          <a:sym typeface="Wingdings" panose="05000000000000000000" pitchFamily="2" charset="2"/>
                        </a:rPr>
                        <a:t></a:t>
                      </a:r>
                      <a:endParaRPr kumimoji="0" lang="en-US" altLang="zh-TW" sz="2000" b="1" i="0" u="none" strike="noStrike" cap="none" normalizeH="0" baseline="0" dirty="0" smtClean="0">
                        <a:ln>
                          <a:noFill/>
                        </a:ln>
                        <a:solidFill>
                          <a:srgbClr val="FF0000"/>
                        </a:solidFill>
                        <a:effectLst/>
                        <a:latin typeface="Wingdings" panose="05000000000000000000" pitchFamily="2" charset="2"/>
                        <a:ea typeface="MS PGothic" panose="020B0600070205080204" pitchFamily="34" charset="-128"/>
                        <a:sym typeface="Wingdings" panose="05000000000000000000" pitchFamily="2" charset="2"/>
                      </a:endParaRPr>
                    </a:p>
                  </a:txBody>
                  <a:tcPr marT="45749" marB="457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04587" name="Group 139"/>
          <p:cNvGraphicFramePr>
            <a:graphicFrameLocks noGrp="1"/>
          </p:cNvGraphicFramePr>
          <p:nvPr/>
        </p:nvGraphicFramePr>
        <p:xfrm>
          <a:off x="6781800" y="3200402"/>
          <a:ext cx="2286000" cy="2667001"/>
        </p:xfrm>
        <a:graphic>
          <a:graphicData uri="http://schemas.openxmlformats.org/drawingml/2006/table">
            <a:tbl>
              <a:tblPr/>
              <a:tblGrid>
                <a:gridCol w="2286000"/>
              </a:tblGrid>
              <a:tr h="473075">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rPr>
                        <a:t>0x0012FFB8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688">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rgbClr val="FF0000"/>
                          </a:solidFill>
                          <a:effectLst/>
                          <a:latin typeface="Arial" panose="020B0604020202020204" pitchFamily="34" charset="0"/>
                          <a:ea typeface="MS PGothic" panose="020B0600070205080204" pitchFamily="34" charset="-128"/>
                        </a:rPr>
                        <a:t>0x00401018 </a:t>
                      </a:r>
                      <a:r>
                        <a:rPr kumimoji="0" lang="en-US" altLang="zh-TW" sz="2000" b="1" i="0" u="none" strike="noStrike" cap="none" normalizeH="0" baseline="0" smtClean="0">
                          <a:ln>
                            <a:noFill/>
                          </a:ln>
                          <a:solidFill>
                            <a:srgbClr val="FF0000"/>
                          </a:solidFill>
                          <a:effectLst/>
                          <a:latin typeface="Wingdings" panose="05000000000000000000" pitchFamily="2" charset="2"/>
                          <a:ea typeface="MS PGothic" panose="020B0600070205080204" pitchFamily="34" charset="-128"/>
                          <a:sym typeface="Wingdings" panose="05000000000000000000" pitchFamily="2" charset="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275">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rPr>
                        <a:t>undef</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688">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rPr>
                        <a:t>undef</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275">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rPr>
                        <a:t>undef</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1648" name="Line 153"/>
          <p:cNvSpPr>
            <a:spLocks noChangeShapeType="1"/>
          </p:cNvSpPr>
          <p:nvPr/>
        </p:nvSpPr>
        <p:spPr bwMode="auto">
          <a:xfrm flipV="1">
            <a:off x="7848600" y="2438400"/>
            <a:ext cx="0" cy="304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11649" name="Line 154"/>
          <p:cNvSpPr>
            <a:spLocks noChangeShapeType="1"/>
          </p:cNvSpPr>
          <p:nvPr/>
        </p:nvSpPr>
        <p:spPr bwMode="auto">
          <a:xfrm rot="10800000" flipV="1">
            <a:off x="7848600" y="5867400"/>
            <a:ext cx="0" cy="304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11650" name="Rectangle 155"/>
          <p:cNvSpPr>
            <a:spLocks noChangeArrowheads="1"/>
          </p:cNvSpPr>
          <p:nvPr/>
        </p:nvSpPr>
        <p:spPr bwMode="auto">
          <a:xfrm>
            <a:off x="4800602" y="5410202"/>
            <a:ext cx="19143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TW"/>
              <a:t>0x0012FF58</a:t>
            </a:r>
          </a:p>
        </p:txBody>
      </p:sp>
      <p:sp>
        <p:nvSpPr>
          <p:cNvPr id="111651" name="Rectangle 156"/>
          <p:cNvSpPr>
            <a:spLocks noChangeArrowheads="1"/>
          </p:cNvSpPr>
          <p:nvPr/>
        </p:nvSpPr>
        <p:spPr bwMode="auto">
          <a:xfrm>
            <a:off x="4800602" y="4800602"/>
            <a:ext cx="19656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TW"/>
              <a:t>0x0012FF5C</a:t>
            </a:r>
          </a:p>
        </p:txBody>
      </p:sp>
      <p:sp>
        <p:nvSpPr>
          <p:cNvPr id="111652" name="Rectangle 157"/>
          <p:cNvSpPr>
            <a:spLocks noChangeArrowheads="1"/>
          </p:cNvSpPr>
          <p:nvPr/>
        </p:nvSpPr>
        <p:spPr bwMode="auto">
          <a:xfrm>
            <a:off x="4800602" y="4267202"/>
            <a:ext cx="19143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TW"/>
              <a:t>0x0012FF60</a:t>
            </a:r>
          </a:p>
        </p:txBody>
      </p:sp>
      <p:sp>
        <p:nvSpPr>
          <p:cNvPr id="111653" name="Rectangle 158"/>
          <p:cNvSpPr>
            <a:spLocks noChangeArrowheads="1"/>
          </p:cNvSpPr>
          <p:nvPr/>
        </p:nvSpPr>
        <p:spPr bwMode="auto">
          <a:xfrm>
            <a:off x="4800602" y="3733802"/>
            <a:ext cx="19143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TW"/>
              <a:t>0x0012FF64</a:t>
            </a:r>
          </a:p>
        </p:txBody>
      </p:sp>
      <p:sp>
        <p:nvSpPr>
          <p:cNvPr id="111654" name="Rectangle 159"/>
          <p:cNvSpPr>
            <a:spLocks noChangeArrowheads="1"/>
          </p:cNvSpPr>
          <p:nvPr/>
        </p:nvSpPr>
        <p:spPr bwMode="auto">
          <a:xfrm>
            <a:off x="4800602" y="3200402"/>
            <a:ext cx="19143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TW"/>
              <a:t>0x0012FF68</a:t>
            </a:r>
          </a:p>
        </p:txBody>
      </p:sp>
      <p:graphicFrame>
        <p:nvGraphicFramePr>
          <p:cNvPr id="104608" name="Group 160"/>
          <p:cNvGraphicFramePr>
            <a:graphicFrameLocks noGrp="1"/>
          </p:cNvGraphicFramePr>
          <p:nvPr/>
        </p:nvGraphicFramePr>
        <p:xfrm>
          <a:off x="6781800" y="2727327"/>
          <a:ext cx="2286000" cy="473075"/>
        </p:xfrm>
        <a:graphic>
          <a:graphicData uri="http://schemas.openxmlformats.org/drawingml/2006/table">
            <a:tbl>
              <a:tblPr/>
              <a:tblGrid>
                <a:gridCol w="2286000"/>
              </a:tblGrid>
              <a:tr h="473075">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rgbClr val="408000"/>
                          </a:solidFill>
                          <a:effectLst/>
                          <a:latin typeface="Arial" panose="020B0604020202020204" pitchFamily="34" charset="0"/>
                          <a:ea typeface="MS PGothic" panose="020B0600070205080204" pitchFamily="34" charset="-128"/>
                        </a:rPr>
                        <a:t>0x004012E8 </a:t>
                      </a:r>
                      <a:r>
                        <a:rPr kumimoji="0" lang="en-US" altLang="zh-TW" sz="2000" b="1" i="0" u="none" strike="noStrike" cap="none" normalizeH="0" baseline="0" smtClean="0">
                          <a:ln>
                            <a:noFill/>
                          </a:ln>
                          <a:solidFill>
                            <a:srgbClr val="408000"/>
                          </a:solidFill>
                          <a:effectLst/>
                          <a:latin typeface="Wingdings" panose="05000000000000000000" pitchFamily="2" charset="2"/>
                          <a:ea typeface="MS PGothic" panose="020B0600070205080204" pitchFamily="34" charset="-128"/>
                          <a:sym typeface="Wingdings" panose="05000000000000000000" pitchFamily="2" charset="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1661" name="Rectangle 166"/>
          <p:cNvSpPr>
            <a:spLocks noChangeArrowheads="1"/>
          </p:cNvSpPr>
          <p:nvPr/>
        </p:nvSpPr>
        <p:spPr bwMode="auto">
          <a:xfrm>
            <a:off x="4810127" y="2743202"/>
            <a:ext cx="19656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TW"/>
              <a:t>0x0012FF6C</a:t>
            </a:r>
          </a:p>
        </p:txBody>
      </p:sp>
      <p:sp>
        <p:nvSpPr>
          <p:cNvPr id="111662" name="Rectangle 169"/>
          <p:cNvSpPr>
            <a:spLocks noChangeArrowheads="1"/>
          </p:cNvSpPr>
          <p:nvPr/>
        </p:nvSpPr>
        <p:spPr bwMode="auto">
          <a:xfrm>
            <a:off x="838200" y="2546351"/>
            <a:ext cx="3505202" cy="3810000"/>
          </a:xfrm>
          <a:prstGeom prst="rect">
            <a:avLst/>
          </a:prstGeom>
          <a:solidFill>
            <a:schemeClr val="accent4">
              <a:lumMod val="20000"/>
              <a:lumOff val="80000"/>
            </a:schemeClr>
          </a:solidFill>
          <a:ln>
            <a:noFill/>
          </a:ln>
          <a:extLst/>
        </p:spPr>
        <p:txBody>
          <a:bodyPr/>
          <a:lstStyle>
            <a:lvl1pPr marL="342900" indent="-3429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20000"/>
              </a:spcBef>
            </a:pPr>
            <a:r>
              <a:rPr lang="en-US" altLang="zh-TW" sz="1500" dirty="0">
                <a:latin typeface="Monaco" pitchFamily="-84" charset="0"/>
              </a:rPr>
              <a:t>sub:</a:t>
            </a:r>
          </a:p>
          <a:p>
            <a:pPr eaLnBrk="1" hangingPunct="1">
              <a:spcBef>
                <a:spcPct val="20000"/>
              </a:spcBef>
            </a:pPr>
            <a:r>
              <a:rPr lang="en-US" altLang="zh-TW" sz="1500" dirty="0">
                <a:latin typeface="Monaco" pitchFamily="-84" charset="0"/>
              </a:rPr>
              <a:t>00401000  push        </a:t>
            </a:r>
            <a:r>
              <a:rPr lang="en-US" altLang="zh-TW" sz="1500" dirty="0" err="1">
                <a:latin typeface="Monaco" pitchFamily="-84" charset="0"/>
              </a:rPr>
              <a:t>ebp</a:t>
            </a:r>
            <a:r>
              <a:rPr lang="en-US" altLang="zh-TW" sz="1500" dirty="0">
                <a:latin typeface="Monaco" pitchFamily="-84" charset="0"/>
              </a:rPr>
              <a:t>  </a:t>
            </a:r>
          </a:p>
          <a:p>
            <a:pPr eaLnBrk="1" hangingPunct="1">
              <a:spcBef>
                <a:spcPct val="20000"/>
              </a:spcBef>
            </a:pPr>
            <a:r>
              <a:rPr lang="en-US" altLang="zh-TW" sz="1500" dirty="0">
                <a:latin typeface="Monaco" pitchFamily="-84" charset="0"/>
              </a:rPr>
              <a:t>00401001  </a:t>
            </a:r>
            <a:r>
              <a:rPr lang="en-US" altLang="zh-TW" sz="1500" dirty="0" err="1">
                <a:latin typeface="Monaco" pitchFamily="-84" charset="0"/>
              </a:rPr>
              <a:t>mov</a:t>
            </a:r>
            <a:r>
              <a:rPr lang="en-US" altLang="zh-TW" sz="1500" dirty="0">
                <a:latin typeface="Monaco" pitchFamily="-84" charset="0"/>
              </a:rPr>
              <a:t>         </a:t>
            </a:r>
            <a:r>
              <a:rPr lang="en-US" altLang="zh-TW" sz="1500" dirty="0" err="1">
                <a:latin typeface="Monaco" pitchFamily="-84" charset="0"/>
              </a:rPr>
              <a:t>ebp,esp</a:t>
            </a:r>
            <a:r>
              <a:rPr lang="en-US" altLang="zh-TW" sz="1500" dirty="0">
                <a:latin typeface="Monaco" pitchFamily="-84" charset="0"/>
              </a:rPr>
              <a:t> </a:t>
            </a:r>
          </a:p>
          <a:p>
            <a:pPr eaLnBrk="1" hangingPunct="1">
              <a:spcBef>
                <a:spcPct val="20000"/>
              </a:spcBef>
            </a:pPr>
            <a:r>
              <a:rPr lang="en-US" altLang="zh-TW" sz="1500" dirty="0">
                <a:latin typeface="Monaco" pitchFamily="-84" charset="0"/>
              </a:rPr>
              <a:t>00401003  </a:t>
            </a:r>
            <a:r>
              <a:rPr lang="en-US" altLang="zh-TW" sz="1500" dirty="0" err="1">
                <a:latin typeface="Monaco" pitchFamily="-84" charset="0"/>
              </a:rPr>
              <a:t>mov</a:t>
            </a:r>
            <a:r>
              <a:rPr lang="en-US" altLang="zh-TW" sz="1500" dirty="0">
                <a:latin typeface="Monaco" pitchFamily="-84" charset="0"/>
              </a:rPr>
              <a:t>         eax,0BEEFh </a:t>
            </a:r>
          </a:p>
          <a:p>
            <a:pPr eaLnBrk="1" hangingPunct="1">
              <a:spcBef>
                <a:spcPct val="20000"/>
              </a:spcBef>
            </a:pPr>
            <a:r>
              <a:rPr lang="en-US" altLang="zh-TW" sz="1500" dirty="0">
                <a:latin typeface="Monaco" pitchFamily="-84" charset="0"/>
              </a:rPr>
              <a:t>00401008  pop         </a:t>
            </a:r>
            <a:r>
              <a:rPr lang="en-US" altLang="zh-TW" sz="1500" dirty="0" err="1">
                <a:latin typeface="Monaco" pitchFamily="-84" charset="0"/>
              </a:rPr>
              <a:t>ebp</a:t>
            </a:r>
            <a:r>
              <a:rPr lang="en-US" altLang="zh-TW" sz="1500" dirty="0">
                <a:latin typeface="Monaco" pitchFamily="-84" charset="0"/>
              </a:rPr>
              <a:t>  </a:t>
            </a:r>
          </a:p>
          <a:p>
            <a:pPr eaLnBrk="1" hangingPunct="1">
              <a:spcBef>
                <a:spcPct val="20000"/>
              </a:spcBef>
            </a:pPr>
            <a:r>
              <a:rPr lang="en-US" altLang="zh-TW" sz="1500" dirty="0">
                <a:latin typeface="Monaco" pitchFamily="-84" charset="0"/>
              </a:rPr>
              <a:t>00401009  ret </a:t>
            </a:r>
          </a:p>
          <a:p>
            <a:pPr eaLnBrk="1" hangingPunct="1">
              <a:spcBef>
                <a:spcPct val="20000"/>
              </a:spcBef>
            </a:pPr>
            <a:r>
              <a:rPr lang="en-US" altLang="zh-TW" sz="1500" dirty="0">
                <a:latin typeface="Monaco" pitchFamily="-84" charset="0"/>
              </a:rPr>
              <a:t>main:</a:t>
            </a:r>
          </a:p>
          <a:p>
            <a:pPr eaLnBrk="1" hangingPunct="1">
              <a:spcBef>
                <a:spcPct val="20000"/>
              </a:spcBef>
            </a:pPr>
            <a:r>
              <a:rPr lang="en-US" altLang="zh-TW" sz="1500" dirty="0">
                <a:latin typeface="Monaco" pitchFamily="-84" charset="0"/>
              </a:rPr>
              <a:t>00401010  push        </a:t>
            </a:r>
            <a:r>
              <a:rPr lang="en-US" altLang="zh-TW" sz="1500" dirty="0" err="1">
                <a:latin typeface="Monaco" pitchFamily="-84" charset="0"/>
              </a:rPr>
              <a:t>ebp</a:t>
            </a:r>
            <a:endParaRPr lang="en-US" altLang="zh-TW" sz="1500" dirty="0">
              <a:latin typeface="Monaco" pitchFamily="-84" charset="0"/>
            </a:endParaRPr>
          </a:p>
          <a:p>
            <a:pPr eaLnBrk="1" hangingPunct="1">
              <a:spcBef>
                <a:spcPct val="20000"/>
              </a:spcBef>
            </a:pPr>
            <a:r>
              <a:rPr lang="en-US" altLang="zh-TW" sz="1500" dirty="0">
                <a:latin typeface="Monaco" pitchFamily="-84" charset="0"/>
              </a:rPr>
              <a:t>00401011  </a:t>
            </a:r>
            <a:r>
              <a:rPr lang="en-US" altLang="zh-TW" sz="1500" dirty="0" err="1">
                <a:latin typeface="Monaco" pitchFamily="-84" charset="0"/>
              </a:rPr>
              <a:t>mov</a:t>
            </a:r>
            <a:r>
              <a:rPr lang="en-US" altLang="zh-TW" sz="1500" dirty="0">
                <a:latin typeface="Monaco" pitchFamily="-84" charset="0"/>
              </a:rPr>
              <a:t>         </a:t>
            </a:r>
            <a:r>
              <a:rPr lang="en-US" altLang="zh-TW" sz="1500" dirty="0" err="1">
                <a:latin typeface="Monaco" pitchFamily="-84" charset="0"/>
              </a:rPr>
              <a:t>ebp,esp</a:t>
            </a:r>
            <a:endParaRPr lang="en-US" altLang="zh-TW" sz="1500" dirty="0">
              <a:latin typeface="Monaco" pitchFamily="-84" charset="0"/>
            </a:endParaRPr>
          </a:p>
          <a:p>
            <a:pPr eaLnBrk="1" hangingPunct="1">
              <a:spcBef>
                <a:spcPct val="20000"/>
              </a:spcBef>
            </a:pPr>
            <a:r>
              <a:rPr lang="en-US" altLang="zh-TW" sz="1500" dirty="0">
                <a:solidFill>
                  <a:srgbClr val="0000FF"/>
                </a:solidFill>
                <a:latin typeface="Monaco" pitchFamily="-84" charset="0"/>
              </a:rPr>
              <a:t>00401013  call        sub (401000h)</a:t>
            </a:r>
            <a:r>
              <a:rPr lang="en-US" altLang="zh-TW" sz="1500" dirty="0">
                <a:latin typeface="Monaco" pitchFamily="-84" charset="0"/>
              </a:rPr>
              <a:t> </a:t>
            </a:r>
            <a:r>
              <a:rPr lang="en-US" altLang="zh-TW" sz="1500" b="1" dirty="0">
                <a:solidFill>
                  <a:srgbClr val="0000FF"/>
                </a:solidFill>
                <a:latin typeface="Wingdings" panose="05000000000000000000" pitchFamily="2" charset="2"/>
                <a:sym typeface="Wingdings" panose="05000000000000000000" pitchFamily="2" charset="2"/>
              </a:rPr>
              <a:t></a:t>
            </a:r>
            <a:endParaRPr lang="en-US" altLang="zh-TW" sz="1500" dirty="0">
              <a:latin typeface="Monaco" pitchFamily="-84" charset="0"/>
            </a:endParaRPr>
          </a:p>
          <a:p>
            <a:pPr eaLnBrk="1" hangingPunct="1">
              <a:spcBef>
                <a:spcPct val="20000"/>
              </a:spcBef>
            </a:pPr>
            <a:r>
              <a:rPr lang="en-US" altLang="zh-TW" sz="1500" dirty="0">
                <a:latin typeface="Monaco" pitchFamily="-84" charset="0"/>
              </a:rPr>
              <a:t>00401018  </a:t>
            </a:r>
            <a:r>
              <a:rPr lang="en-US" altLang="zh-TW" sz="1500" dirty="0" err="1">
                <a:latin typeface="Monaco" pitchFamily="-84" charset="0"/>
              </a:rPr>
              <a:t>mov</a:t>
            </a:r>
            <a:r>
              <a:rPr lang="en-US" altLang="zh-TW" sz="1500" dirty="0">
                <a:latin typeface="Monaco" pitchFamily="-84" charset="0"/>
              </a:rPr>
              <a:t>         eax,0F00Dh </a:t>
            </a:r>
          </a:p>
          <a:p>
            <a:pPr eaLnBrk="1" hangingPunct="1">
              <a:spcBef>
                <a:spcPct val="20000"/>
              </a:spcBef>
            </a:pPr>
            <a:r>
              <a:rPr lang="en-US" altLang="zh-TW" sz="1500" dirty="0">
                <a:latin typeface="Monaco" pitchFamily="-84" charset="0"/>
              </a:rPr>
              <a:t>0040101D  pop         </a:t>
            </a:r>
            <a:r>
              <a:rPr lang="en-US" altLang="zh-TW" sz="1500" dirty="0" err="1">
                <a:latin typeface="Monaco" pitchFamily="-84" charset="0"/>
              </a:rPr>
              <a:t>ebp</a:t>
            </a:r>
            <a:r>
              <a:rPr lang="en-US" altLang="zh-TW" sz="1500" dirty="0">
                <a:latin typeface="Monaco" pitchFamily="-84" charset="0"/>
              </a:rPr>
              <a:t>  </a:t>
            </a:r>
          </a:p>
          <a:p>
            <a:pPr eaLnBrk="1" hangingPunct="1">
              <a:spcBef>
                <a:spcPct val="20000"/>
              </a:spcBef>
            </a:pPr>
            <a:r>
              <a:rPr lang="en-US" altLang="zh-TW" sz="1500" dirty="0">
                <a:latin typeface="Monaco" pitchFamily="-84" charset="0"/>
              </a:rPr>
              <a:t>0040101E  ret </a:t>
            </a:r>
          </a:p>
        </p:txBody>
      </p:sp>
      <p:sp>
        <p:nvSpPr>
          <p:cNvPr id="17" name="向右箭號 16"/>
          <p:cNvSpPr/>
          <p:nvPr/>
        </p:nvSpPr>
        <p:spPr>
          <a:xfrm>
            <a:off x="138952" y="4920555"/>
            <a:ext cx="770965" cy="55686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EIP</a:t>
            </a:r>
            <a:endParaRPr lang="zh-TW" altLang="en-US" dirty="0"/>
          </a:p>
        </p:txBody>
      </p:sp>
      <p:sp>
        <p:nvSpPr>
          <p:cNvPr id="18" name="向右箭號 17"/>
          <p:cNvSpPr/>
          <p:nvPr/>
        </p:nvSpPr>
        <p:spPr>
          <a:xfrm>
            <a:off x="4039162" y="3682727"/>
            <a:ext cx="770965" cy="556865"/>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ESP</a:t>
            </a:r>
            <a:endParaRPr lang="zh-TW" altLang="en-US" dirty="0"/>
          </a:p>
        </p:txBody>
      </p:sp>
      <p:cxnSp>
        <p:nvCxnSpPr>
          <p:cNvPr id="3" name="直線單箭頭接點 2"/>
          <p:cNvCxnSpPr/>
          <p:nvPr/>
        </p:nvCxnSpPr>
        <p:spPr>
          <a:xfrm flipV="1">
            <a:off x="1801906" y="4078942"/>
            <a:ext cx="4973824" cy="1331260"/>
          </a:xfrm>
          <a:prstGeom prst="straightConnector1">
            <a:avLst/>
          </a:prstGeom>
          <a:ln w="57150">
            <a:solidFill>
              <a:srgbClr val="FF000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2" name="群組 11"/>
          <p:cNvGrpSpPr/>
          <p:nvPr/>
        </p:nvGrpSpPr>
        <p:grpSpPr>
          <a:xfrm>
            <a:off x="4781550" y="1712259"/>
            <a:ext cx="1213130" cy="2252376"/>
            <a:chOff x="4781550" y="1712259"/>
            <a:chExt cx="1213130" cy="2252376"/>
          </a:xfrm>
        </p:grpSpPr>
        <p:cxnSp>
          <p:nvCxnSpPr>
            <p:cNvPr id="23" name="直線接點 22"/>
            <p:cNvCxnSpPr/>
            <p:nvPr/>
          </p:nvCxnSpPr>
          <p:spPr>
            <a:xfrm flipV="1">
              <a:off x="4781550" y="3950557"/>
              <a:ext cx="229636" cy="42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直線接點 23"/>
            <p:cNvCxnSpPr/>
            <p:nvPr/>
          </p:nvCxnSpPr>
          <p:spPr>
            <a:xfrm flipV="1">
              <a:off x="4798456" y="1712259"/>
              <a:ext cx="0" cy="2252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5" name="直線單箭頭接點 24"/>
            <p:cNvCxnSpPr/>
            <p:nvPr/>
          </p:nvCxnSpPr>
          <p:spPr>
            <a:xfrm flipV="1">
              <a:off x="4798456" y="1712260"/>
              <a:ext cx="1196224" cy="1535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
        <p:nvSpPr>
          <p:cNvPr id="5" name="矩形 4"/>
          <p:cNvSpPr/>
          <p:nvPr/>
        </p:nvSpPr>
        <p:spPr>
          <a:xfrm>
            <a:off x="3481919" y="6117861"/>
            <a:ext cx="2518831" cy="338554"/>
          </a:xfrm>
          <a:prstGeom prst="rect">
            <a:avLst/>
          </a:prstGeom>
        </p:spPr>
        <p:txBody>
          <a:bodyPr wrap="none">
            <a:spAutoFit/>
          </a:bodyPr>
          <a:lstStyle/>
          <a:p>
            <a:r>
              <a:rPr lang="zh-TW" altLang="en-US" sz="1600" b="1" dirty="0" smtClean="0"/>
              <a:t>將</a:t>
            </a:r>
            <a:r>
              <a:rPr lang="en-US" altLang="zh-TW" sz="1600" b="1" dirty="0" smtClean="0">
                <a:solidFill>
                  <a:srgbClr val="FF0000"/>
                </a:solidFill>
              </a:rPr>
              <a:t>Return address</a:t>
            </a:r>
            <a:r>
              <a:rPr lang="zh-TW" altLang="en-US" sz="1600" b="1" dirty="0"/>
              <a:t>壓</a:t>
            </a:r>
            <a:r>
              <a:rPr lang="zh-TW" altLang="en-US" sz="1600" b="1" dirty="0" smtClean="0"/>
              <a:t>入</a:t>
            </a:r>
            <a:r>
              <a:rPr lang="en-US" altLang="zh-TW" sz="1600" b="1" dirty="0" smtClean="0"/>
              <a:t>stack</a:t>
            </a:r>
            <a:endParaRPr lang="en-US" altLang="zh-TW" sz="1600" b="1" dirty="0"/>
          </a:p>
        </p:txBody>
      </p:sp>
      <p:sp>
        <p:nvSpPr>
          <p:cNvPr id="35" name="向右箭號 34"/>
          <p:cNvSpPr/>
          <p:nvPr/>
        </p:nvSpPr>
        <p:spPr>
          <a:xfrm>
            <a:off x="4039724" y="3149653"/>
            <a:ext cx="770965" cy="556865"/>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EBP</a:t>
            </a:r>
            <a:endParaRPr lang="zh-TW" altLang="en-US" dirty="0"/>
          </a:p>
        </p:txBody>
      </p:sp>
    </p:spTree>
    <p:extLst>
      <p:ext uri="{BB962C8B-B14F-4D97-AF65-F5344CB8AC3E}">
        <p14:creationId xmlns:p14="http://schemas.microsoft.com/office/powerpoint/2010/main" val="5063826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685800" y="-152400"/>
            <a:ext cx="7772400" cy="1143000"/>
          </a:xfrm>
        </p:spPr>
        <p:txBody>
          <a:bodyPr/>
          <a:lstStyle/>
          <a:p>
            <a:pPr eaLnBrk="1" hangingPunct="1"/>
            <a:r>
              <a:rPr lang="en-US" altLang="zh-TW" smtClean="0"/>
              <a:t>Example1.c 5</a:t>
            </a:r>
          </a:p>
        </p:txBody>
      </p:sp>
      <p:sp>
        <p:nvSpPr>
          <p:cNvPr id="11366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678F14C-8C18-4E41-B250-917C3DF06767}" type="slidenum">
              <a:rPr lang="en-US" altLang="zh-TW" sz="1400"/>
              <a:pPr/>
              <a:t>26</a:t>
            </a:fld>
            <a:endParaRPr lang="en-US" altLang="zh-TW" sz="1400"/>
          </a:p>
        </p:txBody>
      </p:sp>
      <p:sp>
        <p:nvSpPr>
          <p:cNvPr id="113667" name="Rectangle 73"/>
          <p:cNvSpPr>
            <a:spLocks noChangeArrowheads="1"/>
          </p:cNvSpPr>
          <p:nvPr/>
        </p:nvSpPr>
        <p:spPr bwMode="auto">
          <a:xfrm>
            <a:off x="657131" y="723901"/>
            <a:ext cx="3332163"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TW" sz="2000" b="1" dirty="0"/>
              <a:t>Key: </a:t>
            </a:r>
          </a:p>
          <a:p>
            <a:r>
              <a:rPr lang="en-US" altLang="zh-TW" sz="2000" b="1" dirty="0">
                <a:solidFill>
                  <a:srgbClr val="0000FF"/>
                </a:solidFill>
                <a:latin typeface="Wingdings" panose="05000000000000000000" pitchFamily="2" charset="2"/>
                <a:sym typeface="Wingdings" panose="05000000000000000000" pitchFamily="2" charset="2"/>
              </a:rPr>
              <a:t></a:t>
            </a:r>
            <a:r>
              <a:rPr lang="en-US" altLang="zh-TW" sz="2000" b="1" dirty="0">
                <a:solidFill>
                  <a:srgbClr val="0000FF"/>
                </a:solidFill>
              </a:rPr>
              <a:t>executed instruction</a:t>
            </a:r>
            <a:r>
              <a:rPr lang="en-US" altLang="zh-TW" sz="2000" b="1" dirty="0"/>
              <a:t>, </a:t>
            </a:r>
          </a:p>
          <a:p>
            <a:r>
              <a:rPr lang="en-US" altLang="zh-TW" sz="2000" b="1" dirty="0">
                <a:solidFill>
                  <a:srgbClr val="FF0000"/>
                </a:solidFill>
                <a:latin typeface="Wingdings" panose="05000000000000000000" pitchFamily="2" charset="2"/>
                <a:sym typeface="Wingdings" panose="05000000000000000000" pitchFamily="2" charset="2"/>
              </a:rPr>
              <a:t></a:t>
            </a:r>
            <a:r>
              <a:rPr lang="en-US" altLang="zh-TW" sz="2000" b="1" dirty="0">
                <a:solidFill>
                  <a:srgbClr val="FF0000"/>
                </a:solidFill>
              </a:rPr>
              <a:t>modified value</a:t>
            </a:r>
            <a:endParaRPr lang="en-US" altLang="zh-TW" sz="2000" b="1" dirty="0"/>
          </a:p>
          <a:p>
            <a:r>
              <a:rPr lang="en-US" altLang="zh-TW" sz="2000" b="1" dirty="0">
                <a:solidFill>
                  <a:srgbClr val="408000"/>
                </a:solidFill>
                <a:latin typeface="Wingdings" panose="05000000000000000000" pitchFamily="2" charset="2"/>
                <a:sym typeface="Wingdings" panose="05000000000000000000" pitchFamily="2" charset="2"/>
              </a:rPr>
              <a:t></a:t>
            </a:r>
            <a:r>
              <a:rPr lang="en-US" altLang="zh-TW" sz="2000" b="1" dirty="0">
                <a:solidFill>
                  <a:srgbClr val="408000"/>
                </a:solidFill>
              </a:rPr>
              <a:t>start value</a:t>
            </a:r>
            <a:r>
              <a:rPr lang="en-US" altLang="zh-TW" b="1" dirty="0"/>
              <a:t> </a:t>
            </a:r>
          </a:p>
        </p:txBody>
      </p:sp>
      <p:sp>
        <p:nvSpPr>
          <p:cNvPr id="113668" name="Rectangle 74"/>
          <p:cNvSpPr>
            <a:spLocks noChangeArrowheads="1"/>
          </p:cNvSpPr>
          <p:nvPr/>
        </p:nvSpPr>
        <p:spPr bwMode="auto">
          <a:xfrm>
            <a:off x="963493" y="2727327"/>
            <a:ext cx="3313234" cy="3810000"/>
          </a:xfrm>
          <a:prstGeom prst="rect">
            <a:avLst/>
          </a:prstGeom>
          <a:solidFill>
            <a:schemeClr val="accent4">
              <a:lumMod val="20000"/>
              <a:lumOff val="80000"/>
            </a:schemeClr>
          </a:solidFill>
          <a:ln>
            <a:noFill/>
          </a:ln>
          <a:extLst/>
        </p:spPr>
        <p:txBody>
          <a:bodyPr/>
          <a:lstStyle>
            <a:lvl1pPr marL="342900" indent="-3429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20000"/>
              </a:spcBef>
            </a:pPr>
            <a:r>
              <a:rPr lang="en-US" altLang="zh-TW" sz="1500" dirty="0">
                <a:latin typeface="Monaco" pitchFamily="-84" charset="0"/>
              </a:rPr>
              <a:t>sub:</a:t>
            </a:r>
          </a:p>
          <a:p>
            <a:pPr eaLnBrk="1" hangingPunct="1">
              <a:spcBef>
                <a:spcPct val="20000"/>
              </a:spcBef>
            </a:pPr>
            <a:r>
              <a:rPr lang="en-US" altLang="zh-TW" sz="1500" dirty="0">
                <a:solidFill>
                  <a:srgbClr val="0000FF"/>
                </a:solidFill>
                <a:latin typeface="Monaco" pitchFamily="-84" charset="0"/>
              </a:rPr>
              <a:t>00401000  push        </a:t>
            </a:r>
            <a:r>
              <a:rPr lang="en-US" altLang="zh-TW" sz="1500" dirty="0" err="1">
                <a:solidFill>
                  <a:srgbClr val="0000FF"/>
                </a:solidFill>
                <a:latin typeface="Monaco" pitchFamily="-84" charset="0"/>
              </a:rPr>
              <a:t>ebp</a:t>
            </a:r>
            <a:r>
              <a:rPr lang="en-US" altLang="zh-TW" sz="1500" dirty="0">
                <a:latin typeface="Monaco" pitchFamily="-84" charset="0"/>
              </a:rPr>
              <a:t> </a:t>
            </a:r>
            <a:r>
              <a:rPr lang="en-US" altLang="zh-TW" sz="1500" b="1" dirty="0">
                <a:solidFill>
                  <a:srgbClr val="0000FF"/>
                </a:solidFill>
                <a:latin typeface="Wingdings" panose="05000000000000000000" pitchFamily="2" charset="2"/>
                <a:sym typeface="Wingdings" panose="05000000000000000000" pitchFamily="2" charset="2"/>
              </a:rPr>
              <a:t></a:t>
            </a:r>
            <a:endParaRPr lang="en-US" altLang="zh-TW" sz="1500" dirty="0">
              <a:latin typeface="Monaco" pitchFamily="-84" charset="0"/>
            </a:endParaRPr>
          </a:p>
          <a:p>
            <a:pPr eaLnBrk="1" hangingPunct="1">
              <a:spcBef>
                <a:spcPct val="20000"/>
              </a:spcBef>
            </a:pPr>
            <a:r>
              <a:rPr lang="en-US" altLang="zh-TW" sz="1500" dirty="0">
                <a:latin typeface="Monaco" pitchFamily="-84" charset="0"/>
              </a:rPr>
              <a:t>00401001  </a:t>
            </a:r>
            <a:r>
              <a:rPr lang="en-US" altLang="zh-TW" sz="1500" dirty="0" err="1">
                <a:latin typeface="Monaco" pitchFamily="-84" charset="0"/>
              </a:rPr>
              <a:t>mov</a:t>
            </a:r>
            <a:r>
              <a:rPr lang="en-US" altLang="zh-TW" sz="1500" dirty="0">
                <a:latin typeface="Monaco" pitchFamily="-84" charset="0"/>
              </a:rPr>
              <a:t>         </a:t>
            </a:r>
            <a:r>
              <a:rPr lang="en-US" altLang="zh-TW" sz="1500" dirty="0" err="1">
                <a:latin typeface="Monaco" pitchFamily="-84" charset="0"/>
              </a:rPr>
              <a:t>ebp,esp</a:t>
            </a:r>
            <a:r>
              <a:rPr lang="en-US" altLang="zh-TW" sz="1500" dirty="0">
                <a:latin typeface="Monaco" pitchFamily="-84" charset="0"/>
              </a:rPr>
              <a:t> </a:t>
            </a:r>
          </a:p>
          <a:p>
            <a:pPr eaLnBrk="1" hangingPunct="1">
              <a:spcBef>
                <a:spcPct val="20000"/>
              </a:spcBef>
            </a:pPr>
            <a:r>
              <a:rPr lang="en-US" altLang="zh-TW" sz="1500" dirty="0">
                <a:latin typeface="Monaco" pitchFamily="-84" charset="0"/>
              </a:rPr>
              <a:t>00401003  </a:t>
            </a:r>
            <a:r>
              <a:rPr lang="en-US" altLang="zh-TW" sz="1500" dirty="0" err="1">
                <a:latin typeface="Monaco" pitchFamily="-84" charset="0"/>
              </a:rPr>
              <a:t>mov</a:t>
            </a:r>
            <a:r>
              <a:rPr lang="en-US" altLang="zh-TW" sz="1500" dirty="0">
                <a:latin typeface="Monaco" pitchFamily="-84" charset="0"/>
              </a:rPr>
              <a:t>         eax,0BEEFh </a:t>
            </a:r>
          </a:p>
          <a:p>
            <a:pPr eaLnBrk="1" hangingPunct="1">
              <a:spcBef>
                <a:spcPct val="20000"/>
              </a:spcBef>
            </a:pPr>
            <a:r>
              <a:rPr lang="en-US" altLang="zh-TW" sz="1500" dirty="0">
                <a:latin typeface="Monaco" pitchFamily="-84" charset="0"/>
              </a:rPr>
              <a:t>00401008  pop         </a:t>
            </a:r>
            <a:r>
              <a:rPr lang="en-US" altLang="zh-TW" sz="1500" dirty="0" err="1">
                <a:latin typeface="Monaco" pitchFamily="-84" charset="0"/>
              </a:rPr>
              <a:t>ebp</a:t>
            </a:r>
            <a:r>
              <a:rPr lang="en-US" altLang="zh-TW" sz="1500" dirty="0">
                <a:latin typeface="Monaco" pitchFamily="-84" charset="0"/>
              </a:rPr>
              <a:t>  </a:t>
            </a:r>
          </a:p>
          <a:p>
            <a:pPr eaLnBrk="1" hangingPunct="1">
              <a:spcBef>
                <a:spcPct val="20000"/>
              </a:spcBef>
            </a:pPr>
            <a:r>
              <a:rPr lang="en-US" altLang="zh-TW" sz="1500" dirty="0">
                <a:latin typeface="Monaco" pitchFamily="-84" charset="0"/>
              </a:rPr>
              <a:t>00401009  ret </a:t>
            </a:r>
          </a:p>
          <a:p>
            <a:pPr eaLnBrk="1" hangingPunct="1">
              <a:spcBef>
                <a:spcPct val="20000"/>
              </a:spcBef>
            </a:pPr>
            <a:r>
              <a:rPr lang="en-US" altLang="zh-TW" sz="1500" dirty="0">
                <a:latin typeface="Monaco" pitchFamily="-84" charset="0"/>
              </a:rPr>
              <a:t>main:</a:t>
            </a:r>
          </a:p>
          <a:p>
            <a:pPr eaLnBrk="1" hangingPunct="1">
              <a:spcBef>
                <a:spcPct val="20000"/>
              </a:spcBef>
            </a:pPr>
            <a:r>
              <a:rPr lang="en-US" altLang="zh-TW" sz="1500" dirty="0">
                <a:latin typeface="Monaco" pitchFamily="-84" charset="0"/>
              </a:rPr>
              <a:t>00401010  push        </a:t>
            </a:r>
            <a:r>
              <a:rPr lang="en-US" altLang="zh-TW" sz="1500" dirty="0" err="1">
                <a:latin typeface="Monaco" pitchFamily="-84" charset="0"/>
              </a:rPr>
              <a:t>ebp</a:t>
            </a:r>
            <a:endParaRPr lang="en-US" altLang="zh-TW" sz="1500" dirty="0">
              <a:latin typeface="Monaco" pitchFamily="-84" charset="0"/>
            </a:endParaRPr>
          </a:p>
          <a:p>
            <a:pPr eaLnBrk="1" hangingPunct="1">
              <a:spcBef>
                <a:spcPct val="20000"/>
              </a:spcBef>
            </a:pPr>
            <a:r>
              <a:rPr lang="en-US" altLang="zh-TW" sz="1500" dirty="0">
                <a:latin typeface="Monaco" pitchFamily="-84" charset="0"/>
              </a:rPr>
              <a:t>00401011  </a:t>
            </a:r>
            <a:r>
              <a:rPr lang="en-US" altLang="zh-TW" sz="1500" dirty="0" err="1">
                <a:latin typeface="Monaco" pitchFamily="-84" charset="0"/>
              </a:rPr>
              <a:t>mov</a:t>
            </a:r>
            <a:r>
              <a:rPr lang="en-US" altLang="zh-TW" sz="1500" dirty="0">
                <a:latin typeface="Monaco" pitchFamily="-84" charset="0"/>
              </a:rPr>
              <a:t>         </a:t>
            </a:r>
            <a:r>
              <a:rPr lang="en-US" altLang="zh-TW" sz="1500" dirty="0" err="1">
                <a:latin typeface="Monaco" pitchFamily="-84" charset="0"/>
              </a:rPr>
              <a:t>ebp,esp</a:t>
            </a:r>
            <a:endParaRPr lang="en-US" altLang="zh-TW" sz="1500" dirty="0">
              <a:latin typeface="Monaco" pitchFamily="-84" charset="0"/>
            </a:endParaRPr>
          </a:p>
          <a:p>
            <a:pPr eaLnBrk="1" hangingPunct="1">
              <a:spcBef>
                <a:spcPct val="20000"/>
              </a:spcBef>
            </a:pPr>
            <a:r>
              <a:rPr lang="en-US" altLang="zh-TW" sz="1500" dirty="0">
                <a:latin typeface="Monaco" pitchFamily="-84" charset="0"/>
              </a:rPr>
              <a:t>00401013  call        sub (401000h)</a:t>
            </a:r>
          </a:p>
          <a:p>
            <a:pPr eaLnBrk="1" hangingPunct="1">
              <a:spcBef>
                <a:spcPct val="20000"/>
              </a:spcBef>
            </a:pPr>
            <a:r>
              <a:rPr lang="en-US" altLang="zh-TW" sz="1500" dirty="0">
                <a:latin typeface="Monaco" pitchFamily="-84" charset="0"/>
              </a:rPr>
              <a:t>00401018  </a:t>
            </a:r>
            <a:r>
              <a:rPr lang="en-US" altLang="zh-TW" sz="1500" dirty="0" err="1">
                <a:latin typeface="Monaco" pitchFamily="-84" charset="0"/>
              </a:rPr>
              <a:t>mov</a:t>
            </a:r>
            <a:r>
              <a:rPr lang="en-US" altLang="zh-TW" sz="1500" dirty="0">
                <a:latin typeface="Monaco" pitchFamily="-84" charset="0"/>
              </a:rPr>
              <a:t>         eax,0F00Dh </a:t>
            </a:r>
          </a:p>
          <a:p>
            <a:pPr eaLnBrk="1" hangingPunct="1">
              <a:spcBef>
                <a:spcPct val="20000"/>
              </a:spcBef>
            </a:pPr>
            <a:r>
              <a:rPr lang="en-US" altLang="zh-TW" sz="1500" dirty="0">
                <a:latin typeface="Monaco" pitchFamily="-84" charset="0"/>
              </a:rPr>
              <a:t>0040101D  pop         </a:t>
            </a:r>
            <a:r>
              <a:rPr lang="en-US" altLang="zh-TW" sz="1500" dirty="0" err="1">
                <a:latin typeface="Monaco" pitchFamily="-84" charset="0"/>
              </a:rPr>
              <a:t>ebp</a:t>
            </a:r>
            <a:r>
              <a:rPr lang="en-US" altLang="zh-TW" sz="1500" dirty="0">
                <a:latin typeface="Monaco" pitchFamily="-84" charset="0"/>
              </a:rPr>
              <a:t>  </a:t>
            </a:r>
          </a:p>
          <a:p>
            <a:pPr eaLnBrk="1" hangingPunct="1">
              <a:spcBef>
                <a:spcPct val="20000"/>
              </a:spcBef>
            </a:pPr>
            <a:r>
              <a:rPr lang="en-US" altLang="zh-TW" sz="1500" dirty="0">
                <a:latin typeface="Monaco" pitchFamily="-84" charset="0"/>
              </a:rPr>
              <a:t>0040101E  ret </a:t>
            </a:r>
          </a:p>
        </p:txBody>
      </p:sp>
      <p:graphicFrame>
        <p:nvGraphicFramePr>
          <p:cNvPr id="106571" name="Group 75"/>
          <p:cNvGraphicFramePr>
            <a:graphicFrameLocks noGrp="1"/>
          </p:cNvGraphicFramePr>
          <p:nvPr/>
        </p:nvGraphicFramePr>
        <p:xfrm>
          <a:off x="6781800" y="3200402"/>
          <a:ext cx="2286000" cy="2667001"/>
        </p:xfrm>
        <a:graphic>
          <a:graphicData uri="http://schemas.openxmlformats.org/drawingml/2006/table">
            <a:tbl>
              <a:tblPr/>
              <a:tblGrid>
                <a:gridCol w="2286000"/>
              </a:tblGrid>
              <a:tr h="473075">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rPr>
                        <a:t>0x0012FFB8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688">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rPr>
                        <a:t>0x00401018</a:t>
                      </a:r>
                      <a:endParaRPr kumimoji="0" lang="en-US" altLang="zh-TW" sz="2000" b="1" i="0" u="none" strike="noStrike" cap="none" normalizeH="0" baseline="0" smtClean="0">
                        <a:ln>
                          <a:noFill/>
                        </a:ln>
                        <a:solidFill>
                          <a:srgbClr val="FF0000"/>
                        </a:solidFill>
                        <a:effectLst/>
                        <a:latin typeface="Wingdings" panose="05000000000000000000" pitchFamily="2" charset="2"/>
                        <a:ea typeface="MS PGothic" panose="020B0600070205080204" pitchFamily="34" charset="-128"/>
                        <a:sym typeface="Wingdings" panose="05000000000000000000" pitchFamily="2" charset="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275">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rgbClr val="FF0000"/>
                          </a:solidFill>
                          <a:effectLst/>
                          <a:latin typeface="Arial" panose="020B0604020202020204" pitchFamily="34" charset="0"/>
                          <a:ea typeface="MS PGothic" panose="020B0600070205080204" pitchFamily="34" charset="-128"/>
                        </a:rPr>
                        <a:t>0x0012FF68 </a:t>
                      </a:r>
                      <a:r>
                        <a:rPr kumimoji="0" lang="en-US" altLang="zh-TW" sz="2000" b="1" i="0" u="none" strike="noStrike" cap="none" normalizeH="0" baseline="0" smtClean="0">
                          <a:ln>
                            <a:noFill/>
                          </a:ln>
                          <a:solidFill>
                            <a:srgbClr val="FF0000"/>
                          </a:solidFill>
                          <a:effectLst/>
                          <a:latin typeface="Wingdings" panose="05000000000000000000" pitchFamily="2" charset="2"/>
                          <a:ea typeface="MS PGothic" panose="020B0600070205080204" pitchFamily="34" charset="-128"/>
                          <a:sym typeface="Wingdings" panose="05000000000000000000" pitchFamily="2" charset="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688">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rPr>
                        <a:t>undef</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275">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rPr>
                        <a:t>undef</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3683" name="Line 89"/>
          <p:cNvSpPr>
            <a:spLocks noChangeShapeType="1"/>
          </p:cNvSpPr>
          <p:nvPr/>
        </p:nvSpPr>
        <p:spPr bwMode="auto">
          <a:xfrm flipV="1">
            <a:off x="7848600" y="2438400"/>
            <a:ext cx="0" cy="304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13684" name="Line 90"/>
          <p:cNvSpPr>
            <a:spLocks noChangeShapeType="1"/>
          </p:cNvSpPr>
          <p:nvPr/>
        </p:nvSpPr>
        <p:spPr bwMode="auto">
          <a:xfrm rot="10800000" flipV="1">
            <a:off x="7848600" y="5867400"/>
            <a:ext cx="0" cy="304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13685" name="Rectangle 91"/>
          <p:cNvSpPr>
            <a:spLocks noChangeArrowheads="1"/>
          </p:cNvSpPr>
          <p:nvPr/>
        </p:nvSpPr>
        <p:spPr bwMode="auto">
          <a:xfrm>
            <a:off x="4800602" y="5410202"/>
            <a:ext cx="19143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TW"/>
              <a:t>0x0012FF58</a:t>
            </a:r>
          </a:p>
        </p:txBody>
      </p:sp>
      <p:sp>
        <p:nvSpPr>
          <p:cNvPr id="113686" name="Rectangle 92"/>
          <p:cNvSpPr>
            <a:spLocks noChangeArrowheads="1"/>
          </p:cNvSpPr>
          <p:nvPr/>
        </p:nvSpPr>
        <p:spPr bwMode="auto">
          <a:xfrm>
            <a:off x="4800602" y="4800602"/>
            <a:ext cx="19656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TW"/>
              <a:t>0x0012FF5C</a:t>
            </a:r>
          </a:p>
        </p:txBody>
      </p:sp>
      <p:sp>
        <p:nvSpPr>
          <p:cNvPr id="113687" name="Rectangle 93"/>
          <p:cNvSpPr>
            <a:spLocks noChangeArrowheads="1"/>
          </p:cNvSpPr>
          <p:nvPr/>
        </p:nvSpPr>
        <p:spPr bwMode="auto">
          <a:xfrm>
            <a:off x="4800602" y="4267202"/>
            <a:ext cx="19143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TW"/>
              <a:t>0x0012FF60</a:t>
            </a:r>
          </a:p>
        </p:txBody>
      </p:sp>
      <p:sp>
        <p:nvSpPr>
          <p:cNvPr id="113688" name="Rectangle 94"/>
          <p:cNvSpPr>
            <a:spLocks noChangeArrowheads="1"/>
          </p:cNvSpPr>
          <p:nvPr/>
        </p:nvSpPr>
        <p:spPr bwMode="auto">
          <a:xfrm>
            <a:off x="4800602" y="3733802"/>
            <a:ext cx="19143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TW"/>
              <a:t>0x0012FF64</a:t>
            </a:r>
          </a:p>
        </p:txBody>
      </p:sp>
      <p:sp>
        <p:nvSpPr>
          <p:cNvPr id="113689" name="Rectangle 95"/>
          <p:cNvSpPr>
            <a:spLocks noChangeArrowheads="1"/>
          </p:cNvSpPr>
          <p:nvPr/>
        </p:nvSpPr>
        <p:spPr bwMode="auto">
          <a:xfrm>
            <a:off x="4800602" y="3200402"/>
            <a:ext cx="19143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TW"/>
              <a:t>0x0012FF68</a:t>
            </a:r>
          </a:p>
        </p:txBody>
      </p:sp>
      <p:graphicFrame>
        <p:nvGraphicFramePr>
          <p:cNvPr id="106592" name="Group 96"/>
          <p:cNvGraphicFramePr>
            <a:graphicFrameLocks noGrp="1"/>
          </p:cNvGraphicFramePr>
          <p:nvPr/>
        </p:nvGraphicFramePr>
        <p:xfrm>
          <a:off x="6781800" y="2727327"/>
          <a:ext cx="2286000" cy="473075"/>
        </p:xfrm>
        <a:graphic>
          <a:graphicData uri="http://schemas.openxmlformats.org/drawingml/2006/table">
            <a:tbl>
              <a:tblPr/>
              <a:tblGrid>
                <a:gridCol w="2286000"/>
              </a:tblGrid>
              <a:tr h="473075">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rgbClr val="408000"/>
                          </a:solidFill>
                          <a:effectLst/>
                          <a:latin typeface="Arial" panose="020B0604020202020204" pitchFamily="34" charset="0"/>
                          <a:ea typeface="MS PGothic" panose="020B0600070205080204" pitchFamily="34" charset="-128"/>
                        </a:rPr>
                        <a:t>0x004012E8 </a:t>
                      </a:r>
                      <a:r>
                        <a:rPr kumimoji="0" lang="en-US" altLang="zh-TW" sz="2000" b="1" i="0" u="none" strike="noStrike" cap="none" normalizeH="0" baseline="0" smtClean="0">
                          <a:ln>
                            <a:noFill/>
                          </a:ln>
                          <a:solidFill>
                            <a:srgbClr val="408000"/>
                          </a:solidFill>
                          <a:effectLst/>
                          <a:latin typeface="Wingdings" panose="05000000000000000000" pitchFamily="2" charset="2"/>
                          <a:ea typeface="MS PGothic" panose="020B0600070205080204" pitchFamily="34" charset="-128"/>
                          <a:sym typeface="Wingdings" panose="05000000000000000000" pitchFamily="2" charset="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3696" name="Rectangle 102"/>
          <p:cNvSpPr>
            <a:spLocks noChangeArrowheads="1"/>
          </p:cNvSpPr>
          <p:nvPr/>
        </p:nvSpPr>
        <p:spPr bwMode="auto">
          <a:xfrm>
            <a:off x="4810127" y="2743202"/>
            <a:ext cx="19656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TW"/>
              <a:t>0x0012FF6C</a:t>
            </a:r>
          </a:p>
        </p:txBody>
      </p:sp>
      <p:graphicFrame>
        <p:nvGraphicFramePr>
          <p:cNvPr id="106599" name="Group 103"/>
          <p:cNvGraphicFramePr>
            <a:graphicFrameLocks noGrp="1"/>
          </p:cNvGraphicFramePr>
          <p:nvPr>
            <p:extLst>
              <p:ext uri="{D42A27DB-BD31-4B8C-83A1-F6EECF244321}">
                <p14:modId xmlns:p14="http://schemas.microsoft.com/office/powerpoint/2010/main" val="314898885"/>
              </p:ext>
            </p:extLst>
          </p:nvPr>
        </p:nvGraphicFramePr>
        <p:xfrm>
          <a:off x="5783403" y="715278"/>
          <a:ext cx="2971800" cy="1006014"/>
        </p:xfrm>
        <a:graphic>
          <a:graphicData uri="http://schemas.openxmlformats.org/drawingml/2006/table">
            <a:tbl>
              <a:tblPr/>
              <a:tblGrid>
                <a:gridCol w="874713"/>
                <a:gridCol w="2097087"/>
              </a:tblGrid>
              <a:tr h="334963">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dirty="0" err="1" smtClean="0">
                          <a:ln>
                            <a:noFill/>
                          </a:ln>
                          <a:solidFill>
                            <a:schemeClr val="tx1"/>
                          </a:solidFill>
                          <a:effectLst/>
                          <a:latin typeface="Arial" panose="020B0604020202020204" pitchFamily="34" charset="0"/>
                          <a:ea typeface="MS PGothic" panose="020B0600070205080204" pitchFamily="34" charset="-128"/>
                        </a:rPr>
                        <a:t>eax</a:t>
                      </a:r>
                      <a:endParaRPr kumimoji="0" lang="en-US" altLang="zh-TW" sz="1400" b="0" i="0" u="none" strike="noStrike" cap="none" normalizeH="0" baseline="0" dirty="0" smtClean="0">
                        <a:ln>
                          <a:noFill/>
                        </a:ln>
                        <a:solidFill>
                          <a:schemeClr val="tx1"/>
                        </a:solidFill>
                        <a:effectLst/>
                        <a:latin typeface="Arial" panose="020B0604020202020204" pitchFamily="34" charset="0"/>
                        <a:ea typeface="MS PGothic" panose="020B0600070205080204" pitchFamily="34" charset="-128"/>
                      </a:endParaRPr>
                    </a:p>
                  </a:txBody>
                  <a:tcPr marT="45749" marB="457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dirty="0" smtClean="0">
                          <a:ln>
                            <a:noFill/>
                          </a:ln>
                          <a:solidFill>
                            <a:srgbClr val="408000"/>
                          </a:solidFill>
                          <a:effectLst/>
                          <a:latin typeface="Arial" panose="020B0604020202020204" pitchFamily="34" charset="0"/>
                          <a:ea typeface="MS PGothic" panose="020B0600070205080204" pitchFamily="34" charset="-128"/>
                        </a:rPr>
                        <a:t>0x003435C0</a:t>
                      </a:r>
                      <a:r>
                        <a:rPr kumimoji="0" lang="en-US" altLang="zh-TW" sz="1400" b="0" i="0" u="none" strike="noStrike" cap="none" normalizeH="0" baseline="0" dirty="0" smtClean="0">
                          <a:ln>
                            <a:noFill/>
                          </a:ln>
                          <a:solidFill>
                            <a:srgbClr val="408000"/>
                          </a:solidFill>
                          <a:effectLst/>
                          <a:latin typeface="Arial" panose="020B0604020202020204" pitchFamily="34" charset="0"/>
                          <a:ea typeface="MS PGothic" panose="020B0600070205080204" pitchFamily="34" charset="-128"/>
                        </a:rPr>
                        <a:t> </a:t>
                      </a:r>
                      <a:r>
                        <a:rPr kumimoji="0" lang="en-US" altLang="zh-TW" sz="1400" b="0" i="0" u="none" strike="noStrike" cap="none" normalizeH="0" baseline="0" dirty="0" smtClean="0">
                          <a:ln>
                            <a:noFill/>
                          </a:ln>
                          <a:solidFill>
                            <a:srgbClr val="408000"/>
                          </a:solidFill>
                          <a:effectLst/>
                          <a:latin typeface="Wingdings" panose="05000000000000000000" pitchFamily="2" charset="2"/>
                          <a:ea typeface="MS PGothic" panose="020B0600070205080204" pitchFamily="34" charset="-128"/>
                          <a:sym typeface="Wingdings" panose="05000000000000000000" pitchFamily="2" charset="2"/>
                        </a:rPr>
                        <a:t></a:t>
                      </a:r>
                    </a:p>
                  </a:txBody>
                  <a:tcPr marT="45749" marB="457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rPr>
                        <a:t>ebp</a:t>
                      </a:r>
                    </a:p>
                  </a:txBody>
                  <a:tcPr marT="45749" marB="457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rPr>
                        <a:t>0x0012FF68</a:t>
                      </a:r>
                      <a:endParaRPr kumimoji="0" lang="en-US" altLang="zh-TW" sz="2000" b="1" i="0" u="none" strike="noStrike" cap="none" normalizeH="0" baseline="0" smtClean="0">
                        <a:ln>
                          <a:noFill/>
                        </a:ln>
                        <a:solidFill>
                          <a:srgbClr val="FF0000"/>
                        </a:solidFill>
                        <a:effectLst/>
                        <a:latin typeface="Wingdings" panose="05000000000000000000" pitchFamily="2" charset="2"/>
                        <a:ea typeface="MS PGothic" panose="020B0600070205080204" pitchFamily="34" charset="-128"/>
                        <a:sym typeface="Wingdings" panose="05000000000000000000" pitchFamily="2" charset="2"/>
                      </a:endParaRPr>
                    </a:p>
                  </a:txBody>
                  <a:tcPr marT="45749" marB="457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rPr>
                        <a:t>esp</a:t>
                      </a:r>
                    </a:p>
                  </a:txBody>
                  <a:tcPr marT="45749" marB="457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dirty="0" smtClean="0">
                          <a:ln>
                            <a:noFill/>
                          </a:ln>
                          <a:solidFill>
                            <a:srgbClr val="FF0000"/>
                          </a:solidFill>
                          <a:effectLst/>
                          <a:latin typeface="Arial" panose="020B0604020202020204" pitchFamily="34" charset="0"/>
                          <a:ea typeface="MS PGothic" panose="020B0600070205080204" pitchFamily="34" charset="-128"/>
                        </a:rPr>
                        <a:t>0x0012FF60 </a:t>
                      </a:r>
                      <a:r>
                        <a:rPr kumimoji="0" lang="en-US" altLang="zh-TW" sz="1500" b="1" i="0" u="none" strike="noStrike" cap="none" normalizeH="0" baseline="0" dirty="0" smtClean="0">
                          <a:ln>
                            <a:noFill/>
                          </a:ln>
                          <a:solidFill>
                            <a:srgbClr val="FF0000"/>
                          </a:solidFill>
                          <a:effectLst/>
                          <a:latin typeface="Wingdings" panose="05000000000000000000" pitchFamily="2" charset="2"/>
                          <a:ea typeface="MS PGothic" panose="020B0600070205080204" pitchFamily="34" charset="-128"/>
                          <a:sym typeface="Wingdings" panose="05000000000000000000" pitchFamily="2" charset="2"/>
                        </a:rPr>
                        <a:t></a:t>
                      </a:r>
                      <a:endParaRPr kumimoji="0" lang="en-US" altLang="zh-TW" sz="2000" b="1" i="0" u="none" strike="noStrike" cap="none" normalizeH="0" baseline="0" dirty="0" smtClean="0">
                        <a:ln>
                          <a:noFill/>
                        </a:ln>
                        <a:solidFill>
                          <a:srgbClr val="FF0000"/>
                        </a:solidFill>
                        <a:effectLst/>
                        <a:latin typeface="Wingdings" panose="05000000000000000000" pitchFamily="2" charset="2"/>
                        <a:ea typeface="MS PGothic" panose="020B0600070205080204" pitchFamily="34" charset="-128"/>
                        <a:sym typeface="Wingdings" panose="05000000000000000000" pitchFamily="2" charset="2"/>
                      </a:endParaRPr>
                    </a:p>
                  </a:txBody>
                  <a:tcPr marT="45749" marB="457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7" name="向右箭號 16"/>
          <p:cNvSpPr/>
          <p:nvPr/>
        </p:nvSpPr>
        <p:spPr>
          <a:xfrm>
            <a:off x="186458" y="2874369"/>
            <a:ext cx="770965" cy="55686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EIP</a:t>
            </a:r>
            <a:endParaRPr lang="zh-TW" altLang="en-US" dirty="0"/>
          </a:p>
        </p:txBody>
      </p:sp>
      <p:sp>
        <p:nvSpPr>
          <p:cNvPr id="18" name="向右箭號 17"/>
          <p:cNvSpPr/>
          <p:nvPr/>
        </p:nvSpPr>
        <p:spPr>
          <a:xfrm>
            <a:off x="4021839" y="4219601"/>
            <a:ext cx="770965" cy="556865"/>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ESP</a:t>
            </a:r>
            <a:endParaRPr lang="zh-TW" altLang="en-US" dirty="0"/>
          </a:p>
        </p:txBody>
      </p:sp>
      <p:sp>
        <p:nvSpPr>
          <p:cNvPr id="19" name="弧形箭號 (左彎) 18"/>
          <p:cNvSpPr/>
          <p:nvPr/>
        </p:nvSpPr>
        <p:spPr>
          <a:xfrm rot="20717863">
            <a:off x="8413196" y="1039486"/>
            <a:ext cx="457200" cy="3593378"/>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20" name="向右箭號 19"/>
          <p:cNvSpPr/>
          <p:nvPr/>
        </p:nvSpPr>
        <p:spPr>
          <a:xfrm>
            <a:off x="4039724" y="3149653"/>
            <a:ext cx="770965" cy="556865"/>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EBP</a:t>
            </a:r>
            <a:endParaRPr lang="zh-TW" altLang="en-US" dirty="0"/>
          </a:p>
        </p:txBody>
      </p:sp>
    </p:spTree>
    <p:extLst>
      <p:ext uri="{BB962C8B-B14F-4D97-AF65-F5344CB8AC3E}">
        <p14:creationId xmlns:p14="http://schemas.microsoft.com/office/powerpoint/2010/main" val="14274192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685800" y="-152400"/>
            <a:ext cx="7772400" cy="1143000"/>
          </a:xfrm>
        </p:spPr>
        <p:txBody>
          <a:bodyPr/>
          <a:lstStyle/>
          <a:p>
            <a:pPr eaLnBrk="1" hangingPunct="1"/>
            <a:r>
              <a:rPr lang="en-US" altLang="zh-TW" smtClean="0"/>
              <a:t>Example1.c 6</a:t>
            </a:r>
          </a:p>
        </p:txBody>
      </p:sp>
      <p:sp>
        <p:nvSpPr>
          <p:cNvPr id="11571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8690DBF-D873-4FD1-929A-26CA8B18FC96}" type="slidenum">
              <a:rPr lang="en-US" altLang="zh-TW" sz="1400"/>
              <a:pPr/>
              <a:t>27</a:t>
            </a:fld>
            <a:endParaRPr lang="en-US" altLang="zh-TW" sz="1400"/>
          </a:p>
        </p:txBody>
      </p:sp>
      <p:sp>
        <p:nvSpPr>
          <p:cNvPr id="115715" name="Rectangle 64"/>
          <p:cNvSpPr>
            <a:spLocks noChangeArrowheads="1"/>
          </p:cNvSpPr>
          <p:nvPr/>
        </p:nvSpPr>
        <p:spPr bwMode="auto">
          <a:xfrm>
            <a:off x="865096" y="1007176"/>
            <a:ext cx="3332163"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TW" sz="2000" b="1" dirty="0"/>
              <a:t>Key: </a:t>
            </a:r>
          </a:p>
          <a:p>
            <a:r>
              <a:rPr lang="en-US" altLang="zh-TW" sz="2000" b="1" dirty="0">
                <a:solidFill>
                  <a:srgbClr val="0000FF"/>
                </a:solidFill>
                <a:latin typeface="Wingdings" panose="05000000000000000000" pitchFamily="2" charset="2"/>
                <a:sym typeface="Wingdings" panose="05000000000000000000" pitchFamily="2" charset="2"/>
              </a:rPr>
              <a:t></a:t>
            </a:r>
            <a:r>
              <a:rPr lang="en-US" altLang="zh-TW" sz="2000" b="1" dirty="0">
                <a:solidFill>
                  <a:srgbClr val="0000FF"/>
                </a:solidFill>
              </a:rPr>
              <a:t>executed instruction</a:t>
            </a:r>
            <a:r>
              <a:rPr lang="en-US" altLang="zh-TW" sz="2000" b="1" dirty="0"/>
              <a:t>, </a:t>
            </a:r>
          </a:p>
          <a:p>
            <a:r>
              <a:rPr lang="en-US" altLang="zh-TW" sz="2000" b="1" dirty="0">
                <a:solidFill>
                  <a:srgbClr val="FF0000"/>
                </a:solidFill>
                <a:latin typeface="Wingdings" panose="05000000000000000000" pitchFamily="2" charset="2"/>
                <a:sym typeface="Wingdings" panose="05000000000000000000" pitchFamily="2" charset="2"/>
              </a:rPr>
              <a:t></a:t>
            </a:r>
            <a:r>
              <a:rPr lang="en-US" altLang="zh-TW" sz="2000" b="1" dirty="0">
                <a:solidFill>
                  <a:srgbClr val="FF0000"/>
                </a:solidFill>
              </a:rPr>
              <a:t>modified value</a:t>
            </a:r>
            <a:endParaRPr lang="en-US" altLang="zh-TW" sz="2000" b="1" dirty="0"/>
          </a:p>
          <a:p>
            <a:r>
              <a:rPr lang="en-US" altLang="zh-TW" sz="2000" b="1" dirty="0">
                <a:solidFill>
                  <a:srgbClr val="408000"/>
                </a:solidFill>
                <a:latin typeface="Wingdings" panose="05000000000000000000" pitchFamily="2" charset="2"/>
                <a:sym typeface="Wingdings" panose="05000000000000000000" pitchFamily="2" charset="2"/>
              </a:rPr>
              <a:t></a:t>
            </a:r>
            <a:r>
              <a:rPr lang="en-US" altLang="zh-TW" sz="2000" b="1" dirty="0">
                <a:solidFill>
                  <a:srgbClr val="408000"/>
                </a:solidFill>
              </a:rPr>
              <a:t>start value</a:t>
            </a:r>
            <a:r>
              <a:rPr lang="en-US" altLang="zh-TW" b="1" dirty="0"/>
              <a:t> </a:t>
            </a:r>
          </a:p>
        </p:txBody>
      </p:sp>
      <p:sp>
        <p:nvSpPr>
          <p:cNvPr id="115716" name="Rectangle 65"/>
          <p:cNvSpPr>
            <a:spLocks noChangeArrowheads="1"/>
          </p:cNvSpPr>
          <p:nvPr/>
        </p:nvSpPr>
        <p:spPr bwMode="auto">
          <a:xfrm>
            <a:off x="921858" y="2628902"/>
            <a:ext cx="3321424" cy="3810000"/>
          </a:xfrm>
          <a:prstGeom prst="rect">
            <a:avLst/>
          </a:prstGeom>
          <a:solidFill>
            <a:schemeClr val="accent4">
              <a:lumMod val="20000"/>
              <a:lumOff val="80000"/>
            </a:schemeClr>
          </a:solidFill>
          <a:ln>
            <a:noFill/>
          </a:ln>
          <a:extLst/>
        </p:spPr>
        <p:txBody>
          <a:bodyPr/>
          <a:lstStyle>
            <a:lvl1pPr marL="342900" indent="-3429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20000"/>
              </a:spcBef>
            </a:pPr>
            <a:r>
              <a:rPr lang="en-US" altLang="zh-TW" sz="1500" dirty="0">
                <a:latin typeface="Monaco" pitchFamily="-84" charset="0"/>
              </a:rPr>
              <a:t>sub:</a:t>
            </a:r>
          </a:p>
          <a:p>
            <a:pPr eaLnBrk="1" hangingPunct="1">
              <a:spcBef>
                <a:spcPct val="20000"/>
              </a:spcBef>
            </a:pPr>
            <a:r>
              <a:rPr lang="en-US" altLang="zh-TW" sz="1500" dirty="0">
                <a:latin typeface="Monaco" pitchFamily="-84" charset="0"/>
              </a:rPr>
              <a:t>00401000  push        </a:t>
            </a:r>
            <a:r>
              <a:rPr lang="en-US" altLang="zh-TW" sz="1500" dirty="0" err="1">
                <a:latin typeface="Monaco" pitchFamily="-84" charset="0"/>
              </a:rPr>
              <a:t>ebp</a:t>
            </a:r>
            <a:endParaRPr lang="en-US" altLang="zh-TW" sz="1500" dirty="0">
              <a:latin typeface="Monaco" pitchFamily="-84" charset="0"/>
            </a:endParaRPr>
          </a:p>
          <a:p>
            <a:pPr eaLnBrk="1" hangingPunct="1">
              <a:spcBef>
                <a:spcPct val="20000"/>
              </a:spcBef>
            </a:pPr>
            <a:r>
              <a:rPr lang="en-US" altLang="zh-TW" sz="1500" dirty="0">
                <a:solidFill>
                  <a:srgbClr val="0000FF"/>
                </a:solidFill>
                <a:latin typeface="Monaco" pitchFamily="-84" charset="0"/>
              </a:rPr>
              <a:t>00401001  </a:t>
            </a:r>
            <a:r>
              <a:rPr lang="en-US" altLang="zh-TW" sz="1500" dirty="0" err="1">
                <a:solidFill>
                  <a:srgbClr val="0000FF"/>
                </a:solidFill>
                <a:latin typeface="Monaco" pitchFamily="-84" charset="0"/>
              </a:rPr>
              <a:t>mov</a:t>
            </a:r>
            <a:r>
              <a:rPr lang="en-US" altLang="zh-TW" sz="1500" dirty="0">
                <a:solidFill>
                  <a:srgbClr val="0000FF"/>
                </a:solidFill>
                <a:latin typeface="Monaco" pitchFamily="-84" charset="0"/>
              </a:rPr>
              <a:t>         </a:t>
            </a:r>
            <a:r>
              <a:rPr lang="en-US" altLang="zh-TW" sz="1500" dirty="0" err="1">
                <a:solidFill>
                  <a:srgbClr val="0000FF"/>
                </a:solidFill>
                <a:latin typeface="Monaco" pitchFamily="-84" charset="0"/>
              </a:rPr>
              <a:t>ebp,esp</a:t>
            </a:r>
            <a:r>
              <a:rPr lang="en-US" altLang="zh-TW" sz="1500" dirty="0">
                <a:latin typeface="Monaco" pitchFamily="-84" charset="0"/>
              </a:rPr>
              <a:t> </a:t>
            </a:r>
            <a:r>
              <a:rPr lang="en-US" altLang="zh-TW" sz="1500" b="1" dirty="0">
                <a:solidFill>
                  <a:srgbClr val="0000FF"/>
                </a:solidFill>
                <a:latin typeface="Wingdings" panose="05000000000000000000" pitchFamily="2" charset="2"/>
                <a:sym typeface="Wingdings" panose="05000000000000000000" pitchFamily="2" charset="2"/>
              </a:rPr>
              <a:t></a:t>
            </a:r>
            <a:endParaRPr lang="en-US" altLang="zh-TW" sz="1500" dirty="0">
              <a:latin typeface="Monaco" pitchFamily="-84" charset="0"/>
            </a:endParaRPr>
          </a:p>
          <a:p>
            <a:pPr eaLnBrk="1" hangingPunct="1">
              <a:spcBef>
                <a:spcPct val="20000"/>
              </a:spcBef>
            </a:pPr>
            <a:r>
              <a:rPr lang="en-US" altLang="zh-TW" sz="1500" dirty="0">
                <a:latin typeface="Monaco" pitchFamily="-84" charset="0"/>
              </a:rPr>
              <a:t>00401003  </a:t>
            </a:r>
            <a:r>
              <a:rPr lang="en-US" altLang="zh-TW" sz="1500" dirty="0" err="1">
                <a:latin typeface="Monaco" pitchFamily="-84" charset="0"/>
              </a:rPr>
              <a:t>mov</a:t>
            </a:r>
            <a:r>
              <a:rPr lang="en-US" altLang="zh-TW" sz="1500" dirty="0">
                <a:latin typeface="Monaco" pitchFamily="-84" charset="0"/>
              </a:rPr>
              <a:t>         eax,0BEEFh </a:t>
            </a:r>
          </a:p>
          <a:p>
            <a:pPr eaLnBrk="1" hangingPunct="1">
              <a:spcBef>
                <a:spcPct val="20000"/>
              </a:spcBef>
            </a:pPr>
            <a:r>
              <a:rPr lang="en-US" altLang="zh-TW" sz="1500" dirty="0">
                <a:latin typeface="Monaco" pitchFamily="-84" charset="0"/>
              </a:rPr>
              <a:t>00401008  pop         </a:t>
            </a:r>
            <a:r>
              <a:rPr lang="en-US" altLang="zh-TW" sz="1500" dirty="0" err="1">
                <a:latin typeface="Monaco" pitchFamily="-84" charset="0"/>
              </a:rPr>
              <a:t>ebp</a:t>
            </a:r>
            <a:r>
              <a:rPr lang="en-US" altLang="zh-TW" sz="1500" dirty="0">
                <a:latin typeface="Monaco" pitchFamily="-84" charset="0"/>
              </a:rPr>
              <a:t>  </a:t>
            </a:r>
          </a:p>
          <a:p>
            <a:pPr eaLnBrk="1" hangingPunct="1">
              <a:spcBef>
                <a:spcPct val="20000"/>
              </a:spcBef>
            </a:pPr>
            <a:r>
              <a:rPr lang="en-US" altLang="zh-TW" sz="1500" dirty="0">
                <a:latin typeface="Monaco" pitchFamily="-84" charset="0"/>
              </a:rPr>
              <a:t>00401009  ret </a:t>
            </a:r>
          </a:p>
          <a:p>
            <a:pPr eaLnBrk="1" hangingPunct="1">
              <a:spcBef>
                <a:spcPct val="20000"/>
              </a:spcBef>
            </a:pPr>
            <a:r>
              <a:rPr lang="en-US" altLang="zh-TW" sz="1500" dirty="0">
                <a:latin typeface="Monaco" pitchFamily="-84" charset="0"/>
              </a:rPr>
              <a:t>main:</a:t>
            </a:r>
          </a:p>
          <a:p>
            <a:pPr eaLnBrk="1" hangingPunct="1">
              <a:spcBef>
                <a:spcPct val="20000"/>
              </a:spcBef>
            </a:pPr>
            <a:r>
              <a:rPr lang="en-US" altLang="zh-TW" sz="1500" dirty="0">
                <a:latin typeface="Monaco" pitchFamily="-84" charset="0"/>
              </a:rPr>
              <a:t>00401010  push        </a:t>
            </a:r>
            <a:r>
              <a:rPr lang="en-US" altLang="zh-TW" sz="1500" dirty="0" err="1">
                <a:latin typeface="Monaco" pitchFamily="-84" charset="0"/>
              </a:rPr>
              <a:t>ebp</a:t>
            </a:r>
            <a:endParaRPr lang="en-US" altLang="zh-TW" sz="1500" dirty="0">
              <a:latin typeface="Monaco" pitchFamily="-84" charset="0"/>
            </a:endParaRPr>
          </a:p>
          <a:p>
            <a:pPr eaLnBrk="1" hangingPunct="1">
              <a:spcBef>
                <a:spcPct val="20000"/>
              </a:spcBef>
            </a:pPr>
            <a:r>
              <a:rPr lang="en-US" altLang="zh-TW" sz="1500" dirty="0">
                <a:latin typeface="Monaco" pitchFamily="-84" charset="0"/>
              </a:rPr>
              <a:t>00401011  </a:t>
            </a:r>
            <a:r>
              <a:rPr lang="en-US" altLang="zh-TW" sz="1500" dirty="0" err="1">
                <a:latin typeface="Monaco" pitchFamily="-84" charset="0"/>
              </a:rPr>
              <a:t>mov</a:t>
            </a:r>
            <a:r>
              <a:rPr lang="en-US" altLang="zh-TW" sz="1500" dirty="0">
                <a:latin typeface="Monaco" pitchFamily="-84" charset="0"/>
              </a:rPr>
              <a:t>         </a:t>
            </a:r>
            <a:r>
              <a:rPr lang="en-US" altLang="zh-TW" sz="1500" dirty="0" err="1">
                <a:latin typeface="Monaco" pitchFamily="-84" charset="0"/>
              </a:rPr>
              <a:t>ebp,esp</a:t>
            </a:r>
            <a:endParaRPr lang="en-US" altLang="zh-TW" sz="1500" dirty="0">
              <a:latin typeface="Monaco" pitchFamily="-84" charset="0"/>
            </a:endParaRPr>
          </a:p>
          <a:p>
            <a:pPr eaLnBrk="1" hangingPunct="1">
              <a:spcBef>
                <a:spcPct val="20000"/>
              </a:spcBef>
            </a:pPr>
            <a:r>
              <a:rPr lang="en-US" altLang="zh-TW" sz="1500" dirty="0">
                <a:latin typeface="Monaco" pitchFamily="-84" charset="0"/>
              </a:rPr>
              <a:t>00401013  call        sub (401000h)</a:t>
            </a:r>
          </a:p>
          <a:p>
            <a:pPr eaLnBrk="1" hangingPunct="1">
              <a:spcBef>
                <a:spcPct val="20000"/>
              </a:spcBef>
            </a:pPr>
            <a:r>
              <a:rPr lang="en-US" altLang="zh-TW" sz="1500" dirty="0">
                <a:latin typeface="Monaco" pitchFamily="-84" charset="0"/>
              </a:rPr>
              <a:t>00401018  </a:t>
            </a:r>
            <a:r>
              <a:rPr lang="en-US" altLang="zh-TW" sz="1500" dirty="0" err="1">
                <a:latin typeface="Monaco" pitchFamily="-84" charset="0"/>
              </a:rPr>
              <a:t>mov</a:t>
            </a:r>
            <a:r>
              <a:rPr lang="en-US" altLang="zh-TW" sz="1500" dirty="0">
                <a:latin typeface="Monaco" pitchFamily="-84" charset="0"/>
              </a:rPr>
              <a:t>         eax,0F00Dh </a:t>
            </a:r>
          </a:p>
          <a:p>
            <a:pPr eaLnBrk="1" hangingPunct="1">
              <a:spcBef>
                <a:spcPct val="20000"/>
              </a:spcBef>
            </a:pPr>
            <a:r>
              <a:rPr lang="en-US" altLang="zh-TW" sz="1500" dirty="0">
                <a:latin typeface="Monaco" pitchFamily="-84" charset="0"/>
              </a:rPr>
              <a:t>0040101D  pop         </a:t>
            </a:r>
            <a:r>
              <a:rPr lang="en-US" altLang="zh-TW" sz="1500" dirty="0" err="1">
                <a:latin typeface="Monaco" pitchFamily="-84" charset="0"/>
              </a:rPr>
              <a:t>ebp</a:t>
            </a:r>
            <a:r>
              <a:rPr lang="en-US" altLang="zh-TW" sz="1500" dirty="0">
                <a:latin typeface="Monaco" pitchFamily="-84" charset="0"/>
              </a:rPr>
              <a:t>  </a:t>
            </a:r>
          </a:p>
          <a:p>
            <a:pPr eaLnBrk="1" hangingPunct="1">
              <a:spcBef>
                <a:spcPct val="20000"/>
              </a:spcBef>
            </a:pPr>
            <a:r>
              <a:rPr lang="en-US" altLang="zh-TW" sz="1500" dirty="0">
                <a:latin typeface="Monaco" pitchFamily="-84" charset="0"/>
              </a:rPr>
              <a:t>0040101E  ret </a:t>
            </a:r>
          </a:p>
        </p:txBody>
      </p:sp>
      <p:graphicFrame>
        <p:nvGraphicFramePr>
          <p:cNvPr id="108610" name="Group 66"/>
          <p:cNvGraphicFramePr>
            <a:graphicFrameLocks noGrp="1"/>
          </p:cNvGraphicFramePr>
          <p:nvPr>
            <p:extLst>
              <p:ext uri="{D42A27DB-BD31-4B8C-83A1-F6EECF244321}">
                <p14:modId xmlns:p14="http://schemas.microsoft.com/office/powerpoint/2010/main" val="3200734720"/>
              </p:ext>
            </p:extLst>
          </p:nvPr>
        </p:nvGraphicFramePr>
        <p:xfrm>
          <a:off x="4972050" y="1126231"/>
          <a:ext cx="2971800" cy="1006014"/>
        </p:xfrm>
        <a:graphic>
          <a:graphicData uri="http://schemas.openxmlformats.org/drawingml/2006/table">
            <a:tbl>
              <a:tblPr/>
              <a:tblGrid>
                <a:gridCol w="874713"/>
                <a:gridCol w="2097087"/>
              </a:tblGrid>
              <a:tr h="334963">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dirty="0" err="1" smtClean="0">
                          <a:ln>
                            <a:noFill/>
                          </a:ln>
                          <a:solidFill>
                            <a:schemeClr val="tx1"/>
                          </a:solidFill>
                          <a:effectLst/>
                          <a:latin typeface="Arial" panose="020B0604020202020204" pitchFamily="34" charset="0"/>
                          <a:ea typeface="MS PGothic" panose="020B0600070205080204" pitchFamily="34" charset="-128"/>
                        </a:rPr>
                        <a:t>eax</a:t>
                      </a:r>
                      <a:endParaRPr kumimoji="0" lang="en-US" altLang="zh-TW" sz="1400" b="0" i="0" u="none" strike="noStrike" cap="none" normalizeH="0" baseline="0" dirty="0" smtClean="0">
                        <a:ln>
                          <a:noFill/>
                        </a:ln>
                        <a:solidFill>
                          <a:schemeClr val="tx1"/>
                        </a:solidFill>
                        <a:effectLst/>
                        <a:latin typeface="Arial" panose="020B0604020202020204" pitchFamily="34" charset="0"/>
                        <a:ea typeface="MS PGothic" panose="020B0600070205080204" pitchFamily="34" charset="-128"/>
                      </a:endParaRPr>
                    </a:p>
                  </a:txBody>
                  <a:tcPr marT="45749" marB="457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smtClean="0">
                          <a:ln>
                            <a:noFill/>
                          </a:ln>
                          <a:solidFill>
                            <a:srgbClr val="408000"/>
                          </a:solidFill>
                          <a:effectLst/>
                          <a:latin typeface="Arial" panose="020B0604020202020204" pitchFamily="34" charset="0"/>
                          <a:ea typeface="MS PGothic" panose="020B0600070205080204" pitchFamily="34" charset="-128"/>
                        </a:rPr>
                        <a:t>0x003435C0</a:t>
                      </a:r>
                      <a:r>
                        <a:rPr kumimoji="0" lang="en-US" altLang="zh-TW" sz="1400" b="0" i="0" u="none" strike="noStrike" cap="none" normalizeH="0" baseline="0" smtClean="0">
                          <a:ln>
                            <a:noFill/>
                          </a:ln>
                          <a:solidFill>
                            <a:srgbClr val="408000"/>
                          </a:solidFill>
                          <a:effectLst/>
                          <a:latin typeface="Arial" panose="020B0604020202020204" pitchFamily="34" charset="0"/>
                          <a:ea typeface="MS PGothic" panose="020B0600070205080204" pitchFamily="34" charset="-128"/>
                        </a:rPr>
                        <a:t> </a:t>
                      </a:r>
                      <a:r>
                        <a:rPr kumimoji="0" lang="en-US" altLang="zh-TW" sz="1400" b="0" i="0" u="none" strike="noStrike" cap="none" normalizeH="0" baseline="0" smtClean="0">
                          <a:ln>
                            <a:noFill/>
                          </a:ln>
                          <a:solidFill>
                            <a:srgbClr val="408000"/>
                          </a:solidFill>
                          <a:effectLst/>
                          <a:latin typeface="Wingdings" panose="05000000000000000000" pitchFamily="2" charset="2"/>
                          <a:ea typeface="MS PGothic" panose="020B0600070205080204" pitchFamily="34" charset="-128"/>
                          <a:sym typeface="Wingdings" panose="05000000000000000000" pitchFamily="2" charset="2"/>
                        </a:rPr>
                        <a:t></a:t>
                      </a:r>
                    </a:p>
                  </a:txBody>
                  <a:tcPr marT="45749" marB="457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rPr>
                        <a:t>ebp</a:t>
                      </a:r>
                    </a:p>
                  </a:txBody>
                  <a:tcPr marT="45749" marB="457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smtClean="0">
                          <a:ln>
                            <a:noFill/>
                          </a:ln>
                          <a:solidFill>
                            <a:srgbClr val="FF0000"/>
                          </a:solidFill>
                          <a:effectLst/>
                          <a:latin typeface="Arial" panose="020B0604020202020204" pitchFamily="34" charset="0"/>
                          <a:ea typeface="MS PGothic" panose="020B0600070205080204" pitchFamily="34" charset="-128"/>
                        </a:rPr>
                        <a:t>0x0012FF60 </a:t>
                      </a:r>
                      <a:r>
                        <a:rPr kumimoji="0" lang="en-US" altLang="zh-TW" sz="1500" b="1" i="0" u="none" strike="noStrike" cap="none" normalizeH="0" baseline="0" smtClean="0">
                          <a:ln>
                            <a:noFill/>
                          </a:ln>
                          <a:solidFill>
                            <a:srgbClr val="FF0000"/>
                          </a:solidFill>
                          <a:effectLst/>
                          <a:latin typeface="Wingdings" panose="05000000000000000000" pitchFamily="2" charset="2"/>
                          <a:ea typeface="MS PGothic" panose="020B0600070205080204" pitchFamily="34" charset="-128"/>
                          <a:sym typeface="Wingdings" panose="05000000000000000000" pitchFamily="2" charset="2"/>
                        </a:rPr>
                        <a:t></a:t>
                      </a:r>
                    </a:p>
                  </a:txBody>
                  <a:tcPr marT="45749" marB="457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dirty="0" err="1" smtClean="0">
                          <a:ln>
                            <a:noFill/>
                          </a:ln>
                          <a:solidFill>
                            <a:schemeClr val="tx1"/>
                          </a:solidFill>
                          <a:effectLst/>
                          <a:latin typeface="Arial" panose="020B0604020202020204" pitchFamily="34" charset="0"/>
                          <a:ea typeface="MS PGothic" panose="020B0600070205080204" pitchFamily="34" charset="-128"/>
                        </a:rPr>
                        <a:t>esp</a:t>
                      </a:r>
                      <a:endParaRPr kumimoji="0" lang="en-US" altLang="zh-TW" sz="1400" b="0" i="0" u="none" strike="noStrike" cap="none" normalizeH="0" baseline="0" dirty="0" smtClean="0">
                        <a:ln>
                          <a:noFill/>
                        </a:ln>
                        <a:solidFill>
                          <a:schemeClr val="tx1"/>
                        </a:solidFill>
                        <a:effectLst/>
                        <a:latin typeface="Arial" panose="020B0604020202020204" pitchFamily="34" charset="0"/>
                        <a:ea typeface="MS PGothic" panose="020B0600070205080204" pitchFamily="34" charset="-128"/>
                      </a:endParaRPr>
                    </a:p>
                  </a:txBody>
                  <a:tcPr marT="45749" marB="457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Arial" panose="020B0604020202020204" pitchFamily="34" charset="0"/>
                          <a:ea typeface="MS PGothic" panose="020B0600070205080204" pitchFamily="34" charset="-128"/>
                        </a:rPr>
                        <a:t>0x0012FF60</a:t>
                      </a:r>
                      <a:endParaRPr kumimoji="0" lang="en-US" altLang="zh-TW" sz="2000" b="1" i="0" u="none" strike="noStrike" cap="none" normalizeH="0" baseline="0" dirty="0" smtClean="0">
                        <a:ln>
                          <a:noFill/>
                        </a:ln>
                        <a:solidFill>
                          <a:srgbClr val="FF0000"/>
                        </a:solidFill>
                        <a:effectLst/>
                        <a:latin typeface="Wingdings" panose="05000000000000000000" pitchFamily="2" charset="2"/>
                        <a:ea typeface="MS PGothic" panose="020B0600070205080204" pitchFamily="34" charset="-128"/>
                        <a:sym typeface="Wingdings" panose="05000000000000000000" pitchFamily="2" charset="2"/>
                      </a:endParaRPr>
                    </a:p>
                  </a:txBody>
                  <a:tcPr marT="45749" marB="457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08624" name="Group 80"/>
          <p:cNvGraphicFramePr>
            <a:graphicFrameLocks noGrp="1"/>
          </p:cNvGraphicFramePr>
          <p:nvPr/>
        </p:nvGraphicFramePr>
        <p:xfrm>
          <a:off x="6781800" y="3200402"/>
          <a:ext cx="2286000" cy="2667001"/>
        </p:xfrm>
        <a:graphic>
          <a:graphicData uri="http://schemas.openxmlformats.org/drawingml/2006/table">
            <a:tbl>
              <a:tblPr/>
              <a:tblGrid>
                <a:gridCol w="2286000"/>
              </a:tblGrid>
              <a:tr h="4730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cs typeface="ＭＳ Ｐゴシック" charset="0"/>
                        </a:rPr>
                        <a:t>0x0012FFB8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6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cs typeface="ＭＳ Ｐゴシック" charset="0"/>
                        </a:rPr>
                        <a:t>0x00401018</a:t>
                      </a:r>
                      <a:endParaRPr kumimoji="0" lang="en-US" sz="2000" b="1" i="0" u="none" strike="noStrike" cap="none" normalizeH="0" baseline="0">
                        <a:ln>
                          <a:noFill/>
                        </a:ln>
                        <a:solidFill>
                          <a:srgbClr val="FF0000"/>
                        </a:solidFill>
                        <a:effectLst/>
                        <a:latin typeface="Wingdings" charset="0"/>
                        <a:ea typeface="ＭＳ Ｐゴシック" charset="0"/>
                        <a:cs typeface="ＭＳ Ｐゴシック" charset="0"/>
                        <a:sym typeface="Wingdings"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cs typeface="ＭＳ Ｐゴシック" charset="0"/>
                        </a:rPr>
                        <a:t>0x0012FF68</a:t>
                      </a:r>
                      <a:endParaRPr kumimoji="0" lang="en-US" sz="2000" b="1" i="0" u="none" strike="noStrike" cap="none" normalizeH="0" baseline="0">
                        <a:ln>
                          <a:noFill/>
                        </a:ln>
                        <a:solidFill>
                          <a:srgbClr val="FF0000"/>
                        </a:solidFill>
                        <a:effectLst/>
                        <a:latin typeface="Wingdings" charset="0"/>
                        <a:ea typeface="ＭＳ Ｐゴシック" charset="0"/>
                        <a:cs typeface="ＭＳ Ｐゴシック" charset="0"/>
                        <a:sym typeface="Wingdings"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6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cs typeface="ＭＳ Ｐゴシック" charset="0"/>
                        </a:rPr>
                        <a:t>undef</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cs typeface="ＭＳ Ｐゴシック" charset="0"/>
                        </a:rPr>
                        <a:t>undef</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5745" name="Line 94"/>
          <p:cNvSpPr>
            <a:spLocks noChangeShapeType="1"/>
          </p:cNvSpPr>
          <p:nvPr/>
        </p:nvSpPr>
        <p:spPr bwMode="auto">
          <a:xfrm flipV="1">
            <a:off x="7848600" y="2438400"/>
            <a:ext cx="0" cy="304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15746" name="Line 95"/>
          <p:cNvSpPr>
            <a:spLocks noChangeShapeType="1"/>
          </p:cNvSpPr>
          <p:nvPr/>
        </p:nvSpPr>
        <p:spPr bwMode="auto">
          <a:xfrm rot="10800000" flipV="1">
            <a:off x="7848600" y="5867400"/>
            <a:ext cx="0" cy="304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15747" name="Rectangle 96"/>
          <p:cNvSpPr>
            <a:spLocks noChangeArrowheads="1"/>
          </p:cNvSpPr>
          <p:nvPr/>
        </p:nvSpPr>
        <p:spPr bwMode="auto">
          <a:xfrm>
            <a:off x="4800602" y="5410202"/>
            <a:ext cx="19143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TW"/>
              <a:t>0x0012FF58</a:t>
            </a:r>
          </a:p>
        </p:txBody>
      </p:sp>
      <p:sp>
        <p:nvSpPr>
          <p:cNvPr id="115748" name="Rectangle 97"/>
          <p:cNvSpPr>
            <a:spLocks noChangeArrowheads="1"/>
          </p:cNvSpPr>
          <p:nvPr/>
        </p:nvSpPr>
        <p:spPr bwMode="auto">
          <a:xfrm>
            <a:off x="4800602" y="4800602"/>
            <a:ext cx="19656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TW"/>
              <a:t>0x0012FF5C</a:t>
            </a:r>
          </a:p>
        </p:txBody>
      </p:sp>
      <p:sp>
        <p:nvSpPr>
          <p:cNvPr id="115749" name="Rectangle 98"/>
          <p:cNvSpPr>
            <a:spLocks noChangeArrowheads="1"/>
          </p:cNvSpPr>
          <p:nvPr/>
        </p:nvSpPr>
        <p:spPr bwMode="auto">
          <a:xfrm>
            <a:off x="4800602" y="4267202"/>
            <a:ext cx="19143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TW"/>
              <a:t>0x0012FF60</a:t>
            </a:r>
          </a:p>
        </p:txBody>
      </p:sp>
      <p:sp>
        <p:nvSpPr>
          <p:cNvPr id="115750" name="Rectangle 99"/>
          <p:cNvSpPr>
            <a:spLocks noChangeArrowheads="1"/>
          </p:cNvSpPr>
          <p:nvPr/>
        </p:nvSpPr>
        <p:spPr bwMode="auto">
          <a:xfrm>
            <a:off x="4800602" y="3733802"/>
            <a:ext cx="19143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TW"/>
              <a:t>0x0012FF64</a:t>
            </a:r>
          </a:p>
        </p:txBody>
      </p:sp>
      <p:sp>
        <p:nvSpPr>
          <p:cNvPr id="115751" name="Rectangle 100"/>
          <p:cNvSpPr>
            <a:spLocks noChangeArrowheads="1"/>
          </p:cNvSpPr>
          <p:nvPr/>
        </p:nvSpPr>
        <p:spPr bwMode="auto">
          <a:xfrm>
            <a:off x="4800602" y="3200402"/>
            <a:ext cx="19143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TW"/>
              <a:t>0x0012FF68</a:t>
            </a:r>
          </a:p>
        </p:txBody>
      </p:sp>
      <p:graphicFrame>
        <p:nvGraphicFramePr>
          <p:cNvPr id="108645" name="Group 101"/>
          <p:cNvGraphicFramePr>
            <a:graphicFrameLocks noGrp="1"/>
          </p:cNvGraphicFramePr>
          <p:nvPr/>
        </p:nvGraphicFramePr>
        <p:xfrm>
          <a:off x="6781800" y="2727327"/>
          <a:ext cx="2286000" cy="473075"/>
        </p:xfrm>
        <a:graphic>
          <a:graphicData uri="http://schemas.openxmlformats.org/drawingml/2006/table">
            <a:tbl>
              <a:tblPr/>
              <a:tblGrid>
                <a:gridCol w="2286000"/>
              </a:tblGrid>
              <a:tr h="473075">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rgbClr val="408000"/>
                          </a:solidFill>
                          <a:effectLst/>
                          <a:latin typeface="Arial" panose="020B0604020202020204" pitchFamily="34" charset="0"/>
                          <a:ea typeface="MS PGothic" panose="020B0600070205080204" pitchFamily="34" charset="-128"/>
                        </a:rPr>
                        <a:t>0x004012E8 </a:t>
                      </a:r>
                      <a:r>
                        <a:rPr kumimoji="0" lang="en-US" altLang="zh-TW" sz="2000" b="1" i="0" u="none" strike="noStrike" cap="none" normalizeH="0" baseline="0" smtClean="0">
                          <a:ln>
                            <a:noFill/>
                          </a:ln>
                          <a:solidFill>
                            <a:srgbClr val="408000"/>
                          </a:solidFill>
                          <a:effectLst/>
                          <a:latin typeface="Wingdings" panose="05000000000000000000" pitchFamily="2" charset="2"/>
                          <a:ea typeface="MS PGothic" panose="020B0600070205080204" pitchFamily="34" charset="-128"/>
                          <a:sym typeface="Wingdings" panose="05000000000000000000" pitchFamily="2" charset="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5758" name="Rectangle 107"/>
          <p:cNvSpPr>
            <a:spLocks noChangeArrowheads="1"/>
          </p:cNvSpPr>
          <p:nvPr/>
        </p:nvSpPr>
        <p:spPr bwMode="auto">
          <a:xfrm>
            <a:off x="4810127" y="2743202"/>
            <a:ext cx="19656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TW"/>
              <a:t>0x0012FF6C</a:t>
            </a:r>
          </a:p>
        </p:txBody>
      </p:sp>
      <p:sp>
        <p:nvSpPr>
          <p:cNvPr id="17" name="向右箭號 16"/>
          <p:cNvSpPr/>
          <p:nvPr/>
        </p:nvSpPr>
        <p:spPr>
          <a:xfrm>
            <a:off x="144823" y="3105202"/>
            <a:ext cx="770965" cy="55686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EIP</a:t>
            </a:r>
            <a:endParaRPr lang="zh-TW" altLang="en-US" dirty="0"/>
          </a:p>
        </p:txBody>
      </p:sp>
      <p:sp>
        <p:nvSpPr>
          <p:cNvPr id="18" name="弧形箭號 (左彎) 17"/>
          <p:cNvSpPr/>
          <p:nvPr/>
        </p:nvSpPr>
        <p:spPr>
          <a:xfrm rot="10960269">
            <a:off x="4474120" y="1473330"/>
            <a:ext cx="415738" cy="67284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19" name="向右箭號 18"/>
          <p:cNvSpPr/>
          <p:nvPr/>
        </p:nvSpPr>
        <p:spPr>
          <a:xfrm>
            <a:off x="4021839" y="4219601"/>
            <a:ext cx="770965" cy="556865"/>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ESP</a:t>
            </a:r>
            <a:endParaRPr lang="zh-TW" altLang="en-US" dirty="0"/>
          </a:p>
        </p:txBody>
      </p:sp>
      <p:sp>
        <p:nvSpPr>
          <p:cNvPr id="20" name="向右箭號 19"/>
          <p:cNvSpPr/>
          <p:nvPr/>
        </p:nvSpPr>
        <p:spPr>
          <a:xfrm>
            <a:off x="3250874" y="4243737"/>
            <a:ext cx="770965" cy="556865"/>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EBP</a:t>
            </a:r>
            <a:endParaRPr lang="zh-TW" altLang="en-US" dirty="0"/>
          </a:p>
        </p:txBody>
      </p:sp>
    </p:spTree>
    <p:extLst>
      <p:ext uri="{BB962C8B-B14F-4D97-AF65-F5344CB8AC3E}">
        <p14:creationId xmlns:p14="http://schemas.microsoft.com/office/powerpoint/2010/main" val="35042110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685800" y="-152400"/>
            <a:ext cx="7772400" cy="1143000"/>
          </a:xfrm>
        </p:spPr>
        <p:txBody>
          <a:bodyPr/>
          <a:lstStyle/>
          <a:p>
            <a:pPr eaLnBrk="1" hangingPunct="1"/>
            <a:r>
              <a:rPr lang="en-US" altLang="zh-TW" smtClean="0"/>
              <a:t>Example1.c 7</a:t>
            </a:r>
          </a:p>
        </p:txBody>
      </p:sp>
      <p:sp>
        <p:nvSpPr>
          <p:cNvPr id="11980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C4E1B6C-13AE-4D43-AE1B-AB73F6808B85}" type="slidenum">
              <a:rPr lang="en-US" altLang="zh-TW" sz="1400"/>
              <a:pPr/>
              <a:t>28</a:t>
            </a:fld>
            <a:endParaRPr lang="en-US" altLang="zh-TW" sz="1400"/>
          </a:p>
        </p:txBody>
      </p:sp>
      <p:sp>
        <p:nvSpPr>
          <p:cNvPr id="119811" name="Rectangle 63"/>
          <p:cNvSpPr>
            <a:spLocks noChangeArrowheads="1"/>
          </p:cNvSpPr>
          <p:nvPr/>
        </p:nvSpPr>
        <p:spPr bwMode="auto">
          <a:xfrm>
            <a:off x="734218" y="990600"/>
            <a:ext cx="3332163"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TW" sz="2000" b="1" dirty="0"/>
              <a:t>Key: </a:t>
            </a:r>
          </a:p>
          <a:p>
            <a:r>
              <a:rPr lang="en-US" altLang="zh-TW" sz="2000" b="1" dirty="0">
                <a:solidFill>
                  <a:srgbClr val="0000FF"/>
                </a:solidFill>
                <a:latin typeface="Wingdings" panose="05000000000000000000" pitchFamily="2" charset="2"/>
                <a:sym typeface="Wingdings" panose="05000000000000000000" pitchFamily="2" charset="2"/>
              </a:rPr>
              <a:t></a:t>
            </a:r>
            <a:r>
              <a:rPr lang="en-US" altLang="zh-TW" sz="2000" b="1" dirty="0">
                <a:solidFill>
                  <a:srgbClr val="0000FF"/>
                </a:solidFill>
              </a:rPr>
              <a:t>executed instruction</a:t>
            </a:r>
            <a:r>
              <a:rPr lang="en-US" altLang="zh-TW" sz="2000" b="1" dirty="0"/>
              <a:t>, </a:t>
            </a:r>
          </a:p>
          <a:p>
            <a:r>
              <a:rPr lang="en-US" altLang="zh-TW" sz="2000" b="1" dirty="0">
                <a:solidFill>
                  <a:srgbClr val="FF0000"/>
                </a:solidFill>
                <a:latin typeface="Wingdings" panose="05000000000000000000" pitchFamily="2" charset="2"/>
                <a:sym typeface="Wingdings" panose="05000000000000000000" pitchFamily="2" charset="2"/>
              </a:rPr>
              <a:t></a:t>
            </a:r>
            <a:r>
              <a:rPr lang="en-US" altLang="zh-TW" sz="2000" b="1" dirty="0">
                <a:solidFill>
                  <a:srgbClr val="FF0000"/>
                </a:solidFill>
              </a:rPr>
              <a:t>modified value</a:t>
            </a:r>
            <a:endParaRPr lang="en-US" altLang="zh-TW" sz="2000" b="1" dirty="0"/>
          </a:p>
          <a:p>
            <a:r>
              <a:rPr lang="en-US" altLang="zh-TW" sz="2000" b="1" dirty="0">
                <a:solidFill>
                  <a:srgbClr val="408000"/>
                </a:solidFill>
                <a:latin typeface="Wingdings" panose="05000000000000000000" pitchFamily="2" charset="2"/>
                <a:sym typeface="Wingdings" panose="05000000000000000000" pitchFamily="2" charset="2"/>
              </a:rPr>
              <a:t></a:t>
            </a:r>
            <a:r>
              <a:rPr lang="en-US" altLang="zh-TW" sz="2000" b="1" dirty="0">
                <a:solidFill>
                  <a:srgbClr val="408000"/>
                </a:solidFill>
              </a:rPr>
              <a:t>start value</a:t>
            </a:r>
            <a:r>
              <a:rPr lang="en-US" altLang="zh-TW" b="1" dirty="0"/>
              <a:t> </a:t>
            </a:r>
          </a:p>
        </p:txBody>
      </p:sp>
      <p:sp>
        <p:nvSpPr>
          <p:cNvPr id="119812" name="Rectangle 65"/>
          <p:cNvSpPr>
            <a:spLocks noChangeArrowheads="1"/>
          </p:cNvSpPr>
          <p:nvPr/>
        </p:nvSpPr>
        <p:spPr bwMode="auto">
          <a:xfrm>
            <a:off x="734218" y="2805953"/>
            <a:ext cx="3429000" cy="3137647"/>
          </a:xfrm>
          <a:prstGeom prst="rect">
            <a:avLst/>
          </a:prstGeom>
          <a:solidFill>
            <a:schemeClr val="accent4">
              <a:lumMod val="20000"/>
              <a:lumOff val="80000"/>
            </a:schemeClr>
          </a:solidFill>
          <a:ln>
            <a:noFill/>
          </a:ln>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TW" sz="1500" dirty="0">
                <a:latin typeface="Monaco" pitchFamily="-84" charset="0"/>
              </a:rPr>
              <a:t>sub:</a:t>
            </a:r>
          </a:p>
          <a:p>
            <a:r>
              <a:rPr lang="en-US" altLang="zh-TW" sz="1500" dirty="0">
                <a:latin typeface="Monaco" pitchFamily="-84" charset="0"/>
              </a:rPr>
              <a:t>00401000  push        </a:t>
            </a:r>
            <a:r>
              <a:rPr lang="en-US" altLang="zh-TW" sz="1500" dirty="0" err="1">
                <a:latin typeface="Monaco" pitchFamily="-84" charset="0"/>
              </a:rPr>
              <a:t>ebp</a:t>
            </a:r>
            <a:endParaRPr lang="en-US" altLang="zh-TW" sz="1500" dirty="0">
              <a:latin typeface="Monaco" pitchFamily="-84" charset="0"/>
            </a:endParaRPr>
          </a:p>
          <a:p>
            <a:r>
              <a:rPr lang="en-US" altLang="zh-TW" sz="1500" dirty="0">
                <a:latin typeface="Monaco" pitchFamily="-84" charset="0"/>
              </a:rPr>
              <a:t>00401001  </a:t>
            </a:r>
            <a:r>
              <a:rPr lang="en-US" altLang="zh-TW" sz="1500" dirty="0" err="1">
                <a:latin typeface="Monaco" pitchFamily="-84" charset="0"/>
              </a:rPr>
              <a:t>mov</a:t>
            </a:r>
            <a:r>
              <a:rPr lang="en-US" altLang="zh-TW" sz="1500" dirty="0">
                <a:latin typeface="Monaco" pitchFamily="-84" charset="0"/>
              </a:rPr>
              <a:t>         </a:t>
            </a:r>
            <a:r>
              <a:rPr lang="en-US" altLang="zh-TW" sz="1500" dirty="0" err="1">
                <a:latin typeface="Monaco" pitchFamily="-84" charset="0"/>
              </a:rPr>
              <a:t>ebp,esp</a:t>
            </a:r>
            <a:r>
              <a:rPr lang="en-US" altLang="zh-TW" sz="1500" dirty="0">
                <a:latin typeface="Monaco" pitchFamily="-84" charset="0"/>
              </a:rPr>
              <a:t> </a:t>
            </a:r>
          </a:p>
          <a:p>
            <a:r>
              <a:rPr lang="en-US" altLang="zh-TW" sz="1500" dirty="0">
                <a:solidFill>
                  <a:srgbClr val="0000FF"/>
                </a:solidFill>
                <a:latin typeface="Monaco" pitchFamily="-84" charset="0"/>
              </a:rPr>
              <a:t>00401003  </a:t>
            </a:r>
            <a:r>
              <a:rPr lang="en-US" altLang="zh-TW" sz="1500" dirty="0" err="1">
                <a:solidFill>
                  <a:srgbClr val="0000FF"/>
                </a:solidFill>
                <a:latin typeface="Monaco" pitchFamily="-84" charset="0"/>
              </a:rPr>
              <a:t>mov</a:t>
            </a:r>
            <a:r>
              <a:rPr lang="en-US" altLang="zh-TW" sz="1500" dirty="0">
                <a:solidFill>
                  <a:srgbClr val="0000FF"/>
                </a:solidFill>
                <a:latin typeface="Monaco" pitchFamily="-84" charset="0"/>
              </a:rPr>
              <a:t>         eax,0BEEFh</a:t>
            </a:r>
            <a:r>
              <a:rPr lang="en-US" altLang="zh-TW" sz="1500" dirty="0">
                <a:latin typeface="Monaco" pitchFamily="-84" charset="0"/>
              </a:rPr>
              <a:t> </a:t>
            </a:r>
            <a:r>
              <a:rPr lang="en-US" altLang="zh-TW" sz="1500" b="1" dirty="0">
                <a:solidFill>
                  <a:srgbClr val="0000FF"/>
                </a:solidFill>
                <a:latin typeface="MS PGothic" panose="020B0600070205080204" pitchFamily="34" charset="-128"/>
                <a:sym typeface="Wingdings" panose="05000000000000000000" pitchFamily="2" charset="2"/>
              </a:rPr>
              <a:t></a:t>
            </a:r>
            <a:endParaRPr lang="en-US" altLang="zh-TW" sz="1500" dirty="0">
              <a:latin typeface="Monaco" pitchFamily="-84" charset="0"/>
            </a:endParaRPr>
          </a:p>
          <a:p>
            <a:r>
              <a:rPr lang="en-US" altLang="zh-TW" sz="1500" dirty="0">
                <a:latin typeface="Monaco" pitchFamily="-84" charset="0"/>
              </a:rPr>
              <a:t>00401008  pop         </a:t>
            </a:r>
            <a:r>
              <a:rPr lang="en-US" altLang="zh-TW" sz="1500" dirty="0" err="1">
                <a:latin typeface="Monaco" pitchFamily="-84" charset="0"/>
              </a:rPr>
              <a:t>ebp</a:t>
            </a:r>
            <a:r>
              <a:rPr lang="en-US" altLang="zh-TW" sz="1500" dirty="0">
                <a:latin typeface="Monaco" pitchFamily="-84" charset="0"/>
              </a:rPr>
              <a:t>  </a:t>
            </a:r>
          </a:p>
          <a:p>
            <a:r>
              <a:rPr lang="en-US" altLang="zh-TW" sz="1500" dirty="0">
                <a:latin typeface="Monaco" pitchFamily="-84" charset="0"/>
              </a:rPr>
              <a:t>00401009  ret </a:t>
            </a:r>
          </a:p>
          <a:p>
            <a:r>
              <a:rPr lang="en-US" altLang="zh-TW" sz="1500" dirty="0">
                <a:latin typeface="Monaco" pitchFamily="-84" charset="0"/>
              </a:rPr>
              <a:t>main:</a:t>
            </a:r>
          </a:p>
          <a:p>
            <a:r>
              <a:rPr lang="en-US" altLang="zh-TW" sz="1500" dirty="0">
                <a:latin typeface="Monaco" pitchFamily="-84" charset="0"/>
              </a:rPr>
              <a:t>00401010  push        </a:t>
            </a:r>
            <a:r>
              <a:rPr lang="en-US" altLang="zh-TW" sz="1500" dirty="0" err="1">
                <a:latin typeface="Monaco" pitchFamily="-84" charset="0"/>
              </a:rPr>
              <a:t>ebp</a:t>
            </a:r>
            <a:endParaRPr lang="en-US" altLang="zh-TW" sz="1500" dirty="0">
              <a:latin typeface="Monaco" pitchFamily="-84" charset="0"/>
            </a:endParaRPr>
          </a:p>
          <a:p>
            <a:r>
              <a:rPr lang="en-US" altLang="zh-TW" sz="1500" dirty="0">
                <a:latin typeface="Monaco" pitchFamily="-84" charset="0"/>
              </a:rPr>
              <a:t>00401011  </a:t>
            </a:r>
            <a:r>
              <a:rPr lang="en-US" altLang="zh-TW" sz="1500" dirty="0" err="1">
                <a:latin typeface="Monaco" pitchFamily="-84" charset="0"/>
              </a:rPr>
              <a:t>mov</a:t>
            </a:r>
            <a:r>
              <a:rPr lang="en-US" altLang="zh-TW" sz="1500" dirty="0">
                <a:latin typeface="Monaco" pitchFamily="-84" charset="0"/>
              </a:rPr>
              <a:t>         </a:t>
            </a:r>
            <a:r>
              <a:rPr lang="en-US" altLang="zh-TW" sz="1500" dirty="0" err="1">
                <a:latin typeface="Monaco" pitchFamily="-84" charset="0"/>
              </a:rPr>
              <a:t>ebp,esp</a:t>
            </a:r>
            <a:endParaRPr lang="en-US" altLang="zh-TW" sz="1500" dirty="0">
              <a:latin typeface="Monaco" pitchFamily="-84" charset="0"/>
            </a:endParaRPr>
          </a:p>
          <a:p>
            <a:r>
              <a:rPr lang="en-US" altLang="zh-TW" sz="1500" dirty="0">
                <a:latin typeface="Monaco" pitchFamily="-84" charset="0"/>
              </a:rPr>
              <a:t>00401013  call        sub (401000h)</a:t>
            </a:r>
          </a:p>
          <a:p>
            <a:r>
              <a:rPr lang="en-US" altLang="zh-TW" sz="1500" dirty="0">
                <a:latin typeface="Monaco" pitchFamily="-84" charset="0"/>
              </a:rPr>
              <a:t>00401018  </a:t>
            </a:r>
            <a:r>
              <a:rPr lang="en-US" altLang="zh-TW" sz="1500" dirty="0" err="1">
                <a:latin typeface="Monaco" pitchFamily="-84" charset="0"/>
              </a:rPr>
              <a:t>mov</a:t>
            </a:r>
            <a:r>
              <a:rPr lang="en-US" altLang="zh-TW" sz="1500" dirty="0">
                <a:latin typeface="Monaco" pitchFamily="-84" charset="0"/>
              </a:rPr>
              <a:t>         eax,0F00Dh </a:t>
            </a:r>
          </a:p>
          <a:p>
            <a:r>
              <a:rPr lang="en-US" altLang="zh-TW" sz="1500" dirty="0">
                <a:latin typeface="Monaco" pitchFamily="-84" charset="0"/>
              </a:rPr>
              <a:t>0040101D  pop         </a:t>
            </a:r>
            <a:r>
              <a:rPr lang="en-US" altLang="zh-TW" sz="1500" dirty="0" err="1">
                <a:latin typeface="Monaco" pitchFamily="-84" charset="0"/>
              </a:rPr>
              <a:t>ebp</a:t>
            </a:r>
            <a:r>
              <a:rPr lang="en-US" altLang="zh-TW" sz="1500" dirty="0">
                <a:latin typeface="Monaco" pitchFamily="-84" charset="0"/>
              </a:rPr>
              <a:t>  </a:t>
            </a:r>
          </a:p>
          <a:p>
            <a:r>
              <a:rPr lang="en-US" altLang="zh-TW" sz="1500" dirty="0">
                <a:latin typeface="Monaco" pitchFamily="-84" charset="0"/>
              </a:rPr>
              <a:t>0040101E  ret </a:t>
            </a:r>
          </a:p>
        </p:txBody>
      </p:sp>
      <p:graphicFrame>
        <p:nvGraphicFramePr>
          <p:cNvPr id="110658" name="Group 66"/>
          <p:cNvGraphicFramePr>
            <a:graphicFrameLocks noGrp="1"/>
          </p:cNvGraphicFramePr>
          <p:nvPr/>
        </p:nvGraphicFramePr>
        <p:xfrm>
          <a:off x="6781800" y="3200402"/>
          <a:ext cx="2286000" cy="2667001"/>
        </p:xfrm>
        <a:graphic>
          <a:graphicData uri="http://schemas.openxmlformats.org/drawingml/2006/table">
            <a:tbl>
              <a:tblPr/>
              <a:tblGrid>
                <a:gridCol w="2286000"/>
              </a:tblGrid>
              <a:tr h="4730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cs typeface="ＭＳ Ｐゴシック" charset="0"/>
                        </a:rPr>
                        <a:t>0x0012FFB8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6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cs typeface="ＭＳ Ｐゴシック" charset="0"/>
                        </a:rPr>
                        <a:t>0x00401018</a:t>
                      </a:r>
                      <a:endParaRPr kumimoji="0" lang="en-US" sz="2000" b="1" i="0" u="none" strike="noStrike" cap="none" normalizeH="0" baseline="0">
                        <a:ln>
                          <a:noFill/>
                        </a:ln>
                        <a:solidFill>
                          <a:srgbClr val="FF0000"/>
                        </a:solidFill>
                        <a:effectLst/>
                        <a:latin typeface="Wingdings" charset="0"/>
                        <a:ea typeface="ＭＳ Ｐゴシック" charset="0"/>
                        <a:cs typeface="ＭＳ Ｐゴシック" charset="0"/>
                        <a:sym typeface="Wingdings"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cs typeface="ＭＳ Ｐゴシック" charset="0"/>
                        </a:rPr>
                        <a:t>0x0012FF68</a:t>
                      </a:r>
                      <a:endParaRPr kumimoji="0" lang="en-US" sz="2000" b="1" i="0" u="none" strike="noStrike" cap="none" normalizeH="0" baseline="0">
                        <a:ln>
                          <a:noFill/>
                        </a:ln>
                        <a:solidFill>
                          <a:srgbClr val="FF0000"/>
                        </a:solidFill>
                        <a:effectLst/>
                        <a:latin typeface="Wingdings" charset="0"/>
                        <a:ea typeface="ＭＳ Ｐゴシック" charset="0"/>
                        <a:cs typeface="ＭＳ Ｐゴシック" charset="0"/>
                        <a:sym typeface="Wingdings"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6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cs typeface="ＭＳ Ｐゴシック" charset="0"/>
                        </a:rPr>
                        <a:t>undef</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cs typeface="ＭＳ Ｐゴシック" charset="0"/>
                        </a:rPr>
                        <a:t>undef</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9827" name="Line 80"/>
          <p:cNvSpPr>
            <a:spLocks noChangeShapeType="1"/>
          </p:cNvSpPr>
          <p:nvPr/>
        </p:nvSpPr>
        <p:spPr bwMode="auto">
          <a:xfrm flipV="1">
            <a:off x="7848600" y="2438400"/>
            <a:ext cx="0" cy="304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19828" name="Line 81"/>
          <p:cNvSpPr>
            <a:spLocks noChangeShapeType="1"/>
          </p:cNvSpPr>
          <p:nvPr/>
        </p:nvSpPr>
        <p:spPr bwMode="auto">
          <a:xfrm rot="10800000" flipV="1">
            <a:off x="7848600" y="5867400"/>
            <a:ext cx="0" cy="304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19829" name="Rectangle 82"/>
          <p:cNvSpPr>
            <a:spLocks noChangeArrowheads="1"/>
          </p:cNvSpPr>
          <p:nvPr/>
        </p:nvSpPr>
        <p:spPr bwMode="auto">
          <a:xfrm>
            <a:off x="4800602" y="5410202"/>
            <a:ext cx="19143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TW"/>
              <a:t>0x0012FF58</a:t>
            </a:r>
          </a:p>
        </p:txBody>
      </p:sp>
      <p:sp>
        <p:nvSpPr>
          <p:cNvPr id="119830" name="Rectangle 83"/>
          <p:cNvSpPr>
            <a:spLocks noChangeArrowheads="1"/>
          </p:cNvSpPr>
          <p:nvPr/>
        </p:nvSpPr>
        <p:spPr bwMode="auto">
          <a:xfrm>
            <a:off x="4800602" y="4800602"/>
            <a:ext cx="19656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TW"/>
              <a:t>0x0012FF5C</a:t>
            </a:r>
          </a:p>
        </p:txBody>
      </p:sp>
      <p:sp>
        <p:nvSpPr>
          <p:cNvPr id="119831" name="Rectangle 84"/>
          <p:cNvSpPr>
            <a:spLocks noChangeArrowheads="1"/>
          </p:cNvSpPr>
          <p:nvPr/>
        </p:nvSpPr>
        <p:spPr bwMode="auto">
          <a:xfrm>
            <a:off x="4800602" y="4267202"/>
            <a:ext cx="19143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TW"/>
              <a:t>0x0012FF60</a:t>
            </a:r>
          </a:p>
        </p:txBody>
      </p:sp>
      <p:sp>
        <p:nvSpPr>
          <p:cNvPr id="119832" name="Rectangle 85"/>
          <p:cNvSpPr>
            <a:spLocks noChangeArrowheads="1"/>
          </p:cNvSpPr>
          <p:nvPr/>
        </p:nvSpPr>
        <p:spPr bwMode="auto">
          <a:xfrm>
            <a:off x="4800602" y="3733802"/>
            <a:ext cx="19143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TW"/>
              <a:t>0x0012FF64</a:t>
            </a:r>
          </a:p>
        </p:txBody>
      </p:sp>
      <p:sp>
        <p:nvSpPr>
          <p:cNvPr id="119833" name="Rectangle 86"/>
          <p:cNvSpPr>
            <a:spLocks noChangeArrowheads="1"/>
          </p:cNvSpPr>
          <p:nvPr/>
        </p:nvSpPr>
        <p:spPr bwMode="auto">
          <a:xfrm>
            <a:off x="4800602" y="3200402"/>
            <a:ext cx="19143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TW"/>
              <a:t>0x0012FF68</a:t>
            </a:r>
          </a:p>
        </p:txBody>
      </p:sp>
      <p:graphicFrame>
        <p:nvGraphicFramePr>
          <p:cNvPr id="110679" name="Group 87"/>
          <p:cNvGraphicFramePr>
            <a:graphicFrameLocks noGrp="1"/>
          </p:cNvGraphicFramePr>
          <p:nvPr/>
        </p:nvGraphicFramePr>
        <p:xfrm>
          <a:off x="6781800" y="2727327"/>
          <a:ext cx="2286000" cy="473075"/>
        </p:xfrm>
        <a:graphic>
          <a:graphicData uri="http://schemas.openxmlformats.org/drawingml/2006/table">
            <a:tbl>
              <a:tblPr/>
              <a:tblGrid>
                <a:gridCol w="2286000"/>
              </a:tblGrid>
              <a:tr h="473075">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rgbClr val="408000"/>
                          </a:solidFill>
                          <a:effectLst/>
                          <a:latin typeface="Arial" panose="020B0604020202020204" pitchFamily="34" charset="0"/>
                          <a:ea typeface="MS PGothic" panose="020B0600070205080204" pitchFamily="34" charset="-128"/>
                        </a:rPr>
                        <a:t>0x004012E8 </a:t>
                      </a:r>
                      <a:r>
                        <a:rPr kumimoji="0" lang="en-US" altLang="zh-TW" sz="2000" b="1" i="0" u="none" strike="noStrike" cap="none" normalizeH="0" baseline="0" smtClean="0">
                          <a:ln>
                            <a:noFill/>
                          </a:ln>
                          <a:solidFill>
                            <a:srgbClr val="408000"/>
                          </a:solidFill>
                          <a:effectLst/>
                          <a:latin typeface="Wingdings" panose="05000000000000000000" pitchFamily="2" charset="2"/>
                          <a:ea typeface="MS PGothic" panose="020B0600070205080204" pitchFamily="34" charset="-128"/>
                          <a:sym typeface="Wingdings" panose="05000000000000000000" pitchFamily="2" charset="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9840" name="Rectangle 93"/>
          <p:cNvSpPr>
            <a:spLocks noChangeArrowheads="1"/>
          </p:cNvSpPr>
          <p:nvPr/>
        </p:nvSpPr>
        <p:spPr bwMode="auto">
          <a:xfrm>
            <a:off x="4810127" y="2743202"/>
            <a:ext cx="19656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TW"/>
              <a:t>0x0012FF6C</a:t>
            </a:r>
          </a:p>
        </p:txBody>
      </p:sp>
      <p:graphicFrame>
        <p:nvGraphicFramePr>
          <p:cNvPr id="110686" name="Group 94"/>
          <p:cNvGraphicFramePr>
            <a:graphicFrameLocks noGrp="1"/>
          </p:cNvGraphicFramePr>
          <p:nvPr>
            <p:extLst>
              <p:ext uri="{D42A27DB-BD31-4B8C-83A1-F6EECF244321}">
                <p14:modId xmlns:p14="http://schemas.microsoft.com/office/powerpoint/2010/main" val="2712090562"/>
              </p:ext>
            </p:extLst>
          </p:nvPr>
        </p:nvGraphicFramePr>
        <p:xfrm>
          <a:off x="5543550" y="1018529"/>
          <a:ext cx="2971800" cy="1006476"/>
        </p:xfrm>
        <a:graphic>
          <a:graphicData uri="http://schemas.openxmlformats.org/drawingml/2006/table">
            <a:tbl>
              <a:tblPr/>
              <a:tblGrid>
                <a:gridCol w="874713"/>
                <a:gridCol w="2097087"/>
              </a:tblGrid>
              <a:tr h="33549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ea typeface="ＭＳ Ｐゴシック" charset="0"/>
                          <a:cs typeface="ＭＳ Ｐゴシック" charset="0"/>
                        </a:rPr>
                        <a:t>eax</a:t>
                      </a:r>
                      <a:endParaRPr kumimoji="0" lang="en-US" sz="1400" b="0" i="0" u="none" strike="noStrike" cap="none" normalizeH="0" baseline="0" dirty="0">
                        <a:ln>
                          <a:noFill/>
                        </a:ln>
                        <a:solidFill>
                          <a:schemeClr val="tx1"/>
                        </a:solidFill>
                        <a:effectLst/>
                        <a:latin typeface="Arial" charset="0"/>
                        <a:ea typeface="ＭＳ Ｐゴシック" charset="0"/>
                        <a:cs typeface="ＭＳ Ｐゴシック" charset="0"/>
                      </a:endParaRPr>
                    </a:p>
                  </a:txBody>
                  <a:tcPr marT="45749" marB="457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rgbClr val="FF0000"/>
                          </a:solidFill>
                          <a:effectLst/>
                          <a:latin typeface="Arial" charset="0"/>
                          <a:ea typeface="ＭＳ Ｐゴシック" charset="0"/>
                          <a:cs typeface="ＭＳ Ｐゴシック" charset="0"/>
                        </a:rPr>
                        <a:t>0x0000BEEF</a:t>
                      </a:r>
                      <a:endParaRPr kumimoji="0" lang="en-US" sz="1400" b="0" i="0" u="none" strike="noStrike" cap="none" normalizeH="0" baseline="0" dirty="0">
                        <a:ln>
                          <a:noFill/>
                        </a:ln>
                        <a:solidFill>
                          <a:srgbClr val="FF0000"/>
                        </a:solidFill>
                        <a:effectLst/>
                        <a:latin typeface="Wingdings" charset="0"/>
                        <a:ea typeface="ＭＳ Ｐゴシック" charset="0"/>
                        <a:cs typeface="ＭＳ Ｐゴシック" charset="0"/>
                        <a:sym typeface="Wingdings" charset="0"/>
                      </a:endParaRPr>
                    </a:p>
                  </a:txBody>
                  <a:tcPr marT="45749" marB="457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49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ebp</a:t>
                      </a:r>
                    </a:p>
                  </a:txBody>
                  <a:tcPr marT="45749" marB="457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charset="0"/>
                          <a:ea typeface="ＭＳ Ｐゴシック" charset="0"/>
                          <a:cs typeface="ＭＳ Ｐゴシック" charset="0"/>
                        </a:rPr>
                        <a:t>0x0012FF60</a:t>
                      </a:r>
                      <a:endParaRPr kumimoji="0" lang="en-US" sz="1500" b="1" i="0" u="none" strike="noStrike" cap="none" normalizeH="0" baseline="0">
                        <a:ln>
                          <a:noFill/>
                        </a:ln>
                        <a:solidFill>
                          <a:srgbClr val="FF0000"/>
                        </a:solidFill>
                        <a:effectLst/>
                        <a:latin typeface="Wingdings" charset="0"/>
                        <a:ea typeface="ＭＳ Ｐゴシック" charset="0"/>
                        <a:cs typeface="ＭＳ Ｐゴシック" charset="0"/>
                        <a:sym typeface="Wingdings" charset="0"/>
                      </a:endParaRPr>
                    </a:p>
                  </a:txBody>
                  <a:tcPr marT="45749" marB="457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49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esp</a:t>
                      </a:r>
                    </a:p>
                  </a:txBody>
                  <a:tcPr marT="45749" marB="457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ea typeface="ＭＳ Ｐゴシック" charset="0"/>
                          <a:cs typeface="ＭＳ Ｐゴシック" charset="0"/>
                        </a:rPr>
                        <a:t>0x0012FF60</a:t>
                      </a:r>
                      <a:endParaRPr kumimoji="0" lang="en-US" sz="2000" b="1" i="0" u="none" strike="noStrike" cap="none" normalizeH="0" baseline="0" dirty="0">
                        <a:ln>
                          <a:noFill/>
                        </a:ln>
                        <a:solidFill>
                          <a:srgbClr val="FF0000"/>
                        </a:solidFill>
                        <a:effectLst/>
                        <a:latin typeface="Wingdings" charset="0"/>
                        <a:ea typeface="ＭＳ Ｐゴシック" charset="0"/>
                        <a:cs typeface="ＭＳ Ｐゴシック" charset="0"/>
                        <a:sym typeface="Wingdings" charset="0"/>
                      </a:endParaRPr>
                    </a:p>
                  </a:txBody>
                  <a:tcPr marT="45749" marB="457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7" name="向右箭號 16"/>
          <p:cNvSpPr/>
          <p:nvPr/>
        </p:nvSpPr>
        <p:spPr>
          <a:xfrm>
            <a:off x="30044" y="3380877"/>
            <a:ext cx="770965" cy="55686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EIP</a:t>
            </a:r>
            <a:endParaRPr lang="zh-TW" altLang="en-US" dirty="0"/>
          </a:p>
        </p:txBody>
      </p:sp>
      <p:sp>
        <p:nvSpPr>
          <p:cNvPr id="18" name="向右箭號 17"/>
          <p:cNvSpPr/>
          <p:nvPr/>
        </p:nvSpPr>
        <p:spPr>
          <a:xfrm>
            <a:off x="4021839" y="4219601"/>
            <a:ext cx="770965" cy="556865"/>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ESP</a:t>
            </a:r>
            <a:endParaRPr lang="zh-TW" altLang="en-US" dirty="0"/>
          </a:p>
        </p:txBody>
      </p:sp>
      <p:sp>
        <p:nvSpPr>
          <p:cNvPr id="19" name="向右箭號 18"/>
          <p:cNvSpPr/>
          <p:nvPr/>
        </p:nvSpPr>
        <p:spPr>
          <a:xfrm>
            <a:off x="3250874" y="4243737"/>
            <a:ext cx="770965" cy="556865"/>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EBP</a:t>
            </a:r>
            <a:endParaRPr lang="zh-TW" altLang="en-US" dirty="0"/>
          </a:p>
        </p:txBody>
      </p:sp>
      <p:cxnSp>
        <p:nvCxnSpPr>
          <p:cNvPr id="3" name="直線單箭頭接點 2"/>
          <p:cNvCxnSpPr/>
          <p:nvPr/>
        </p:nvCxnSpPr>
        <p:spPr>
          <a:xfrm flipV="1">
            <a:off x="3944471" y="1281953"/>
            <a:ext cx="1515035" cy="238011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弧形箭號 (上彎) 3"/>
          <p:cNvSpPr/>
          <p:nvPr/>
        </p:nvSpPr>
        <p:spPr>
          <a:xfrm rot="15529514">
            <a:off x="7285395" y="2758104"/>
            <a:ext cx="2876323" cy="288927"/>
          </a:xfrm>
          <a:prstGeom prst="curvedUpArrow">
            <a:avLst/>
          </a:prstGeom>
          <a:solidFill>
            <a:srgbClr val="FF0000"/>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Tree>
    <p:extLst>
      <p:ext uri="{BB962C8B-B14F-4D97-AF65-F5344CB8AC3E}">
        <p14:creationId xmlns:p14="http://schemas.microsoft.com/office/powerpoint/2010/main" val="36708715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685800" y="-152400"/>
            <a:ext cx="7772400" cy="1143000"/>
          </a:xfrm>
        </p:spPr>
        <p:txBody>
          <a:bodyPr/>
          <a:lstStyle/>
          <a:p>
            <a:pPr eaLnBrk="1" hangingPunct="1"/>
            <a:r>
              <a:rPr lang="en-US" altLang="zh-TW" smtClean="0"/>
              <a:t>Example1.c 8</a:t>
            </a:r>
          </a:p>
        </p:txBody>
      </p:sp>
      <p:sp>
        <p:nvSpPr>
          <p:cNvPr id="12185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D5E0785-2EF8-47D6-A768-3401B9A406C1}" type="slidenum">
              <a:rPr lang="en-US" altLang="zh-TW" sz="1400"/>
              <a:pPr/>
              <a:t>29</a:t>
            </a:fld>
            <a:endParaRPr lang="en-US" altLang="zh-TW" sz="1400"/>
          </a:p>
        </p:txBody>
      </p:sp>
      <p:sp>
        <p:nvSpPr>
          <p:cNvPr id="121859" name="Rectangle 82"/>
          <p:cNvSpPr>
            <a:spLocks noChangeArrowheads="1"/>
          </p:cNvSpPr>
          <p:nvPr/>
        </p:nvSpPr>
        <p:spPr bwMode="auto">
          <a:xfrm>
            <a:off x="678752" y="990600"/>
            <a:ext cx="3332163"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TW" sz="2000" b="1" dirty="0"/>
              <a:t>Key: </a:t>
            </a:r>
          </a:p>
          <a:p>
            <a:r>
              <a:rPr lang="en-US" altLang="zh-TW" sz="2000" b="1" dirty="0">
                <a:solidFill>
                  <a:srgbClr val="0000FF"/>
                </a:solidFill>
                <a:latin typeface="Wingdings" panose="05000000000000000000" pitchFamily="2" charset="2"/>
                <a:sym typeface="Wingdings" panose="05000000000000000000" pitchFamily="2" charset="2"/>
              </a:rPr>
              <a:t></a:t>
            </a:r>
            <a:r>
              <a:rPr lang="en-US" altLang="zh-TW" sz="2000" b="1" dirty="0">
                <a:solidFill>
                  <a:srgbClr val="0000FF"/>
                </a:solidFill>
              </a:rPr>
              <a:t>executed instruction</a:t>
            </a:r>
            <a:r>
              <a:rPr lang="en-US" altLang="zh-TW" sz="2000" b="1" dirty="0"/>
              <a:t>, </a:t>
            </a:r>
          </a:p>
          <a:p>
            <a:r>
              <a:rPr lang="en-US" altLang="zh-TW" sz="2000" b="1" dirty="0">
                <a:solidFill>
                  <a:srgbClr val="FF0000"/>
                </a:solidFill>
                <a:latin typeface="Wingdings" panose="05000000000000000000" pitchFamily="2" charset="2"/>
                <a:sym typeface="Wingdings" panose="05000000000000000000" pitchFamily="2" charset="2"/>
              </a:rPr>
              <a:t></a:t>
            </a:r>
            <a:r>
              <a:rPr lang="en-US" altLang="zh-TW" sz="2000" b="1" dirty="0">
                <a:solidFill>
                  <a:srgbClr val="FF0000"/>
                </a:solidFill>
              </a:rPr>
              <a:t>modified value</a:t>
            </a:r>
            <a:endParaRPr lang="en-US" altLang="zh-TW" sz="2000" b="1" dirty="0"/>
          </a:p>
          <a:p>
            <a:r>
              <a:rPr lang="en-US" altLang="zh-TW" sz="2000" b="1" dirty="0">
                <a:solidFill>
                  <a:srgbClr val="408000"/>
                </a:solidFill>
                <a:latin typeface="Wingdings" panose="05000000000000000000" pitchFamily="2" charset="2"/>
                <a:sym typeface="Wingdings" panose="05000000000000000000" pitchFamily="2" charset="2"/>
              </a:rPr>
              <a:t></a:t>
            </a:r>
            <a:r>
              <a:rPr lang="en-US" altLang="zh-TW" sz="2000" b="1" dirty="0">
                <a:solidFill>
                  <a:srgbClr val="408000"/>
                </a:solidFill>
              </a:rPr>
              <a:t>start value</a:t>
            </a:r>
            <a:r>
              <a:rPr lang="en-US" altLang="zh-TW" b="1" dirty="0"/>
              <a:t> </a:t>
            </a:r>
          </a:p>
        </p:txBody>
      </p:sp>
      <p:sp>
        <p:nvSpPr>
          <p:cNvPr id="121860" name="Rectangle 83"/>
          <p:cNvSpPr>
            <a:spLocks noChangeArrowheads="1"/>
          </p:cNvSpPr>
          <p:nvPr/>
        </p:nvSpPr>
        <p:spPr bwMode="auto">
          <a:xfrm>
            <a:off x="788103" y="2747682"/>
            <a:ext cx="3222812" cy="3119718"/>
          </a:xfrm>
          <a:prstGeom prst="rect">
            <a:avLst/>
          </a:prstGeom>
          <a:solidFill>
            <a:schemeClr val="accent4">
              <a:lumMod val="20000"/>
              <a:lumOff val="80000"/>
            </a:schemeClr>
          </a:solidFill>
          <a:ln>
            <a:noFill/>
          </a:ln>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TW" sz="1500" dirty="0">
                <a:latin typeface="Monaco" pitchFamily="-84" charset="0"/>
              </a:rPr>
              <a:t>sub:</a:t>
            </a:r>
          </a:p>
          <a:p>
            <a:r>
              <a:rPr lang="en-US" altLang="zh-TW" sz="1500" dirty="0">
                <a:latin typeface="Monaco" pitchFamily="-84" charset="0"/>
              </a:rPr>
              <a:t>00401000  push        </a:t>
            </a:r>
            <a:r>
              <a:rPr lang="en-US" altLang="zh-TW" sz="1500" dirty="0" err="1">
                <a:latin typeface="Monaco" pitchFamily="-84" charset="0"/>
              </a:rPr>
              <a:t>ebp</a:t>
            </a:r>
            <a:endParaRPr lang="en-US" altLang="zh-TW" sz="1500" dirty="0">
              <a:latin typeface="Monaco" pitchFamily="-84" charset="0"/>
            </a:endParaRPr>
          </a:p>
          <a:p>
            <a:r>
              <a:rPr lang="en-US" altLang="zh-TW" sz="1500" dirty="0">
                <a:latin typeface="Monaco" pitchFamily="-84" charset="0"/>
              </a:rPr>
              <a:t>00401001  </a:t>
            </a:r>
            <a:r>
              <a:rPr lang="en-US" altLang="zh-TW" sz="1500" dirty="0" err="1">
                <a:latin typeface="Monaco" pitchFamily="-84" charset="0"/>
              </a:rPr>
              <a:t>mov</a:t>
            </a:r>
            <a:r>
              <a:rPr lang="en-US" altLang="zh-TW" sz="1500" dirty="0">
                <a:latin typeface="Monaco" pitchFamily="-84" charset="0"/>
              </a:rPr>
              <a:t>         </a:t>
            </a:r>
            <a:r>
              <a:rPr lang="en-US" altLang="zh-TW" sz="1500" dirty="0" err="1">
                <a:latin typeface="Monaco" pitchFamily="-84" charset="0"/>
              </a:rPr>
              <a:t>ebp,esp</a:t>
            </a:r>
            <a:r>
              <a:rPr lang="en-US" altLang="zh-TW" sz="1500" dirty="0">
                <a:latin typeface="Monaco" pitchFamily="-84" charset="0"/>
              </a:rPr>
              <a:t> </a:t>
            </a:r>
          </a:p>
          <a:p>
            <a:r>
              <a:rPr lang="en-US" altLang="zh-TW" sz="1500" dirty="0">
                <a:latin typeface="Monaco" pitchFamily="-84" charset="0"/>
              </a:rPr>
              <a:t>00401003  </a:t>
            </a:r>
            <a:r>
              <a:rPr lang="en-US" altLang="zh-TW" sz="1500" dirty="0" err="1">
                <a:latin typeface="Monaco" pitchFamily="-84" charset="0"/>
              </a:rPr>
              <a:t>mov</a:t>
            </a:r>
            <a:r>
              <a:rPr lang="en-US" altLang="zh-TW" sz="1500" dirty="0">
                <a:latin typeface="Monaco" pitchFamily="-84" charset="0"/>
              </a:rPr>
              <a:t>         eax,0BEEFh </a:t>
            </a:r>
          </a:p>
          <a:p>
            <a:r>
              <a:rPr lang="en-US" altLang="zh-TW" sz="1500" dirty="0">
                <a:solidFill>
                  <a:srgbClr val="0000FF"/>
                </a:solidFill>
                <a:latin typeface="Monaco" pitchFamily="-84" charset="0"/>
              </a:rPr>
              <a:t>00401008  pop         </a:t>
            </a:r>
            <a:r>
              <a:rPr lang="en-US" altLang="zh-TW" sz="1500" dirty="0" err="1">
                <a:solidFill>
                  <a:srgbClr val="0000FF"/>
                </a:solidFill>
                <a:latin typeface="Monaco" pitchFamily="-84" charset="0"/>
              </a:rPr>
              <a:t>ebp</a:t>
            </a:r>
            <a:r>
              <a:rPr lang="en-US" altLang="zh-TW" sz="1500" dirty="0">
                <a:latin typeface="Monaco" pitchFamily="-84" charset="0"/>
              </a:rPr>
              <a:t> </a:t>
            </a:r>
            <a:r>
              <a:rPr lang="en-US" altLang="zh-TW" sz="1500" b="1" dirty="0">
                <a:solidFill>
                  <a:srgbClr val="0000FF"/>
                </a:solidFill>
                <a:latin typeface="MS PGothic" panose="020B0600070205080204" pitchFamily="34" charset="-128"/>
                <a:sym typeface="Wingdings" panose="05000000000000000000" pitchFamily="2" charset="2"/>
              </a:rPr>
              <a:t></a:t>
            </a:r>
            <a:endParaRPr lang="en-US" altLang="zh-TW" sz="1500" dirty="0">
              <a:latin typeface="Monaco" pitchFamily="-84" charset="0"/>
            </a:endParaRPr>
          </a:p>
          <a:p>
            <a:r>
              <a:rPr lang="en-US" altLang="zh-TW" sz="1500" dirty="0">
                <a:latin typeface="Monaco" pitchFamily="-84" charset="0"/>
              </a:rPr>
              <a:t>00401009  ret </a:t>
            </a:r>
          </a:p>
          <a:p>
            <a:r>
              <a:rPr lang="en-US" altLang="zh-TW" sz="1500" dirty="0">
                <a:latin typeface="Monaco" pitchFamily="-84" charset="0"/>
              </a:rPr>
              <a:t>main:</a:t>
            </a:r>
          </a:p>
          <a:p>
            <a:r>
              <a:rPr lang="en-US" altLang="zh-TW" sz="1500" dirty="0">
                <a:latin typeface="Monaco" pitchFamily="-84" charset="0"/>
              </a:rPr>
              <a:t>00401010  push        </a:t>
            </a:r>
            <a:r>
              <a:rPr lang="en-US" altLang="zh-TW" sz="1500" dirty="0" err="1">
                <a:latin typeface="Monaco" pitchFamily="-84" charset="0"/>
              </a:rPr>
              <a:t>ebp</a:t>
            </a:r>
            <a:endParaRPr lang="en-US" altLang="zh-TW" sz="1500" dirty="0">
              <a:latin typeface="Monaco" pitchFamily="-84" charset="0"/>
            </a:endParaRPr>
          </a:p>
          <a:p>
            <a:r>
              <a:rPr lang="en-US" altLang="zh-TW" sz="1500" dirty="0">
                <a:latin typeface="Monaco" pitchFamily="-84" charset="0"/>
              </a:rPr>
              <a:t>00401011  </a:t>
            </a:r>
            <a:r>
              <a:rPr lang="en-US" altLang="zh-TW" sz="1500" dirty="0" err="1">
                <a:latin typeface="Monaco" pitchFamily="-84" charset="0"/>
              </a:rPr>
              <a:t>mov</a:t>
            </a:r>
            <a:r>
              <a:rPr lang="en-US" altLang="zh-TW" sz="1500" dirty="0">
                <a:latin typeface="Monaco" pitchFamily="-84" charset="0"/>
              </a:rPr>
              <a:t>         </a:t>
            </a:r>
            <a:r>
              <a:rPr lang="en-US" altLang="zh-TW" sz="1500" dirty="0" err="1">
                <a:latin typeface="Monaco" pitchFamily="-84" charset="0"/>
              </a:rPr>
              <a:t>ebp,esp</a:t>
            </a:r>
            <a:endParaRPr lang="en-US" altLang="zh-TW" sz="1500" dirty="0">
              <a:latin typeface="Monaco" pitchFamily="-84" charset="0"/>
            </a:endParaRPr>
          </a:p>
          <a:p>
            <a:r>
              <a:rPr lang="en-US" altLang="zh-TW" sz="1500" dirty="0">
                <a:latin typeface="Monaco" pitchFamily="-84" charset="0"/>
              </a:rPr>
              <a:t>00401013  call        sub (401000h)</a:t>
            </a:r>
          </a:p>
          <a:p>
            <a:r>
              <a:rPr lang="en-US" altLang="zh-TW" sz="1500" dirty="0">
                <a:latin typeface="Monaco" pitchFamily="-84" charset="0"/>
              </a:rPr>
              <a:t>00401018  </a:t>
            </a:r>
            <a:r>
              <a:rPr lang="en-US" altLang="zh-TW" sz="1500" dirty="0" err="1">
                <a:latin typeface="Monaco" pitchFamily="-84" charset="0"/>
              </a:rPr>
              <a:t>mov</a:t>
            </a:r>
            <a:r>
              <a:rPr lang="en-US" altLang="zh-TW" sz="1500" dirty="0">
                <a:latin typeface="Monaco" pitchFamily="-84" charset="0"/>
              </a:rPr>
              <a:t>         eax,0F00Dh </a:t>
            </a:r>
          </a:p>
          <a:p>
            <a:r>
              <a:rPr lang="en-US" altLang="zh-TW" sz="1500" dirty="0">
                <a:latin typeface="Monaco" pitchFamily="-84" charset="0"/>
              </a:rPr>
              <a:t>0040101D  pop         </a:t>
            </a:r>
            <a:r>
              <a:rPr lang="en-US" altLang="zh-TW" sz="1500" dirty="0" err="1">
                <a:latin typeface="Monaco" pitchFamily="-84" charset="0"/>
              </a:rPr>
              <a:t>ebp</a:t>
            </a:r>
            <a:r>
              <a:rPr lang="en-US" altLang="zh-TW" sz="1500" dirty="0">
                <a:latin typeface="Monaco" pitchFamily="-84" charset="0"/>
              </a:rPr>
              <a:t>  </a:t>
            </a:r>
          </a:p>
          <a:p>
            <a:r>
              <a:rPr lang="en-US" altLang="zh-TW" sz="1500" dirty="0">
                <a:latin typeface="Monaco" pitchFamily="-84" charset="0"/>
              </a:rPr>
              <a:t>0040101E  ret </a:t>
            </a:r>
          </a:p>
        </p:txBody>
      </p:sp>
      <p:graphicFrame>
        <p:nvGraphicFramePr>
          <p:cNvPr id="112752" name="Group 112"/>
          <p:cNvGraphicFramePr>
            <a:graphicFrameLocks noGrp="1"/>
          </p:cNvGraphicFramePr>
          <p:nvPr/>
        </p:nvGraphicFramePr>
        <p:xfrm>
          <a:off x="6781800" y="3200402"/>
          <a:ext cx="2286000" cy="2667001"/>
        </p:xfrm>
        <a:graphic>
          <a:graphicData uri="http://schemas.openxmlformats.org/drawingml/2006/table">
            <a:tbl>
              <a:tblPr/>
              <a:tblGrid>
                <a:gridCol w="2286000"/>
              </a:tblGrid>
              <a:tr h="473075">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rPr>
                        <a:t>0x0012FFB8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688">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rPr>
                        <a:t>0x00401018</a:t>
                      </a:r>
                      <a:endParaRPr kumimoji="0" lang="en-US" altLang="zh-TW" sz="2000" b="1" i="0" u="none" strike="noStrike" cap="none" normalizeH="0" baseline="0" smtClean="0">
                        <a:ln>
                          <a:noFill/>
                        </a:ln>
                        <a:solidFill>
                          <a:srgbClr val="FF0000"/>
                        </a:solidFill>
                        <a:effectLst/>
                        <a:latin typeface="Wingdings" panose="05000000000000000000" pitchFamily="2" charset="2"/>
                        <a:ea typeface="MS PGothic" panose="020B0600070205080204" pitchFamily="34" charset="-128"/>
                        <a:sym typeface="Wingdings" panose="05000000000000000000" pitchFamily="2" charset="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275">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rgbClr val="FF0000"/>
                          </a:solidFill>
                          <a:effectLst/>
                          <a:latin typeface="Arial" panose="020B0604020202020204" pitchFamily="34" charset="0"/>
                          <a:ea typeface="MS PGothic" panose="020B0600070205080204" pitchFamily="34" charset="-128"/>
                        </a:rPr>
                        <a:t>undef </a:t>
                      </a:r>
                      <a:r>
                        <a:rPr kumimoji="0" lang="en-US" altLang="zh-TW" sz="2000" b="1" i="0" u="none" strike="noStrike" cap="none" normalizeH="0" baseline="0" smtClean="0">
                          <a:ln>
                            <a:noFill/>
                          </a:ln>
                          <a:solidFill>
                            <a:srgbClr val="FF0000"/>
                          </a:solidFill>
                          <a:effectLst/>
                          <a:latin typeface="Wingdings" panose="05000000000000000000" pitchFamily="2" charset="2"/>
                          <a:ea typeface="MS PGothic" panose="020B0600070205080204" pitchFamily="34" charset="-128"/>
                          <a:sym typeface="Wingdings" panose="05000000000000000000" pitchFamily="2" charset="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688">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rPr>
                        <a:t>undef</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275">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rPr>
                        <a:t>undef</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1875" name="Line 126"/>
          <p:cNvSpPr>
            <a:spLocks noChangeShapeType="1"/>
          </p:cNvSpPr>
          <p:nvPr/>
        </p:nvSpPr>
        <p:spPr bwMode="auto">
          <a:xfrm flipV="1">
            <a:off x="7848600" y="2438400"/>
            <a:ext cx="0" cy="304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21876" name="Line 127"/>
          <p:cNvSpPr>
            <a:spLocks noChangeShapeType="1"/>
          </p:cNvSpPr>
          <p:nvPr/>
        </p:nvSpPr>
        <p:spPr bwMode="auto">
          <a:xfrm rot="10800000" flipV="1">
            <a:off x="7848600" y="5867400"/>
            <a:ext cx="0" cy="304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21877" name="Rectangle 128"/>
          <p:cNvSpPr>
            <a:spLocks noChangeArrowheads="1"/>
          </p:cNvSpPr>
          <p:nvPr/>
        </p:nvSpPr>
        <p:spPr bwMode="auto">
          <a:xfrm>
            <a:off x="4800602" y="5410202"/>
            <a:ext cx="19143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TW"/>
              <a:t>0x0012FF58</a:t>
            </a:r>
          </a:p>
        </p:txBody>
      </p:sp>
      <p:sp>
        <p:nvSpPr>
          <p:cNvPr id="121878" name="Rectangle 129"/>
          <p:cNvSpPr>
            <a:spLocks noChangeArrowheads="1"/>
          </p:cNvSpPr>
          <p:nvPr/>
        </p:nvSpPr>
        <p:spPr bwMode="auto">
          <a:xfrm>
            <a:off x="4800602" y="4800602"/>
            <a:ext cx="19656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TW"/>
              <a:t>0x0012FF5C</a:t>
            </a:r>
          </a:p>
        </p:txBody>
      </p:sp>
      <p:sp>
        <p:nvSpPr>
          <p:cNvPr id="121879" name="Rectangle 130"/>
          <p:cNvSpPr>
            <a:spLocks noChangeArrowheads="1"/>
          </p:cNvSpPr>
          <p:nvPr/>
        </p:nvSpPr>
        <p:spPr bwMode="auto">
          <a:xfrm>
            <a:off x="4800602" y="4267202"/>
            <a:ext cx="19143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TW"/>
              <a:t>0x0012FF60</a:t>
            </a:r>
          </a:p>
        </p:txBody>
      </p:sp>
      <p:sp>
        <p:nvSpPr>
          <p:cNvPr id="121880" name="Rectangle 131"/>
          <p:cNvSpPr>
            <a:spLocks noChangeArrowheads="1"/>
          </p:cNvSpPr>
          <p:nvPr/>
        </p:nvSpPr>
        <p:spPr bwMode="auto">
          <a:xfrm>
            <a:off x="4800602" y="3733802"/>
            <a:ext cx="19143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TW"/>
              <a:t>0x0012FF64</a:t>
            </a:r>
          </a:p>
        </p:txBody>
      </p:sp>
      <p:sp>
        <p:nvSpPr>
          <p:cNvPr id="121881" name="Rectangle 132"/>
          <p:cNvSpPr>
            <a:spLocks noChangeArrowheads="1"/>
          </p:cNvSpPr>
          <p:nvPr/>
        </p:nvSpPr>
        <p:spPr bwMode="auto">
          <a:xfrm>
            <a:off x="4800602" y="3200402"/>
            <a:ext cx="19143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TW"/>
              <a:t>0x0012FF68</a:t>
            </a:r>
          </a:p>
        </p:txBody>
      </p:sp>
      <p:graphicFrame>
        <p:nvGraphicFramePr>
          <p:cNvPr id="112773" name="Group 133"/>
          <p:cNvGraphicFramePr>
            <a:graphicFrameLocks noGrp="1"/>
          </p:cNvGraphicFramePr>
          <p:nvPr/>
        </p:nvGraphicFramePr>
        <p:xfrm>
          <a:off x="6781800" y="2727327"/>
          <a:ext cx="2286000" cy="473075"/>
        </p:xfrm>
        <a:graphic>
          <a:graphicData uri="http://schemas.openxmlformats.org/drawingml/2006/table">
            <a:tbl>
              <a:tblPr/>
              <a:tblGrid>
                <a:gridCol w="2286000"/>
              </a:tblGrid>
              <a:tr h="473075">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rgbClr val="408000"/>
                          </a:solidFill>
                          <a:effectLst/>
                          <a:latin typeface="Arial" panose="020B0604020202020204" pitchFamily="34" charset="0"/>
                          <a:ea typeface="MS PGothic" panose="020B0600070205080204" pitchFamily="34" charset="-128"/>
                        </a:rPr>
                        <a:t>0x004012E8 </a:t>
                      </a:r>
                      <a:r>
                        <a:rPr kumimoji="0" lang="en-US" altLang="zh-TW" sz="2000" b="1" i="0" u="none" strike="noStrike" cap="none" normalizeH="0" baseline="0" smtClean="0">
                          <a:ln>
                            <a:noFill/>
                          </a:ln>
                          <a:solidFill>
                            <a:srgbClr val="408000"/>
                          </a:solidFill>
                          <a:effectLst/>
                          <a:latin typeface="Wingdings" panose="05000000000000000000" pitchFamily="2" charset="2"/>
                          <a:ea typeface="MS PGothic" panose="020B0600070205080204" pitchFamily="34" charset="-128"/>
                          <a:sym typeface="Wingdings" panose="05000000000000000000" pitchFamily="2" charset="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1888" name="Rectangle 139"/>
          <p:cNvSpPr>
            <a:spLocks noChangeArrowheads="1"/>
          </p:cNvSpPr>
          <p:nvPr/>
        </p:nvSpPr>
        <p:spPr bwMode="auto">
          <a:xfrm>
            <a:off x="4810127" y="2743202"/>
            <a:ext cx="19656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TW"/>
              <a:t>0x0012FF6C</a:t>
            </a:r>
          </a:p>
        </p:txBody>
      </p:sp>
      <p:graphicFrame>
        <p:nvGraphicFramePr>
          <p:cNvPr id="112780" name="Group 140"/>
          <p:cNvGraphicFramePr>
            <a:graphicFrameLocks noGrp="1"/>
          </p:cNvGraphicFramePr>
          <p:nvPr>
            <p:extLst>
              <p:ext uri="{D42A27DB-BD31-4B8C-83A1-F6EECF244321}">
                <p14:modId xmlns:p14="http://schemas.microsoft.com/office/powerpoint/2010/main" val="1834265849"/>
              </p:ext>
            </p:extLst>
          </p:nvPr>
        </p:nvGraphicFramePr>
        <p:xfrm>
          <a:off x="5289830" y="752061"/>
          <a:ext cx="2971800" cy="1006014"/>
        </p:xfrm>
        <a:graphic>
          <a:graphicData uri="http://schemas.openxmlformats.org/drawingml/2006/table">
            <a:tbl>
              <a:tblPr/>
              <a:tblGrid>
                <a:gridCol w="874713"/>
                <a:gridCol w="2097087"/>
              </a:tblGrid>
              <a:tr h="334963">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dirty="0" err="1" smtClean="0">
                          <a:ln>
                            <a:noFill/>
                          </a:ln>
                          <a:solidFill>
                            <a:schemeClr val="tx1"/>
                          </a:solidFill>
                          <a:effectLst/>
                          <a:latin typeface="Arial" panose="020B0604020202020204" pitchFamily="34" charset="0"/>
                          <a:ea typeface="MS PGothic" panose="020B0600070205080204" pitchFamily="34" charset="-128"/>
                        </a:rPr>
                        <a:t>eax</a:t>
                      </a:r>
                      <a:endParaRPr kumimoji="0" lang="en-US" altLang="zh-TW" sz="1400" b="0" i="0" u="none" strike="noStrike" cap="none" normalizeH="0" baseline="0" dirty="0" smtClean="0">
                        <a:ln>
                          <a:noFill/>
                        </a:ln>
                        <a:solidFill>
                          <a:schemeClr val="tx1"/>
                        </a:solidFill>
                        <a:effectLst/>
                        <a:latin typeface="Arial" panose="020B0604020202020204" pitchFamily="34" charset="0"/>
                        <a:ea typeface="MS PGothic" panose="020B0600070205080204" pitchFamily="34" charset="-128"/>
                      </a:endParaRPr>
                    </a:p>
                  </a:txBody>
                  <a:tcPr marT="45749" marB="457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rPr>
                        <a:t>0x0000BEEF</a:t>
                      </a:r>
                      <a:endParaRPr kumimoji="0" lang="en-US" altLang="zh-TW" sz="1400" b="0" i="0" u="none" strike="noStrike" cap="none" normalizeH="0" baseline="0" smtClean="0">
                        <a:ln>
                          <a:noFill/>
                        </a:ln>
                        <a:solidFill>
                          <a:srgbClr val="408000"/>
                        </a:solidFill>
                        <a:effectLst/>
                        <a:latin typeface="Wingdings" panose="05000000000000000000" pitchFamily="2" charset="2"/>
                        <a:ea typeface="MS PGothic" panose="020B0600070205080204" pitchFamily="34" charset="-128"/>
                        <a:sym typeface="Wingdings" panose="05000000000000000000" pitchFamily="2" charset="2"/>
                      </a:endParaRPr>
                    </a:p>
                  </a:txBody>
                  <a:tcPr marT="45749" marB="457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rPr>
                        <a:t>ebp</a:t>
                      </a:r>
                    </a:p>
                  </a:txBody>
                  <a:tcPr marT="45749" marB="457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smtClean="0">
                          <a:ln>
                            <a:noFill/>
                          </a:ln>
                          <a:solidFill>
                            <a:srgbClr val="FF0000"/>
                          </a:solidFill>
                          <a:effectLst/>
                          <a:latin typeface="Arial" panose="020B0604020202020204" pitchFamily="34" charset="0"/>
                          <a:ea typeface="MS PGothic" panose="020B0600070205080204" pitchFamily="34" charset="-128"/>
                        </a:rPr>
                        <a:t>0x0012FF68</a:t>
                      </a:r>
                      <a:r>
                        <a:rPr kumimoji="0" lang="en-US" altLang="zh-TW"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rPr>
                        <a:t> </a:t>
                      </a:r>
                      <a:r>
                        <a:rPr kumimoji="0" lang="en-US" altLang="zh-TW" sz="1500" b="1" i="0" u="none" strike="noStrike" cap="none" normalizeH="0" baseline="0" smtClean="0">
                          <a:ln>
                            <a:noFill/>
                          </a:ln>
                          <a:solidFill>
                            <a:srgbClr val="FF0000"/>
                          </a:solidFill>
                          <a:effectLst/>
                          <a:latin typeface="Wingdings" panose="05000000000000000000" pitchFamily="2" charset="2"/>
                          <a:ea typeface="MS PGothic" panose="020B0600070205080204" pitchFamily="34" charset="-128"/>
                          <a:sym typeface="Wingdings" panose="05000000000000000000" pitchFamily="2" charset="2"/>
                        </a:rPr>
                        <a:t></a:t>
                      </a:r>
                    </a:p>
                  </a:txBody>
                  <a:tcPr marT="45749" marB="457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rPr>
                        <a:t>esp</a:t>
                      </a:r>
                    </a:p>
                  </a:txBody>
                  <a:tcPr marT="45749" marB="457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dirty="0" smtClean="0">
                          <a:ln>
                            <a:noFill/>
                          </a:ln>
                          <a:solidFill>
                            <a:srgbClr val="FF0000"/>
                          </a:solidFill>
                          <a:effectLst/>
                          <a:latin typeface="Arial" panose="020B0604020202020204" pitchFamily="34" charset="0"/>
                          <a:ea typeface="MS PGothic" panose="020B0600070205080204" pitchFamily="34" charset="-128"/>
                        </a:rPr>
                        <a:t>0x0012FF64</a:t>
                      </a:r>
                      <a:r>
                        <a:rPr kumimoji="0" lang="en-US" altLang="zh-TW" sz="1600" b="0" i="0" u="none" strike="noStrike" cap="none" normalizeH="0" baseline="0" dirty="0" smtClean="0">
                          <a:ln>
                            <a:noFill/>
                          </a:ln>
                          <a:solidFill>
                            <a:schemeClr val="tx1"/>
                          </a:solidFill>
                          <a:effectLst/>
                          <a:latin typeface="Arial" panose="020B0604020202020204" pitchFamily="34" charset="0"/>
                          <a:ea typeface="MS PGothic" panose="020B0600070205080204" pitchFamily="34" charset="-128"/>
                        </a:rPr>
                        <a:t> </a:t>
                      </a:r>
                      <a:r>
                        <a:rPr kumimoji="0" lang="en-US" altLang="zh-TW" sz="1500" b="1" i="0" u="none" strike="noStrike" cap="none" normalizeH="0" baseline="0" dirty="0" smtClean="0">
                          <a:ln>
                            <a:noFill/>
                          </a:ln>
                          <a:solidFill>
                            <a:srgbClr val="FF0000"/>
                          </a:solidFill>
                          <a:effectLst/>
                          <a:latin typeface="Wingdings" panose="05000000000000000000" pitchFamily="2" charset="2"/>
                          <a:ea typeface="MS PGothic" panose="020B0600070205080204" pitchFamily="34" charset="-128"/>
                          <a:sym typeface="Wingdings" panose="05000000000000000000" pitchFamily="2" charset="2"/>
                        </a:rPr>
                        <a:t></a:t>
                      </a:r>
                    </a:p>
                  </a:txBody>
                  <a:tcPr marT="45749" marB="457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7" name="向右箭號 16"/>
          <p:cNvSpPr/>
          <p:nvPr/>
        </p:nvSpPr>
        <p:spPr>
          <a:xfrm>
            <a:off x="32502" y="3607210"/>
            <a:ext cx="770965" cy="55686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EIP</a:t>
            </a:r>
            <a:endParaRPr lang="zh-TW" altLang="en-US" dirty="0"/>
          </a:p>
        </p:txBody>
      </p:sp>
      <p:sp>
        <p:nvSpPr>
          <p:cNvPr id="18" name="向右箭號 17"/>
          <p:cNvSpPr/>
          <p:nvPr/>
        </p:nvSpPr>
        <p:spPr>
          <a:xfrm>
            <a:off x="4029637" y="3724302"/>
            <a:ext cx="770965" cy="556865"/>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ESP</a:t>
            </a:r>
            <a:endParaRPr lang="zh-TW" altLang="en-US" dirty="0"/>
          </a:p>
        </p:txBody>
      </p:sp>
      <p:sp>
        <p:nvSpPr>
          <p:cNvPr id="19" name="向右箭號 18"/>
          <p:cNvSpPr/>
          <p:nvPr/>
        </p:nvSpPr>
        <p:spPr>
          <a:xfrm>
            <a:off x="3995551" y="3152801"/>
            <a:ext cx="770965" cy="556865"/>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EBP</a:t>
            </a:r>
            <a:endParaRPr lang="zh-TW" altLang="en-US" dirty="0"/>
          </a:p>
        </p:txBody>
      </p:sp>
      <p:sp>
        <p:nvSpPr>
          <p:cNvPr id="20" name="弧形箭號 (上彎) 19"/>
          <p:cNvSpPr/>
          <p:nvPr/>
        </p:nvSpPr>
        <p:spPr>
          <a:xfrm rot="15529514">
            <a:off x="6634296" y="2703938"/>
            <a:ext cx="3379072" cy="288927"/>
          </a:xfrm>
          <a:prstGeom prst="curvedUpArrow">
            <a:avLst/>
          </a:prstGeom>
          <a:solidFill>
            <a:srgbClr val="FF0000"/>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Tree>
    <p:extLst>
      <p:ext uri="{BB962C8B-B14F-4D97-AF65-F5344CB8AC3E}">
        <p14:creationId xmlns:p14="http://schemas.microsoft.com/office/powerpoint/2010/main" val="766082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53520" y="1924387"/>
            <a:ext cx="6083300" cy="4524315"/>
          </a:xfrm>
          <a:prstGeom prst="rect">
            <a:avLst/>
          </a:prstGeom>
          <a:solidFill>
            <a:schemeClr val="accent4">
              <a:lumMod val="20000"/>
              <a:lumOff val="80000"/>
            </a:schemeClr>
          </a:solidFill>
        </p:spPr>
        <p:txBody>
          <a:bodyPr wrap="square">
            <a:spAutoFit/>
          </a:bodyPr>
          <a:lstStyle/>
          <a:p>
            <a:r>
              <a:rPr lang="en-US" altLang="zh-TW" sz="2400" dirty="0"/>
              <a:t>#include&lt;</a:t>
            </a:r>
            <a:r>
              <a:rPr lang="en-US" altLang="zh-TW" sz="2400" dirty="0" err="1"/>
              <a:t>stdio.h</a:t>
            </a:r>
            <a:r>
              <a:rPr lang="en-US" altLang="zh-TW" sz="2400" dirty="0"/>
              <a:t>&gt;</a:t>
            </a:r>
          </a:p>
          <a:p>
            <a:r>
              <a:rPr lang="en-US" altLang="zh-TW" sz="2400" dirty="0"/>
              <a:t>#include&lt;</a:t>
            </a:r>
            <a:r>
              <a:rPr lang="en-US" altLang="zh-TW" sz="2400" dirty="0" err="1"/>
              <a:t>stdlib.h</a:t>
            </a:r>
            <a:r>
              <a:rPr lang="en-US" altLang="zh-TW" sz="2400" dirty="0"/>
              <a:t>&gt;</a:t>
            </a:r>
          </a:p>
          <a:p>
            <a:r>
              <a:rPr lang="en-US" altLang="zh-TW" sz="2400" b="1" dirty="0" err="1">
                <a:solidFill>
                  <a:srgbClr val="0070C0"/>
                </a:solidFill>
                <a:effectLst>
                  <a:outerShdw blurRad="38100" dist="38100" dir="2700000" algn="tl">
                    <a:srgbClr val="000000">
                      <a:alpha val="43137"/>
                    </a:srgbClr>
                  </a:outerShdw>
                </a:effectLst>
              </a:rPr>
              <a:t>int</a:t>
            </a:r>
            <a:r>
              <a:rPr lang="en-US" altLang="zh-TW" sz="2400" b="1" dirty="0">
                <a:solidFill>
                  <a:srgbClr val="0070C0"/>
                </a:solidFill>
                <a:effectLst>
                  <a:outerShdw blurRad="38100" dist="38100" dir="2700000" algn="tl">
                    <a:srgbClr val="000000">
                      <a:alpha val="43137"/>
                    </a:srgbClr>
                  </a:outerShdw>
                </a:effectLst>
              </a:rPr>
              <a:t> function1(</a:t>
            </a:r>
            <a:r>
              <a:rPr lang="en-US" altLang="zh-TW" sz="2400" b="1" dirty="0" err="1">
                <a:solidFill>
                  <a:srgbClr val="0070C0"/>
                </a:solidFill>
                <a:effectLst>
                  <a:outerShdw blurRad="38100" dist="38100" dir="2700000" algn="tl">
                    <a:srgbClr val="000000">
                      <a:alpha val="43137"/>
                    </a:srgbClr>
                  </a:outerShdw>
                </a:effectLst>
              </a:rPr>
              <a:t>int</a:t>
            </a:r>
            <a:r>
              <a:rPr lang="en-US" altLang="zh-TW" sz="2400" b="1" dirty="0">
                <a:solidFill>
                  <a:srgbClr val="0070C0"/>
                </a:solidFill>
                <a:effectLst>
                  <a:outerShdw blurRad="38100" dist="38100" dir="2700000" algn="tl">
                    <a:srgbClr val="000000">
                      <a:alpha val="43137"/>
                    </a:srgbClr>
                  </a:outerShdw>
                </a:effectLst>
              </a:rPr>
              <a:t> a, </a:t>
            </a:r>
            <a:r>
              <a:rPr lang="en-US" altLang="zh-TW" sz="2400" b="1" dirty="0" err="1">
                <a:solidFill>
                  <a:srgbClr val="0070C0"/>
                </a:solidFill>
                <a:effectLst>
                  <a:outerShdw blurRad="38100" dist="38100" dir="2700000" algn="tl">
                    <a:srgbClr val="000000">
                      <a:alpha val="43137"/>
                    </a:srgbClr>
                  </a:outerShdw>
                </a:effectLst>
              </a:rPr>
              <a:t>int</a:t>
            </a:r>
            <a:r>
              <a:rPr lang="en-US" altLang="zh-TW" sz="2400" b="1" dirty="0">
                <a:solidFill>
                  <a:srgbClr val="0070C0"/>
                </a:solidFill>
                <a:effectLst>
                  <a:outerShdw blurRad="38100" dist="38100" dir="2700000" algn="tl">
                    <a:srgbClr val="000000">
                      <a:alpha val="43137"/>
                    </a:srgbClr>
                  </a:outerShdw>
                </a:effectLst>
              </a:rPr>
              <a:t> b);</a:t>
            </a:r>
          </a:p>
          <a:p>
            <a:endParaRPr lang="en-US" altLang="zh-TW" sz="2400" dirty="0"/>
          </a:p>
          <a:p>
            <a:r>
              <a:rPr lang="en-US" altLang="zh-TW" sz="2400" dirty="0" err="1"/>
              <a:t>int</a:t>
            </a:r>
            <a:r>
              <a:rPr lang="en-US" altLang="zh-TW" sz="2400" dirty="0"/>
              <a:t> main(){</a:t>
            </a:r>
          </a:p>
          <a:p>
            <a:r>
              <a:rPr lang="en-US" altLang="zh-TW" sz="2400" dirty="0" smtClean="0"/>
              <a:t>    </a:t>
            </a:r>
            <a:r>
              <a:rPr lang="en-US" altLang="zh-TW" sz="2400" dirty="0" err="1" smtClean="0"/>
              <a:t>printf</a:t>
            </a:r>
            <a:r>
              <a:rPr lang="en-US" altLang="zh-TW" sz="2400" dirty="0"/>
              <a:t>("The sum is %d\n",</a:t>
            </a:r>
            <a:r>
              <a:rPr lang="en-US" altLang="zh-TW" sz="2400" b="1" dirty="0">
                <a:solidFill>
                  <a:srgbClr val="7030A0"/>
                </a:solidFill>
                <a:effectLst>
                  <a:outerShdw blurRad="38100" dist="38100" dir="2700000" algn="tl">
                    <a:srgbClr val="000000">
                      <a:alpha val="43137"/>
                    </a:srgbClr>
                  </a:outerShdw>
                </a:effectLst>
              </a:rPr>
              <a:t>function1(11,21)</a:t>
            </a:r>
            <a:r>
              <a:rPr lang="en-US" altLang="zh-TW" sz="2400" dirty="0"/>
              <a:t>);</a:t>
            </a:r>
          </a:p>
          <a:p>
            <a:r>
              <a:rPr lang="en-US" altLang="zh-TW" sz="2400" dirty="0" smtClean="0"/>
              <a:t>     return </a:t>
            </a:r>
            <a:r>
              <a:rPr lang="en-US" altLang="zh-TW" sz="2400" dirty="0"/>
              <a:t>0;</a:t>
            </a:r>
          </a:p>
          <a:p>
            <a:r>
              <a:rPr lang="en-US" altLang="zh-TW" sz="2400" dirty="0"/>
              <a:t>}</a:t>
            </a:r>
          </a:p>
          <a:p>
            <a:endParaRPr lang="en-US" altLang="zh-TW" sz="2400" dirty="0"/>
          </a:p>
          <a:p>
            <a:r>
              <a:rPr lang="en-US" altLang="zh-TW" sz="2400" b="1" dirty="0" err="1">
                <a:solidFill>
                  <a:srgbClr val="C00000"/>
                </a:solidFill>
                <a:effectLst>
                  <a:outerShdw blurRad="38100" dist="38100" dir="2700000" algn="tl">
                    <a:srgbClr val="000000">
                      <a:alpha val="43137"/>
                    </a:srgbClr>
                  </a:outerShdw>
                </a:effectLst>
              </a:rPr>
              <a:t>int</a:t>
            </a:r>
            <a:r>
              <a:rPr lang="en-US" altLang="zh-TW" sz="2400" b="1" dirty="0">
                <a:solidFill>
                  <a:srgbClr val="C00000"/>
                </a:solidFill>
                <a:effectLst>
                  <a:outerShdw blurRad="38100" dist="38100" dir="2700000" algn="tl">
                    <a:srgbClr val="000000">
                      <a:alpha val="43137"/>
                    </a:srgbClr>
                  </a:outerShdw>
                </a:effectLst>
              </a:rPr>
              <a:t> function1(</a:t>
            </a:r>
            <a:r>
              <a:rPr lang="en-US" altLang="zh-TW" sz="2400" b="1" dirty="0" err="1">
                <a:solidFill>
                  <a:srgbClr val="C00000"/>
                </a:solidFill>
                <a:effectLst>
                  <a:outerShdw blurRad="38100" dist="38100" dir="2700000" algn="tl">
                    <a:srgbClr val="000000">
                      <a:alpha val="43137"/>
                    </a:srgbClr>
                  </a:outerShdw>
                </a:effectLst>
              </a:rPr>
              <a:t>int</a:t>
            </a:r>
            <a:r>
              <a:rPr lang="en-US" altLang="zh-TW" sz="2400" b="1" dirty="0">
                <a:solidFill>
                  <a:srgbClr val="C00000"/>
                </a:solidFill>
                <a:effectLst>
                  <a:outerShdw blurRad="38100" dist="38100" dir="2700000" algn="tl">
                    <a:srgbClr val="000000">
                      <a:alpha val="43137"/>
                    </a:srgbClr>
                  </a:outerShdw>
                </a:effectLst>
              </a:rPr>
              <a:t> a, </a:t>
            </a:r>
            <a:r>
              <a:rPr lang="en-US" altLang="zh-TW" sz="2400" b="1" dirty="0" err="1">
                <a:solidFill>
                  <a:srgbClr val="C00000"/>
                </a:solidFill>
                <a:effectLst>
                  <a:outerShdw blurRad="38100" dist="38100" dir="2700000" algn="tl">
                    <a:srgbClr val="000000">
                      <a:alpha val="43137"/>
                    </a:srgbClr>
                  </a:outerShdw>
                </a:effectLst>
              </a:rPr>
              <a:t>int</a:t>
            </a:r>
            <a:r>
              <a:rPr lang="en-US" altLang="zh-TW" sz="2400" b="1" dirty="0">
                <a:solidFill>
                  <a:srgbClr val="C00000"/>
                </a:solidFill>
                <a:effectLst>
                  <a:outerShdw blurRad="38100" dist="38100" dir="2700000" algn="tl">
                    <a:srgbClr val="000000">
                      <a:alpha val="43137"/>
                    </a:srgbClr>
                  </a:outerShdw>
                </a:effectLst>
              </a:rPr>
              <a:t> b){</a:t>
            </a:r>
          </a:p>
          <a:p>
            <a:r>
              <a:rPr lang="en-US" altLang="zh-TW" sz="2400" b="1" dirty="0">
                <a:solidFill>
                  <a:srgbClr val="C00000"/>
                </a:solidFill>
                <a:effectLst>
                  <a:outerShdw blurRad="38100" dist="38100" dir="2700000" algn="tl">
                    <a:srgbClr val="000000">
                      <a:alpha val="43137"/>
                    </a:srgbClr>
                  </a:outerShdw>
                </a:effectLst>
              </a:rPr>
              <a:t>	return </a:t>
            </a:r>
            <a:r>
              <a:rPr lang="en-US" altLang="zh-TW" sz="2400" b="1" dirty="0" err="1">
                <a:solidFill>
                  <a:srgbClr val="C00000"/>
                </a:solidFill>
                <a:effectLst>
                  <a:outerShdw blurRad="38100" dist="38100" dir="2700000" algn="tl">
                    <a:srgbClr val="000000">
                      <a:alpha val="43137"/>
                    </a:srgbClr>
                  </a:outerShdw>
                </a:effectLst>
              </a:rPr>
              <a:t>a+b</a:t>
            </a:r>
            <a:r>
              <a:rPr lang="en-US" altLang="zh-TW" sz="2400" b="1" dirty="0">
                <a:solidFill>
                  <a:srgbClr val="C00000"/>
                </a:solidFill>
                <a:effectLst>
                  <a:outerShdw blurRad="38100" dist="38100" dir="2700000" algn="tl">
                    <a:srgbClr val="000000">
                      <a:alpha val="43137"/>
                    </a:srgbClr>
                  </a:outerShdw>
                </a:effectLst>
              </a:rPr>
              <a:t>;</a:t>
            </a:r>
          </a:p>
          <a:p>
            <a:r>
              <a:rPr lang="en-US" altLang="zh-TW" sz="2400" b="1" dirty="0">
                <a:solidFill>
                  <a:srgbClr val="C00000"/>
                </a:solidFill>
                <a:effectLst>
                  <a:outerShdw blurRad="38100" dist="38100" dir="2700000" algn="tl">
                    <a:srgbClr val="000000">
                      <a:alpha val="43137"/>
                    </a:srgbClr>
                  </a:outerShdw>
                </a:effectLst>
              </a:rPr>
              <a:t>}</a:t>
            </a:r>
          </a:p>
        </p:txBody>
      </p:sp>
      <p:sp>
        <p:nvSpPr>
          <p:cNvPr id="6" name="矩形圖說文字 5"/>
          <p:cNvSpPr/>
          <p:nvPr/>
        </p:nvSpPr>
        <p:spPr>
          <a:xfrm>
            <a:off x="0" y="0"/>
            <a:ext cx="9144000" cy="909659"/>
          </a:xfrm>
          <a:prstGeom prst="wedgeRectCallout">
            <a:avLst>
              <a:gd name="adj1" fmla="val -20694"/>
              <a:gd name="adj2" fmla="val 74905"/>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400" b="1" dirty="0">
                <a:effectLst>
                  <a:outerShdw blurRad="38100" dist="38100" dir="2700000" algn="tl">
                    <a:srgbClr val="000000">
                      <a:alpha val="43137"/>
                    </a:srgbClr>
                  </a:outerShdw>
                </a:effectLst>
              </a:rPr>
              <a:t>函式</a:t>
            </a:r>
            <a:r>
              <a:rPr lang="zh-TW" altLang="en-US" sz="2400" b="1" dirty="0" smtClean="0">
                <a:effectLst>
                  <a:outerShdw blurRad="38100" dist="38100" dir="2700000" algn="tl">
                    <a:srgbClr val="000000">
                      <a:alpha val="43137"/>
                    </a:srgbClr>
                  </a:outerShdw>
                </a:effectLst>
              </a:rPr>
              <a:t>呼叫</a:t>
            </a:r>
            <a:r>
              <a:rPr lang="en-US" altLang="zh-TW" sz="2400" b="1" dirty="0" smtClean="0">
                <a:effectLst>
                  <a:outerShdw blurRad="38100" dist="38100" dir="2700000" algn="tl">
                    <a:srgbClr val="000000">
                      <a:alpha val="43137"/>
                    </a:srgbClr>
                  </a:outerShdw>
                </a:effectLst>
              </a:rPr>
              <a:t>Function call</a:t>
            </a:r>
            <a:endParaRPr lang="zh-TW" altLang="en-US" sz="2400" b="1" dirty="0">
              <a:effectLst>
                <a:outerShdw blurRad="38100" dist="38100" dir="2700000" algn="tl">
                  <a:srgbClr val="000000">
                    <a:alpha val="43137"/>
                  </a:srgbClr>
                </a:outerShdw>
              </a:effectLst>
            </a:endParaRPr>
          </a:p>
          <a:p>
            <a:r>
              <a:rPr lang="en-US" altLang="zh-TW" sz="2400" b="1" dirty="0">
                <a:effectLst>
                  <a:outerShdw blurRad="38100" dist="38100" dir="2700000" algn="tl">
                    <a:srgbClr val="000000">
                      <a:alpha val="43137"/>
                    </a:srgbClr>
                  </a:outerShdw>
                </a:effectLst>
              </a:rPr>
              <a:t>x86 calling conventions</a:t>
            </a:r>
            <a:endParaRPr lang="zh-TW" altLang="en-US" sz="2400" b="1" dirty="0">
              <a:effectLst>
                <a:outerShdw blurRad="38100" dist="38100" dir="2700000" algn="tl">
                  <a:srgbClr val="000000">
                    <a:alpha val="43137"/>
                  </a:srgbClr>
                </a:outerShdw>
              </a:effectLst>
            </a:endParaRPr>
          </a:p>
        </p:txBody>
      </p:sp>
      <p:sp>
        <p:nvSpPr>
          <p:cNvPr id="7" name="矩形 6"/>
          <p:cNvSpPr/>
          <p:nvPr/>
        </p:nvSpPr>
        <p:spPr>
          <a:xfrm>
            <a:off x="283860" y="1232357"/>
            <a:ext cx="5308600" cy="369332"/>
          </a:xfrm>
          <a:prstGeom prst="rect">
            <a:avLst/>
          </a:prstGeom>
        </p:spPr>
        <p:txBody>
          <a:bodyPr wrap="square">
            <a:spAutoFit/>
          </a:bodyPr>
          <a:lstStyle/>
          <a:p>
            <a:r>
              <a:rPr lang="en-US" altLang="zh-TW" dirty="0"/>
              <a:t>https://en.wikipedia.org/wiki/X86_calling_conventions</a:t>
            </a:r>
            <a:endParaRPr lang="zh-TW" altLang="en-US" dirty="0"/>
          </a:p>
        </p:txBody>
      </p:sp>
      <p:sp>
        <p:nvSpPr>
          <p:cNvPr id="8" name="矩形 7"/>
          <p:cNvSpPr/>
          <p:nvPr/>
        </p:nvSpPr>
        <p:spPr>
          <a:xfrm>
            <a:off x="283860" y="2628312"/>
            <a:ext cx="1569660" cy="369332"/>
          </a:xfrm>
          <a:prstGeom prst="rect">
            <a:avLst/>
          </a:prstGeom>
        </p:spPr>
        <p:txBody>
          <a:bodyPr wrap="none">
            <a:spAutoFit/>
          </a:bodyPr>
          <a:lstStyle/>
          <a:p>
            <a:r>
              <a:rPr lang="zh-TW" altLang="en-US" b="1" dirty="0">
                <a:solidFill>
                  <a:srgbClr val="0070C0"/>
                </a:solidFill>
                <a:effectLst>
                  <a:outerShdw blurRad="38100" dist="38100" dir="2700000" algn="tl">
                    <a:srgbClr val="000000">
                      <a:alpha val="43137"/>
                    </a:srgbClr>
                  </a:outerShdw>
                </a:effectLst>
              </a:rPr>
              <a:t>函</a:t>
            </a:r>
            <a:r>
              <a:rPr lang="zh-TW" altLang="en-US" b="1" dirty="0" smtClean="0">
                <a:solidFill>
                  <a:srgbClr val="0070C0"/>
                </a:solidFill>
                <a:effectLst>
                  <a:outerShdw blurRad="38100" dist="38100" dir="2700000" algn="tl">
                    <a:srgbClr val="000000">
                      <a:alpha val="43137"/>
                    </a:srgbClr>
                  </a:outerShdw>
                </a:effectLst>
              </a:rPr>
              <a:t>式</a:t>
            </a:r>
            <a:r>
              <a:rPr lang="zh-TW" altLang="en-US" b="1" dirty="0">
                <a:solidFill>
                  <a:srgbClr val="0070C0"/>
                </a:solidFill>
                <a:effectLst>
                  <a:outerShdw blurRad="38100" dist="38100" dir="2700000" algn="tl">
                    <a:srgbClr val="000000">
                      <a:alpha val="43137"/>
                    </a:srgbClr>
                  </a:outerShdw>
                </a:effectLst>
              </a:rPr>
              <a:t>原型</a:t>
            </a:r>
            <a:r>
              <a:rPr lang="zh-TW" altLang="en-US" b="1" dirty="0" smtClean="0">
                <a:solidFill>
                  <a:srgbClr val="0070C0"/>
                </a:solidFill>
                <a:effectLst>
                  <a:outerShdw blurRad="38100" dist="38100" dir="2700000" algn="tl">
                    <a:srgbClr val="000000">
                      <a:alpha val="43137"/>
                    </a:srgbClr>
                  </a:outerShdw>
                </a:effectLst>
              </a:rPr>
              <a:t>宣告</a:t>
            </a:r>
            <a:endParaRPr lang="zh-TW" altLang="en-US" b="1" dirty="0">
              <a:solidFill>
                <a:srgbClr val="0070C0"/>
              </a:solidFill>
              <a:effectLst>
                <a:outerShdw blurRad="38100" dist="38100" dir="2700000" algn="tl">
                  <a:srgbClr val="000000">
                    <a:alpha val="43137"/>
                  </a:srgbClr>
                </a:outerShdw>
              </a:effectLst>
            </a:endParaRPr>
          </a:p>
        </p:txBody>
      </p:sp>
      <p:sp>
        <p:nvSpPr>
          <p:cNvPr id="9" name="矩形 8"/>
          <p:cNvSpPr/>
          <p:nvPr/>
        </p:nvSpPr>
        <p:spPr>
          <a:xfrm>
            <a:off x="5555651" y="5293221"/>
            <a:ext cx="1600118" cy="646331"/>
          </a:xfrm>
          <a:prstGeom prst="rect">
            <a:avLst/>
          </a:prstGeom>
          <a:solidFill>
            <a:schemeClr val="bg2">
              <a:lumMod val="90000"/>
            </a:schemeClr>
          </a:solidFill>
        </p:spPr>
        <p:txBody>
          <a:bodyPr wrap="none">
            <a:spAutoFit/>
          </a:bodyPr>
          <a:lstStyle/>
          <a:p>
            <a:r>
              <a:rPr lang="zh-TW" altLang="en-US" b="1" dirty="0">
                <a:solidFill>
                  <a:srgbClr val="C00000"/>
                </a:solidFill>
                <a:effectLst>
                  <a:outerShdw blurRad="38100" dist="38100" dir="2700000" algn="tl">
                    <a:srgbClr val="000000">
                      <a:alpha val="43137"/>
                    </a:srgbClr>
                  </a:outerShdw>
                </a:effectLst>
              </a:rPr>
              <a:t>函</a:t>
            </a:r>
            <a:r>
              <a:rPr lang="zh-TW" altLang="en-US" b="1" dirty="0" smtClean="0">
                <a:solidFill>
                  <a:srgbClr val="C00000"/>
                </a:solidFill>
                <a:effectLst>
                  <a:outerShdw blurRad="38100" dist="38100" dir="2700000" algn="tl">
                    <a:srgbClr val="000000">
                      <a:alpha val="43137"/>
                    </a:srgbClr>
                  </a:outerShdw>
                </a:effectLst>
              </a:rPr>
              <a:t>式定義 </a:t>
            </a:r>
            <a:endParaRPr lang="en-US" altLang="zh-TW" b="1" dirty="0" smtClean="0">
              <a:solidFill>
                <a:srgbClr val="C00000"/>
              </a:solidFill>
              <a:effectLst>
                <a:outerShdw blurRad="38100" dist="38100" dir="2700000" algn="tl">
                  <a:srgbClr val="000000">
                    <a:alpha val="43137"/>
                  </a:srgbClr>
                </a:outerShdw>
              </a:effectLst>
            </a:endParaRPr>
          </a:p>
          <a:p>
            <a:r>
              <a:rPr lang="en-US" altLang="zh-TW" b="1" dirty="0" err="1" smtClean="0">
                <a:solidFill>
                  <a:srgbClr val="C00000"/>
                </a:solidFill>
                <a:effectLst>
                  <a:outerShdw blurRad="38100" dist="38100" dir="2700000" algn="tl">
                    <a:srgbClr val="000000">
                      <a:alpha val="43137"/>
                    </a:srgbClr>
                  </a:outerShdw>
                </a:effectLst>
              </a:rPr>
              <a:t>Callee</a:t>
            </a:r>
            <a:r>
              <a:rPr lang="en-US" altLang="zh-TW" b="1" dirty="0" smtClean="0">
                <a:solidFill>
                  <a:srgbClr val="C00000"/>
                </a:solidFill>
                <a:effectLst>
                  <a:outerShdw blurRad="38100" dist="38100" dir="2700000" algn="tl">
                    <a:srgbClr val="000000">
                      <a:alpha val="43137"/>
                    </a:srgbClr>
                  </a:outerShdw>
                </a:effectLst>
              </a:rPr>
              <a:t>(</a:t>
            </a:r>
            <a:r>
              <a:rPr lang="zh-TW" altLang="en-US" b="1" dirty="0" smtClean="0">
                <a:solidFill>
                  <a:srgbClr val="C00000"/>
                </a:solidFill>
                <a:effectLst>
                  <a:outerShdw blurRad="38100" dist="38100" dir="2700000" algn="tl">
                    <a:srgbClr val="000000">
                      <a:alpha val="43137"/>
                    </a:srgbClr>
                  </a:outerShdw>
                </a:effectLst>
              </a:rPr>
              <a:t>被呼叫</a:t>
            </a:r>
            <a:r>
              <a:rPr lang="en-US" altLang="zh-TW" b="1" dirty="0" smtClean="0">
                <a:solidFill>
                  <a:srgbClr val="C00000"/>
                </a:solidFill>
                <a:effectLst>
                  <a:outerShdw blurRad="38100" dist="38100" dir="2700000" algn="tl">
                    <a:srgbClr val="000000">
                      <a:alpha val="43137"/>
                    </a:srgbClr>
                  </a:outerShdw>
                </a:effectLst>
              </a:rPr>
              <a:t>)</a:t>
            </a:r>
            <a:endParaRPr lang="zh-TW" altLang="en-US" b="1" dirty="0">
              <a:solidFill>
                <a:srgbClr val="C00000"/>
              </a:solidFill>
              <a:effectLst>
                <a:outerShdw blurRad="38100" dist="38100" dir="2700000" algn="tl">
                  <a:srgbClr val="000000">
                    <a:alpha val="43137"/>
                  </a:srgbClr>
                </a:outerShdw>
              </a:effectLst>
            </a:endParaRPr>
          </a:p>
        </p:txBody>
      </p:sp>
      <p:sp>
        <p:nvSpPr>
          <p:cNvPr id="10" name="矩形 9"/>
          <p:cNvSpPr/>
          <p:nvPr/>
        </p:nvSpPr>
        <p:spPr>
          <a:xfrm>
            <a:off x="7136761" y="2997644"/>
            <a:ext cx="1566454" cy="646331"/>
          </a:xfrm>
          <a:prstGeom prst="rect">
            <a:avLst/>
          </a:prstGeom>
          <a:solidFill>
            <a:schemeClr val="bg2">
              <a:lumMod val="90000"/>
            </a:schemeClr>
          </a:solidFill>
        </p:spPr>
        <p:txBody>
          <a:bodyPr wrap="none">
            <a:spAutoFit/>
          </a:bodyPr>
          <a:lstStyle/>
          <a:p>
            <a:r>
              <a:rPr lang="zh-TW" altLang="en-US" b="1" dirty="0">
                <a:solidFill>
                  <a:srgbClr val="7030A0"/>
                </a:solidFill>
                <a:effectLst>
                  <a:outerShdw blurRad="38100" dist="38100" dir="2700000" algn="tl">
                    <a:srgbClr val="000000">
                      <a:alpha val="43137"/>
                    </a:srgbClr>
                  </a:outerShdw>
                </a:effectLst>
              </a:rPr>
              <a:t>函</a:t>
            </a:r>
            <a:r>
              <a:rPr lang="zh-TW" altLang="en-US" b="1" dirty="0" smtClean="0">
                <a:solidFill>
                  <a:srgbClr val="7030A0"/>
                </a:solidFill>
                <a:effectLst>
                  <a:outerShdw blurRad="38100" dist="38100" dir="2700000" algn="tl">
                    <a:srgbClr val="000000">
                      <a:alpha val="43137"/>
                    </a:srgbClr>
                  </a:outerShdw>
                </a:effectLst>
              </a:rPr>
              <a:t>式呼叫 </a:t>
            </a:r>
            <a:endParaRPr lang="en-US" altLang="zh-TW" b="1" dirty="0" smtClean="0">
              <a:solidFill>
                <a:srgbClr val="7030A0"/>
              </a:solidFill>
              <a:effectLst>
                <a:outerShdw blurRad="38100" dist="38100" dir="2700000" algn="tl">
                  <a:srgbClr val="000000">
                    <a:alpha val="43137"/>
                  </a:srgbClr>
                </a:outerShdw>
              </a:effectLst>
            </a:endParaRPr>
          </a:p>
          <a:p>
            <a:r>
              <a:rPr lang="en-US" altLang="zh-TW" b="1" dirty="0" smtClean="0">
                <a:solidFill>
                  <a:srgbClr val="7030A0"/>
                </a:solidFill>
                <a:effectLst>
                  <a:outerShdw blurRad="38100" dist="38100" dir="2700000" algn="tl">
                    <a:srgbClr val="000000">
                      <a:alpha val="43137"/>
                    </a:srgbClr>
                  </a:outerShdw>
                </a:effectLst>
              </a:rPr>
              <a:t>Caller(</a:t>
            </a:r>
            <a:r>
              <a:rPr lang="zh-TW" altLang="en-US" b="1" dirty="0" smtClean="0">
                <a:solidFill>
                  <a:srgbClr val="7030A0"/>
                </a:solidFill>
                <a:effectLst>
                  <a:outerShdw blurRad="38100" dist="38100" dir="2700000" algn="tl">
                    <a:srgbClr val="000000">
                      <a:alpha val="43137"/>
                    </a:srgbClr>
                  </a:outerShdw>
                </a:effectLst>
              </a:rPr>
              <a:t>呼叫</a:t>
            </a:r>
            <a:r>
              <a:rPr lang="zh-TW" altLang="en-US" b="1" dirty="0">
                <a:solidFill>
                  <a:srgbClr val="7030A0"/>
                </a:solidFill>
                <a:effectLst>
                  <a:outerShdw blurRad="38100" dist="38100" dir="2700000" algn="tl">
                    <a:srgbClr val="000000">
                      <a:alpha val="43137"/>
                    </a:srgbClr>
                  </a:outerShdw>
                </a:effectLst>
              </a:rPr>
              <a:t>者</a:t>
            </a:r>
            <a:r>
              <a:rPr lang="en-US" altLang="zh-TW" b="1" dirty="0" smtClean="0">
                <a:solidFill>
                  <a:srgbClr val="7030A0"/>
                </a:solidFill>
                <a:effectLst>
                  <a:outerShdw blurRad="38100" dist="38100" dir="2700000" algn="tl">
                    <a:srgbClr val="000000">
                      <a:alpha val="43137"/>
                    </a:srgbClr>
                  </a:outerShdw>
                </a:effectLst>
              </a:rPr>
              <a:t>)</a:t>
            </a:r>
            <a:endParaRPr lang="zh-TW" altLang="en-US" b="1" dirty="0">
              <a:solidFill>
                <a:srgbClr val="7030A0"/>
              </a:solidFill>
              <a:effectLst>
                <a:outerShdw blurRad="38100" dist="38100" dir="2700000" algn="tl">
                  <a:srgbClr val="000000">
                    <a:alpha val="43137"/>
                  </a:srgbClr>
                </a:outerShdw>
              </a:effectLst>
            </a:endParaRPr>
          </a:p>
        </p:txBody>
      </p:sp>
      <p:sp>
        <p:nvSpPr>
          <p:cNvPr id="3" name="內容版面配置區 2"/>
          <p:cNvSpPr>
            <a:spLocks noGrp="1"/>
          </p:cNvSpPr>
          <p:nvPr>
            <p:ph idx="1"/>
          </p:nvPr>
        </p:nvSpPr>
        <p:spPr>
          <a:xfrm>
            <a:off x="5876319" y="152401"/>
            <a:ext cx="3077181" cy="1372935"/>
          </a:xfrm>
          <a:solidFill>
            <a:srgbClr val="FFFF00"/>
          </a:solidFill>
        </p:spPr>
        <p:txBody>
          <a:bodyPr>
            <a:normAutofit/>
          </a:bodyPr>
          <a:lstStyle/>
          <a:p>
            <a:pPr>
              <a:buFont typeface="Wingdings" panose="05000000000000000000" pitchFamily="2" charset="2"/>
              <a:buChar char="Ø"/>
            </a:pPr>
            <a:r>
              <a:rPr lang="zh-TW" altLang="en-US" sz="2200" b="1"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不帶參數的</a:t>
            </a:r>
            <a:r>
              <a:rPr lang="zh-TW" altLang="en-US" sz="2200"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函式</a:t>
            </a:r>
            <a:r>
              <a:rPr lang="zh-TW" altLang="en-US" sz="2200" b="1"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呼叫</a:t>
            </a:r>
            <a:endParaRPr lang="en-US" altLang="zh-TW" sz="2200" b="1"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a:p>
            <a:pPr>
              <a:buFont typeface="Wingdings" panose="05000000000000000000" pitchFamily="2" charset="2"/>
              <a:buChar char="Ø"/>
            </a:pPr>
            <a:r>
              <a:rPr lang="zh-TW" altLang="en-US" sz="2200" b="1" dirty="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帶參數的函式呼叫</a:t>
            </a:r>
            <a:endParaRPr lang="en-US" altLang="zh-TW" sz="2200" b="1" dirty="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a:p>
            <a:pPr>
              <a:buFont typeface="Wingdings" panose="05000000000000000000" pitchFamily="2" charset="2"/>
              <a:buChar char="Ø"/>
            </a:pPr>
            <a:r>
              <a:rPr lang="zh-TW" altLang="en-US" sz="2200" b="1"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遞迴</a:t>
            </a:r>
            <a:r>
              <a:rPr lang="zh-TW" altLang="en-US" sz="2200"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函式</a:t>
            </a:r>
            <a:r>
              <a:rPr lang="zh-TW" altLang="en-US" sz="2200" b="1"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呼叫</a:t>
            </a:r>
            <a:endParaRPr lang="en-US" altLang="zh-TW" sz="2200"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p:txBody>
      </p:sp>
      <p:sp>
        <p:nvSpPr>
          <p:cNvPr id="11" name="矩形 10"/>
          <p:cNvSpPr/>
          <p:nvPr/>
        </p:nvSpPr>
        <p:spPr>
          <a:xfrm>
            <a:off x="6497090" y="4137313"/>
            <a:ext cx="1205779" cy="369332"/>
          </a:xfrm>
          <a:prstGeom prst="rect">
            <a:avLst/>
          </a:prstGeom>
        </p:spPr>
        <p:txBody>
          <a:bodyPr wrap="none">
            <a:spAutoFit/>
          </a:bodyPr>
          <a:lstStyle/>
          <a:p>
            <a:r>
              <a:rPr lang="en-US" altLang="zh-TW" b="1" dirty="0" smtClean="0">
                <a:effectLst>
                  <a:outerShdw blurRad="38100" dist="38100" dir="2700000" algn="tl">
                    <a:srgbClr val="000000">
                      <a:alpha val="43137"/>
                    </a:srgbClr>
                  </a:outerShdw>
                </a:effectLst>
              </a:rPr>
              <a:t>arguments</a:t>
            </a:r>
            <a:endParaRPr lang="zh-TW" altLang="en-US" b="1" dirty="0">
              <a:effectLst>
                <a:outerShdw blurRad="38100" dist="38100" dir="2700000" algn="tl">
                  <a:srgbClr val="000000">
                    <a:alpha val="43137"/>
                  </a:srgbClr>
                </a:outerShdw>
              </a:effectLst>
            </a:endParaRPr>
          </a:p>
        </p:txBody>
      </p:sp>
      <p:sp>
        <p:nvSpPr>
          <p:cNvPr id="12" name="矩形 11"/>
          <p:cNvSpPr/>
          <p:nvPr/>
        </p:nvSpPr>
        <p:spPr>
          <a:xfrm>
            <a:off x="3727491" y="4923889"/>
            <a:ext cx="1276824" cy="369332"/>
          </a:xfrm>
          <a:prstGeom prst="rect">
            <a:avLst/>
          </a:prstGeom>
        </p:spPr>
        <p:txBody>
          <a:bodyPr wrap="none">
            <a:spAutoFit/>
          </a:bodyPr>
          <a:lstStyle/>
          <a:p>
            <a:r>
              <a:rPr lang="en-US" altLang="zh-TW" b="1" dirty="0" smtClean="0">
                <a:effectLst>
                  <a:outerShdw blurRad="38100" dist="38100" dir="2700000" algn="tl">
                    <a:srgbClr val="000000">
                      <a:alpha val="43137"/>
                    </a:srgbClr>
                  </a:outerShdw>
                </a:effectLst>
              </a:rPr>
              <a:t>parameters</a:t>
            </a:r>
            <a:endParaRPr lang="zh-TW" altLang="en-US" b="1" dirty="0">
              <a:effectLst>
                <a:outerShdw blurRad="38100" dist="38100" dir="2700000" algn="tl">
                  <a:srgbClr val="000000">
                    <a:alpha val="43137"/>
                  </a:srgbClr>
                </a:outerShdw>
              </a:effectLst>
            </a:endParaRPr>
          </a:p>
        </p:txBody>
      </p:sp>
      <p:cxnSp>
        <p:nvCxnSpPr>
          <p:cNvPr id="14" name="直線單箭頭接點 13"/>
          <p:cNvCxnSpPr/>
          <p:nvPr/>
        </p:nvCxnSpPr>
        <p:spPr>
          <a:xfrm flipH="1">
            <a:off x="3187700" y="4089400"/>
            <a:ext cx="2578100" cy="120382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7203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685800" y="-152400"/>
            <a:ext cx="7772400" cy="1143000"/>
          </a:xfrm>
        </p:spPr>
        <p:txBody>
          <a:bodyPr/>
          <a:lstStyle/>
          <a:p>
            <a:pPr eaLnBrk="1" hangingPunct="1"/>
            <a:r>
              <a:rPr lang="en-US" altLang="zh-TW" smtClean="0"/>
              <a:t>Example1.c 9</a:t>
            </a:r>
          </a:p>
        </p:txBody>
      </p:sp>
      <p:sp>
        <p:nvSpPr>
          <p:cNvPr id="12390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39B5217-C7BD-45E1-B6A2-BA36031254C1}" type="slidenum">
              <a:rPr lang="en-US" altLang="zh-TW" sz="1400"/>
              <a:pPr/>
              <a:t>30</a:t>
            </a:fld>
            <a:endParaRPr lang="en-US" altLang="zh-TW" sz="1400"/>
          </a:p>
        </p:txBody>
      </p:sp>
      <p:sp>
        <p:nvSpPr>
          <p:cNvPr id="123907" name="Rectangle 63"/>
          <p:cNvSpPr>
            <a:spLocks noChangeArrowheads="1"/>
          </p:cNvSpPr>
          <p:nvPr/>
        </p:nvSpPr>
        <p:spPr bwMode="auto">
          <a:xfrm>
            <a:off x="685800" y="1066800"/>
            <a:ext cx="3332163"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TW" sz="2000" b="1" dirty="0"/>
              <a:t>Key: </a:t>
            </a:r>
          </a:p>
          <a:p>
            <a:r>
              <a:rPr lang="en-US" altLang="zh-TW" sz="2000" b="1" dirty="0">
                <a:solidFill>
                  <a:srgbClr val="0000FF"/>
                </a:solidFill>
                <a:latin typeface="Wingdings" panose="05000000000000000000" pitchFamily="2" charset="2"/>
                <a:sym typeface="Wingdings" panose="05000000000000000000" pitchFamily="2" charset="2"/>
              </a:rPr>
              <a:t></a:t>
            </a:r>
            <a:r>
              <a:rPr lang="en-US" altLang="zh-TW" sz="2000" b="1" dirty="0">
                <a:solidFill>
                  <a:srgbClr val="0000FF"/>
                </a:solidFill>
              </a:rPr>
              <a:t>executed instruction</a:t>
            </a:r>
            <a:r>
              <a:rPr lang="en-US" altLang="zh-TW" sz="2000" b="1" dirty="0"/>
              <a:t>, </a:t>
            </a:r>
          </a:p>
          <a:p>
            <a:r>
              <a:rPr lang="en-US" altLang="zh-TW" sz="2000" b="1" dirty="0">
                <a:solidFill>
                  <a:srgbClr val="FF0000"/>
                </a:solidFill>
                <a:latin typeface="Wingdings" panose="05000000000000000000" pitchFamily="2" charset="2"/>
                <a:sym typeface="Wingdings" panose="05000000000000000000" pitchFamily="2" charset="2"/>
              </a:rPr>
              <a:t></a:t>
            </a:r>
            <a:r>
              <a:rPr lang="en-US" altLang="zh-TW" sz="2000" b="1" dirty="0">
                <a:solidFill>
                  <a:srgbClr val="FF0000"/>
                </a:solidFill>
              </a:rPr>
              <a:t>modified value</a:t>
            </a:r>
            <a:endParaRPr lang="en-US" altLang="zh-TW" sz="2000" b="1" dirty="0"/>
          </a:p>
          <a:p>
            <a:r>
              <a:rPr lang="en-US" altLang="zh-TW" sz="2000" b="1" dirty="0">
                <a:solidFill>
                  <a:srgbClr val="408000"/>
                </a:solidFill>
                <a:latin typeface="Wingdings" panose="05000000000000000000" pitchFamily="2" charset="2"/>
                <a:sym typeface="Wingdings" panose="05000000000000000000" pitchFamily="2" charset="2"/>
              </a:rPr>
              <a:t></a:t>
            </a:r>
            <a:r>
              <a:rPr lang="en-US" altLang="zh-TW" sz="2000" b="1" dirty="0">
                <a:solidFill>
                  <a:srgbClr val="408000"/>
                </a:solidFill>
              </a:rPr>
              <a:t>start value</a:t>
            </a:r>
            <a:r>
              <a:rPr lang="en-US" altLang="zh-TW" b="1" dirty="0"/>
              <a:t> </a:t>
            </a:r>
          </a:p>
        </p:txBody>
      </p:sp>
      <p:sp>
        <p:nvSpPr>
          <p:cNvPr id="123908" name="Rectangle 64"/>
          <p:cNvSpPr>
            <a:spLocks noChangeArrowheads="1"/>
          </p:cNvSpPr>
          <p:nvPr/>
        </p:nvSpPr>
        <p:spPr bwMode="auto">
          <a:xfrm>
            <a:off x="918883" y="2743200"/>
            <a:ext cx="3231776" cy="3137647"/>
          </a:xfrm>
          <a:prstGeom prst="rect">
            <a:avLst/>
          </a:prstGeom>
          <a:solidFill>
            <a:schemeClr val="accent4">
              <a:lumMod val="20000"/>
              <a:lumOff val="80000"/>
            </a:schemeClr>
          </a:solidFill>
          <a:ln>
            <a:noFill/>
          </a:ln>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TW" sz="1500" dirty="0">
                <a:latin typeface="Monaco" pitchFamily="-84" charset="0"/>
              </a:rPr>
              <a:t>sub:</a:t>
            </a:r>
          </a:p>
          <a:p>
            <a:r>
              <a:rPr lang="en-US" altLang="zh-TW" sz="1500" dirty="0">
                <a:latin typeface="Monaco" pitchFamily="-84" charset="0"/>
              </a:rPr>
              <a:t>00401000  push        </a:t>
            </a:r>
            <a:r>
              <a:rPr lang="en-US" altLang="zh-TW" sz="1500" dirty="0" err="1">
                <a:latin typeface="Monaco" pitchFamily="-84" charset="0"/>
              </a:rPr>
              <a:t>ebp</a:t>
            </a:r>
            <a:endParaRPr lang="en-US" altLang="zh-TW" sz="1500" dirty="0">
              <a:latin typeface="Monaco" pitchFamily="-84" charset="0"/>
            </a:endParaRPr>
          </a:p>
          <a:p>
            <a:r>
              <a:rPr lang="en-US" altLang="zh-TW" sz="1500" dirty="0">
                <a:latin typeface="Monaco" pitchFamily="-84" charset="0"/>
              </a:rPr>
              <a:t>00401001  </a:t>
            </a:r>
            <a:r>
              <a:rPr lang="en-US" altLang="zh-TW" sz="1500" dirty="0" err="1">
                <a:latin typeface="Monaco" pitchFamily="-84" charset="0"/>
              </a:rPr>
              <a:t>mov</a:t>
            </a:r>
            <a:r>
              <a:rPr lang="en-US" altLang="zh-TW" sz="1500" dirty="0">
                <a:latin typeface="Monaco" pitchFamily="-84" charset="0"/>
              </a:rPr>
              <a:t>         </a:t>
            </a:r>
            <a:r>
              <a:rPr lang="en-US" altLang="zh-TW" sz="1500" dirty="0" err="1">
                <a:latin typeface="Monaco" pitchFamily="-84" charset="0"/>
              </a:rPr>
              <a:t>ebp,esp</a:t>
            </a:r>
            <a:r>
              <a:rPr lang="en-US" altLang="zh-TW" sz="1500" dirty="0">
                <a:latin typeface="Monaco" pitchFamily="-84" charset="0"/>
              </a:rPr>
              <a:t> </a:t>
            </a:r>
          </a:p>
          <a:p>
            <a:r>
              <a:rPr lang="en-US" altLang="zh-TW" sz="1500" dirty="0">
                <a:latin typeface="Monaco" pitchFamily="-84" charset="0"/>
              </a:rPr>
              <a:t>00401003  </a:t>
            </a:r>
            <a:r>
              <a:rPr lang="en-US" altLang="zh-TW" sz="1500" dirty="0" err="1">
                <a:latin typeface="Monaco" pitchFamily="-84" charset="0"/>
              </a:rPr>
              <a:t>mov</a:t>
            </a:r>
            <a:r>
              <a:rPr lang="en-US" altLang="zh-TW" sz="1500" dirty="0">
                <a:latin typeface="Monaco" pitchFamily="-84" charset="0"/>
              </a:rPr>
              <a:t>         eax,0BEEFh </a:t>
            </a:r>
          </a:p>
          <a:p>
            <a:r>
              <a:rPr lang="en-US" altLang="zh-TW" sz="1500" dirty="0">
                <a:latin typeface="Monaco" pitchFamily="-84" charset="0"/>
              </a:rPr>
              <a:t>00401008  pop         </a:t>
            </a:r>
            <a:r>
              <a:rPr lang="en-US" altLang="zh-TW" sz="1500" dirty="0" err="1">
                <a:latin typeface="Monaco" pitchFamily="-84" charset="0"/>
              </a:rPr>
              <a:t>ebp</a:t>
            </a:r>
            <a:r>
              <a:rPr lang="en-US" altLang="zh-TW" sz="1500" dirty="0">
                <a:latin typeface="Monaco" pitchFamily="-84" charset="0"/>
              </a:rPr>
              <a:t>  </a:t>
            </a:r>
          </a:p>
          <a:p>
            <a:r>
              <a:rPr lang="en-US" altLang="zh-TW" sz="1500" dirty="0">
                <a:solidFill>
                  <a:srgbClr val="0000FF"/>
                </a:solidFill>
                <a:latin typeface="Monaco" pitchFamily="-84" charset="0"/>
              </a:rPr>
              <a:t>00401009  ret</a:t>
            </a:r>
            <a:r>
              <a:rPr lang="en-US" altLang="zh-TW" sz="1500" dirty="0">
                <a:latin typeface="Monaco" pitchFamily="-84" charset="0"/>
              </a:rPr>
              <a:t> </a:t>
            </a:r>
            <a:r>
              <a:rPr lang="en-US" altLang="zh-TW" sz="1500" b="1" dirty="0">
                <a:solidFill>
                  <a:srgbClr val="0000FF"/>
                </a:solidFill>
                <a:latin typeface="MS PGothic" panose="020B0600070205080204" pitchFamily="34" charset="-128"/>
                <a:sym typeface="Wingdings" panose="05000000000000000000" pitchFamily="2" charset="2"/>
              </a:rPr>
              <a:t></a:t>
            </a:r>
            <a:endParaRPr lang="en-US" altLang="zh-TW" sz="1500" dirty="0">
              <a:latin typeface="Monaco" pitchFamily="-84" charset="0"/>
            </a:endParaRPr>
          </a:p>
          <a:p>
            <a:r>
              <a:rPr lang="en-US" altLang="zh-TW" sz="1500" dirty="0">
                <a:latin typeface="Monaco" pitchFamily="-84" charset="0"/>
              </a:rPr>
              <a:t>main:</a:t>
            </a:r>
          </a:p>
          <a:p>
            <a:r>
              <a:rPr lang="en-US" altLang="zh-TW" sz="1500" dirty="0">
                <a:latin typeface="Monaco" pitchFamily="-84" charset="0"/>
              </a:rPr>
              <a:t>00401010  push        </a:t>
            </a:r>
            <a:r>
              <a:rPr lang="en-US" altLang="zh-TW" sz="1500" dirty="0" err="1">
                <a:latin typeface="Monaco" pitchFamily="-84" charset="0"/>
              </a:rPr>
              <a:t>ebp</a:t>
            </a:r>
            <a:endParaRPr lang="en-US" altLang="zh-TW" sz="1500" dirty="0">
              <a:latin typeface="Monaco" pitchFamily="-84" charset="0"/>
            </a:endParaRPr>
          </a:p>
          <a:p>
            <a:r>
              <a:rPr lang="en-US" altLang="zh-TW" sz="1500" dirty="0">
                <a:latin typeface="Monaco" pitchFamily="-84" charset="0"/>
              </a:rPr>
              <a:t>00401011  </a:t>
            </a:r>
            <a:r>
              <a:rPr lang="en-US" altLang="zh-TW" sz="1500" dirty="0" err="1">
                <a:latin typeface="Monaco" pitchFamily="-84" charset="0"/>
              </a:rPr>
              <a:t>mov</a:t>
            </a:r>
            <a:r>
              <a:rPr lang="en-US" altLang="zh-TW" sz="1500" dirty="0">
                <a:latin typeface="Monaco" pitchFamily="-84" charset="0"/>
              </a:rPr>
              <a:t>         </a:t>
            </a:r>
            <a:r>
              <a:rPr lang="en-US" altLang="zh-TW" sz="1500" dirty="0" err="1">
                <a:latin typeface="Monaco" pitchFamily="-84" charset="0"/>
              </a:rPr>
              <a:t>ebp,esp</a:t>
            </a:r>
            <a:endParaRPr lang="en-US" altLang="zh-TW" sz="1500" dirty="0">
              <a:latin typeface="Monaco" pitchFamily="-84" charset="0"/>
            </a:endParaRPr>
          </a:p>
          <a:p>
            <a:r>
              <a:rPr lang="en-US" altLang="zh-TW" sz="1500" dirty="0">
                <a:latin typeface="Monaco" pitchFamily="-84" charset="0"/>
              </a:rPr>
              <a:t>00401013  call        sub (401000h)</a:t>
            </a:r>
          </a:p>
          <a:p>
            <a:r>
              <a:rPr lang="en-US" altLang="zh-TW" sz="1500" dirty="0">
                <a:latin typeface="Monaco" pitchFamily="-84" charset="0"/>
              </a:rPr>
              <a:t>00401018  </a:t>
            </a:r>
            <a:r>
              <a:rPr lang="en-US" altLang="zh-TW" sz="1500" dirty="0" err="1">
                <a:latin typeface="Monaco" pitchFamily="-84" charset="0"/>
              </a:rPr>
              <a:t>mov</a:t>
            </a:r>
            <a:r>
              <a:rPr lang="en-US" altLang="zh-TW" sz="1500" dirty="0">
                <a:latin typeface="Monaco" pitchFamily="-84" charset="0"/>
              </a:rPr>
              <a:t>         eax,0F00Dh </a:t>
            </a:r>
          </a:p>
          <a:p>
            <a:r>
              <a:rPr lang="en-US" altLang="zh-TW" sz="1500" dirty="0">
                <a:latin typeface="Monaco" pitchFamily="-84" charset="0"/>
              </a:rPr>
              <a:t>0040101D  pop         </a:t>
            </a:r>
            <a:r>
              <a:rPr lang="en-US" altLang="zh-TW" sz="1500" dirty="0" err="1">
                <a:latin typeface="Monaco" pitchFamily="-84" charset="0"/>
              </a:rPr>
              <a:t>ebp</a:t>
            </a:r>
            <a:r>
              <a:rPr lang="en-US" altLang="zh-TW" sz="1500" dirty="0">
                <a:latin typeface="Monaco" pitchFamily="-84" charset="0"/>
              </a:rPr>
              <a:t>  </a:t>
            </a:r>
          </a:p>
          <a:p>
            <a:r>
              <a:rPr lang="en-US" altLang="zh-TW" sz="1500" dirty="0">
                <a:latin typeface="Monaco" pitchFamily="-84" charset="0"/>
              </a:rPr>
              <a:t>0040101E  ret </a:t>
            </a:r>
          </a:p>
        </p:txBody>
      </p:sp>
      <p:graphicFrame>
        <p:nvGraphicFramePr>
          <p:cNvPr id="114753" name="Group 65"/>
          <p:cNvGraphicFramePr>
            <a:graphicFrameLocks noGrp="1"/>
          </p:cNvGraphicFramePr>
          <p:nvPr/>
        </p:nvGraphicFramePr>
        <p:xfrm>
          <a:off x="6781800" y="3200402"/>
          <a:ext cx="2286000" cy="2667001"/>
        </p:xfrm>
        <a:graphic>
          <a:graphicData uri="http://schemas.openxmlformats.org/drawingml/2006/table">
            <a:tbl>
              <a:tblPr/>
              <a:tblGrid>
                <a:gridCol w="2286000"/>
              </a:tblGrid>
              <a:tr h="473075">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rPr>
                        <a:t>0x0012FFB8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688">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rgbClr val="FF0000"/>
                          </a:solidFill>
                          <a:effectLst/>
                          <a:latin typeface="Arial" panose="020B0604020202020204" pitchFamily="34" charset="0"/>
                          <a:ea typeface="MS PGothic" panose="020B0600070205080204" pitchFamily="34" charset="-128"/>
                        </a:rPr>
                        <a:t>undef </a:t>
                      </a:r>
                      <a:r>
                        <a:rPr kumimoji="0" lang="en-US" altLang="zh-TW" sz="2000" b="1" i="0" u="none" strike="noStrike" cap="none" normalizeH="0" baseline="0" smtClean="0">
                          <a:ln>
                            <a:noFill/>
                          </a:ln>
                          <a:solidFill>
                            <a:srgbClr val="FF0000"/>
                          </a:solidFill>
                          <a:effectLst/>
                          <a:latin typeface="Wingdings" panose="05000000000000000000" pitchFamily="2" charset="2"/>
                          <a:ea typeface="MS PGothic" panose="020B0600070205080204" pitchFamily="34" charset="-128"/>
                          <a:sym typeface="Wingdings" panose="05000000000000000000" pitchFamily="2" charset="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275">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rPr>
                        <a:t>undef</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688">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rPr>
                        <a:t>undef</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275">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rPr>
                        <a:t>undef</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3923" name="Line 79"/>
          <p:cNvSpPr>
            <a:spLocks noChangeShapeType="1"/>
          </p:cNvSpPr>
          <p:nvPr/>
        </p:nvSpPr>
        <p:spPr bwMode="auto">
          <a:xfrm flipV="1">
            <a:off x="7848600" y="2438400"/>
            <a:ext cx="0" cy="304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23924" name="Line 80"/>
          <p:cNvSpPr>
            <a:spLocks noChangeShapeType="1"/>
          </p:cNvSpPr>
          <p:nvPr/>
        </p:nvSpPr>
        <p:spPr bwMode="auto">
          <a:xfrm rot="10800000" flipV="1">
            <a:off x="7848600" y="5867400"/>
            <a:ext cx="0" cy="304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23925" name="Rectangle 81"/>
          <p:cNvSpPr>
            <a:spLocks noChangeArrowheads="1"/>
          </p:cNvSpPr>
          <p:nvPr/>
        </p:nvSpPr>
        <p:spPr bwMode="auto">
          <a:xfrm>
            <a:off x="4800602" y="5410202"/>
            <a:ext cx="19143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TW"/>
              <a:t>0x0012FF58</a:t>
            </a:r>
          </a:p>
        </p:txBody>
      </p:sp>
      <p:sp>
        <p:nvSpPr>
          <p:cNvPr id="123926" name="Rectangle 82"/>
          <p:cNvSpPr>
            <a:spLocks noChangeArrowheads="1"/>
          </p:cNvSpPr>
          <p:nvPr/>
        </p:nvSpPr>
        <p:spPr bwMode="auto">
          <a:xfrm>
            <a:off x="4800602" y="4800602"/>
            <a:ext cx="19656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TW"/>
              <a:t>0x0012FF5C</a:t>
            </a:r>
          </a:p>
        </p:txBody>
      </p:sp>
      <p:sp>
        <p:nvSpPr>
          <p:cNvPr id="123927" name="Rectangle 83"/>
          <p:cNvSpPr>
            <a:spLocks noChangeArrowheads="1"/>
          </p:cNvSpPr>
          <p:nvPr/>
        </p:nvSpPr>
        <p:spPr bwMode="auto">
          <a:xfrm>
            <a:off x="4800602" y="4267202"/>
            <a:ext cx="19143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TW"/>
              <a:t>0x0012FF60</a:t>
            </a:r>
          </a:p>
        </p:txBody>
      </p:sp>
      <p:sp>
        <p:nvSpPr>
          <p:cNvPr id="123928" name="Rectangle 84"/>
          <p:cNvSpPr>
            <a:spLocks noChangeArrowheads="1"/>
          </p:cNvSpPr>
          <p:nvPr/>
        </p:nvSpPr>
        <p:spPr bwMode="auto">
          <a:xfrm>
            <a:off x="4800602" y="3733802"/>
            <a:ext cx="19143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TW"/>
              <a:t>0x0012FF64</a:t>
            </a:r>
          </a:p>
        </p:txBody>
      </p:sp>
      <p:sp>
        <p:nvSpPr>
          <p:cNvPr id="123929" name="Rectangle 85"/>
          <p:cNvSpPr>
            <a:spLocks noChangeArrowheads="1"/>
          </p:cNvSpPr>
          <p:nvPr/>
        </p:nvSpPr>
        <p:spPr bwMode="auto">
          <a:xfrm>
            <a:off x="4800602" y="3200402"/>
            <a:ext cx="19143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TW"/>
              <a:t>0x0012FF68</a:t>
            </a:r>
          </a:p>
        </p:txBody>
      </p:sp>
      <p:graphicFrame>
        <p:nvGraphicFramePr>
          <p:cNvPr id="114774" name="Group 86"/>
          <p:cNvGraphicFramePr>
            <a:graphicFrameLocks noGrp="1"/>
          </p:cNvGraphicFramePr>
          <p:nvPr/>
        </p:nvGraphicFramePr>
        <p:xfrm>
          <a:off x="6781800" y="2727327"/>
          <a:ext cx="2286000" cy="473075"/>
        </p:xfrm>
        <a:graphic>
          <a:graphicData uri="http://schemas.openxmlformats.org/drawingml/2006/table">
            <a:tbl>
              <a:tblPr/>
              <a:tblGrid>
                <a:gridCol w="2286000"/>
              </a:tblGrid>
              <a:tr h="473075">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rgbClr val="408000"/>
                          </a:solidFill>
                          <a:effectLst/>
                          <a:latin typeface="Arial" panose="020B0604020202020204" pitchFamily="34" charset="0"/>
                          <a:ea typeface="MS PGothic" panose="020B0600070205080204" pitchFamily="34" charset="-128"/>
                        </a:rPr>
                        <a:t>0x004012E8 </a:t>
                      </a:r>
                      <a:r>
                        <a:rPr kumimoji="0" lang="en-US" altLang="zh-TW" sz="2000" b="1" i="0" u="none" strike="noStrike" cap="none" normalizeH="0" baseline="0" smtClean="0">
                          <a:ln>
                            <a:noFill/>
                          </a:ln>
                          <a:solidFill>
                            <a:srgbClr val="408000"/>
                          </a:solidFill>
                          <a:effectLst/>
                          <a:latin typeface="Wingdings" panose="05000000000000000000" pitchFamily="2" charset="2"/>
                          <a:ea typeface="MS PGothic" panose="020B0600070205080204" pitchFamily="34" charset="-128"/>
                          <a:sym typeface="Wingdings" panose="05000000000000000000" pitchFamily="2" charset="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3936" name="Rectangle 92"/>
          <p:cNvSpPr>
            <a:spLocks noChangeArrowheads="1"/>
          </p:cNvSpPr>
          <p:nvPr/>
        </p:nvSpPr>
        <p:spPr bwMode="auto">
          <a:xfrm>
            <a:off x="4810127" y="2743202"/>
            <a:ext cx="19656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TW"/>
              <a:t>0x0012FF6C</a:t>
            </a:r>
          </a:p>
        </p:txBody>
      </p:sp>
      <p:graphicFrame>
        <p:nvGraphicFramePr>
          <p:cNvPr id="114781" name="Group 93"/>
          <p:cNvGraphicFramePr>
            <a:graphicFrameLocks noGrp="1"/>
          </p:cNvGraphicFramePr>
          <p:nvPr>
            <p:extLst>
              <p:ext uri="{D42A27DB-BD31-4B8C-83A1-F6EECF244321}">
                <p14:modId xmlns:p14="http://schemas.microsoft.com/office/powerpoint/2010/main" val="3776431044"/>
              </p:ext>
            </p:extLst>
          </p:nvPr>
        </p:nvGraphicFramePr>
        <p:xfrm>
          <a:off x="5634318" y="830492"/>
          <a:ext cx="2971800" cy="1006014"/>
        </p:xfrm>
        <a:graphic>
          <a:graphicData uri="http://schemas.openxmlformats.org/drawingml/2006/table">
            <a:tbl>
              <a:tblPr/>
              <a:tblGrid>
                <a:gridCol w="874713"/>
                <a:gridCol w="2097087"/>
              </a:tblGrid>
              <a:tr h="334963">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dirty="0" err="1" smtClean="0">
                          <a:ln>
                            <a:noFill/>
                          </a:ln>
                          <a:solidFill>
                            <a:schemeClr val="tx1"/>
                          </a:solidFill>
                          <a:effectLst/>
                          <a:latin typeface="Arial" panose="020B0604020202020204" pitchFamily="34" charset="0"/>
                          <a:ea typeface="MS PGothic" panose="020B0600070205080204" pitchFamily="34" charset="-128"/>
                        </a:rPr>
                        <a:t>eax</a:t>
                      </a:r>
                      <a:endParaRPr kumimoji="0" lang="en-US" altLang="zh-TW" sz="1400" b="0" i="0" u="none" strike="noStrike" cap="none" normalizeH="0" baseline="0" dirty="0" smtClean="0">
                        <a:ln>
                          <a:noFill/>
                        </a:ln>
                        <a:solidFill>
                          <a:schemeClr val="tx1"/>
                        </a:solidFill>
                        <a:effectLst/>
                        <a:latin typeface="Arial" panose="020B0604020202020204" pitchFamily="34" charset="0"/>
                        <a:ea typeface="MS PGothic" panose="020B0600070205080204" pitchFamily="34" charset="-128"/>
                      </a:endParaRPr>
                    </a:p>
                  </a:txBody>
                  <a:tcPr marT="45749" marB="457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Arial" panose="020B0604020202020204" pitchFamily="34" charset="0"/>
                          <a:ea typeface="MS PGothic" panose="020B0600070205080204" pitchFamily="34" charset="-128"/>
                        </a:rPr>
                        <a:t>0x0000BEEF</a:t>
                      </a:r>
                      <a:endParaRPr kumimoji="0" lang="en-US" altLang="zh-TW" sz="1400" b="0" i="0" u="none" strike="noStrike" cap="none" normalizeH="0" baseline="0" dirty="0" smtClean="0">
                        <a:ln>
                          <a:noFill/>
                        </a:ln>
                        <a:solidFill>
                          <a:schemeClr val="tx1"/>
                        </a:solidFill>
                        <a:effectLst/>
                        <a:latin typeface="Wingdings" panose="05000000000000000000" pitchFamily="2" charset="2"/>
                        <a:ea typeface="MS PGothic" panose="020B0600070205080204" pitchFamily="34" charset="-128"/>
                        <a:sym typeface="Wingdings" panose="05000000000000000000" pitchFamily="2" charset="2"/>
                      </a:endParaRPr>
                    </a:p>
                  </a:txBody>
                  <a:tcPr marT="45749" marB="457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rPr>
                        <a:t>ebp</a:t>
                      </a:r>
                    </a:p>
                  </a:txBody>
                  <a:tcPr marT="45749" marB="457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rPr>
                        <a:t>0x0012FF68</a:t>
                      </a:r>
                      <a:endParaRPr kumimoji="0" lang="en-US" altLang="zh-TW" sz="1500" b="1" i="0" u="none" strike="noStrike" cap="none" normalizeH="0" baseline="0" smtClean="0">
                        <a:ln>
                          <a:noFill/>
                        </a:ln>
                        <a:solidFill>
                          <a:schemeClr val="tx1"/>
                        </a:solidFill>
                        <a:effectLst/>
                        <a:latin typeface="Wingdings" panose="05000000000000000000" pitchFamily="2" charset="2"/>
                        <a:ea typeface="MS PGothic" panose="020B0600070205080204" pitchFamily="34" charset="-128"/>
                        <a:sym typeface="Wingdings" panose="05000000000000000000" pitchFamily="2" charset="2"/>
                      </a:endParaRPr>
                    </a:p>
                  </a:txBody>
                  <a:tcPr marT="45749" marB="457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rPr>
                        <a:t>esp</a:t>
                      </a:r>
                    </a:p>
                  </a:txBody>
                  <a:tcPr marT="45749" marB="457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dirty="0" smtClean="0">
                          <a:ln>
                            <a:noFill/>
                          </a:ln>
                          <a:solidFill>
                            <a:srgbClr val="FF0000"/>
                          </a:solidFill>
                          <a:effectLst/>
                          <a:latin typeface="Arial" panose="020B0604020202020204" pitchFamily="34" charset="0"/>
                          <a:ea typeface="MS PGothic" panose="020B0600070205080204" pitchFamily="34" charset="-128"/>
                        </a:rPr>
                        <a:t>0x0012FF68</a:t>
                      </a:r>
                      <a:r>
                        <a:rPr kumimoji="0" lang="en-US" altLang="zh-TW" sz="1600" b="0" i="0" u="none" strike="noStrike" cap="none" normalizeH="0" baseline="0" dirty="0" smtClean="0">
                          <a:ln>
                            <a:noFill/>
                          </a:ln>
                          <a:solidFill>
                            <a:schemeClr val="tx1"/>
                          </a:solidFill>
                          <a:effectLst/>
                          <a:latin typeface="Arial" panose="020B0604020202020204" pitchFamily="34" charset="0"/>
                          <a:ea typeface="MS PGothic" panose="020B0600070205080204" pitchFamily="34" charset="-128"/>
                        </a:rPr>
                        <a:t> </a:t>
                      </a:r>
                      <a:r>
                        <a:rPr kumimoji="0" lang="en-US" altLang="zh-TW" sz="1500" b="1" i="0" u="none" strike="noStrike" cap="none" normalizeH="0" baseline="0" dirty="0" smtClean="0">
                          <a:ln>
                            <a:noFill/>
                          </a:ln>
                          <a:solidFill>
                            <a:srgbClr val="FF0000"/>
                          </a:solidFill>
                          <a:effectLst/>
                          <a:latin typeface="Wingdings" panose="05000000000000000000" pitchFamily="2" charset="2"/>
                          <a:ea typeface="MS PGothic" panose="020B0600070205080204" pitchFamily="34" charset="-128"/>
                          <a:sym typeface="Wingdings" panose="05000000000000000000" pitchFamily="2" charset="2"/>
                        </a:rPr>
                        <a:t></a:t>
                      </a:r>
                    </a:p>
                  </a:txBody>
                  <a:tcPr marT="45749" marB="457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7" name="向右箭號 16"/>
          <p:cNvSpPr/>
          <p:nvPr/>
        </p:nvSpPr>
        <p:spPr>
          <a:xfrm>
            <a:off x="114472" y="3768607"/>
            <a:ext cx="770965" cy="55686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EIP</a:t>
            </a:r>
            <a:endParaRPr lang="zh-TW" altLang="en-US" dirty="0"/>
          </a:p>
        </p:txBody>
      </p:sp>
      <p:sp>
        <p:nvSpPr>
          <p:cNvPr id="18" name="向右箭號 17"/>
          <p:cNvSpPr/>
          <p:nvPr/>
        </p:nvSpPr>
        <p:spPr>
          <a:xfrm>
            <a:off x="3314421" y="3152801"/>
            <a:ext cx="770965" cy="556865"/>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ESP</a:t>
            </a:r>
            <a:endParaRPr lang="zh-TW" altLang="en-US" dirty="0"/>
          </a:p>
        </p:txBody>
      </p:sp>
      <p:sp>
        <p:nvSpPr>
          <p:cNvPr id="19" name="向右箭號 18"/>
          <p:cNvSpPr/>
          <p:nvPr/>
        </p:nvSpPr>
        <p:spPr>
          <a:xfrm>
            <a:off x="3995551" y="3152801"/>
            <a:ext cx="770965" cy="556865"/>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EBP</a:t>
            </a:r>
            <a:endParaRPr lang="zh-TW" altLang="en-US" dirty="0"/>
          </a:p>
        </p:txBody>
      </p:sp>
    </p:spTree>
    <p:extLst>
      <p:ext uri="{BB962C8B-B14F-4D97-AF65-F5344CB8AC3E}">
        <p14:creationId xmlns:p14="http://schemas.microsoft.com/office/powerpoint/2010/main" val="33096196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685800" y="-152400"/>
            <a:ext cx="7772400" cy="1143000"/>
          </a:xfrm>
        </p:spPr>
        <p:txBody>
          <a:bodyPr/>
          <a:lstStyle/>
          <a:p>
            <a:pPr eaLnBrk="1" hangingPunct="1"/>
            <a:r>
              <a:rPr lang="en-US" altLang="zh-TW" smtClean="0"/>
              <a:t>Example1.c 9</a:t>
            </a:r>
          </a:p>
        </p:txBody>
      </p:sp>
      <p:sp>
        <p:nvSpPr>
          <p:cNvPr id="12595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DBF06A2-69BC-4510-8A46-F798A24076CD}" type="slidenum">
              <a:rPr lang="en-US" altLang="zh-TW" sz="1400"/>
              <a:pPr/>
              <a:t>31</a:t>
            </a:fld>
            <a:endParaRPr lang="en-US" altLang="zh-TW" sz="1400"/>
          </a:p>
        </p:txBody>
      </p:sp>
      <p:sp>
        <p:nvSpPr>
          <p:cNvPr id="125955" name="Rectangle 63"/>
          <p:cNvSpPr>
            <a:spLocks noChangeArrowheads="1"/>
          </p:cNvSpPr>
          <p:nvPr/>
        </p:nvSpPr>
        <p:spPr bwMode="auto">
          <a:xfrm>
            <a:off x="827806" y="1130600"/>
            <a:ext cx="3332163"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TW" sz="2000" b="1" dirty="0"/>
              <a:t>Key: </a:t>
            </a:r>
          </a:p>
          <a:p>
            <a:r>
              <a:rPr lang="en-US" altLang="zh-TW" sz="2000" b="1" dirty="0">
                <a:solidFill>
                  <a:srgbClr val="0000FF"/>
                </a:solidFill>
                <a:latin typeface="Wingdings" panose="05000000000000000000" pitchFamily="2" charset="2"/>
                <a:sym typeface="Wingdings" panose="05000000000000000000" pitchFamily="2" charset="2"/>
              </a:rPr>
              <a:t></a:t>
            </a:r>
            <a:r>
              <a:rPr lang="en-US" altLang="zh-TW" sz="2000" b="1" dirty="0">
                <a:solidFill>
                  <a:srgbClr val="0000FF"/>
                </a:solidFill>
              </a:rPr>
              <a:t>executed instruction</a:t>
            </a:r>
            <a:r>
              <a:rPr lang="en-US" altLang="zh-TW" sz="2000" b="1" dirty="0"/>
              <a:t>, </a:t>
            </a:r>
          </a:p>
          <a:p>
            <a:r>
              <a:rPr lang="en-US" altLang="zh-TW" sz="2000" b="1" dirty="0">
                <a:solidFill>
                  <a:srgbClr val="FF0000"/>
                </a:solidFill>
                <a:latin typeface="Wingdings" panose="05000000000000000000" pitchFamily="2" charset="2"/>
                <a:sym typeface="Wingdings" panose="05000000000000000000" pitchFamily="2" charset="2"/>
              </a:rPr>
              <a:t></a:t>
            </a:r>
            <a:r>
              <a:rPr lang="en-US" altLang="zh-TW" sz="2000" b="1" dirty="0">
                <a:solidFill>
                  <a:srgbClr val="FF0000"/>
                </a:solidFill>
              </a:rPr>
              <a:t>modified value</a:t>
            </a:r>
            <a:endParaRPr lang="en-US" altLang="zh-TW" sz="2000" b="1" dirty="0"/>
          </a:p>
          <a:p>
            <a:r>
              <a:rPr lang="en-US" altLang="zh-TW" sz="2000" b="1" dirty="0">
                <a:solidFill>
                  <a:srgbClr val="408000"/>
                </a:solidFill>
                <a:latin typeface="Wingdings" panose="05000000000000000000" pitchFamily="2" charset="2"/>
                <a:sym typeface="Wingdings" panose="05000000000000000000" pitchFamily="2" charset="2"/>
              </a:rPr>
              <a:t></a:t>
            </a:r>
            <a:r>
              <a:rPr lang="en-US" altLang="zh-TW" sz="2000" b="1" dirty="0">
                <a:solidFill>
                  <a:srgbClr val="408000"/>
                </a:solidFill>
              </a:rPr>
              <a:t>start value</a:t>
            </a:r>
            <a:r>
              <a:rPr lang="en-US" altLang="zh-TW" b="1" dirty="0"/>
              <a:t> </a:t>
            </a:r>
          </a:p>
        </p:txBody>
      </p:sp>
      <p:sp>
        <p:nvSpPr>
          <p:cNvPr id="125956" name="Rectangle 64"/>
          <p:cNvSpPr>
            <a:spLocks noChangeArrowheads="1"/>
          </p:cNvSpPr>
          <p:nvPr/>
        </p:nvSpPr>
        <p:spPr bwMode="auto">
          <a:xfrm>
            <a:off x="952328" y="2841812"/>
            <a:ext cx="3384176" cy="3110753"/>
          </a:xfrm>
          <a:prstGeom prst="rect">
            <a:avLst/>
          </a:prstGeom>
          <a:solidFill>
            <a:schemeClr val="accent4">
              <a:lumMod val="20000"/>
              <a:lumOff val="80000"/>
            </a:schemeClr>
          </a:solidFill>
          <a:ln>
            <a:noFill/>
          </a:ln>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TW" sz="1500" dirty="0">
                <a:latin typeface="Monaco" pitchFamily="-84" charset="0"/>
              </a:rPr>
              <a:t>sub:</a:t>
            </a:r>
          </a:p>
          <a:p>
            <a:r>
              <a:rPr lang="en-US" altLang="zh-TW" sz="1500" dirty="0">
                <a:latin typeface="Monaco" pitchFamily="-84" charset="0"/>
              </a:rPr>
              <a:t>00401000  push        </a:t>
            </a:r>
            <a:r>
              <a:rPr lang="en-US" altLang="zh-TW" sz="1500" dirty="0" err="1">
                <a:latin typeface="Monaco" pitchFamily="-84" charset="0"/>
              </a:rPr>
              <a:t>ebp</a:t>
            </a:r>
            <a:endParaRPr lang="en-US" altLang="zh-TW" sz="1500" dirty="0">
              <a:latin typeface="Monaco" pitchFamily="-84" charset="0"/>
            </a:endParaRPr>
          </a:p>
          <a:p>
            <a:r>
              <a:rPr lang="en-US" altLang="zh-TW" sz="1500" dirty="0">
                <a:latin typeface="Monaco" pitchFamily="-84" charset="0"/>
              </a:rPr>
              <a:t>00401001  </a:t>
            </a:r>
            <a:r>
              <a:rPr lang="en-US" altLang="zh-TW" sz="1500" dirty="0" err="1">
                <a:latin typeface="Monaco" pitchFamily="-84" charset="0"/>
              </a:rPr>
              <a:t>mov</a:t>
            </a:r>
            <a:r>
              <a:rPr lang="en-US" altLang="zh-TW" sz="1500" dirty="0">
                <a:latin typeface="Monaco" pitchFamily="-84" charset="0"/>
              </a:rPr>
              <a:t>         </a:t>
            </a:r>
            <a:r>
              <a:rPr lang="en-US" altLang="zh-TW" sz="1500" dirty="0" err="1">
                <a:latin typeface="Monaco" pitchFamily="-84" charset="0"/>
              </a:rPr>
              <a:t>ebp,esp</a:t>
            </a:r>
            <a:r>
              <a:rPr lang="en-US" altLang="zh-TW" sz="1500" dirty="0">
                <a:latin typeface="Monaco" pitchFamily="-84" charset="0"/>
              </a:rPr>
              <a:t> </a:t>
            </a:r>
          </a:p>
          <a:p>
            <a:r>
              <a:rPr lang="en-US" altLang="zh-TW" sz="1500" dirty="0">
                <a:latin typeface="Monaco" pitchFamily="-84" charset="0"/>
              </a:rPr>
              <a:t>00401003  </a:t>
            </a:r>
            <a:r>
              <a:rPr lang="en-US" altLang="zh-TW" sz="1500" dirty="0" err="1">
                <a:latin typeface="Monaco" pitchFamily="-84" charset="0"/>
              </a:rPr>
              <a:t>mov</a:t>
            </a:r>
            <a:r>
              <a:rPr lang="en-US" altLang="zh-TW" sz="1500" dirty="0">
                <a:latin typeface="Monaco" pitchFamily="-84" charset="0"/>
              </a:rPr>
              <a:t>         eax,0BEEFh </a:t>
            </a:r>
          </a:p>
          <a:p>
            <a:r>
              <a:rPr lang="en-US" altLang="zh-TW" sz="1500" dirty="0">
                <a:latin typeface="Monaco" pitchFamily="-84" charset="0"/>
              </a:rPr>
              <a:t>00401008  pop         </a:t>
            </a:r>
            <a:r>
              <a:rPr lang="en-US" altLang="zh-TW" sz="1500" dirty="0" err="1">
                <a:latin typeface="Monaco" pitchFamily="-84" charset="0"/>
              </a:rPr>
              <a:t>ebp</a:t>
            </a:r>
            <a:r>
              <a:rPr lang="en-US" altLang="zh-TW" sz="1500" dirty="0">
                <a:latin typeface="Monaco" pitchFamily="-84" charset="0"/>
              </a:rPr>
              <a:t>  </a:t>
            </a:r>
          </a:p>
          <a:p>
            <a:r>
              <a:rPr lang="en-US" altLang="zh-TW" sz="1500" dirty="0">
                <a:latin typeface="Monaco" pitchFamily="-84" charset="0"/>
              </a:rPr>
              <a:t>00401009  ret </a:t>
            </a:r>
          </a:p>
          <a:p>
            <a:r>
              <a:rPr lang="en-US" altLang="zh-TW" sz="1500" dirty="0">
                <a:latin typeface="Monaco" pitchFamily="-84" charset="0"/>
              </a:rPr>
              <a:t>main:</a:t>
            </a:r>
          </a:p>
          <a:p>
            <a:r>
              <a:rPr lang="en-US" altLang="zh-TW" sz="1500" dirty="0">
                <a:latin typeface="Monaco" pitchFamily="-84" charset="0"/>
              </a:rPr>
              <a:t>00401010  push        </a:t>
            </a:r>
            <a:r>
              <a:rPr lang="en-US" altLang="zh-TW" sz="1500" dirty="0" err="1">
                <a:latin typeface="Monaco" pitchFamily="-84" charset="0"/>
              </a:rPr>
              <a:t>ebp</a:t>
            </a:r>
            <a:endParaRPr lang="en-US" altLang="zh-TW" sz="1500" dirty="0">
              <a:latin typeface="Monaco" pitchFamily="-84" charset="0"/>
            </a:endParaRPr>
          </a:p>
          <a:p>
            <a:r>
              <a:rPr lang="en-US" altLang="zh-TW" sz="1500" dirty="0">
                <a:latin typeface="Monaco" pitchFamily="-84" charset="0"/>
              </a:rPr>
              <a:t>00401011  </a:t>
            </a:r>
            <a:r>
              <a:rPr lang="en-US" altLang="zh-TW" sz="1500" dirty="0" err="1">
                <a:latin typeface="Monaco" pitchFamily="-84" charset="0"/>
              </a:rPr>
              <a:t>mov</a:t>
            </a:r>
            <a:r>
              <a:rPr lang="en-US" altLang="zh-TW" sz="1500" dirty="0">
                <a:latin typeface="Monaco" pitchFamily="-84" charset="0"/>
              </a:rPr>
              <a:t>         </a:t>
            </a:r>
            <a:r>
              <a:rPr lang="en-US" altLang="zh-TW" sz="1500" dirty="0" err="1">
                <a:latin typeface="Monaco" pitchFamily="-84" charset="0"/>
              </a:rPr>
              <a:t>ebp,esp</a:t>
            </a:r>
            <a:endParaRPr lang="en-US" altLang="zh-TW" sz="1500" dirty="0">
              <a:latin typeface="Monaco" pitchFamily="-84" charset="0"/>
            </a:endParaRPr>
          </a:p>
          <a:p>
            <a:r>
              <a:rPr lang="en-US" altLang="zh-TW" sz="1500" dirty="0">
                <a:latin typeface="Monaco" pitchFamily="-84" charset="0"/>
              </a:rPr>
              <a:t>00401013  call        sub (401000h)</a:t>
            </a:r>
          </a:p>
          <a:p>
            <a:r>
              <a:rPr lang="en-US" altLang="zh-TW" sz="1500" dirty="0">
                <a:solidFill>
                  <a:srgbClr val="0000FF"/>
                </a:solidFill>
                <a:latin typeface="Monaco" pitchFamily="-84" charset="0"/>
              </a:rPr>
              <a:t>00401018  </a:t>
            </a:r>
            <a:r>
              <a:rPr lang="en-US" altLang="zh-TW" sz="1500" dirty="0" err="1">
                <a:solidFill>
                  <a:srgbClr val="0000FF"/>
                </a:solidFill>
                <a:latin typeface="Monaco" pitchFamily="-84" charset="0"/>
              </a:rPr>
              <a:t>mov</a:t>
            </a:r>
            <a:r>
              <a:rPr lang="en-US" altLang="zh-TW" sz="1500" dirty="0">
                <a:solidFill>
                  <a:srgbClr val="0000FF"/>
                </a:solidFill>
                <a:latin typeface="Monaco" pitchFamily="-84" charset="0"/>
              </a:rPr>
              <a:t>         eax,0F00Dh</a:t>
            </a:r>
            <a:r>
              <a:rPr lang="en-US" altLang="zh-TW" sz="1500" dirty="0">
                <a:latin typeface="Monaco" pitchFamily="-84" charset="0"/>
              </a:rPr>
              <a:t> </a:t>
            </a:r>
            <a:r>
              <a:rPr lang="en-US" altLang="zh-TW" sz="1500" b="1" dirty="0">
                <a:solidFill>
                  <a:srgbClr val="0000FF"/>
                </a:solidFill>
                <a:latin typeface="MS PGothic" panose="020B0600070205080204" pitchFamily="34" charset="-128"/>
                <a:sym typeface="Wingdings" panose="05000000000000000000" pitchFamily="2" charset="2"/>
              </a:rPr>
              <a:t></a:t>
            </a:r>
            <a:endParaRPr lang="en-US" altLang="zh-TW" sz="1500" dirty="0">
              <a:latin typeface="Monaco" pitchFamily="-84" charset="0"/>
            </a:endParaRPr>
          </a:p>
          <a:p>
            <a:r>
              <a:rPr lang="en-US" altLang="zh-TW" sz="1500" dirty="0">
                <a:latin typeface="Monaco" pitchFamily="-84" charset="0"/>
              </a:rPr>
              <a:t>0040101D  pop         </a:t>
            </a:r>
            <a:r>
              <a:rPr lang="en-US" altLang="zh-TW" sz="1500" dirty="0" err="1">
                <a:latin typeface="Monaco" pitchFamily="-84" charset="0"/>
              </a:rPr>
              <a:t>ebp</a:t>
            </a:r>
            <a:r>
              <a:rPr lang="en-US" altLang="zh-TW" sz="1500" dirty="0">
                <a:latin typeface="Monaco" pitchFamily="-84" charset="0"/>
              </a:rPr>
              <a:t>  </a:t>
            </a:r>
          </a:p>
          <a:p>
            <a:r>
              <a:rPr lang="en-US" altLang="zh-TW" sz="1500" dirty="0">
                <a:latin typeface="Monaco" pitchFamily="-84" charset="0"/>
              </a:rPr>
              <a:t>0040101E  ret </a:t>
            </a:r>
          </a:p>
        </p:txBody>
      </p:sp>
      <p:graphicFrame>
        <p:nvGraphicFramePr>
          <p:cNvPr id="116801" name="Group 65"/>
          <p:cNvGraphicFramePr>
            <a:graphicFrameLocks noGrp="1"/>
          </p:cNvGraphicFramePr>
          <p:nvPr/>
        </p:nvGraphicFramePr>
        <p:xfrm>
          <a:off x="6781800" y="3200402"/>
          <a:ext cx="2286000" cy="2667001"/>
        </p:xfrm>
        <a:graphic>
          <a:graphicData uri="http://schemas.openxmlformats.org/drawingml/2006/table">
            <a:tbl>
              <a:tblPr/>
              <a:tblGrid>
                <a:gridCol w="2286000"/>
              </a:tblGrid>
              <a:tr h="4730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cs typeface="ＭＳ Ｐゴシック" charset="0"/>
                        </a:rPr>
                        <a:t>0x0012FFB8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6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cs typeface="ＭＳ Ｐゴシック" charset="0"/>
                        </a:rPr>
                        <a:t>undef</a:t>
                      </a:r>
                      <a:endParaRPr kumimoji="0" lang="en-US" sz="2000" b="1" i="0" u="none" strike="noStrike" cap="none" normalizeH="0" baseline="0">
                        <a:ln>
                          <a:noFill/>
                        </a:ln>
                        <a:solidFill>
                          <a:srgbClr val="FF0000"/>
                        </a:solidFill>
                        <a:effectLst/>
                        <a:latin typeface="Wingdings" charset="0"/>
                        <a:ea typeface="ＭＳ Ｐゴシック" charset="0"/>
                        <a:cs typeface="ＭＳ Ｐゴシック" charset="0"/>
                        <a:sym typeface="Wingdings"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cs typeface="ＭＳ Ｐゴシック" charset="0"/>
                        </a:rPr>
                        <a:t>undef</a:t>
                      </a:r>
                      <a:endParaRPr kumimoji="0" lang="en-US" sz="2000" b="1" i="0" u="none" strike="noStrike" cap="none" normalizeH="0" baseline="0">
                        <a:ln>
                          <a:noFill/>
                        </a:ln>
                        <a:solidFill>
                          <a:srgbClr val="FF0000"/>
                        </a:solidFill>
                        <a:effectLst/>
                        <a:latin typeface="Wingdings" charset="0"/>
                        <a:ea typeface="ＭＳ Ｐゴシック" charset="0"/>
                        <a:cs typeface="ＭＳ Ｐゴシック" charset="0"/>
                        <a:sym typeface="Wingdings"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6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cs typeface="ＭＳ Ｐゴシック" charset="0"/>
                        </a:rPr>
                        <a:t>undef</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err="1">
                          <a:ln>
                            <a:noFill/>
                          </a:ln>
                          <a:solidFill>
                            <a:schemeClr val="tx1"/>
                          </a:solidFill>
                          <a:effectLst/>
                          <a:latin typeface="Arial" charset="0"/>
                          <a:ea typeface="ＭＳ Ｐゴシック" charset="0"/>
                          <a:cs typeface="ＭＳ Ｐゴシック" charset="0"/>
                        </a:rPr>
                        <a:t>undef</a:t>
                      </a:r>
                      <a:endParaRPr kumimoji="0" lang="en-US" sz="2400" b="0" i="0" u="none" strike="noStrike" cap="none" normalizeH="0" baseline="0" dirty="0">
                        <a:ln>
                          <a:noFill/>
                        </a:ln>
                        <a:solidFill>
                          <a:schemeClr val="tx1"/>
                        </a:solidFill>
                        <a:effectLst/>
                        <a:latin typeface="Arial" charset="0"/>
                        <a:ea typeface="ＭＳ Ｐゴシック" charset="0"/>
                        <a:cs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5971" name="Line 79"/>
          <p:cNvSpPr>
            <a:spLocks noChangeShapeType="1"/>
          </p:cNvSpPr>
          <p:nvPr/>
        </p:nvSpPr>
        <p:spPr bwMode="auto">
          <a:xfrm flipV="1">
            <a:off x="7848600" y="2438400"/>
            <a:ext cx="0" cy="304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25972" name="Line 80"/>
          <p:cNvSpPr>
            <a:spLocks noChangeShapeType="1"/>
          </p:cNvSpPr>
          <p:nvPr/>
        </p:nvSpPr>
        <p:spPr bwMode="auto">
          <a:xfrm rot="10800000" flipV="1">
            <a:off x="7848600" y="5867400"/>
            <a:ext cx="0" cy="304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25973" name="Rectangle 81"/>
          <p:cNvSpPr>
            <a:spLocks noChangeArrowheads="1"/>
          </p:cNvSpPr>
          <p:nvPr/>
        </p:nvSpPr>
        <p:spPr bwMode="auto">
          <a:xfrm>
            <a:off x="4800602" y="5410202"/>
            <a:ext cx="19143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TW"/>
              <a:t>0x0012FF58</a:t>
            </a:r>
          </a:p>
        </p:txBody>
      </p:sp>
      <p:sp>
        <p:nvSpPr>
          <p:cNvPr id="125974" name="Rectangle 82"/>
          <p:cNvSpPr>
            <a:spLocks noChangeArrowheads="1"/>
          </p:cNvSpPr>
          <p:nvPr/>
        </p:nvSpPr>
        <p:spPr bwMode="auto">
          <a:xfrm>
            <a:off x="4800602" y="4800602"/>
            <a:ext cx="19656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TW"/>
              <a:t>0x0012FF5C</a:t>
            </a:r>
          </a:p>
        </p:txBody>
      </p:sp>
      <p:sp>
        <p:nvSpPr>
          <p:cNvPr id="125975" name="Rectangle 83"/>
          <p:cNvSpPr>
            <a:spLocks noChangeArrowheads="1"/>
          </p:cNvSpPr>
          <p:nvPr/>
        </p:nvSpPr>
        <p:spPr bwMode="auto">
          <a:xfrm>
            <a:off x="4800602" y="4267202"/>
            <a:ext cx="19143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TW"/>
              <a:t>0x0012FF60</a:t>
            </a:r>
          </a:p>
        </p:txBody>
      </p:sp>
      <p:sp>
        <p:nvSpPr>
          <p:cNvPr id="125976" name="Rectangle 84"/>
          <p:cNvSpPr>
            <a:spLocks noChangeArrowheads="1"/>
          </p:cNvSpPr>
          <p:nvPr/>
        </p:nvSpPr>
        <p:spPr bwMode="auto">
          <a:xfrm>
            <a:off x="4800602" y="3733802"/>
            <a:ext cx="19143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TW"/>
              <a:t>0x0012FF64</a:t>
            </a:r>
          </a:p>
        </p:txBody>
      </p:sp>
      <p:sp>
        <p:nvSpPr>
          <p:cNvPr id="125977" name="Rectangle 85"/>
          <p:cNvSpPr>
            <a:spLocks noChangeArrowheads="1"/>
          </p:cNvSpPr>
          <p:nvPr/>
        </p:nvSpPr>
        <p:spPr bwMode="auto">
          <a:xfrm>
            <a:off x="4800602" y="3200402"/>
            <a:ext cx="19143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TW"/>
              <a:t>0x0012FF68</a:t>
            </a:r>
          </a:p>
        </p:txBody>
      </p:sp>
      <p:graphicFrame>
        <p:nvGraphicFramePr>
          <p:cNvPr id="116822" name="Group 86"/>
          <p:cNvGraphicFramePr>
            <a:graphicFrameLocks noGrp="1"/>
          </p:cNvGraphicFramePr>
          <p:nvPr/>
        </p:nvGraphicFramePr>
        <p:xfrm>
          <a:off x="6781800" y="2727327"/>
          <a:ext cx="2286000" cy="473075"/>
        </p:xfrm>
        <a:graphic>
          <a:graphicData uri="http://schemas.openxmlformats.org/drawingml/2006/table">
            <a:tbl>
              <a:tblPr/>
              <a:tblGrid>
                <a:gridCol w="2286000"/>
              </a:tblGrid>
              <a:tr h="473075">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rgbClr val="408000"/>
                          </a:solidFill>
                          <a:effectLst/>
                          <a:latin typeface="Arial" panose="020B0604020202020204" pitchFamily="34" charset="0"/>
                          <a:ea typeface="MS PGothic" panose="020B0600070205080204" pitchFamily="34" charset="-128"/>
                        </a:rPr>
                        <a:t>0x004012E8 </a:t>
                      </a:r>
                      <a:r>
                        <a:rPr kumimoji="0" lang="en-US" altLang="zh-TW" sz="2000" b="1" i="0" u="none" strike="noStrike" cap="none" normalizeH="0" baseline="0" smtClean="0">
                          <a:ln>
                            <a:noFill/>
                          </a:ln>
                          <a:solidFill>
                            <a:srgbClr val="408000"/>
                          </a:solidFill>
                          <a:effectLst/>
                          <a:latin typeface="Wingdings" panose="05000000000000000000" pitchFamily="2" charset="2"/>
                          <a:ea typeface="MS PGothic" panose="020B0600070205080204" pitchFamily="34" charset="-128"/>
                          <a:sym typeface="Wingdings" panose="05000000000000000000" pitchFamily="2" charset="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5984" name="Rectangle 92"/>
          <p:cNvSpPr>
            <a:spLocks noChangeArrowheads="1"/>
          </p:cNvSpPr>
          <p:nvPr/>
        </p:nvSpPr>
        <p:spPr bwMode="auto">
          <a:xfrm>
            <a:off x="4810127" y="2743202"/>
            <a:ext cx="19656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TW"/>
              <a:t>0x0012FF6C</a:t>
            </a:r>
          </a:p>
        </p:txBody>
      </p:sp>
      <p:graphicFrame>
        <p:nvGraphicFramePr>
          <p:cNvPr id="116829" name="Group 93"/>
          <p:cNvGraphicFramePr>
            <a:graphicFrameLocks noGrp="1"/>
          </p:cNvGraphicFramePr>
          <p:nvPr>
            <p:extLst>
              <p:ext uri="{D42A27DB-BD31-4B8C-83A1-F6EECF244321}">
                <p14:modId xmlns:p14="http://schemas.microsoft.com/office/powerpoint/2010/main" val="351371945"/>
              </p:ext>
            </p:extLst>
          </p:nvPr>
        </p:nvGraphicFramePr>
        <p:xfrm>
          <a:off x="5280305" y="842665"/>
          <a:ext cx="2971800" cy="1006014"/>
        </p:xfrm>
        <a:graphic>
          <a:graphicData uri="http://schemas.openxmlformats.org/drawingml/2006/table">
            <a:tbl>
              <a:tblPr/>
              <a:tblGrid>
                <a:gridCol w="874713"/>
                <a:gridCol w="2097087"/>
              </a:tblGrid>
              <a:tr h="334963">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dirty="0" err="1" smtClean="0">
                          <a:ln>
                            <a:noFill/>
                          </a:ln>
                          <a:solidFill>
                            <a:schemeClr val="tx1"/>
                          </a:solidFill>
                          <a:effectLst/>
                          <a:latin typeface="Arial" panose="020B0604020202020204" pitchFamily="34" charset="0"/>
                          <a:ea typeface="MS PGothic" panose="020B0600070205080204" pitchFamily="34" charset="-128"/>
                        </a:rPr>
                        <a:t>eax</a:t>
                      </a:r>
                      <a:endParaRPr kumimoji="0" lang="en-US" altLang="zh-TW" sz="1400" b="0" i="0" u="none" strike="noStrike" cap="none" normalizeH="0" baseline="0" dirty="0" smtClean="0">
                        <a:ln>
                          <a:noFill/>
                        </a:ln>
                        <a:solidFill>
                          <a:schemeClr val="tx1"/>
                        </a:solidFill>
                        <a:effectLst/>
                        <a:latin typeface="Arial" panose="020B0604020202020204" pitchFamily="34" charset="0"/>
                        <a:ea typeface="MS PGothic" panose="020B0600070205080204" pitchFamily="34" charset="-128"/>
                      </a:endParaRPr>
                    </a:p>
                  </a:txBody>
                  <a:tcPr marT="45749" marB="457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dirty="0" smtClean="0">
                          <a:ln>
                            <a:noFill/>
                          </a:ln>
                          <a:solidFill>
                            <a:srgbClr val="FF0000"/>
                          </a:solidFill>
                          <a:effectLst/>
                          <a:latin typeface="Arial" panose="020B0604020202020204" pitchFamily="34" charset="0"/>
                          <a:ea typeface="MS PGothic" panose="020B0600070205080204" pitchFamily="34" charset="-128"/>
                        </a:rPr>
                        <a:t>0x0000F00D </a:t>
                      </a:r>
                      <a:r>
                        <a:rPr kumimoji="0" lang="en-US" altLang="zh-TW" sz="1500" b="1" i="0" u="none" strike="noStrike" cap="none" normalizeH="0" baseline="0" dirty="0" smtClean="0">
                          <a:ln>
                            <a:noFill/>
                          </a:ln>
                          <a:solidFill>
                            <a:srgbClr val="FF0000"/>
                          </a:solidFill>
                          <a:effectLst/>
                          <a:latin typeface="Wingdings" panose="05000000000000000000" pitchFamily="2" charset="2"/>
                          <a:ea typeface="MS PGothic" panose="020B0600070205080204" pitchFamily="34" charset="-128"/>
                          <a:sym typeface="Wingdings" panose="05000000000000000000" pitchFamily="2" charset="2"/>
                        </a:rPr>
                        <a:t></a:t>
                      </a:r>
                    </a:p>
                  </a:txBody>
                  <a:tcPr marT="45749" marB="457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rPr>
                        <a:t>ebp</a:t>
                      </a:r>
                    </a:p>
                  </a:txBody>
                  <a:tcPr marT="45749" marB="457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rPr>
                        <a:t>0x0012FF68</a:t>
                      </a:r>
                      <a:endParaRPr kumimoji="0" lang="en-US" altLang="zh-TW" sz="1500" b="1" i="0" u="none" strike="noStrike" cap="none" normalizeH="0" baseline="0" smtClean="0">
                        <a:ln>
                          <a:noFill/>
                        </a:ln>
                        <a:solidFill>
                          <a:schemeClr val="tx1"/>
                        </a:solidFill>
                        <a:effectLst/>
                        <a:latin typeface="Wingdings" panose="05000000000000000000" pitchFamily="2" charset="2"/>
                        <a:ea typeface="MS PGothic" panose="020B0600070205080204" pitchFamily="34" charset="-128"/>
                        <a:sym typeface="Wingdings" panose="05000000000000000000" pitchFamily="2" charset="2"/>
                      </a:endParaRPr>
                    </a:p>
                  </a:txBody>
                  <a:tcPr marT="45749" marB="457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rPr>
                        <a:t>esp</a:t>
                      </a:r>
                    </a:p>
                  </a:txBody>
                  <a:tcPr marT="45749" marB="457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Arial" panose="020B0604020202020204" pitchFamily="34" charset="0"/>
                          <a:ea typeface="MS PGothic" panose="020B0600070205080204" pitchFamily="34" charset="-128"/>
                        </a:rPr>
                        <a:t>0x0012FF68</a:t>
                      </a:r>
                      <a:endParaRPr kumimoji="0" lang="en-US" altLang="zh-TW" sz="1500" b="1" i="0" u="none" strike="noStrike" cap="none" normalizeH="0" baseline="0" dirty="0" smtClean="0">
                        <a:ln>
                          <a:noFill/>
                        </a:ln>
                        <a:solidFill>
                          <a:srgbClr val="FF0000"/>
                        </a:solidFill>
                        <a:effectLst/>
                        <a:latin typeface="Wingdings" panose="05000000000000000000" pitchFamily="2" charset="2"/>
                        <a:ea typeface="MS PGothic" panose="020B0600070205080204" pitchFamily="34" charset="-128"/>
                        <a:sym typeface="Wingdings" panose="05000000000000000000" pitchFamily="2" charset="2"/>
                      </a:endParaRPr>
                    </a:p>
                  </a:txBody>
                  <a:tcPr marT="45749" marB="457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7" name="向右箭號 16"/>
          <p:cNvSpPr/>
          <p:nvPr/>
        </p:nvSpPr>
        <p:spPr>
          <a:xfrm>
            <a:off x="228600" y="5031434"/>
            <a:ext cx="770965" cy="55686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EIP</a:t>
            </a:r>
            <a:endParaRPr lang="zh-TW" altLang="en-US" dirty="0"/>
          </a:p>
        </p:txBody>
      </p:sp>
      <p:sp>
        <p:nvSpPr>
          <p:cNvPr id="19" name="向右箭號 18"/>
          <p:cNvSpPr/>
          <p:nvPr/>
        </p:nvSpPr>
        <p:spPr>
          <a:xfrm>
            <a:off x="3385627" y="3216873"/>
            <a:ext cx="770965" cy="556865"/>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ESP</a:t>
            </a:r>
            <a:endParaRPr lang="zh-TW" altLang="en-US" dirty="0"/>
          </a:p>
        </p:txBody>
      </p:sp>
      <p:sp>
        <p:nvSpPr>
          <p:cNvPr id="20" name="向右箭號 19"/>
          <p:cNvSpPr/>
          <p:nvPr/>
        </p:nvSpPr>
        <p:spPr>
          <a:xfrm>
            <a:off x="4066757" y="3216873"/>
            <a:ext cx="770965" cy="556865"/>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EBP</a:t>
            </a:r>
            <a:endParaRPr lang="zh-TW" altLang="en-US" dirty="0"/>
          </a:p>
        </p:txBody>
      </p:sp>
      <p:cxnSp>
        <p:nvCxnSpPr>
          <p:cNvPr id="21" name="直線單箭頭接點 20"/>
          <p:cNvCxnSpPr/>
          <p:nvPr/>
        </p:nvCxnSpPr>
        <p:spPr>
          <a:xfrm flipV="1">
            <a:off x="4009639" y="953483"/>
            <a:ext cx="1207820" cy="438275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54381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199746" y="-172578"/>
            <a:ext cx="7772400" cy="1143000"/>
          </a:xfrm>
        </p:spPr>
        <p:txBody>
          <a:bodyPr/>
          <a:lstStyle/>
          <a:p>
            <a:pPr eaLnBrk="1" hangingPunct="1"/>
            <a:r>
              <a:rPr lang="en-US" altLang="zh-TW" smtClean="0"/>
              <a:t>Example1.c 10</a:t>
            </a:r>
          </a:p>
        </p:txBody>
      </p:sp>
      <p:sp>
        <p:nvSpPr>
          <p:cNvPr id="12800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05F9460-7C75-4EA8-B194-D70E5A5DC843}" type="slidenum">
              <a:rPr lang="en-US" altLang="zh-TW" sz="1400"/>
              <a:pPr/>
              <a:t>32</a:t>
            </a:fld>
            <a:endParaRPr lang="en-US" altLang="zh-TW" sz="1400"/>
          </a:p>
        </p:txBody>
      </p:sp>
      <p:sp>
        <p:nvSpPr>
          <p:cNvPr id="128003" name="Rectangle 63"/>
          <p:cNvSpPr>
            <a:spLocks noChangeArrowheads="1"/>
          </p:cNvSpPr>
          <p:nvPr/>
        </p:nvSpPr>
        <p:spPr bwMode="auto">
          <a:xfrm>
            <a:off x="468872" y="1049650"/>
            <a:ext cx="3332163"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TW" sz="2000" b="1" dirty="0"/>
              <a:t>Key: </a:t>
            </a:r>
          </a:p>
          <a:p>
            <a:r>
              <a:rPr lang="en-US" altLang="zh-TW" sz="2000" b="1" dirty="0">
                <a:solidFill>
                  <a:srgbClr val="0000FF"/>
                </a:solidFill>
                <a:latin typeface="Wingdings" panose="05000000000000000000" pitchFamily="2" charset="2"/>
                <a:sym typeface="Wingdings" panose="05000000000000000000" pitchFamily="2" charset="2"/>
              </a:rPr>
              <a:t></a:t>
            </a:r>
            <a:r>
              <a:rPr lang="en-US" altLang="zh-TW" sz="2000" b="1" dirty="0">
                <a:solidFill>
                  <a:srgbClr val="0000FF"/>
                </a:solidFill>
              </a:rPr>
              <a:t>executed instruction</a:t>
            </a:r>
            <a:r>
              <a:rPr lang="en-US" altLang="zh-TW" sz="2000" b="1" dirty="0"/>
              <a:t>, </a:t>
            </a:r>
          </a:p>
          <a:p>
            <a:r>
              <a:rPr lang="en-US" altLang="zh-TW" sz="2000" b="1" dirty="0">
                <a:solidFill>
                  <a:srgbClr val="FF0000"/>
                </a:solidFill>
                <a:latin typeface="Wingdings" panose="05000000000000000000" pitchFamily="2" charset="2"/>
                <a:sym typeface="Wingdings" panose="05000000000000000000" pitchFamily="2" charset="2"/>
              </a:rPr>
              <a:t></a:t>
            </a:r>
            <a:r>
              <a:rPr lang="en-US" altLang="zh-TW" sz="2000" b="1" dirty="0">
                <a:solidFill>
                  <a:srgbClr val="FF0000"/>
                </a:solidFill>
              </a:rPr>
              <a:t>modified value</a:t>
            </a:r>
            <a:endParaRPr lang="en-US" altLang="zh-TW" sz="2000" b="1" dirty="0"/>
          </a:p>
          <a:p>
            <a:r>
              <a:rPr lang="en-US" altLang="zh-TW" sz="2000" b="1" dirty="0">
                <a:solidFill>
                  <a:srgbClr val="408000"/>
                </a:solidFill>
                <a:latin typeface="Wingdings" panose="05000000000000000000" pitchFamily="2" charset="2"/>
                <a:sym typeface="Wingdings" panose="05000000000000000000" pitchFamily="2" charset="2"/>
              </a:rPr>
              <a:t></a:t>
            </a:r>
            <a:r>
              <a:rPr lang="en-US" altLang="zh-TW" sz="2000" b="1" dirty="0">
                <a:solidFill>
                  <a:srgbClr val="408000"/>
                </a:solidFill>
              </a:rPr>
              <a:t>start value</a:t>
            </a:r>
            <a:r>
              <a:rPr lang="en-US" altLang="zh-TW" b="1" dirty="0"/>
              <a:t> </a:t>
            </a:r>
          </a:p>
        </p:txBody>
      </p:sp>
      <p:sp>
        <p:nvSpPr>
          <p:cNvPr id="128004" name="Rectangle 64"/>
          <p:cNvSpPr>
            <a:spLocks noChangeArrowheads="1"/>
          </p:cNvSpPr>
          <p:nvPr/>
        </p:nvSpPr>
        <p:spPr bwMode="auto">
          <a:xfrm>
            <a:off x="972671" y="2747682"/>
            <a:ext cx="3160059" cy="3119718"/>
          </a:xfrm>
          <a:prstGeom prst="rect">
            <a:avLst/>
          </a:prstGeom>
          <a:solidFill>
            <a:schemeClr val="accent4">
              <a:lumMod val="20000"/>
              <a:lumOff val="80000"/>
            </a:schemeClr>
          </a:solidFill>
          <a:ln>
            <a:noFill/>
          </a:ln>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TW" sz="1500" dirty="0">
                <a:latin typeface="Monaco" pitchFamily="-84" charset="0"/>
              </a:rPr>
              <a:t>sub:</a:t>
            </a:r>
          </a:p>
          <a:p>
            <a:r>
              <a:rPr lang="en-US" altLang="zh-TW" sz="1500" dirty="0">
                <a:latin typeface="Monaco" pitchFamily="-84" charset="0"/>
              </a:rPr>
              <a:t>00401000  push        </a:t>
            </a:r>
            <a:r>
              <a:rPr lang="en-US" altLang="zh-TW" sz="1500" dirty="0" err="1">
                <a:latin typeface="Monaco" pitchFamily="-84" charset="0"/>
              </a:rPr>
              <a:t>ebp</a:t>
            </a:r>
            <a:endParaRPr lang="en-US" altLang="zh-TW" sz="1500" dirty="0">
              <a:latin typeface="Monaco" pitchFamily="-84" charset="0"/>
            </a:endParaRPr>
          </a:p>
          <a:p>
            <a:r>
              <a:rPr lang="en-US" altLang="zh-TW" sz="1500" dirty="0">
                <a:latin typeface="Monaco" pitchFamily="-84" charset="0"/>
              </a:rPr>
              <a:t>00401001  </a:t>
            </a:r>
            <a:r>
              <a:rPr lang="en-US" altLang="zh-TW" sz="1500" dirty="0" err="1">
                <a:latin typeface="Monaco" pitchFamily="-84" charset="0"/>
              </a:rPr>
              <a:t>mov</a:t>
            </a:r>
            <a:r>
              <a:rPr lang="en-US" altLang="zh-TW" sz="1500" dirty="0">
                <a:latin typeface="Monaco" pitchFamily="-84" charset="0"/>
              </a:rPr>
              <a:t>         </a:t>
            </a:r>
            <a:r>
              <a:rPr lang="en-US" altLang="zh-TW" sz="1500" dirty="0" err="1">
                <a:latin typeface="Monaco" pitchFamily="-84" charset="0"/>
              </a:rPr>
              <a:t>ebp,esp</a:t>
            </a:r>
            <a:r>
              <a:rPr lang="en-US" altLang="zh-TW" sz="1500" dirty="0">
                <a:latin typeface="Monaco" pitchFamily="-84" charset="0"/>
              </a:rPr>
              <a:t> </a:t>
            </a:r>
          </a:p>
          <a:p>
            <a:r>
              <a:rPr lang="en-US" altLang="zh-TW" sz="1500" dirty="0">
                <a:latin typeface="Monaco" pitchFamily="-84" charset="0"/>
              </a:rPr>
              <a:t>00401003  </a:t>
            </a:r>
            <a:r>
              <a:rPr lang="en-US" altLang="zh-TW" sz="1500" dirty="0" err="1">
                <a:latin typeface="Monaco" pitchFamily="-84" charset="0"/>
              </a:rPr>
              <a:t>mov</a:t>
            </a:r>
            <a:r>
              <a:rPr lang="en-US" altLang="zh-TW" sz="1500" dirty="0">
                <a:latin typeface="Monaco" pitchFamily="-84" charset="0"/>
              </a:rPr>
              <a:t>         eax,0BEEFh </a:t>
            </a:r>
          </a:p>
          <a:p>
            <a:r>
              <a:rPr lang="en-US" altLang="zh-TW" sz="1500" dirty="0">
                <a:latin typeface="Monaco" pitchFamily="-84" charset="0"/>
              </a:rPr>
              <a:t>00401008  pop         </a:t>
            </a:r>
            <a:r>
              <a:rPr lang="en-US" altLang="zh-TW" sz="1500" dirty="0" err="1">
                <a:latin typeface="Monaco" pitchFamily="-84" charset="0"/>
              </a:rPr>
              <a:t>ebp</a:t>
            </a:r>
            <a:r>
              <a:rPr lang="en-US" altLang="zh-TW" sz="1500" dirty="0">
                <a:latin typeface="Monaco" pitchFamily="-84" charset="0"/>
              </a:rPr>
              <a:t>  </a:t>
            </a:r>
          </a:p>
          <a:p>
            <a:r>
              <a:rPr lang="en-US" altLang="zh-TW" sz="1500" dirty="0">
                <a:latin typeface="Monaco" pitchFamily="-84" charset="0"/>
              </a:rPr>
              <a:t>00401009  ret </a:t>
            </a:r>
          </a:p>
          <a:p>
            <a:r>
              <a:rPr lang="en-US" altLang="zh-TW" sz="1500" dirty="0">
                <a:latin typeface="Monaco" pitchFamily="-84" charset="0"/>
              </a:rPr>
              <a:t>main:</a:t>
            </a:r>
          </a:p>
          <a:p>
            <a:r>
              <a:rPr lang="en-US" altLang="zh-TW" sz="1500" dirty="0">
                <a:latin typeface="Monaco" pitchFamily="-84" charset="0"/>
              </a:rPr>
              <a:t>00401010  push        </a:t>
            </a:r>
            <a:r>
              <a:rPr lang="en-US" altLang="zh-TW" sz="1500" dirty="0" err="1">
                <a:latin typeface="Monaco" pitchFamily="-84" charset="0"/>
              </a:rPr>
              <a:t>ebp</a:t>
            </a:r>
            <a:endParaRPr lang="en-US" altLang="zh-TW" sz="1500" dirty="0">
              <a:latin typeface="Monaco" pitchFamily="-84" charset="0"/>
            </a:endParaRPr>
          </a:p>
          <a:p>
            <a:r>
              <a:rPr lang="en-US" altLang="zh-TW" sz="1500" dirty="0">
                <a:latin typeface="Monaco" pitchFamily="-84" charset="0"/>
              </a:rPr>
              <a:t>00401011  </a:t>
            </a:r>
            <a:r>
              <a:rPr lang="en-US" altLang="zh-TW" sz="1500" dirty="0" err="1">
                <a:latin typeface="Monaco" pitchFamily="-84" charset="0"/>
              </a:rPr>
              <a:t>mov</a:t>
            </a:r>
            <a:r>
              <a:rPr lang="en-US" altLang="zh-TW" sz="1500" dirty="0">
                <a:latin typeface="Monaco" pitchFamily="-84" charset="0"/>
              </a:rPr>
              <a:t>         </a:t>
            </a:r>
            <a:r>
              <a:rPr lang="en-US" altLang="zh-TW" sz="1500" dirty="0" err="1">
                <a:latin typeface="Monaco" pitchFamily="-84" charset="0"/>
              </a:rPr>
              <a:t>ebp,esp</a:t>
            </a:r>
            <a:endParaRPr lang="en-US" altLang="zh-TW" sz="1500" dirty="0">
              <a:latin typeface="Monaco" pitchFamily="-84" charset="0"/>
            </a:endParaRPr>
          </a:p>
          <a:p>
            <a:r>
              <a:rPr lang="en-US" altLang="zh-TW" sz="1500" dirty="0">
                <a:latin typeface="Monaco" pitchFamily="-84" charset="0"/>
              </a:rPr>
              <a:t>00401013  call        sub (401000h)</a:t>
            </a:r>
          </a:p>
          <a:p>
            <a:r>
              <a:rPr lang="en-US" altLang="zh-TW" sz="1500" dirty="0">
                <a:latin typeface="Monaco" pitchFamily="-84" charset="0"/>
              </a:rPr>
              <a:t>00401018  </a:t>
            </a:r>
            <a:r>
              <a:rPr lang="en-US" altLang="zh-TW" sz="1500" dirty="0" err="1">
                <a:latin typeface="Monaco" pitchFamily="-84" charset="0"/>
              </a:rPr>
              <a:t>mov</a:t>
            </a:r>
            <a:r>
              <a:rPr lang="en-US" altLang="zh-TW" sz="1500" dirty="0">
                <a:latin typeface="Monaco" pitchFamily="-84" charset="0"/>
              </a:rPr>
              <a:t>         eax,0F00Dh </a:t>
            </a:r>
          </a:p>
          <a:p>
            <a:r>
              <a:rPr lang="en-US" altLang="zh-TW" sz="1500" dirty="0">
                <a:solidFill>
                  <a:srgbClr val="0000FF"/>
                </a:solidFill>
                <a:latin typeface="Monaco" pitchFamily="-84" charset="0"/>
              </a:rPr>
              <a:t>0040101D  pop         </a:t>
            </a:r>
            <a:r>
              <a:rPr lang="en-US" altLang="zh-TW" sz="1500" dirty="0" err="1">
                <a:solidFill>
                  <a:srgbClr val="0000FF"/>
                </a:solidFill>
                <a:latin typeface="Monaco" pitchFamily="-84" charset="0"/>
              </a:rPr>
              <a:t>ebp</a:t>
            </a:r>
            <a:r>
              <a:rPr lang="en-US" altLang="zh-TW" sz="1500" dirty="0">
                <a:solidFill>
                  <a:srgbClr val="0000FF"/>
                </a:solidFill>
                <a:latin typeface="Monaco" pitchFamily="-84" charset="0"/>
              </a:rPr>
              <a:t> </a:t>
            </a:r>
            <a:r>
              <a:rPr lang="en-US" altLang="zh-TW" sz="1500" b="1" dirty="0">
                <a:solidFill>
                  <a:srgbClr val="0000FF"/>
                </a:solidFill>
                <a:latin typeface="MS PGothic" panose="020B0600070205080204" pitchFamily="34" charset="-128"/>
                <a:sym typeface="Wingdings" panose="05000000000000000000" pitchFamily="2" charset="2"/>
              </a:rPr>
              <a:t></a:t>
            </a:r>
            <a:endParaRPr lang="en-US" altLang="zh-TW" sz="1500" dirty="0">
              <a:latin typeface="Monaco" pitchFamily="-84" charset="0"/>
            </a:endParaRPr>
          </a:p>
          <a:p>
            <a:r>
              <a:rPr lang="en-US" altLang="zh-TW" sz="1500" dirty="0">
                <a:latin typeface="Monaco" pitchFamily="-84" charset="0"/>
              </a:rPr>
              <a:t>0040101E  ret </a:t>
            </a:r>
          </a:p>
        </p:txBody>
      </p:sp>
      <p:graphicFrame>
        <p:nvGraphicFramePr>
          <p:cNvPr id="118849" name="Group 65"/>
          <p:cNvGraphicFramePr>
            <a:graphicFrameLocks noGrp="1"/>
          </p:cNvGraphicFramePr>
          <p:nvPr/>
        </p:nvGraphicFramePr>
        <p:xfrm>
          <a:off x="6781800" y="3200402"/>
          <a:ext cx="2286000" cy="2667001"/>
        </p:xfrm>
        <a:graphic>
          <a:graphicData uri="http://schemas.openxmlformats.org/drawingml/2006/table">
            <a:tbl>
              <a:tblPr/>
              <a:tblGrid>
                <a:gridCol w="2286000"/>
              </a:tblGrid>
              <a:tr h="473075">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rgbClr val="FF0000"/>
                          </a:solidFill>
                          <a:effectLst/>
                          <a:latin typeface="Arial" panose="020B0604020202020204" pitchFamily="34" charset="0"/>
                          <a:ea typeface="MS PGothic" panose="020B0600070205080204" pitchFamily="34" charset="-128"/>
                        </a:rPr>
                        <a:t>undef </a:t>
                      </a:r>
                      <a:r>
                        <a:rPr kumimoji="0" lang="en-US" altLang="zh-TW" sz="2000" b="1" i="0" u="none" strike="noStrike" cap="none" normalizeH="0" baseline="0" smtClean="0">
                          <a:ln>
                            <a:noFill/>
                          </a:ln>
                          <a:solidFill>
                            <a:srgbClr val="FF0000"/>
                          </a:solidFill>
                          <a:effectLst/>
                          <a:latin typeface="Wingdings" panose="05000000000000000000" pitchFamily="2" charset="2"/>
                          <a:ea typeface="MS PGothic" panose="020B0600070205080204" pitchFamily="34" charset="-128"/>
                          <a:sym typeface="Wingdings" panose="05000000000000000000" pitchFamily="2" charset="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688">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rPr>
                        <a:t>undef</a:t>
                      </a:r>
                      <a:endParaRPr kumimoji="0" lang="en-US" altLang="zh-TW" sz="2000" b="1" i="0" u="none" strike="noStrike" cap="none" normalizeH="0" baseline="0" smtClean="0">
                        <a:ln>
                          <a:noFill/>
                        </a:ln>
                        <a:solidFill>
                          <a:srgbClr val="FF0000"/>
                        </a:solidFill>
                        <a:effectLst/>
                        <a:latin typeface="Wingdings" panose="05000000000000000000" pitchFamily="2" charset="2"/>
                        <a:ea typeface="MS PGothic" panose="020B0600070205080204" pitchFamily="34" charset="-128"/>
                        <a:sym typeface="Wingdings" panose="05000000000000000000" pitchFamily="2" charset="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275">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rPr>
                        <a:t>undef</a:t>
                      </a:r>
                      <a:endParaRPr kumimoji="0" lang="en-US" altLang="zh-TW" sz="2000" b="1" i="0" u="none" strike="noStrike" cap="none" normalizeH="0" baseline="0" smtClean="0">
                        <a:ln>
                          <a:noFill/>
                        </a:ln>
                        <a:solidFill>
                          <a:srgbClr val="FF0000"/>
                        </a:solidFill>
                        <a:effectLst/>
                        <a:latin typeface="Wingdings" panose="05000000000000000000" pitchFamily="2" charset="2"/>
                        <a:ea typeface="MS PGothic" panose="020B0600070205080204" pitchFamily="34" charset="-128"/>
                        <a:sym typeface="Wingdings" panose="05000000000000000000" pitchFamily="2" charset="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688">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rPr>
                        <a:t>undef</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275">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rPr>
                        <a:t>undef</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8019" name="Line 79"/>
          <p:cNvSpPr>
            <a:spLocks noChangeShapeType="1"/>
          </p:cNvSpPr>
          <p:nvPr/>
        </p:nvSpPr>
        <p:spPr bwMode="auto">
          <a:xfrm flipV="1">
            <a:off x="7848600" y="2438400"/>
            <a:ext cx="0" cy="304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28020" name="Line 80"/>
          <p:cNvSpPr>
            <a:spLocks noChangeShapeType="1"/>
          </p:cNvSpPr>
          <p:nvPr/>
        </p:nvSpPr>
        <p:spPr bwMode="auto">
          <a:xfrm rot="10800000" flipV="1">
            <a:off x="7848600" y="5867400"/>
            <a:ext cx="0" cy="304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28021" name="Rectangle 81"/>
          <p:cNvSpPr>
            <a:spLocks noChangeArrowheads="1"/>
          </p:cNvSpPr>
          <p:nvPr/>
        </p:nvSpPr>
        <p:spPr bwMode="auto">
          <a:xfrm>
            <a:off x="4800602" y="5410202"/>
            <a:ext cx="19143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TW"/>
              <a:t>0x0012FF58</a:t>
            </a:r>
          </a:p>
        </p:txBody>
      </p:sp>
      <p:sp>
        <p:nvSpPr>
          <p:cNvPr id="128022" name="Rectangle 82"/>
          <p:cNvSpPr>
            <a:spLocks noChangeArrowheads="1"/>
          </p:cNvSpPr>
          <p:nvPr/>
        </p:nvSpPr>
        <p:spPr bwMode="auto">
          <a:xfrm>
            <a:off x="4800602" y="4800602"/>
            <a:ext cx="19656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TW"/>
              <a:t>0x0012FF5C</a:t>
            </a:r>
          </a:p>
        </p:txBody>
      </p:sp>
      <p:sp>
        <p:nvSpPr>
          <p:cNvPr id="128023" name="Rectangle 83"/>
          <p:cNvSpPr>
            <a:spLocks noChangeArrowheads="1"/>
          </p:cNvSpPr>
          <p:nvPr/>
        </p:nvSpPr>
        <p:spPr bwMode="auto">
          <a:xfrm>
            <a:off x="4800602" y="4267202"/>
            <a:ext cx="19143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TW"/>
              <a:t>0x0012FF60</a:t>
            </a:r>
          </a:p>
        </p:txBody>
      </p:sp>
      <p:sp>
        <p:nvSpPr>
          <p:cNvPr id="128024" name="Rectangle 84"/>
          <p:cNvSpPr>
            <a:spLocks noChangeArrowheads="1"/>
          </p:cNvSpPr>
          <p:nvPr/>
        </p:nvSpPr>
        <p:spPr bwMode="auto">
          <a:xfrm>
            <a:off x="4800602" y="3733802"/>
            <a:ext cx="19143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TW"/>
              <a:t>0x0012FF64</a:t>
            </a:r>
          </a:p>
        </p:txBody>
      </p:sp>
      <p:sp>
        <p:nvSpPr>
          <p:cNvPr id="128025" name="Rectangle 85"/>
          <p:cNvSpPr>
            <a:spLocks noChangeArrowheads="1"/>
          </p:cNvSpPr>
          <p:nvPr/>
        </p:nvSpPr>
        <p:spPr bwMode="auto">
          <a:xfrm>
            <a:off x="4800602" y="3200402"/>
            <a:ext cx="19143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TW"/>
              <a:t>0x0012FF68</a:t>
            </a:r>
          </a:p>
        </p:txBody>
      </p:sp>
      <p:graphicFrame>
        <p:nvGraphicFramePr>
          <p:cNvPr id="118870" name="Group 86"/>
          <p:cNvGraphicFramePr>
            <a:graphicFrameLocks noGrp="1"/>
          </p:cNvGraphicFramePr>
          <p:nvPr/>
        </p:nvGraphicFramePr>
        <p:xfrm>
          <a:off x="6781800" y="2727327"/>
          <a:ext cx="2286000" cy="473075"/>
        </p:xfrm>
        <a:graphic>
          <a:graphicData uri="http://schemas.openxmlformats.org/drawingml/2006/table">
            <a:tbl>
              <a:tblPr/>
              <a:tblGrid>
                <a:gridCol w="2286000"/>
              </a:tblGrid>
              <a:tr h="473075">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rgbClr val="408000"/>
                          </a:solidFill>
                          <a:effectLst/>
                          <a:latin typeface="Arial" panose="020B0604020202020204" pitchFamily="34" charset="0"/>
                          <a:ea typeface="MS PGothic" panose="020B0600070205080204" pitchFamily="34" charset="-128"/>
                        </a:rPr>
                        <a:t>0x004012E8 </a:t>
                      </a:r>
                      <a:r>
                        <a:rPr kumimoji="0" lang="en-US" altLang="zh-TW" sz="2000" b="1" i="0" u="none" strike="noStrike" cap="none" normalizeH="0" baseline="0" smtClean="0">
                          <a:ln>
                            <a:noFill/>
                          </a:ln>
                          <a:solidFill>
                            <a:srgbClr val="408000"/>
                          </a:solidFill>
                          <a:effectLst/>
                          <a:latin typeface="Wingdings" panose="05000000000000000000" pitchFamily="2" charset="2"/>
                          <a:ea typeface="MS PGothic" panose="020B0600070205080204" pitchFamily="34" charset="-128"/>
                          <a:sym typeface="Wingdings" panose="05000000000000000000" pitchFamily="2" charset="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8032" name="Rectangle 92"/>
          <p:cNvSpPr>
            <a:spLocks noChangeArrowheads="1"/>
          </p:cNvSpPr>
          <p:nvPr/>
        </p:nvSpPr>
        <p:spPr bwMode="auto">
          <a:xfrm>
            <a:off x="4810127" y="2743202"/>
            <a:ext cx="19656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TW"/>
              <a:t>0x0012FF6C</a:t>
            </a:r>
          </a:p>
        </p:txBody>
      </p:sp>
      <p:graphicFrame>
        <p:nvGraphicFramePr>
          <p:cNvPr id="118877" name="Group 93"/>
          <p:cNvGraphicFramePr>
            <a:graphicFrameLocks noGrp="1"/>
          </p:cNvGraphicFramePr>
          <p:nvPr>
            <p:extLst>
              <p:ext uri="{D42A27DB-BD31-4B8C-83A1-F6EECF244321}">
                <p14:modId xmlns:p14="http://schemas.microsoft.com/office/powerpoint/2010/main" val="1997368043"/>
              </p:ext>
            </p:extLst>
          </p:nvPr>
        </p:nvGraphicFramePr>
        <p:xfrm>
          <a:off x="5616388" y="860887"/>
          <a:ext cx="2971800" cy="1006014"/>
        </p:xfrm>
        <a:graphic>
          <a:graphicData uri="http://schemas.openxmlformats.org/drawingml/2006/table">
            <a:tbl>
              <a:tblPr/>
              <a:tblGrid>
                <a:gridCol w="874713"/>
                <a:gridCol w="2097087"/>
              </a:tblGrid>
              <a:tr h="334963">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dirty="0" err="1" smtClean="0">
                          <a:ln>
                            <a:noFill/>
                          </a:ln>
                          <a:solidFill>
                            <a:schemeClr val="tx1"/>
                          </a:solidFill>
                          <a:effectLst/>
                          <a:latin typeface="Arial" panose="020B0604020202020204" pitchFamily="34" charset="0"/>
                          <a:ea typeface="MS PGothic" panose="020B0600070205080204" pitchFamily="34" charset="-128"/>
                        </a:rPr>
                        <a:t>eax</a:t>
                      </a:r>
                      <a:endParaRPr kumimoji="0" lang="en-US" altLang="zh-TW" sz="1400" b="0" i="0" u="none" strike="noStrike" cap="none" normalizeH="0" baseline="0" dirty="0" smtClean="0">
                        <a:ln>
                          <a:noFill/>
                        </a:ln>
                        <a:solidFill>
                          <a:schemeClr val="tx1"/>
                        </a:solidFill>
                        <a:effectLst/>
                        <a:latin typeface="Arial" panose="020B0604020202020204" pitchFamily="34" charset="0"/>
                        <a:ea typeface="MS PGothic" panose="020B0600070205080204" pitchFamily="34" charset="-128"/>
                      </a:endParaRPr>
                    </a:p>
                  </a:txBody>
                  <a:tcPr marT="45749" marB="457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rPr>
                        <a:t>0x0000F00D</a:t>
                      </a:r>
                      <a:endParaRPr kumimoji="0" lang="en-US" altLang="zh-TW" sz="1500" b="1" i="0" u="none" strike="noStrike" cap="none" normalizeH="0" baseline="0" smtClean="0">
                        <a:ln>
                          <a:noFill/>
                        </a:ln>
                        <a:solidFill>
                          <a:srgbClr val="FF0000"/>
                        </a:solidFill>
                        <a:effectLst/>
                        <a:latin typeface="Wingdings" panose="05000000000000000000" pitchFamily="2" charset="2"/>
                        <a:ea typeface="MS PGothic" panose="020B0600070205080204" pitchFamily="34" charset="-128"/>
                        <a:sym typeface="Wingdings" panose="05000000000000000000" pitchFamily="2" charset="2"/>
                      </a:endParaRPr>
                    </a:p>
                  </a:txBody>
                  <a:tcPr marT="45749" marB="457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rPr>
                        <a:t>ebp</a:t>
                      </a:r>
                    </a:p>
                  </a:txBody>
                  <a:tcPr marT="45749" marB="457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smtClean="0">
                          <a:ln>
                            <a:noFill/>
                          </a:ln>
                          <a:solidFill>
                            <a:srgbClr val="FF0000"/>
                          </a:solidFill>
                          <a:effectLst/>
                          <a:latin typeface="Arial" panose="020B0604020202020204" pitchFamily="34" charset="0"/>
                          <a:ea typeface="MS PGothic" panose="020B0600070205080204" pitchFamily="34" charset="-128"/>
                        </a:rPr>
                        <a:t>0x0012FFB8 </a:t>
                      </a:r>
                      <a:r>
                        <a:rPr kumimoji="0" lang="en-US" altLang="zh-TW" sz="1500" b="1" i="0" u="none" strike="noStrike" cap="none" normalizeH="0" baseline="0" smtClean="0">
                          <a:ln>
                            <a:noFill/>
                          </a:ln>
                          <a:solidFill>
                            <a:srgbClr val="FF0000"/>
                          </a:solidFill>
                          <a:effectLst/>
                          <a:latin typeface="Wingdings" panose="05000000000000000000" pitchFamily="2" charset="2"/>
                          <a:ea typeface="MS PGothic" panose="020B0600070205080204" pitchFamily="34" charset="-128"/>
                          <a:sym typeface="Wingdings" panose="05000000000000000000" pitchFamily="2" charset="2"/>
                        </a:rPr>
                        <a:t></a:t>
                      </a:r>
                    </a:p>
                  </a:txBody>
                  <a:tcPr marT="45749" marB="457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rPr>
                        <a:t>esp</a:t>
                      </a:r>
                    </a:p>
                  </a:txBody>
                  <a:tcPr marT="45749" marB="457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dirty="0" smtClean="0">
                          <a:ln>
                            <a:noFill/>
                          </a:ln>
                          <a:solidFill>
                            <a:srgbClr val="FF0000"/>
                          </a:solidFill>
                          <a:effectLst/>
                          <a:latin typeface="Arial" panose="020B0604020202020204" pitchFamily="34" charset="0"/>
                          <a:ea typeface="MS PGothic" panose="020B0600070205080204" pitchFamily="34" charset="-128"/>
                        </a:rPr>
                        <a:t>0x0012FF6C </a:t>
                      </a:r>
                      <a:r>
                        <a:rPr kumimoji="0" lang="en-US" altLang="zh-TW" sz="1500" b="1" i="0" u="none" strike="noStrike" cap="none" normalizeH="0" baseline="0" dirty="0" smtClean="0">
                          <a:ln>
                            <a:noFill/>
                          </a:ln>
                          <a:solidFill>
                            <a:srgbClr val="FF0000"/>
                          </a:solidFill>
                          <a:effectLst/>
                          <a:latin typeface="Wingdings" panose="05000000000000000000" pitchFamily="2" charset="2"/>
                          <a:ea typeface="MS PGothic" panose="020B0600070205080204" pitchFamily="34" charset="-128"/>
                          <a:sym typeface="Wingdings" panose="05000000000000000000" pitchFamily="2" charset="2"/>
                        </a:rPr>
                        <a:t></a:t>
                      </a:r>
                    </a:p>
                  </a:txBody>
                  <a:tcPr marT="45749" marB="457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7" name="向右箭號 16"/>
          <p:cNvSpPr/>
          <p:nvPr/>
        </p:nvSpPr>
        <p:spPr>
          <a:xfrm>
            <a:off x="253253" y="5131769"/>
            <a:ext cx="770965" cy="55686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EIP</a:t>
            </a:r>
            <a:endParaRPr lang="zh-TW" altLang="en-US" dirty="0"/>
          </a:p>
        </p:txBody>
      </p:sp>
      <p:sp>
        <p:nvSpPr>
          <p:cNvPr id="18" name="向右箭號 17"/>
          <p:cNvSpPr/>
          <p:nvPr/>
        </p:nvSpPr>
        <p:spPr>
          <a:xfrm>
            <a:off x="4085946" y="2686383"/>
            <a:ext cx="770965" cy="556865"/>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ESP</a:t>
            </a:r>
            <a:endParaRPr lang="zh-TW" altLang="en-US" dirty="0"/>
          </a:p>
        </p:txBody>
      </p:sp>
      <p:sp>
        <p:nvSpPr>
          <p:cNvPr id="19" name="向右箭號 18"/>
          <p:cNvSpPr/>
          <p:nvPr/>
        </p:nvSpPr>
        <p:spPr>
          <a:xfrm>
            <a:off x="3801035" y="1719644"/>
            <a:ext cx="770965" cy="556865"/>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EBP</a:t>
            </a:r>
            <a:endParaRPr lang="zh-TW" altLang="en-US" dirty="0"/>
          </a:p>
        </p:txBody>
      </p:sp>
    </p:spTree>
    <p:extLst>
      <p:ext uri="{BB962C8B-B14F-4D97-AF65-F5344CB8AC3E}">
        <p14:creationId xmlns:p14="http://schemas.microsoft.com/office/powerpoint/2010/main" val="4738716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685800" y="-152400"/>
            <a:ext cx="7772400" cy="1143000"/>
          </a:xfrm>
        </p:spPr>
        <p:txBody>
          <a:bodyPr/>
          <a:lstStyle/>
          <a:p>
            <a:pPr eaLnBrk="1" hangingPunct="1"/>
            <a:r>
              <a:rPr lang="en-US" altLang="zh-TW" smtClean="0"/>
              <a:t>Example1.c 11</a:t>
            </a:r>
          </a:p>
        </p:txBody>
      </p:sp>
      <p:sp>
        <p:nvSpPr>
          <p:cNvPr id="13004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B47CCD2-3A1D-44AA-8B96-6F36699214AA}" type="slidenum">
              <a:rPr lang="en-US" altLang="zh-TW" sz="1400"/>
              <a:pPr/>
              <a:t>33</a:t>
            </a:fld>
            <a:endParaRPr lang="en-US" altLang="zh-TW" sz="1400"/>
          </a:p>
        </p:txBody>
      </p:sp>
      <p:sp>
        <p:nvSpPr>
          <p:cNvPr id="130051" name="Rectangle 63"/>
          <p:cNvSpPr>
            <a:spLocks noChangeArrowheads="1"/>
          </p:cNvSpPr>
          <p:nvPr/>
        </p:nvSpPr>
        <p:spPr bwMode="auto">
          <a:xfrm>
            <a:off x="996999" y="840433"/>
            <a:ext cx="3332163"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TW" sz="2000" b="1" dirty="0"/>
              <a:t>Key: </a:t>
            </a:r>
          </a:p>
          <a:p>
            <a:r>
              <a:rPr lang="en-US" altLang="zh-TW" sz="2000" b="1" dirty="0">
                <a:solidFill>
                  <a:srgbClr val="0000FF"/>
                </a:solidFill>
                <a:latin typeface="Wingdings" panose="05000000000000000000" pitchFamily="2" charset="2"/>
                <a:sym typeface="Wingdings" panose="05000000000000000000" pitchFamily="2" charset="2"/>
              </a:rPr>
              <a:t></a:t>
            </a:r>
            <a:r>
              <a:rPr lang="en-US" altLang="zh-TW" sz="2000" b="1" dirty="0">
                <a:solidFill>
                  <a:srgbClr val="0000FF"/>
                </a:solidFill>
              </a:rPr>
              <a:t>executed instruction</a:t>
            </a:r>
            <a:r>
              <a:rPr lang="en-US" altLang="zh-TW" sz="2000" b="1" dirty="0"/>
              <a:t>, </a:t>
            </a:r>
          </a:p>
          <a:p>
            <a:r>
              <a:rPr lang="en-US" altLang="zh-TW" sz="2000" b="1" dirty="0">
                <a:solidFill>
                  <a:srgbClr val="FF0000"/>
                </a:solidFill>
                <a:latin typeface="Wingdings" panose="05000000000000000000" pitchFamily="2" charset="2"/>
                <a:sym typeface="Wingdings" panose="05000000000000000000" pitchFamily="2" charset="2"/>
              </a:rPr>
              <a:t></a:t>
            </a:r>
            <a:r>
              <a:rPr lang="en-US" altLang="zh-TW" sz="2000" b="1" dirty="0">
                <a:solidFill>
                  <a:srgbClr val="FF0000"/>
                </a:solidFill>
              </a:rPr>
              <a:t>modified value</a:t>
            </a:r>
            <a:endParaRPr lang="en-US" altLang="zh-TW" sz="2000" b="1" dirty="0"/>
          </a:p>
          <a:p>
            <a:r>
              <a:rPr lang="en-US" altLang="zh-TW" sz="2000" b="1" dirty="0">
                <a:solidFill>
                  <a:srgbClr val="408000"/>
                </a:solidFill>
                <a:latin typeface="Wingdings" panose="05000000000000000000" pitchFamily="2" charset="2"/>
                <a:sym typeface="Wingdings" panose="05000000000000000000" pitchFamily="2" charset="2"/>
              </a:rPr>
              <a:t></a:t>
            </a:r>
            <a:r>
              <a:rPr lang="en-US" altLang="zh-TW" sz="2000" b="1" dirty="0">
                <a:solidFill>
                  <a:srgbClr val="408000"/>
                </a:solidFill>
              </a:rPr>
              <a:t>start value</a:t>
            </a:r>
            <a:r>
              <a:rPr lang="en-US" altLang="zh-TW" b="1" dirty="0"/>
              <a:t> </a:t>
            </a:r>
          </a:p>
        </p:txBody>
      </p:sp>
      <p:sp>
        <p:nvSpPr>
          <p:cNvPr id="130052" name="Rectangle 64"/>
          <p:cNvSpPr>
            <a:spLocks noChangeArrowheads="1"/>
          </p:cNvSpPr>
          <p:nvPr/>
        </p:nvSpPr>
        <p:spPr bwMode="auto">
          <a:xfrm>
            <a:off x="944097" y="2568381"/>
            <a:ext cx="3437965" cy="3110753"/>
          </a:xfrm>
          <a:prstGeom prst="rect">
            <a:avLst/>
          </a:prstGeom>
          <a:solidFill>
            <a:schemeClr val="accent4">
              <a:lumMod val="20000"/>
              <a:lumOff val="80000"/>
            </a:schemeClr>
          </a:solidFill>
          <a:ln>
            <a:noFill/>
          </a:ln>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TW" sz="1500" dirty="0">
                <a:latin typeface="Monaco" pitchFamily="-84" charset="0"/>
              </a:rPr>
              <a:t>sub:</a:t>
            </a:r>
          </a:p>
          <a:p>
            <a:r>
              <a:rPr lang="en-US" altLang="zh-TW" sz="1500" dirty="0">
                <a:latin typeface="Monaco" pitchFamily="-84" charset="0"/>
              </a:rPr>
              <a:t>00401000  push        </a:t>
            </a:r>
            <a:r>
              <a:rPr lang="en-US" altLang="zh-TW" sz="1500" dirty="0" err="1">
                <a:latin typeface="Monaco" pitchFamily="-84" charset="0"/>
              </a:rPr>
              <a:t>ebp</a:t>
            </a:r>
            <a:endParaRPr lang="en-US" altLang="zh-TW" sz="1500" dirty="0">
              <a:latin typeface="Monaco" pitchFamily="-84" charset="0"/>
            </a:endParaRPr>
          </a:p>
          <a:p>
            <a:r>
              <a:rPr lang="en-US" altLang="zh-TW" sz="1500" dirty="0">
                <a:latin typeface="Monaco" pitchFamily="-84" charset="0"/>
              </a:rPr>
              <a:t>00401001  </a:t>
            </a:r>
            <a:r>
              <a:rPr lang="en-US" altLang="zh-TW" sz="1500" dirty="0" err="1">
                <a:latin typeface="Monaco" pitchFamily="-84" charset="0"/>
              </a:rPr>
              <a:t>mov</a:t>
            </a:r>
            <a:r>
              <a:rPr lang="en-US" altLang="zh-TW" sz="1500" dirty="0">
                <a:latin typeface="Monaco" pitchFamily="-84" charset="0"/>
              </a:rPr>
              <a:t>         </a:t>
            </a:r>
            <a:r>
              <a:rPr lang="en-US" altLang="zh-TW" sz="1500" dirty="0" err="1">
                <a:latin typeface="Monaco" pitchFamily="-84" charset="0"/>
              </a:rPr>
              <a:t>ebp,esp</a:t>
            </a:r>
            <a:r>
              <a:rPr lang="en-US" altLang="zh-TW" sz="1500" dirty="0">
                <a:latin typeface="Monaco" pitchFamily="-84" charset="0"/>
              </a:rPr>
              <a:t> </a:t>
            </a:r>
          </a:p>
          <a:p>
            <a:r>
              <a:rPr lang="en-US" altLang="zh-TW" sz="1500" dirty="0">
                <a:latin typeface="Monaco" pitchFamily="-84" charset="0"/>
              </a:rPr>
              <a:t>00401003  </a:t>
            </a:r>
            <a:r>
              <a:rPr lang="en-US" altLang="zh-TW" sz="1500" dirty="0" err="1">
                <a:latin typeface="Monaco" pitchFamily="-84" charset="0"/>
              </a:rPr>
              <a:t>mov</a:t>
            </a:r>
            <a:r>
              <a:rPr lang="en-US" altLang="zh-TW" sz="1500" dirty="0">
                <a:latin typeface="Monaco" pitchFamily="-84" charset="0"/>
              </a:rPr>
              <a:t>         eax,0BEEFh </a:t>
            </a:r>
          </a:p>
          <a:p>
            <a:r>
              <a:rPr lang="en-US" altLang="zh-TW" sz="1500" dirty="0">
                <a:latin typeface="Monaco" pitchFamily="-84" charset="0"/>
              </a:rPr>
              <a:t>00401008  pop         </a:t>
            </a:r>
            <a:r>
              <a:rPr lang="en-US" altLang="zh-TW" sz="1500" dirty="0" err="1">
                <a:latin typeface="Monaco" pitchFamily="-84" charset="0"/>
              </a:rPr>
              <a:t>ebp</a:t>
            </a:r>
            <a:r>
              <a:rPr lang="en-US" altLang="zh-TW" sz="1500" dirty="0">
                <a:latin typeface="Monaco" pitchFamily="-84" charset="0"/>
              </a:rPr>
              <a:t>  </a:t>
            </a:r>
          </a:p>
          <a:p>
            <a:r>
              <a:rPr lang="en-US" altLang="zh-TW" sz="1500" dirty="0">
                <a:latin typeface="Monaco" pitchFamily="-84" charset="0"/>
              </a:rPr>
              <a:t>00401009  ret </a:t>
            </a:r>
          </a:p>
          <a:p>
            <a:r>
              <a:rPr lang="en-US" altLang="zh-TW" sz="1500" dirty="0">
                <a:latin typeface="Monaco" pitchFamily="-84" charset="0"/>
              </a:rPr>
              <a:t>main:</a:t>
            </a:r>
          </a:p>
          <a:p>
            <a:r>
              <a:rPr lang="en-US" altLang="zh-TW" sz="1500" dirty="0">
                <a:latin typeface="Monaco" pitchFamily="-84" charset="0"/>
              </a:rPr>
              <a:t>00401010  push        </a:t>
            </a:r>
            <a:r>
              <a:rPr lang="en-US" altLang="zh-TW" sz="1500" dirty="0" err="1">
                <a:latin typeface="Monaco" pitchFamily="-84" charset="0"/>
              </a:rPr>
              <a:t>ebp</a:t>
            </a:r>
            <a:endParaRPr lang="en-US" altLang="zh-TW" sz="1500" dirty="0">
              <a:latin typeface="Monaco" pitchFamily="-84" charset="0"/>
            </a:endParaRPr>
          </a:p>
          <a:p>
            <a:r>
              <a:rPr lang="en-US" altLang="zh-TW" sz="1500" dirty="0">
                <a:latin typeface="Monaco" pitchFamily="-84" charset="0"/>
              </a:rPr>
              <a:t>00401011  </a:t>
            </a:r>
            <a:r>
              <a:rPr lang="en-US" altLang="zh-TW" sz="1500" dirty="0" err="1">
                <a:latin typeface="Monaco" pitchFamily="-84" charset="0"/>
              </a:rPr>
              <a:t>mov</a:t>
            </a:r>
            <a:r>
              <a:rPr lang="en-US" altLang="zh-TW" sz="1500" dirty="0">
                <a:latin typeface="Monaco" pitchFamily="-84" charset="0"/>
              </a:rPr>
              <a:t>         </a:t>
            </a:r>
            <a:r>
              <a:rPr lang="en-US" altLang="zh-TW" sz="1500" dirty="0" err="1">
                <a:latin typeface="Monaco" pitchFamily="-84" charset="0"/>
              </a:rPr>
              <a:t>ebp,esp</a:t>
            </a:r>
            <a:endParaRPr lang="en-US" altLang="zh-TW" sz="1500" dirty="0">
              <a:latin typeface="Monaco" pitchFamily="-84" charset="0"/>
            </a:endParaRPr>
          </a:p>
          <a:p>
            <a:r>
              <a:rPr lang="en-US" altLang="zh-TW" sz="1500" dirty="0">
                <a:latin typeface="Monaco" pitchFamily="-84" charset="0"/>
              </a:rPr>
              <a:t>00401013  call        sub (401000h)</a:t>
            </a:r>
          </a:p>
          <a:p>
            <a:r>
              <a:rPr lang="en-US" altLang="zh-TW" sz="1500" dirty="0">
                <a:latin typeface="Monaco" pitchFamily="-84" charset="0"/>
              </a:rPr>
              <a:t>00401018  </a:t>
            </a:r>
            <a:r>
              <a:rPr lang="en-US" altLang="zh-TW" sz="1500" dirty="0" err="1">
                <a:latin typeface="Monaco" pitchFamily="-84" charset="0"/>
              </a:rPr>
              <a:t>mov</a:t>
            </a:r>
            <a:r>
              <a:rPr lang="en-US" altLang="zh-TW" sz="1500" dirty="0">
                <a:latin typeface="Monaco" pitchFamily="-84" charset="0"/>
              </a:rPr>
              <a:t>         eax,0F00Dh </a:t>
            </a:r>
          </a:p>
          <a:p>
            <a:r>
              <a:rPr lang="en-US" altLang="zh-TW" sz="1500" dirty="0">
                <a:latin typeface="Monaco" pitchFamily="-84" charset="0"/>
              </a:rPr>
              <a:t>0040101D  pop         </a:t>
            </a:r>
            <a:r>
              <a:rPr lang="en-US" altLang="zh-TW" sz="1500" dirty="0" err="1">
                <a:latin typeface="Monaco" pitchFamily="-84" charset="0"/>
              </a:rPr>
              <a:t>ebp</a:t>
            </a:r>
            <a:r>
              <a:rPr lang="en-US" altLang="zh-TW" sz="1500" dirty="0">
                <a:latin typeface="Monaco" pitchFamily="-84" charset="0"/>
              </a:rPr>
              <a:t>  </a:t>
            </a:r>
          </a:p>
          <a:p>
            <a:r>
              <a:rPr lang="en-US" altLang="zh-TW" sz="1500" dirty="0">
                <a:solidFill>
                  <a:srgbClr val="0000FF"/>
                </a:solidFill>
                <a:latin typeface="Monaco" pitchFamily="-84" charset="0"/>
              </a:rPr>
              <a:t>0040101E  ret</a:t>
            </a:r>
            <a:r>
              <a:rPr lang="en-US" altLang="zh-TW" sz="1500" dirty="0">
                <a:latin typeface="Monaco" pitchFamily="-84" charset="0"/>
              </a:rPr>
              <a:t> </a:t>
            </a:r>
            <a:r>
              <a:rPr lang="en-US" altLang="zh-TW" sz="1500" b="1" dirty="0">
                <a:solidFill>
                  <a:srgbClr val="0000FF"/>
                </a:solidFill>
                <a:latin typeface="MS PGothic" panose="020B0600070205080204" pitchFamily="34" charset="-128"/>
                <a:sym typeface="Wingdings" panose="05000000000000000000" pitchFamily="2" charset="2"/>
              </a:rPr>
              <a:t></a:t>
            </a:r>
          </a:p>
        </p:txBody>
      </p:sp>
      <p:graphicFrame>
        <p:nvGraphicFramePr>
          <p:cNvPr id="224321" name="Group 65"/>
          <p:cNvGraphicFramePr>
            <a:graphicFrameLocks noGrp="1"/>
          </p:cNvGraphicFramePr>
          <p:nvPr/>
        </p:nvGraphicFramePr>
        <p:xfrm>
          <a:off x="6781800" y="3200402"/>
          <a:ext cx="2286000" cy="2667001"/>
        </p:xfrm>
        <a:graphic>
          <a:graphicData uri="http://schemas.openxmlformats.org/drawingml/2006/table">
            <a:tbl>
              <a:tblPr/>
              <a:tblGrid>
                <a:gridCol w="2286000"/>
              </a:tblGrid>
              <a:tr h="4730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cs typeface="ＭＳ Ｐゴシック" charset="0"/>
                        </a:rPr>
                        <a:t>undef</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6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cs typeface="ＭＳ Ｐゴシック" charset="0"/>
                        </a:rPr>
                        <a:t>undef</a:t>
                      </a:r>
                      <a:endParaRPr kumimoji="0" lang="en-US" sz="2000" b="1" i="0" u="none" strike="noStrike" cap="none" normalizeH="0" baseline="0">
                        <a:ln>
                          <a:noFill/>
                        </a:ln>
                        <a:solidFill>
                          <a:srgbClr val="FF0000"/>
                        </a:solidFill>
                        <a:effectLst/>
                        <a:latin typeface="Wingdings" charset="0"/>
                        <a:ea typeface="ＭＳ Ｐゴシック" charset="0"/>
                        <a:cs typeface="ＭＳ Ｐゴシック" charset="0"/>
                        <a:sym typeface="Wingdings"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cs typeface="ＭＳ Ｐゴシック" charset="0"/>
                        </a:rPr>
                        <a:t>undef</a:t>
                      </a:r>
                      <a:endParaRPr kumimoji="0" lang="en-US" sz="2000" b="1" i="0" u="none" strike="noStrike" cap="none" normalizeH="0" baseline="0">
                        <a:ln>
                          <a:noFill/>
                        </a:ln>
                        <a:solidFill>
                          <a:srgbClr val="FF0000"/>
                        </a:solidFill>
                        <a:effectLst/>
                        <a:latin typeface="Wingdings" charset="0"/>
                        <a:ea typeface="ＭＳ Ｐゴシック" charset="0"/>
                        <a:cs typeface="ＭＳ Ｐゴシック" charset="0"/>
                        <a:sym typeface="Wingdings"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6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cs typeface="ＭＳ Ｐゴシック" charset="0"/>
                        </a:rPr>
                        <a:t>undef</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cs typeface="ＭＳ Ｐゴシック" charset="0"/>
                        </a:rPr>
                        <a:t>undef</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0067" name="Line 79"/>
          <p:cNvSpPr>
            <a:spLocks noChangeShapeType="1"/>
          </p:cNvSpPr>
          <p:nvPr/>
        </p:nvSpPr>
        <p:spPr bwMode="auto">
          <a:xfrm flipV="1">
            <a:off x="7848600" y="2438400"/>
            <a:ext cx="0" cy="304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30068" name="Line 80"/>
          <p:cNvSpPr>
            <a:spLocks noChangeShapeType="1"/>
          </p:cNvSpPr>
          <p:nvPr/>
        </p:nvSpPr>
        <p:spPr bwMode="auto">
          <a:xfrm rot="10800000" flipV="1">
            <a:off x="7848600" y="5867400"/>
            <a:ext cx="0" cy="304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30069" name="Rectangle 81"/>
          <p:cNvSpPr>
            <a:spLocks noChangeArrowheads="1"/>
          </p:cNvSpPr>
          <p:nvPr/>
        </p:nvSpPr>
        <p:spPr bwMode="auto">
          <a:xfrm>
            <a:off x="4800602" y="5410202"/>
            <a:ext cx="19143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TW"/>
              <a:t>0x0012FF58</a:t>
            </a:r>
          </a:p>
        </p:txBody>
      </p:sp>
      <p:sp>
        <p:nvSpPr>
          <p:cNvPr id="130070" name="Rectangle 82"/>
          <p:cNvSpPr>
            <a:spLocks noChangeArrowheads="1"/>
          </p:cNvSpPr>
          <p:nvPr/>
        </p:nvSpPr>
        <p:spPr bwMode="auto">
          <a:xfrm>
            <a:off x="4800602" y="4800602"/>
            <a:ext cx="19656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TW"/>
              <a:t>0x0012FF5C</a:t>
            </a:r>
          </a:p>
        </p:txBody>
      </p:sp>
      <p:sp>
        <p:nvSpPr>
          <p:cNvPr id="130071" name="Rectangle 83"/>
          <p:cNvSpPr>
            <a:spLocks noChangeArrowheads="1"/>
          </p:cNvSpPr>
          <p:nvPr/>
        </p:nvSpPr>
        <p:spPr bwMode="auto">
          <a:xfrm>
            <a:off x="4800602" y="4267202"/>
            <a:ext cx="19143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TW"/>
              <a:t>0x0012FF60</a:t>
            </a:r>
          </a:p>
        </p:txBody>
      </p:sp>
      <p:sp>
        <p:nvSpPr>
          <p:cNvPr id="130072" name="Rectangle 84"/>
          <p:cNvSpPr>
            <a:spLocks noChangeArrowheads="1"/>
          </p:cNvSpPr>
          <p:nvPr/>
        </p:nvSpPr>
        <p:spPr bwMode="auto">
          <a:xfrm>
            <a:off x="4800602" y="3733802"/>
            <a:ext cx="19143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TW"/>
              <a:t>0x0012FF64</a:t>
            </a:r>
          </a:p>
        </p:txBody>
      </p:sp>
      <p:sp>
        <p:nvSpPr>
          <p:cNvPr id="130073" name="Rectangle 85"/>
          <p:cNvSpPr>
            <a:spLocks noChangeArrowheads="1"/>
          </p:cNvSpPr>
          <p:nvPr/>
        </p:nvSpPr>
        <p:spPr bwMode="auto">
          <a:xfrm>
            <a:off x="4800602" y="3200402"/>
            <a:ext cx="19143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TW"/>
              <a:t>0x0012FF68</a:t>
            </a:r>
          </a:p>
        </p:txBody>
      </p:sp>
      <p:graphicFrame>
        <p:nvGraphicFramePr>
          <p:cNvPr id="224342" name="Group 86"/>
          <p:cNvGraphicFramePr>
            <a:graphicFrameLocks noGrp="1"/>
          </p:cNvGraphicFramePr>
          <p:nvPr/>
        </p:nvGraphicFramePr>
        <p:xfrm>
          <a:off x="6781800" y="2727327"/>
          <a:ext cx="2286000" cy="473075"/>
        </p:xfrm>
        <a:graphic>
          <a:graphicData uri="http://schemas.openxmlformats.org/drawingml/2006/table">
            <a:tbl>
              <a:tblPr/>
              <a:tblGrid>
                <a:gridCol w="2286000"/>
              </a:tblGrid>
              <a:tr h="473075">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400" b="0" i="0" u="none" strike="noStrike" cap="none" normalizeH="0" baseline="0" smtClean="0">
                          <a:ln>
                            <a:noFill/>
                          </a:ln>
                          <a:solidFill>
                            <a:srgbClr val="FF0000"/>
                          </a:solidFill>
                          <a:effectLst/>
                          <a:latin typeface="Arial" panose="020B0604020202020204" pitchFamily="34" charset="0"/>
                          <a:ea typeface="MS PGothic" panose="020B0600070205080204" pitchFamily="34" charset="-128"/>
                        </a:rPr>
                        <a:t>undef </a:t>
                      </a:r>
                      <a:r>
                        <a:rPr kumimoji="0" lang="en-US" altLang="zh-TW" sz="2000" b="1" i="0" u="none" strike="noStrike" cap="none" normalizeH="0" baseline="0" smtClean="0">
                          <a:ln>
                            <a:noFill/>
                          </a:ln>
                          <a:solidFill>
                            <a:srgbClr val="FF0000"/>
                          </a:solidFill>
                          <a:effectLst/>
                          <a:latin typeface="Wingdings" panose="05000000000000000000" pitchFamily="2" charset="2"/>
                          <a:ea typeface="MS PGothic" panose="020B0600070205080204" pitchFamily="34" charset="-128"/>
                          <a:sym typeface="Wingdings" panose="05000000000000000000" pitchFamily="2" charset="2"/>
                        </a:rPr>
                        <a:t></a:t>
                      </a:r>
                      <a:endParaRPr kumimoji="0" lang="en-US" altLang="zh-TW" sz="2000" b="1" i="0" u="none" strike="noStrike" cap="none" normalizeH="0" baseline="0" smtClean="0">
                        <a:ln>
                          <a:noFill/>
                        </a:ln>
                        <a:solidFill>
                          <a:srgbClr val="408000"/>
                        </a:solidFill>
                        <a:effectLst/>
                        <a:latin typeface="Wingdings" panose="05000000000000000000" pitchFamily="2" charset="2"/>
                        <a:ea typeface="MS PGothic" panose="020B0600070205080204" pitchFamily="34" charset="-128"/>
                        <a:sym typeface="Wingdings" panose="05000000000000000000" pitchFamily="2" charset="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0080" name="Rectangle 92"/>
          <p:cNvSpPr>
            <a:spLocks noChangeArrowheads="1"/>
          </p:cNvSpPr>
          <p:nvPr/>
        </p:nvSpPr>
        <p:spPr bwMode="auto">
          <a:xfrm>
            <a:off x="4810127" y="2743202"/>
            <a:ext cx="19656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TW"/>
              <a:t>0x0012FF6C</a:t>
            </a:r>
          </a:p>
        </p:txBody>
      </p:sp>
      <p:graphicFrame>
        <p:nvGraphicFramePr>
          <p:cNvPr id="224349" name="Group 93"/>
          <p:cNvGraphicFramePr>
            <a:graphicFrameLocks noGrp="1"/>
          </p:cNvGraphicFramePr>
          <p:nvPr>
            <p:extLst>
              <p:ext uri="{D42A27DB-BD31-4B8C-83A1-F6EECF244321}">
                <p14:modId xmlns:p14="http://schemas.microsoft.com/office/powerpoint/2010/main" val="1538786085"/>
              </p:ext>
            </p:extLst>
          </p:nvPr>
        </p:nvGraphicFramePr>
        <p:xfrm>
          <a:off x="5543550" y="831750"/>
          <a:ext cx="2971800" cy="1006014"/>
        </p:xfrm>
        <a:graphic>
          <a:graphicData uri="http://schemas.openxmlformats.org/drawingml/2006/table">
            <a:tbl>
              <a:tblPr/>
              <a:tblGrid>
                <a:gridCol w="874713"/>
                <a:gridCol w="2097087"/>
              </a:tblGrid>
              <a:tr h="334963">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dirty="0" err="1" smtClean="0">
                          <a:ln>
                            <a:noFill/>
                          </a:ln>
                          <a:solidFill>
                            <a:schemeClr val="tx1"/>
                          </a:solidFill>
                          <a:effectLst/>
                          <a:latin typeface="Arial" panose="020B0604020202020204" pitchFamily="34" charset="0"/>
                          <a:ea typeface="MS PGothic" panose="020B0600070205080204" pitchFamily="34" charset="-128"/>
                        </a:rPr>
                        <a:t>eax</a:t>
                      </a:r>
                      <a:endParaRPr kumimoji="0" lang="en-US" altLang="zh-TW" sz="1400" b="0" i="0" u="none" strike="noStrike" cap="none" normalizeH="0" baseline="0" dirty="0" smtClean="0">
                        <a:ln>
                          <a:noFill/>
                        </a:ln>
                        <a:solidFill>
                          <a:schemeClr val="tx1"/>
                        </a:solidFill>
                        <a:effectLst/>
                        <a:latin typeface="Arial" panose="020B0604020202020204" pitchFamily="34" charset="0"/>
                        <a:ea typeface="MS PGothic" panose="020B0600070205080204" pitchFamily="34" charset="-128"/>
                      </a:endParaRPr>
                    </a:p>
                  </a:txBody>
                  <a:tcPr marT="45749" marB="457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Arial" panose="020B0604020202020204" pitchFamily="34" charset="0"/>
                          <a:ea typeface="MS PGothic" panose="020B0600070205080204" pitchFamily="34" charset="-128"/>
                        </a:rPr>
                        <a:t>0x0000F00D</a:t>
                      </a:r>
                      <a:endParaRPr kumimoji="0" lang="en-US" altLang="zh-TW" sz="1500" b="1" i="0" u="none" strike="noStrike" cap="none" normalizeH="0" baseline="0" dirty="0" smtClean="0">
                        <a:ln>
                          <a:noFill/>
                        </a:ln>
                        <a:solidFill>
                          <a:srgbClr val="FF0000"/>
                        </a:solidFill>
                        <a:effectLst/>
                        <a:latin typeface="Wingdings" panose="05000000000000000000" pitchFamily="2" charset="2"/>
                        <a:ea typeface="MS PGothic" panose="020B0600070205080204" pitchFamily="34" charset="-128"/>
                        <a:sym typeface="Wingdings" panose="05000000000000000000" pitchFamily="2" charset="2"/>
                      </a:endParaRPr>
                    </a:p>
                  </a:txBody>
                  <a:tcPr marT="45749" marB="457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rPr>
                        <a:t>ebp</a:t>
                      </a:r>
                    </a:p>
                  </a:txBody>
                  <a:tcPr marT="45749" marB="457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rPr>
                        <a:t>0x0012FFB8</a:t>
                      </a:r>
                      <a:endParaRPr kumimoji="0" lang="en-US" altLang="zh-TW" sz="1500" b="1" i="0" u="none" strike="noStrike" cap="none" normalizeH="0" baseline="0" smtClean="0">
                        <a:ln>
                          <a:noFill/>
                        </a:ln>
                        <a:solidFill>
                          <a:srgbClr val="FF0000"/>
                        </a:solidFill>
                        <a:effectLst/>
                        <a:latin typeface="Wingdings" panose="05000000000000000000" pitchFamily="2" charset="2"/>
                        <a:ea typeface="MS PGothic" panose="020B0600070205080204" pitchFamily="34" charset="-128"/>
                        <a:sym typeface="Wingdings" panose="05000000000000000000" pitchFamily="2" charset="2"/>
                      </a:endParaRPr>
                    </a:p>
                  </a:txBody>
                  <a:tcPr marT="45749" marB="457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rPr>
                        <a:t>esp</a:t>
                      </a:r>
                    </a:p>
                  </a:txBody>
                  <a:tcPr marT="45749" marB="457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dirty="0" smtClean="0">
                          <a:ln>
                            <a:noFill/>
                          </a:ln>
                          <a:solidFill>
                            <a:srgbClr val="FF0000"/>
                          </a:solidFill>
                          <a:effectLst/>
                          <a:latin typeface="Arial" panose="020B0604020202020204" pitchFamily="34" charset="0"/>
                          <a:ea typeface="MS PGothic" panose="020B0600070205080204" pitchFamily="34" charset="-128"/>
                        </a:rPr>
                        <a:t>0x0012FF70 </a:t>
                      </a:r>
                      <a:r>
                        <a:rPr kumimoji="0" lang="en-US" altLang="zh-TW" sz="1500" b="1" i="0" u="none" strike="noStrike" cap="none" normalizeH="0" baseline="0" dirty="0" smtClean="0">
                          <a:ln>
                            <a:noFill/>
                          </a:ln>
                          <a:solidFill>
                            <a:srgbClr val="FF0000"/>
                          </a:solidFill>
                          <a:effectLst/>
                          <a:latin typeface="Wingdings" panose="05000000000000000000" pitchFamily="2" charset="2"/>
                          <a:ea typeface="MS PGothic" panose="020B0600070205080204" pitchFamily="34" charset="-128"/>
                          <a:sym typeface="Wingdings" panose="05000000000000000000" pitchFamily="2" charset="2"/>
                        </a:rPr>
                        <a:t></a:t>
                      </a:r>
                    </a:p>
                  </a:txBody>
                  <a:tcPr marT="45749" marB="457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0095" name="Rectangle 107"/>
          <p:cNvSpPr>
            <a:spLocks noChangeArrowheads="1"/>
          </p:cNvSpPr>
          <p:nvPr/>
        </p:nvSpPr>
        <p:spPr bwMode="auto">
          <a:xfrm>
            <a:off x="1971677" y="6096002"/>
            <a:ext cx="48863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zh-TW" sz="2000"/>
              <a:t>Execution would continue at the value ret </a:t>
            </a:r>
          </a:p>
          <a:p>
            <a:pPr algn="ctr"/>
            <a:r>
              <a:rPr lang="en-US" altLang="zh-TW" sz="2000"/>
              <a:t>removed from the stack: 0x004012E8</a:t>
            </a:r>
          </a:p>
        </p:txBody>
      </p:sp>
      <p:sp>
        <p:nvSpPr>
          <p:cNvPr id="20" name="向右箭號 19"/>
          <p:cNvSpPr/>
          <p:nvPr/>
        </p:nvSpPr>
        <p:spPr>
          <a:xfrm>
            <a:off x="196105" y="5262267"/>
            <a:ext cx="770965" cy="55686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EIP</a:t>
            </a:r>
            <a:endParaRPr lang="zh-TW" altLang="en-US" dirty="0"/>
          </a:p>
        </p:txBody>
      </p:sp>
      <p:sp>
        <p:nvSpPr>
          <p:cNvPr id="21" name="向右箭號 20"/>
          <p:cNvSpPr/>
          <p:nvPr/>
        </p:nvSpPr>
        <p:spPr>
          <a:xfrm>
            <a:off x="4121805" y="2291136"/>
            <a:ext cx="770965" cy="556865"/>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ESP</a:t>
            </a:r>
            <a:endParaRPr lang="zh-TW" altLang="en-US" dirty="0"/>
          </a:p>
        </p:txBody>
      </p:sp>
      <p:sp>
        <p:nvSpPr>
          <p:cNvPr id="22" name="向右箭號 21"/>
          <p:cNvSpPr/>
          <p:nvPr/>
        </p:nvSpPr>
        <p:spPr>
          <a:xfrm>
            <a:off x="3869396" y="1606381"/>
            <a:ext cx="770965" cy="556865"/>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EBP</a:t>
            </a:r>
            <a:endParaRPr lang="zh-TW" altLang="en-US" dirty="0"/>
          </a:p>
        </p:txBody>
      </p:sp>
    </p:spTree>
    <p:extLst>
      <p:ext uri="{BB962C8B-B14F-4D97-AF65-F5344CB8AC3E}">
        <p14:creationId xmlns:p14="http://schemas.microsoft.com/office/powerpoint/2010/main" val="11376596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pPr eaLnBrk="1" hangingPunct="1"/>
            <a:r>
              <a:rPr lang="en-US" altLang="zh-TW" smtClean="0"/>
              <a:t>Example1 Notes</a:t>
            </a:r>
          </a:p>
        </p:txBody>
      </p:sp>
      <p:sp>
        <p:nvSpPr>
          <p:cNvPr id="132099" name="Rectangle 3"/>
          <p:cNvSpPr>
            <a:spLocks noGrp="1" noChangeArrowheads="1"/>
          </p:cNvSpPr>
          <p:nvPr>
            <p:ph idx="1"/>
          </p:nvPr>
        </p:nvSpPr>
        <p:spPr/>
        <p:txBody>
          <a:bodyPr/>
          <a:lstStyle/>
          <a:p>
            <a:pPr eaLnBrk="1" hangingPunct="1"/>
            <a:r>
              <a:rPr lang="en-US" altLang="zh-TW"/>
              <a:t>sub() is deadcode - its return value is not used for anything, and main always returns 0xF00D. If optimizations are turned on in the compiler, it would remove sub()</a:t>
            </a:r>
          </a:p>
          <a:p>
            <a:pPr eaLnBrk="1" hangingPunct="1"/>
            <a:r>
              <a:rPr lang="en-US" altLang="zh-TW"/>
              <a:t>Because there are no input parameters to sub(), there is no difference whether we compile as cdecl vs stdcall calling conventions</a:t>
            </a:r>
          </a:p>
        </p:txBody>
      </p:sp>
      <p:sp>
        <p:nvSpPr>
          <p:cNvPr id="13209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FEAC8BF-DE0B-40C5-90E9-AFD09D0D5DEB}" type="slidenum">
              <a:rPr lang="en-US" altLang="zh-TW" sz="1400"/>
              <a:pPr/>
              <a:t>34</a:t>
            </a:fld>
            <a:endParaRPr lang="en-US" altLang="zh-TW" sz="1400"/>
          </a:p>
        </p:txBody>
      </p:sp>
    </p:spTree>
    <p:extLst>
      <p:ext uri="{BB962C8B-B14F-4D97-AF65-F5344CB8AC3E}">
        <p14:creationId xmlns:p14="http://schemas.microsoft.com/office/powerpoint/2010/main" val="12957755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152400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6600" dirty="0"/>
              <a:t>函式呼叫</a:t>
            </a:r>
            <a:endParaRPr lang="en-US" altLang="zh-TW" sz="6600" dirty="0"/>
          </a:p>
          <a:p>
            <a:pPr algn="ctr"/>
            <a:r>
              <a:rPr lang="zh-TW" altLang="en-US" sz="4400" dirty="0"/>
              <a:t>傳參數還有區域變數</a:t>
            </a:r>
            <a:endParaRPr lang="en-US" altLang="zh-TW" sz="4400" dirty="0"/>
          </a:p>
          <a:p>
            <a:pPr algn="ctr"/>
            <a:r>
              <a:rPr lang="en-US" altLang="zh-TW" sz="2000" dirty="0"/>
              <a:t>Introduction to Intel x86 Assembly, Architecture, Applications, &amp; </a:t>
            </a:r>
            <a:r>
              <a:rPr lang="en-US" altLang="zh-TW" sz="2000" dirty="0" smtClean="0"/>
              <a:t>Alliteration</a:t>
            </a:r>
          </a:p>
          <a:p>
            <a:pPr algn="ctr"/>
            <a:r>
              <a:rPr lang="zh-TW" altLang="en-US" sz="2000" dirty="0" smtClean="0"/>
              <a:t>以上次黃俊穎教授上課的範例</a:t>
            </a:r>
            <a:endParaRPr lang="en-US" altLang="zh-TW" sz="2000" dirty="0"/>
          </a:p>
          <a:p>
            <a:pPr algn="ctr"/>
            <a:endParaRPr lang="zh-TW" altLang="en-US" sz="2000" dirty="0"/>
          </a:p>
        </p:txBody>
      </p:sp>
    </p:spTree>
    <p:extLst>
      <p:ext uri="{BB962C8B-B14F-4D97-AF65-F5344CB8AC3E}">
        <p14:creationId xmlns:p14="http://schemas.microsoft.com/office/powerpoint/2010/main" val="179827156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903259" y="1402662"/>
            <a:ext cx="3269988" cy="3952240"/>
          </a:xfrm>
          <a:solidFill>
            <a:schemeClr val="accent6">
              <a:lumMod val="20000"/>
              <a:lumOff val="80000"/>
            </a:schemeClr>
          </a:solidFill>
        </p:spPr>
        <p:txBody>
          <a:bodyPr>
            <a:noAutofit/>
          </a:bodyPr>
          <a:lstStyle/>
          <a:p>
            <a:pPr marL="0" indent="0">
              <a:buNone/>
            </a:pPr>
            <a:r>
              <a:rPr lang="en-US" altLang="zh-TW" sz="1100" dirty="0"/>
              <a:t>000005a0 &lt;add&gt;:</a:t>
            </a:r>
          </a:p>
          <a:p>
            <a:pPr marL="0" indent="0">
              <a:buNone/>
            </a:pPr>
            <a:r>
              <a:rPr lang="en-US" altLang="zh-TW" sz="1100" dirty="0"/>
              <a:t> 5a0:	push   </a:t>
            </a:r>
            <a:r>
              <a:rPr lang="en-US" altLang="zh-TW" sz="1100" dirty="0" err="1"/>
              <a:t>ebp</a:t>
            </a:r>
            <a:endParaRPr lang="en-US" altLang="zh-TW" sz="1100" dirty="0"/>
          </a:p>
          <a:p>
            <a:pPr marL="0" indent="0">
              <a:buNone/>
            </a:pPr>
            <a:r>
              <a:rPr lang="en-US" altLang="zh-TW" sz="1100" dirty="0"/>
              <a:t> 5a1:	</a:t>
            </a:r>
            <a:r>
              <a:rPr lang="en-US" altLang="zh-TW" sz="1100" dirty="0" err="1"/>
              <a:t>mov</a:t>
            </a:r>
            <a:r>
              <a:rPr lang="en-US" altLang="zh-TW" sz="1100" dirty="0"/>
              <a:t>    </a:t>
            </a:r>
            <a:r>
              <a:rPr lang="en-US" altLang="zh-TW" sz="1100" dirty="0" err="1"/>
              <a:t>ebp,esp</a:t>
            </a:r>
            <a:endParaRPr lang="en-US" altLang="zh-TW" sz="1100" dirty="0"/>
          </a:p>
          <a:p>
            <a:pPr marL="0" indent="0">
              <a:buNone/>
            </a:pPr>
            <a:r>
              <a:rPr lang="en-US" altLang="zh-TW" sz="1100" dirty="0"/>
              <a:t> 5a3:	sub    esp,0x10</a:t>
            </a:r>
          </a:p>
          <a:p>
            <a:pPr marL="0" indent="0">
              <a:buNone/>
            </a:pPr>
            <a:r>
              <a:rPr lang="en-US" altLang="zh-TW" sz="1100" dirty="0"/>
              <a:t> 5a6:	call   623 &lt;__x86.get_pc_thunk.ax&gt;</a:t>
            </a:r>
          </a:p>
          <a:p>
            <a:pPr marL="0" indent="0">
              <a:buNone/>
            </a:pPr>
            <a:r>
              <a:rPr lang="en-US" altLang="zh-TW" sz="1100" dirty="0"/>
              <a:t> 5ab:	add    eax,0x1a55</a:t>
            </a:r>
          </a:p>
          <a:p>
            <a:pPr marL="0" indent="0">
              <a:buNone/>
            </a:pPr>
            <a:r>
              <a:rPr lang="en-US" altLang="zh-TW" sz="1100" dirty="0"/>
              <a:t> 5b0:	</a:t>
            </a:r>
            <a:r>
              <a:rPr lang="en-US" altLang="zh-TW" sz="1100" dirty="0" err="1"/>
              <a:t>mov</a:t>
            </a:r>
            <a:r>
              <a:rPr lang="en-US" altLang="zh-TW" sz="1100" dirty="0"/>
              <a:t>    DWORD PTR [ebp-0x4],0x0</a:t>
            </a:r>
          </a:p>
          <a:p>
            <a:pPr marL="0" indent="0">
              <a:buNone/>
            </a:pPr>
            <a:r>
              <a:rPr lang="en-US" altLang="zh-TW" sz="1100" dirty="0"/>
              <a:t> 5b7:	</a:t>
            </a:r>
            <a:r>
              <a:rPr lang="en-US" altLang="zh-TW" sz="1100" dirty="0" err="1"/>
              <a:t>mov</a:t>
            </a:r>
            <a:r>
              <a:rPr lang="en-US" altLang="zh-TW" sz="1100" dirty="0"/>
              <a:t>    </a:t>
            </a:r>
            <a:r>
              <a:rPr lang="en-US" altLang="zh-TW" sz="1100" dirty="0" err="1"/>
              <a:t>eax,DWORD</a:t>
            </a:r>
            <a:r>
              <a:rPr lang="en-US" altLang="zh-TW" sz="1100" dirty="0"/>
              <a:t> PTR [ebp+0x8]</a:t>
            </a:r>
          </a:p>
          <a:p>
            <a:pPr marL="0" indent="0">
              <a:buNone/>
            </a:pPr>
            <a:r>
              <a:rPr lang="en-US" altLang="zh-TW" sz="1100" dirty="0"/>
              <a:t> 5ba:	add    DWORD PTR [ebp-0x4],</a:t>
            </a:r>
            <a:r>
              <a:rPr lang="en-US" altLang="zh-TW" sz="1100" dirty="0" err="1"/>
              <a:t>eax</a:t>
            </a:r>
            <a:endParaRPr lang="en-US" altLang="zh-TW" sz="1100" dirty="0"/>
          </a:p>
          <a:p>
            <a:pPr marL="0" indent="0">
              <a:buNone/>
            </a:pPr>
            <a:r>
              <a:rPr lang="en-US" altLang="zh-TW" sz="1100" dirty="0"/>
              <a:t> 5bd:	</a:t>
            </a:r>
            <a:r>
              <a:rPr lang="en-US" altLang="zh-TW" sz="1100" dirty="0" err="1"/>
              <a:t>mov</a:t>
            </a:r>
            <a:r>
              <a:rPr lang="en-US" altLang="zh-TW" sz="1100" dirty="0"/>
              <a:t>    </a:t>
            </a:r>
            <a:r>
              <a:rPr lang="en-US" altLang="zh-TW" sz="1100" dirty="0" err="1"/>
              <a:t>eax,DWORD</a:t>
            </a:r>
            <a:r>
              <a:rPr lang="en-US" altLang="zh-TW" sz="1100" dirty="0"/>
              <a:t> PTR [ebp+0xc]</a:t>
            </a:r>
          </a:p>
          <a:p>
            <a:pPr marL="0" indent="0">
              <a:buNone/>
            </a:pPr>
            <a:r>
              <a:rPr lang="en-US" altLang="zh-TW" sz="1100" dirty="0"/>
              <a:t> 5c0:	add    DWORD PTR [ebp-0x4],</a:t>
            </a:r>
            <a:r>
              <a:rPr lang="en-US" altLang="zh-TW" sz="1100" dirty="0" err="1"/>
              <a:t>eax</a:t>
            </a:r>
            <a:endParaRPr lang="en-US" altLang="zh-TW" sz="1100" dirty="0"/>
          </a:p>
          <a:p>
            <a:pPr marL="0" indent="0">
              <a:buNone/>
            </a:pPr>
            <a:r>
              <a:rPr lang="en-US" altLang="zh-TW" sz="1100" dirty="0"/>
              <a:t> 5c3:	</a:t>
            </a:r>
            <a:r>
              <a:rPr lang="en-US" altLang="zh-TW" sz="1100" dirty="0" err="1"/>
              <a:t>mov</a:t>
            </a:r>
            <a:r>
              <a:rPr lang="en-US" altLang="zh-TW" sz="1100" dirty="0"/>
              <a:t>    </a:t>
            </a:r>
            <a:r>
              <a:rPr lang="en-US" altLang="zh-TW" sz="1100" dirty="0" err="1"/>
              <a:t>eax,DWORD</a:t>
            </a:r>
            <a:r>
              <a:rPr lang="en-US" altLang="zh-TW" sz="1100" dirty="0"/>
              <a:t> PTR [ebp-0x4]</a:t>
            </a:r>
          </a:p>
          <a:p>
            <a:pPr marL="0" indent="0">
              <a:buNone/>
            </a:pPr>
            <a:r>
              <a:rPr lang="en-US" altLang="zh-TW" sz="1100" dirty="0"/>
              <a:t> 5c6:	leave  </a:t>
            </a:r>
          </a:p>
          <a:p>
            <a:pPr marL="0" indent="0">
              <a:buNone/>
            </a:pPr>
            <a:r>
              <a:rPr lang="en-US" altLang="zh-TW" sz="1100" dirty="0"/>
              <a:t> 5c7:	ret    </a:t>
            </a:r>
          </a:p>
        </p:txBody>
      </p:sp>
      <p:sp>
        <p:nvSpPr>
          <p:cNvPr id="4" name="矩形 3"/>
          <p:cNvSpPr/>
          <p:nvPr/>
        </p:nvSpPr>
        <p:spPr>
          <a:xfrm>
            <a:off x="2498800" y="799594"/>
            <a:ext cx="3404459" cy="5632311"/>
          </a:xfrm>
          <a:prstGeom prst="rect">
            <a:avLst/>
          </a:prstGeom>
          <a:solidFill>
            <a:schemeClr val="accent6">
              <a:lumMod val="40000"/>
              <a:lumOff val="60000"/>
            </a:schemeClr>
          </a:solidFill>
        </p:spPr>
        <p:txBody>
          <a:bodyPr wrap="square">
            <a:spAutoFit/>
          </a:bodyPr>
          <a:lstStyle/>
          <a:p>
            <a:r>
              <a:rPr lang="en-US" altLang="zh-TW" sz="1200" dirty="0"/>
              <a:t>000005c8 &lt;main&gt;:</a:t>
            </a:r>
          </a:p>
          <a:p>
            <a:r>
              <a:rPr lang="en-US" altLang="zh-TW" sz="1200" dirty="0"/>
              <a:t> 5c8:	lea    </a:t>
            </a:r>
            <a:r>
              <a:rPr lang="en-US" altLang="zh-TW" sz="1200" dirty="0" err="1"/>
              <a:t>ecx</a:t>
            </a:r>
            <a:r>
              <a:rPr lang="en-US" altLang="zh-TW" sz="1200" dirty="0"/>
              <a:t>,[esp+0x4]</a:t>
            </a:r>
          </a:p>
          <a:p>
            <a:r>
              <a:rPr lang="en-US" altLang="zh-TW" sz="1200" dirty="0"/>
              <a:t> 5cc:	and    esp,0xfffffff0</a:t>
            </a:r>
          </a:p>
          <a:p>
            <a:r>
              <a:rPr lang="en-US" altLang="zh-TW" sz="1200" dirty="0"/>
              <a:t> 5cf:	push   DWORD PTR [ecx-0x4]</a:t>
            </a:r>
          </a:p>
          <a:p>
            <a:r>
              <a:rPr lang="en-US" altLang="zh-TW" sz="1200" dirty="0"/>
              <a:t> 5d2:	push   </a:t>
            </a:r>
            <a:r>
              <a:rPr lang="en-US" altLang="zh-TW" sz="1200" dirty="0" err="1"/>
              <a:t>ebp</a:t>
            </a:r>
            <a:endParaRPr lang="en-US" altLang="zh-TW" sz="1200" dirty="0"/>
          </a:p>
          <a:p>
            <a:r>
              <a:rPr lang="en-US" altLang="zh-TW" sz="1200" dirty="0"/>
              <a:t> 5d3:	</a:t>
            </a:r>
            <a:r>
              <a:rPr lang="en-US" altLang="zh-TW" sz="1200" dirty="0" err="1"/>
              <a:t>mov</a:t>
            </a:r>
            <a:r>
              <a:rPr lang="en-US" altLang="zh-TW" sz="1200" dirty="0"/>
              <a:t>    </a:t>
            </a:r>
            <a:r>
              <a:rPr lang="en-US" altLang="zh-TW" sz="1200" dirty="0" err="1"/>
              <a:t>ebp,esp</a:t>
            </a:r>
            <a:endParaRPr lang="en-US" altLang="zh-TW" sz="1200" dirty="0"/>
          </a:p>
          <a:p>
            <a:r>
              <a:rPr lang="en-US" altLang="zh-TW" sz="1200" dirty="0"/>
              <a:t> 5d5:	push   </a:t>
            </a:r>
            <a:r>
              <a:rPr lang="en-US" altLang="zh-TW" sz="1200" dirty="0" err="1"/>
              <a:t>ebx</a:t>
            </a:r>
            <a:endParaRPr lang="en-US" altLang="zh-TW" sz="1200" dirty="0"/>
          </a:p>
          <a:p>
            <a:r>
              <a:rPr lang="en-US" altLang="zh-TW" sz="1200" dirty="0"/>
              <a:t> 5d6:	push   </a:t>
            </a:r>
            <a:r>
              <a:rPr lang="en-US" altLang="zh-TW" sz="1200" dirty="0" err="1"/>
              <a:t>ecx</a:t>
            </a:r>
            <a:endParaRPr lang="en-US" altLang="zh-TW" sz="1200" dirty="0"/>
          </a:p>
          <a:p>
            <a:r>
              <a:rPr lang="en-US" altLang="zh-TW" sz="1200" dirty="0"/>
              <a:t> 5d7:	sub    esp,0x10</a:t>
            </a:r>
          </a:p>
          <a:p>
            <a:r>
              <a:rPr lang="en-US" altLang="zh-TW" sz="1200" dirty="0"/>
              <a:t> 5da:	call   470 &lt;__x86.get_pc_thunk.bx&gt;</a:t>
            </a:r>
          </a:p>
          <a:p>
            <a:r>
              <a:rPr lang="en-US" altLang="zh-TW" sz="1200" dirty="0"/>
              <a:t> 5df:	add    ebx,0x1a21</a:t>
            </a:r>
          </a:p>
          <a:p>
            <a:r>
              <a:rPr lang="en-US" altLang="zh-TW" sz="1200" b="1" dirty="0">
                <a:solidFill>
                  <a:srgbClr val="FF0000"/>
                </a:solidFill>
                <a:effectLst>
                  <a:outerShdw blurRad="38100" dist="38100" dir="2700000" algn="tl">
                    <a:srgbClr val="000000">
                      <a:alpha val="43137"/>
                    </a:srgbClr>
                  </a:outerShdw>
                </a:effectLst>
              </a:rPr>
              <a:t> 5e5:	</a:t>
            </a:r>
            <a:r>
              <a:rPr lang="en-US" altLang="zh-TW" sz="1200" b="1" dirty="0" err="1">
                <a:solidFill>
                  <a:srgbClr val="FF0000"/>
                </a:solidFill>
                <a:effectLst>
                  <a:outerShdw blurRad="38100" dist="38100" dir="2700000" algn="tl">
                    <a:srgbClr val="000000">
                      <a:alpha val="43137"/>
                    </a:srgbClr>
                  </a:outerShdw>
                </a:effectLst>
              </a:rPr>
              <a:t>mov</a:t>
            </a:r>
            <a:r>
              <a:rPr lang="en-US" altLang="zh-TW" sz="1200" b="1" dirty="0">
                <a:solidFill>
                  <a:srgbClr val="FF0000"/>
                </a:solidFill>
                <a:effectLst>
                  <a:outerShdw blurRad="38100" dist="38100" dir="2700000" algn="tl">
                    <a:srgbClr val="000000">
                      <a:alpha val="43137"/>
                    </a:srgbClr>
                  </a:outerShdw>
                </a:effectLst>
              </a:rPr>
              <a:t>    DWORD PTR [ebp-0xc],0x2</a:t>
            </a:r>
          </a:p>
          <a:p>
            <a:r>
              <a:rPr lang="en-US" altLang="zh-TW" sz="1200" b="1" dirty="0">
                <a:solidFill>
                  <a:srgbClr val="FF0000"/>
                </a:solidFill>
                <a:effectLst>
                  <a:outerShdw blurRad="38100" dist="38100" dir="2700000" algn="tl">
                    <a:srgbClr val="000000">
                      <a:alpha val="43137"/>
                    </a:srgbClr>
                  </a:outerShdw>
                </a:effectLst>
              </a:rPr>
              <a:t> 5ec:	</a:t>
            </a:r>
            <a:r>
              <a:rPr lang="en-US" altLang="zh-TW" sz="1200" b="1" dirty="0" err="1">
                <a:solidFill>
                  <a:srgbClr val="FF0000"/>
                </a:solidFill>
                <a:effectLst>
                  <a:outerShdw blurRad="38100" dist="38100" dir="2700000" algn="tl">
                    <a:srgbClr val="000000">
                      <a:alpha val="43137"/>
                    </a:srgbClr>
                  </a:outerShdw>
                </a:effectLst>
              </a:rPr>
              <a:t>mov</a:t>
            </a:r>
            <a:r>
              <a:rPr lang="en-US" altLang="zh-TW" sz="1200" b="1" dirty="0">
                <a:solidFill>
                  <a:srgbClr val="FF0000"/>
                </a:solidFill>
                <a:effectLst>
                  <a:outerShdw blurRad="38100" dist="38100" dir="2700000" algn="tl">
                    <a:srgbClr val="000000">
                      <a:alpha val="43137"/>
                    </a:srgbClr>
                  </a:outerShdw>
                </a:effectLst>
              </a:rPr>
              <a:t>    DWORD PTR [ebp-0x10],0x3</a:t>
            </a:r>
          </a:p>
          <a:p>
            <a:r>
              <a:rPr lang="en-US" altLang="zh-TW" sz="1200" b="1" dirty="0">
                <a:solidFill>
                  <a:srgbClr val="7030A0"/>
                </a:solidFill>
                <a:effectLst>
                  <a:outerShdw blurRad="38100" dist="38100" dir="2700000" algn="tl">
                    <a:srgbClr val="000000">
                      <a:alpha val="43137"/>
                    </a:srgbClr>
                  </a:outerShdw>
                </a:effectLst>
              </a:rPr>
              <a:t> 5f3:	push   DWORD PTR [ebp-0x10]</a:t>
            </a:r>
          </a:p>
          <a:p>
            <a:r>
              <a:rPr lang="en-US" altLang="zh-TW" sz="1200" b="1" dirty="0">
                <a:solidFill>
                  <a:srgbClr val="7030A0"/>
                </a:solidFill>
                <a:effectLst>
                  <a:outerShdw blurRad="38100" dist="38100" dir="2700000" algn="tl">
                    <a:srgbClr val="000000">
                      <a:alpha val="43137"/>
                    </a:srgbClr>
                  </a:outerShdw>
                </a:effectLst>
              </a:rPr>
              <a:t> 5f6:	push   DWORD PTR [ebp-0xc]</a:t>
            </a:r>
          </a:p>
          <a:p>
            <a:r>
              <a:rPr lang="en-US" altLang="zh-TW" sz="1200" b="1" dirty="0">
                <a:solidFill>
                  <a:srgbClr val="7030A0"/>
                </a:solidFill>
                <a:effectLst>
                  <a:outerShdw blurRad="38100" dist="38100" dir="2700000" algn="tl">
                    <a:srgbClr val="000000">
                      <a:alpha val="43137"/>
                    </a:srgbClr>
                  </a:outerShdw>
                </a:effectLst>
              </a:rPr>
              <a:t> 5f9:	call   5a0 &lt;add&gt;</a:t>
            </a:r>
          </a:p>
          <a:p>
            <a:r>
              <a:rPr lang="en-US" altLang="zh-TW" sz="1200" dirty="0"/>
              <a:t> 5fe:	add    esp,0x8</a:t>
            </a:r>
          </a:p>
          <a:p>
            <a:r>
              <a:rPr lang="en-US" altLang="zh-TW" sz="1200" dirty="0"/>
              <a:t> 601:	sub    esp,0x8</a:t>
            </a:r>
          </a:p>
          <a:p>
            <a:r>
              <a:rPr lang="en-US" altLang="zh-TW" sz="1200" dirty="0"/>
              <a:t> 604:	push   </a:t>
            </a:r>
            <a:r>
              <a:rPr lang="en-US" altLang="zh-TW" sz="1200" dirty="0" err="1"/>
              <a:t>eax</a:t>
            </a:r>
            <a:endParaRPr lang="en-US" altLang="zh-TW" sz="1200" dirty="0"/>
          </a:p>
          <a:p>
            <a:r>
              <a:rPr lang="en-US" altLang="zh-TW" sz="1200" dirty="0"/>
              <a:t> 605:	lea    </a:t>
            </a:r>
            <a:r>
              <a:rPr lang="en-US" altLang="zh-TW" sz="1200" dirty="0" err="1"/>
              <a:t>eax</a:t>
            </a:r>
            <a:r>
              <a:rPr lang="en-US" altLang="zh-TW" sz="1200" dirty="0"/>
              <a:t>,[ebx-0x1950]</a:t>
            </a:r>
          </a:p>
          <a:p>
            <a:r>
              <a:rPr lang="en-US" altLang="zh-TW" sz="1200" dirty="0"/>
              <a:t> 60b:	push   </a:t>
            </a:r>
            <a:r>
              <a:rPr lang="en-US" altLang="zh-TW" sz="1200" dirty="0" err="1"/>
              <a:t>eax</a:t>
            </a:r>
            <a:endParaRPr lang="en-US" altLang="zh-TW" sz="1200" dirty="0"/>
          </a:p>
          <a:p>
            <a:r>
              <a:rPr lang="en-US" altLang="zh-TW" sz="1200" dirty="0"/>
              <a:t> 60c:	call   400 &lt;</a:t>
            </a:r>
            <a:r>
              <a:rPr lang="en-US" altLang="zh-TW" sz="1200" dirty="0" err="1"/>
              <a:t>printf@plt</a:t>
            </a:r>
            <a:r>
              <a:rPr lang="en-US" altLang="zh-TW" sz="1200" dirty="0"/>
              <a:t>&gt;</a:t>
            </a:r>
          </a:p>
          <a:p>
            <a:r>
              <a:rPr lang="en-US" altLang="zh-TW" sz="1200" dirty="0"/>
              <a:t> 611:	add    esp,0x10</a:t>
            </a:r>
          </a:p>
          <a:p>
            <a:r>
              <a:rPr lang="en-US" altLang="zh-TW" sz="1200" dirty="0"/>
              <a:t> 614:	</a:t>
            </a:r>
            <a:r>
              <a:rPr lang="en-US" altLang="zh-TW" sz="1200" dirty="0" err="1"/>
              <a:t>mov</a:t>
            </a:r>
            <a:r>
              <a:rPr lang="en-US" altLang="zh-TW" sz="1200" dirty="0"/>
              <a:t>    eax,0x0</a:t>
            </a:r>
          </a:p>
          <a:p>
            <a:r>
              <a:rPr lang="en-US" altLang="zh-TW" sz="1200" dirty="0"/>
              <a:t> 619:	lea    </a:t>
            </a:r>
            <a:r>
              <a:rPr lang="en-US" altLang="zh-TW" sz="1200" dirty="0" err="1"/>
              <a:t>esp</a:t>
            </a:r>
            <a:r>
              <a:rPr lang="en-US" altLang="zh-TW" sz="1200" dirty="0"/>
              <a:t>,[ebp-0x8]</a:t>
            </a:r>
          </a:p>
          <a:p>
            <a:r>
              <a:rPr lang="en-US" altLang="zh-TW" sz="1200" dirty="0"/>
              <a:t> 61c:	pop    </a:t>
            </a:r>
            <a:r>
              <a:rPr lang="en-US" altLang="zh-TW" sz="1200" dirty="0" err="1"/>
              <a:t>ecx</a:t>
            </a:r>
            <a:endParaRPr lang="en-US" altLang="zh-TW" sz="1200" dirty="0"/>
          </a:p>
          <a:p>
            <a:r>
              <a:rPr lang="en-US" altLang="zh-TW" sz="1200" dirty="0"/>
              <a:t> 61d:	pop    </a:t>
            </a:r>
            <a:r>
              <a:rPr lang="en-US" altLang="zh-TW" sz="1200" dirty="0" err="1"/>
              <a:t>ebx</a:t>
            </a:r>
            <a:endParaRPr lang="en-US" altLang="zh-TW" sz="1200" dirty="0"/>
          </a:p>
          <a:p>
            <a:r>
              <a:rPr lang="en-US" altLang="zh-TW" sz="1200" dirty="0"/>
              <a:t> 61e:	pop    </a:t>
            </a:r>
            <a:r>
              <a:rPr lang="en-US" altLang="zh-TW" sz="1200" dirty="0" err="1"/>
              <a:t>ebp</a:t>
            </a:r>
            <a:endParaRPr lang="en-US" altLang="zh-TW" sz="1200" dirty="0"/>
          </a:p>
          <a:p>
            <a:r>
              <a:rPr lang="en-US" altLang="zh-TW" sz="1200" dirty="0"/>
              <a:t> 61f:	lea    </a:t>
            </a:r>
            <a:r>
              <a:rPr lang="en-US" altLang="zh-TW" sz="1200" dirty="0" err="1"/>
              <a:t>esp</a:t>
            </a:r>
            <a:r>
              <a:rPr lang="en-US" altLang="zh-TW" sz="1200" dirty="0"/>
              <a:t>,[ecx-0x4]</a:t>
            </a:r>
          </a:p>
          <a:p>
            <a:r>
              <a:rPr lang="en-US" altLang="zh-TW" sz="1200" dirty="0"/>
              <a:t> 622:	ret </a:t>
            </a:r>
            <a:endParaRPr lang="zh-TW" altLang="en-US" sz="1200" dirty="0"/>
          </a:p>
        </p:txBody>
      </p:sp>
      <p:sp>
        <p:nvSpPr>
          <p:cNvPr id="5" name="矩形 4"/>
          <p:cNvSpPr/>
          <p:nvPr/>
        </p:nvSpPr>
        <p:spPr>
          <a:xfrm>
            <a:off x="107577" y="1285902"/>
            <a:ext cx="2232212" cy="4185761"/>
          </a:xfrm>
          <a:prstGeom prst="rect">
            <a:avLst/>
          </a:prstGeom>
          <a:solidFill>
            <a:schemeClr val="accent4">
              <a:lumMod val="20000"/>
              <a:lumOff val="80000"/>
            </a:schemeClr>
          </a:solidFill>
        </p:spPr>
        <p:txBody>
          <a:bodyPr wrap="square">
            <a:spAutoFit/>
          </a:bodyPr>
          <a:lstStyle/>
          <a:p>
            <a:r>
              <a:rPr lang="en-US" altLang="zh-TW" dirty="0"/>
              <a:t>#include &lt;</a:t>
            </a:r>
            <a:r>
              <a:rPr lang="en-US" altLang="zh-TW" dirty="0" err="1"/>
              <a:t>stdio.h</a:t>
            </a:r>
            <a:r>
              <a:rPr lang="en-US" altLang="zh-TW" dirty="0"/>
              <a:t>&gt;</a:t>
            </a:r>
          </a:p>
          <a:p>
            <a:r>
              <a:rPr lang="en-US" altLang="zh-TW" dirty="0" err="1"/>
              <a:t>int</a:t>
            </a:r>
            <a:r>
              <a:rPr lang="en-US" altLang="zh-TW" dirty="0"/>
              <a:t> add(</a:t>
            </a:r>
            <a:r>
              <a:rPr lang="en-US" altLang="zh-TW" dirty="0" err="1"/>
              <a:t>int</a:t>
            </a:r>
            <a:r>
              <a:rPr lang="en-US" altLang="zh-TW" dirty="0"/>
              <a:t> x, </a:t>
            </a:r>
            <a:r>
              <a:rPr lang="en-US" altLang="zh-TW" dirty="0" err="1"/>
              <a:t>int</a:t>
            </a:r>
            <a:r>
              <a:rPr lang="en-US" altLang="zh-TW" dirty="0"/>
              <a:t> y)</a:t>
            </a:r>
          </a:p>
          <a:p>
            <a:r>
              <a:rPr lang="en-US" altLang="zh-TW" dirty="0"/>
              <a:t>{</a:t>
            </a:r>
          </a:p>
          <a:p>
            <a:pPr lvl="1"/>
            <a:r>
              <a:rPr lang="en-US" altLang="zh-TW" dirty="0" err="1"/>
              <a:t>int</a:t>
            </a:r>
            <a:r>
              <a:rPr lang="en-US" altLang="zh-TW" dirty="0"/>
              <a:t> sum = 0;</a:t>
            </a:r>
          </a:p>
          <a:p>
            <a:pPr lvl="1"/>
            <a:r>
              <a:rPr lang="en-US" altLang="zh-TW" dirty="0"/>
              <a:t>sum += x;</a:t>
            </a:r>
          </a:p>
          <a:p>
            <a:pPr lvl="1"/>
            <a:r>
              <a:rPr lang="en-US" altLang="zh-TW" dirty="0"/>
              <a:t>sum += y;</a:t>
            </a:r>
          </a:p>
          <a:p>
            <a:pPr lvl="1"/>
            <a:r>
              <a:rPr lang="en-US" altLang="zh-TW" dirty="0"/>
              <a:t>return sum;</a:t>
            </a:r>
          </a:p>
          <a:p>
            <a:r>
              <a:rPr lang="en-US" altLang="zh-TW" dirty="0"/>
              <a:t>}</a:t>
            </a:r>
          </a:p>
          <a:p>
            <a:endParaRPr lang="en-US" altLang="zh-TW" dirty="0" smtClean="0"/>
          </a:p>
          <a:p>
            <a:r>
              <a:rPr lang="en-US" altLang="zh-TW" dirty="0" err="1" smtClean="0"/>
              <a:t>int</a:t>
            </a:r>
            <a:r>
              <a:rPr lang="en-US" altLang="zh-TW" dirty="0" smtClean="0"/>
              <a:t> </a:t>
            </a:r>
            <a:r>
              <a:rPr lang="en-US" altLang="zh-TW" dirty="0"/>
              <a:t>main()</a:t>
            </a:r>
          </a:p>
          <a:p>
            <a:r>
              <a:rPr lang="en-US" altLang="zh-TW" dirty="0"/>
              <a:t>{</a:t>
            </a:r>
          </a:p>
          <a:p>
            <a:r>
              <a:rPr lang="zh-TW" altLang="en-US" b="1" dirty="0" smtClean="0">
                <a:solidFill>
                  <a:srgbClr val="FF0000"/>
                </a:solidFill>
                <a:effectLst>
                  <a:outerShdw blurRad="38100" dist="38100" dir="2700000" algn="tl">
                    <a:srgbClr val="000000">
                      <a:alpha val="43137"/>
                    </a:srgbClr>
                  </a:outerShdw>
                </a:effectLst>
              </a:rPr>
              <a:t>  </a:t>
            </a:r>
            <a:r>
              <a:rPr lang="en-US" altLang="zh-TW" b="1" dirty="0" err="1" smtClean="0">
                <a:solidFill>
                  <a:srgbClr val="FF0000"/>
                </a:solidFill>
                <a:effectLst>
                  <a:outerShdw blurRad="38100" dist="38100" dir="2700000" algn="tl">
                    <a:srgbClr val="000000">
                      <a:alpha val="43137"/>
                    </a:srgbClr>
                  </a:outerShdw>
                </a:effectLst>
              </a:rPr>
              <a:t>int</a:t>
            </a:r>
            <a:r>
              <a:rPr lang="en-US" altLang="zh-TW" b="1" dirty="0" smtClean="0">
                <a:solidFill>
                  <a:srgbClr val="FF0000"/>
                </a:solidFill>
                <a:effectLst>
                  <a:outerShdw blurRad="38100" dist="38100" dir="2700000" algn="tl">
                    <a:srgbClr val="000000">
                      <a:alpha val="43137"/>
                    </a:srgbClr>
                  </a:outerShdw>
                </a:effectLst>
              </a:rPr>
              <a:t> </a:t>
            </a:r>
            <a:r>
              <a:rPr lang="en-US" altLang="zh-TW" b="1" dirty="0">
                <a:solidFill>
                  <a:srgbClr val="FF0000"/>
                </a:solidFill>
                <a:effectLst>
                  <a:outerShdw blurRad="38100" dist="38100" dir="2700000" algn="tl">
                    <a:srgbClr val="000000">
                      <a:alpha val="43137"/>
                    </a:srgbClr>
                  </a:outerShdw>
                </a:effectLst>
              </a:rPr>
              <a:t>a = 2, b = 3;</a:t>
            </a:r>
          </a:p>
          <a:p>
            <a:r>
              <a:rPr lang="zh-TW" altLang="en-US" sz="1400" dirty="0" smtClean="0"/>
              <a:t>  </a:t>
            </a:r>
            <a:r>
              <a:rPr lang="en-US" altLang="zh-TW" sz="1400" dirty="0" err="1" smtClean="0"/>
              <a:t>printf</a:t>
            </a:r>
            <a:r>
              <a:rPr lang="en-US" altLang="zh-TW" sz="1400" dirty="0" smtClean="0"/>
              <a:t>(“%d\</a:t>
            </a:r>
            <a:r>
              <a:rPr lang="en-US" altLang="zh-TW" sz="1400" dirty="0" err="1" smtClean="0"/>
              <a:t>n”,</a:t>
            </a:r>
            <a:r>
              <a:rPr lang="en-US" altLang="zh-TW" sz="1400" b="1" dirty="0" err="1" smtClean="0">
                <a:solidFill>
                  <a:srgbClr val="7030A0"/>
                </a:solidFill>
                <a:effectLst>
                  <a:outerShdw blurRad="38100" dist="38100" dir="2700000" algn="tl">
                    <a:srgbClr val="000000">
                      <a:alpha val="43137"/>
                    </a:srgbClr>
                  </a:outerShdw>
                </a:effectLst>
              </a:rPr>
              <a:t>add</a:t>
            </a:r>
            <a:r>
              <a:rPr lang="en-US" altLang="zh-TW" sz="1400" b="1" dirty="0" smtClean="0">
                <a:solidFill>
                  <a:srgbClr val="7030A0"/>
                </a:solidFill>
                <a:effectLst>
                  <a:outerShdw blurRad="38100" dist="38100" dir="2700000" algn="tl">
                    <a:srgbClr val="000000">
                      <a:alpha val="43137"/>
                    </a:srgbClr>
                  </a:outerShdw>
                </a:effectLst>
              </a:rPr>
              <a:t>(a, b)</a:t>
            </a:r>
            <a:r>
              <a:rPr lang="zh-TW" altLang="en-US" sz="1400" b="1" dirty="0" smtClean="0">
                <a:solidFill>
                  <a:srgbClr val="7030A0"/>
                </a:solidFill>
                <a:effectLst>
                  <a:outerShdw blurRad="38100" dist="38100" dir="2700000" algn="tl">
                    <a:srgbClr val="000000">
                      <a:alpha val="43137"/>
                    </a:srgbClr>
                  </a:outerShdw>
                </a:effectLst>
              </a:rPr>
              <a:t> </a:t>
            </a:r>
            <a:r>
              <a:rPr lang="en-US" altLang="zh-TW" sz="1400" dirty="0" smtClean="0"/>
              <a:t>);</a:t>
            </a:r>
            <a:endParaRPr lang="en-US" altLang="zh-TW" sz="1400" dirty="0"/>
          </a:p>
          <a:p>
            <a:r>
              <a:rPr lang="zh-TW" altLang="en-US" dirty="0" smtClean="0"/>
              <a:t>  </a:t>
            </a:r>
            <a:r>
              <a:rPr lang="en-US" altLang="zh-TW" dirty="0" smtClean="0"/>
              <a:t>return </a:t>
            </a:r>
            <a:r>
              <a:rPr lang="en-US" altLang="zh-TW" dirty="0"/>
              <a:t>0</a:t>
            </a:r>
            <a:r>
              <a:rPr lang="en-US" altLang="zh-TW" dirty="0" smtClean="0"/>
              <a:t>;</a:t>
            </a:r>
            <a:endParaRPr lang="en-US" altLang="zh-TW" dirty="0"/>
          </a:p>
          <a:p>
            <a:r>
              <a:rPr lang="en-US" altLang="zh-TW" dirty="0"/>
              <a:t>}</a:t>
            </a:r>
            <a:endParaRPr lang="zh-TW" altLang="en-US" dirty="0"/>
          </a:p>
        </p:txBody>
      </p:sp>
      <p:sp>
        <p:nvSpPr>
          <p:cNvPr id="6" name="矩形 5"/>
          <p:cNvSpPr/>
          <p:nvPr/>
        </p:nvSpPr>
        <p:spPr>
          <a:xfrm>
            <a:off x="2498800" y="313394"/>
            <a:ext cx="5883200" cy="369332"/>
          </a:xfrm>
          <a:prstGeom prst="rect">
            <a:avLst/>
          </a:prstGeom>
        </p:spPr>
        <p:txBody>
          <a:bodyPr wrap="square">
            <a:spAutoFit/>
          </a:bodyPr>
          <a:lstStyle/>
          <a:p>
            <a:r>
              <a:rPr lang="en-US" altLang="zh-TW" dirty="0" err="1"/>
              <a:t>objdump</a:t>
            </a:r>
            <a:r>
              <a:rPr lang="en-US" altLang="zh-TW" dirty="0"/>
              <a:t> -D -M intel -j .text add2 --no-show-raw-</a:t>
            </a:r>
            <a:r>
              <a:rPr lang="en-US" altLang="zh-TW" dirty="0" err="1"/>
              <a:t>insn</a:t>
            </a:r>
            <a:r>
              <a:rPr lang="en-US" altLang="zh-TW" dirty="0"/>
              <a:t> </a:t>
            </a:r>
            <a:endParaRPr lang="zh-TW" altLang="en-US" dirty="0"/>
          </a:p>
        </p:txBody>
      </p:sp>
    </p:spTree>
    <p:extLst>
      <p:ext uri="{BB962C8B-B14F-4D97-AF65-F5344CB8AC3E}">
        <p14:creationId xmlns:p14="http://schemas.microsoft.com/office/powerpoint/2010/main" val="41610411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527500" y="774194"/>
            <a:ext cx="4359200" cy="4031873"/>
          </a:xfrm>
          <a:prstGeom prst="rect">
            <a:avLst/>
          </a:prstGeom>
          <a:solidFill>
            <a:schemeClr val="accent6">
              <a:lumMod val="40000"/>
              <a:lumOff val="60000"/>
            </a:schemeClr>
          </a:solidFill>
        </p:spPr>
        <p:txBody>
          <a:bodyPr wrap="square">
            <a:spAutoFit/>
          </a:bodyPr>
          <a:lstStyle/>
          <a:p>
            <a:r>
              <a:rPr lang="en-US" altLang="zh-TW" sz="1600" dirty="0"/>
              <a:t>000005c8 &lt;main&gt;:</a:t>
            </a:r>
          </a:p>
          <a:p>
            <a:r>
              <a:rPr lang="en-US" altLang="zh-TW" sz="1600" dirty="0"/>
              <a:t> 5c8:	lea    </a:t>
            </a:r>
            <a:r>
              <a:rPr lang="en-US" altLang="zh-TW" sz="1600" dirty="0" err="1"/>
              <a:t>ecx</a:t>
            </a:r>
            <a:r>
              <a:rPr lang="en-US" altLang="zh-TW" sz="1600" dirty="0"/>
              <a:t>,[esp+0x4]</a:t>
            </a:r>
          </a:p>
          <a:p>
            <a:r>
              <a:rPr lang="en-US" altLang="zh-TW" sz="1600" dirty="0"/>
              <a:t> 5cc:	and    esp,0xfffffff0</a:t>
            </a:r>
          </a:p>
          <a:p>
            <a:r>
              <a:rPr lang="en-US" altLang="zh-TW" sz="1600" dirty="0"/>
              <a:t> 5cf:	push   DWORD PTR [ecx-0x4]</a:t>
            </a:r>
          </a:p>
          <a:p>
            <a:r>
              <a:rPr lang="en-US" altLang="zh-TW" sz="1600" dirty="0"/>
              <a:t> 5d2:	push   </a:t>
            </a:r>
            <a:r>
              <a:rPr lang="en-US" altLang="zh-TW" sz="1600" dirty="0" err="1"/>
              <a:t>ebp</a:t>
            </a:r>
            <a:endParaRPr lang="en-US" altLang="zh-TW" sz="1600" dirty="0"/>
          </a:p>
          <a:p>
            <a:r>
              <a:rPr lang="en-US" altLang="zh-TW" sz="1600" dirty="0"/>
              <a:t> 5d3:	</a:t>
            </a:r>
            <a:r>
              <a:rPr lang="en-US" altLang="zh-TW" sz="1600" dirty="0" err="1"/>
              <a:t>mov</a:t>
            </a:r>
            <a:r>
              <a:rPr lang="en-US" altLang="zh-TW" sz="1600" dirty="0"/>
              <a:t>    </a:t>
            </a:r>
            <a:r>
              <a:rPr lang="en-US" altLang="zh-TW" sz="1600" dirty="0" err="1"/>
              <a:t>ebp,esp</a:t>
            </a:r>
            <a:endParaRPr lang="en-US" altLang="zh-TW" sz="1600" dirty="0"/>
          </a:p>
          <a:p>
            <a:r>
              <a:rPr lang="en-US" altLang="zh-TW" sz="1600" dirty="0"/>
              <a:t> 5d5:	push   </a:t>
            </a:r>
            <a:r>
              <a:rPr lang="en-US" altLang="zh-TW" sz="1600" dirty="0" err="1"/>
              <a:t>ebx</a:t>
            </a:r>
            <a:endParaRPr lang="en-US" altLang="zh-TW" sz="1600" dirty="0"/>
          </a:p>
          <a:p>
            <a:r>
              <a:rPr lang="en-US" altLang="zh-TW" sz="1600" dirty="0"/>
              <a:t> 5d6:	push   </a:t>
            </a:r>
            <a:r>
              <a:rPr lang="en-US" altLang="zh-TW" sz="1600" dirty="0" err="1"/>
              <a:t>ecx</a:t>
            </a:r>
            <a:endParaRPr lang="en-US" altLang="zh-TW" sz="1600" dirty="0"/>
          </a:p>
          <a:p>
            <a:r>
              <a:rPr lang="en-US" altLang="zh-TW" sz="1600" dirty="0"/>
              <a:t> 5d7:	sub    esp,0x10</a:t>
            </a:r>
          </a:p>
          <a:p>
            <a:r>
              <a:rPr lang="en-US" altLang="zh-TW" sz="1600" dirty="0"/>
              <a:t> 5da:	call   470 &lt;__x86.get_pc_thunk.bx&gt;</a:t>
            </a:r>
          </a:p>
          <a:p>
            <a:r>
              <a:rPr lang="en-US" altLang="zh-TW" sz="1600" dirty="0"/>
              <a:t> 5df:	add    ebx,0x1a21</a:t>
            </a:r>
          </a:p>
          <a:p>
            <a:r>
              <a:rPr lang="en-US" altLang="zh-TW" sz="1600" b="1" dirty="0">
                <a:solidFill>
                  <a:srgbClr val="FF0000"/>
                </a:solidFill>
                <a:effectLst>
                  <a:outerShdw blurRad="38100" dist="38100" dir="2700000" algn="tl">
                    <a:srgbClr val="000000">
                      <a:alpha val="43137"/>
                    </a:srgbClr>
                  </a:outerShdw>
                </a:effectLst>
              </a:rPr>
              <a:t> 5e5:	</a:t>
            </a:r>
            <a:r>
              <a:rPr lang="en-US" altLang="zh-TW" sz="1600" b="1" dirty="0" err="1">
                <a:solidFill>
                  <a:srgbClr val="FF0000"/>
                </a:solidFill>
                <a:effectLst>
                  <a:outerShdw blurRad="38100" dist="38100" dir="2700000" algn="tl">
                    <a:srgbClr val="000000">
                      <a:alpha val="43137"/>
                    </a:srgbClr>
                  </a:outerShdw>
                </a:effectLst>
              </a:rPr>
              <a:t>mov</a:t>
            </a:r>
            <a:r>
              <a:rPr lang="en-US" altLang="zh-TW" sz="1600" b="1" dirty="0">
                <a:solidFill>
                  <a:srgbClr val="FF0000"/>
                </a:solidFill>
                <a:effectLst>
                  <a:outerShdw blurRad="38100" dist="38100" dir="2700000" algn="tl">
                    <a:srgbClr val="000000">
                      <a:alpha val="43137"/>
                    </a:srgbClr>
                  </a:outerShdw>
                </a:effectLst>
              </a:rPr>
              <a:t>    DWORD PTR [ebp-0xc],0x2</a:t>
            </a:r>
          </a:p>
          <a:p>
            <a:r>
              <a:rPr lang="en-US" altLang="zh-TW" sz="1600" b="1" dirty="0">
                <a:solidFill>
                  <a:srgbClr val="FF0000"/>
                </a:solidFill>
                <a:effectLst>
                  <a:outerShdw blurRad="38100" dist="38100" dir="2700000" algn="tl">
                    <a:srgbClr val="000000">
                      <a:alpha val="43137"/>
                    </a:srgbClr>
                  </a:outerShdw>
                </a:effectLst>
              </a:rPr>
              <a:t> 5ec:	</a:t>
            </a:r>
            <a:r>
              <a:rPr lang="en-US" altLang="zh-TW" sz="1600" b="1" dirty="0" err="1">
                <a:solidFill>
                  <a:srgbClr val="FF0000"/>
                </a:solidFill>
                <a:effectLst>
                  <a:outerShdw blurRad="38100" dist="38100" dir="2700000" algn="tl">
                    <a:srgbClr val="000000">
                      <a:alpha val="43137"/>
                    </a:srgbClr>
                  </a:outerShdw>
                </a:effectLst>
              </a:rPr>
              <a:t>mov</a:t>
            </a:r>
            <a:r>
              <a:rPr lang="en-US" altLang="zh-TW" sz="1600" b="1" dirty="0">
                <a:solidFill>
                  <a:srgbClr val="FF0000"/>
                </a:solidFill>
                <a:effectLst>
                  <a:outerShdw blurRad="38100" dist="38100" dir="2700000" algn="tl">
                    <a:srgbClr val="000000">
                      <a:alpha val="43137"/>
                    </a:srgbClr>
                  </a:outerShdw>
                </a:effectLst>
              </a:rPr>
              <a:t>    DWORD PTR [ebp-0x10],0x3</a:t>
            </a:r>
          </a:p>
          <a:p>
            <a:r>
              <a:rPr lang="en-US" altLang="zh-TW" sz="1600" b="1" dirty="0">
                <a:solidFill>
                  <a:srgbClr val="7030A0"/>
                </a:solidFill>
                <a:effectLst>
                  <a:outerShdw blurRad="38100" dist="38100" dir="2700000" algn="tl">
                    <a:srgbClr val="000000">
                      <a:alpha val="43137"/>
                    </a:srgbClr>
                  </a:outerShdw>
                </a:effectLst>
              </a:rPr>
              <a:t> 5f3:	push   DWORD PTR [ebp-0x10]</a:t>
            </a:r>
          </a:p>
          <a:p>
            <a:r>
              <a:rPr lang="en-US" altLang="zh-TW" sz="1600" b="1" dirty="0">
                <a:solidFill>
                  <a:srgbClr val="7030A0"/>
                </a:solidFill>
                <a:effectLst>
                  <a:outerShdw blurRad="38100" dist="38100" dir="2700000" algn="tl">
                    <a:srgbClr val="000000">
                      <a:alpha val="43137"/>
                    </a:srgbClr>
                  </a:outerShdw>
                </a:effectLst>
              </a:rPr>
              <a:t> 5f6:	push   DWORD PTR [ebp-0xc]</a:t>
            </a:r>
          </a:p>
          <a:p>
            <a:r>
              <a:rPr lang="en-US" altLang="zh-TW" sz="1600" b="1" dirty="0">
                <a:solidFill>
                  <a:srgbClr val="7030A0"/>
                </a:solidFill>
                <a:effectLst>
                  <a:outerShdw blurRad="38100" dist="38100" dir="2700000" algn="tl">
                    <a:srgbClr val="000000">
                      <a:alpha val="43137"/>
                    </a:srgbClr>
                  </a:outerShdw>
                </a:effectLst>
              </a:rPr>
              <a:t> 5f9:	call   5a0 &lt;add</a:t>
            </a:r>
            <a:r>
              <a:rPr lang="en-US" altLang="zh-TW" sz="1600" b="1" dirty="0" smtClean="0">
                <a:solidFill>
                  <a:srgbClr val="7030A0"/>
                </a:solidFill>
                <a:effectLst>
                  <a:outerShdw blurRad="38100" dist="38100" dir="2700000" algn="tl">
                    <a:srgbClr val="000000">
                      <a:alpha val="43137"/>
                    </a:srgbClr>
                  </a:outerShdw>
                </a:effectLst>
              </a:rPr>
              <a:t>&gt;</a:t>
            </a:r>
            <a:endParaRPr lang="en-US" altLang="zh-TW" sz="1600" b="1" dirty="0">
              <a:solidFill>
                <a:srgbClr val="7030A0"/>
              </a:solidFill>
              <a:effectLst>
                <a:outerShdw blurRad="38100" dist="38100" dir="2700000" algn="tl">
                  <a:srgbClr val="000000">
                    <a:alpha val="43137"/>
                  </a:srgbClr>
                </a:outerShdw>
              </a:effectLst>
            </a:endParaRPr>
          </a:p>
        </p:txBody>
      </p:sp>
      <p:sp>
        <p:nvSpPr>
          <p:cNvPr id="5" name="矩形 4"/>
          <p:cNvSpPr/>
          <p:nvPr/>
        </p:nvSpPr>
        <p:spPr>
          <a:xfrm>
            <a:off x="526676" y="993802"/>
            <a:ext cx="2673723" cy="4247317"/>
          </a:xfrm>
          <a:prstGeom prst="rect">
            <a:avLst/>
          </a:prstGeom>
          <a:solidFill>
            <a:schemeClr val="accent4">
              <a:lumMod val="20000"/>
              <a:lumOff val="80000"/>
            </a:schemeClr>
          </a:solidFill>
        </p:spPr>
        <p:txBody>
          <a:bodyPr wrap="square">
            <a:spAutoFit/>
          </a:bodyPr>
          <a:lstStyle/>
          <a:p>
            <a:r>
              <a:rPr lang="en-US" altLang="zh-TW" dirty="0"/>
              <a:t>#include &lt;</a:t>
            </a:r>
            <a:r>
              <a:rPr lang="en-US" altLang="zh-TW" dirty="0" err="1"/>
              <a:t>stdio.h</a:t>
            </a:r>
            <a:r>
              <a:rPr lang="en-US" altLang="zh-TW" dirty="0"/>
              <a:t>&gt;</a:t>
            </a:r>
          </a:p>
          <a:p>
            <a:r>
              <a:rPr lang="en-US" altLang="zh-TW" dirty="0" err="1"/>
              <a:t>int</a:t>
            </a:r>
            <a:r>
              <a:rPr lang="en-US" altLang="zh-TW" dirty="0"/>
              <a:t> add(</a:t>
            </a:r>
            <a:r>
              <a:rPr lang="en-US" altLang="zh-TW" dirty="0" err="1"/>
              <a:t>int</a:t>
            </a:r>
            <a:r>
              <a:rPr lang="en-US" altLang="zh-TW" dirty="0"/>
              <a:t> x, </a:t>
            </a:r>
            <a:r>
              <a:rPr lang="en-US" altLang="zh-TW" dirty="0" err="1"/>
              <a:t>int</a:t>
            </a:r>
            <a:r>
              <a:rPr lang="en-US" altLang="zh-TW" dirty="0"/>
              <a:t> y)</a:t>
            </a:r>
          </a:p>
          <a:p>
            <a:r>
              <a:rPr lang="en-US" altLang="zh-TW" dirty="0"/>
              <a:t>{</a:t>
            </a:r>
          </a:p>
          <a:p>
            <a:pPr lvl="1"/>
            <a:r>
              <a:rPr lang="en-US" altLang="zh-TW" dirty="0" err="1"/>
              <a:t>int</a:t>
            </a:r>
            <a:r>
              <a:rPr lang="en-US" altLang="zh-TW" dirty="0"/>
              <a:t> sum = 0;</a:t>
            </a:r>
          </a:p>
          <a:p>
            <a:pPr lvl="1"/>
            <a:r>
              <a:rPr lang="en-US" altLang="zh-TW" dirty="0"/>
              <a:t>sum += x;</a:t>
            </a:r>
          </a:p>
          <a:p>
            <a:pPr lvl="1"/>
            <a:r>
              <a:rPr lang="en-US" altLang="zh-TW" dirty="0"/>
              <a:t>sum += y;</a:t>
            </a:r>
          </a:p>
          <a:p>
            <a:pPr lvl="1"/>
            <a:r>
              <a:rPr lang="en-US" altLang="zh-TW" dirty="0"/>
              <a:t>return sum;</a:t>
            </a:r>
          </a:p>
          <a:p>
            <a:r>
              <a:rPr lang="en-US" altLang="zh-TW" dirty="0"/>
              <a:t>}</a:t>
            </a:r>
          </a:p>
          <a:p>
            <a:endParaRPr lang="en-US" altLang="zh-TW" dirty="0" smtClean="0"/>
          </a:p>
          <a:p>
            <a:r>
              <a:rPr lang="en-US" altLang="zh-TW" dirty="0" err="1" smtClean="0"/>
              <a:t>int</a:t>
            </a:r>
            <a:r>
              <a:rPr lang="en-US" altLang="zh-TW" dirty="0" smtClean="0"/>
              <a:t> </a:t>
            </a:r>
            <a:r>
              <a:rPr lang="en-US" altLang="zh-TW" dirty="0"/>
              <a:t>main()</a:t>
            </a:r>
          </a:p>
          <a:p>
            <a:r>
              <a:rPr lang="en-US" altLang="zh-TW" dirty="0"/>
              <a:t>{</a:t>
            </a:r>
          </a:p>
          <a:p>
            <a:r>
              <a:rPr lang="zh-TW" altLang="en-US" b="1" dirty="0" smtClean="0">
                <a:solidFill>
                  <a:srgbClr val="FF0000"/>
                </a:solidFill>
                <a:effectLst>
                  <a:outerShdw blurRad="38100" dist="38100" dir="2700000" algn="tl">
                    <a:srgbClr val="000000">
                      <a:alpha val="43137"/>
                    </a:srgbClr>
                  </a:outerShdw>
                </a:effectLst>
              </a:rPr>
              <a:t>  </a:t>
            </a:r>
            <a:r>
              <a:rPr lang="en-US" altLang="zh-TW" b="1" dirty="0" err="1" smtClean="0">
                <a:solidFill>
                  <a:srgbClr val="FF0000"/>
                </a:solidFill>
                <a:effectLst>
                  <a:outerShdw blurRad="38100" dist="38100" dir="2700000" algn="tl">
                    <a:srgbClr val="000000">
                      <a:alpha val="43137"/>
                    </a:srgbClr>
                  </a:outerShdw>
                </a:effectLst>
              </a:rPr>
              <a:t>int</a:t>
            </a:r>
            <a:r>
              <a:rPr lang="en-US" altLang="zh-TW" b="1" dirty="0" smtClean="0">
                <a:solidFill>
                  <a:srgbClr val="FF0000"/>
                </a:solidFill>
                <a:effectLst>
                  <a:outerShdw blurRad="38100" dist="38100" dir="2700000" algn="tl">
                    <a:srgbClr val="000000">
                      <a:alpha val="43137"/>
                    </a:srgbClr>
                  </a:outerShdw>
                </a:effectLst>
              </a:rPr>
              <a:t> </a:t>
            </a:r>
            <a:r>
              <a:rPr lang="en-US" altLang="zh-TW" b="1" dirty="0">
                <a:solidFill>
                  <a:srgbClr val="FF0000"/>
                </a:solidFill>
                <a:effectLst>
                  <a:outerShdw blurRad="38100" dist="38100" dir="2700000" algn="tl">
                    <a:srgbClr val="000000">
                      <a:alpha val="43137"/>
                    </a:srgbClr>
                  </a:outerShdw>
                </a:effectLst>
              </a:rPr>
              <a:t>a = 2, b = 3;</a:t>
            </a:r>
          </a:p>
          <a:p>
            <a:r>
              <a:rPr lang="zh-TW" altLang="en-US" dirty="0" smtClean="0"/>
              <a:t>  </a:t>
            </a:r>
            <a:r>
              <a:rPr lang="en-US" altLang="zh-TW" dirty="0" err="1" smtClean="0"/>
              <a:t>printf</a:t>
            </a:r>
            <a:r>
              <a:rPr lang="en-US" altLang="zh-TW" dirty="0" smtClean="0"/>
              <a:t>(“%d\</a:t>
            </a:r>
            <a:r>
              <a:rPr lang="en-US" altLang="zh-TW" dirty="0" err="1" smtClean="0"/>
              <a:t>n”,</a:t>
            </a:r>
            <a:r>
              <a:rPr lang="en-US" altLang="zh-TW" b="1" dirty="0" err="1" smtClean="0">
                <a:solidFill>
                  <a:srgbClr val="7030A0"/>
                </a:solidFill>
                <a:effectLst>
                  <a:outerShdw blurRad="38100" dist="38100" dir="2700000" algn="tl">
                    <a:srgbClr val="000000">
                      <a:alpha val="43137"/>
                    </a:srgbClr>
                  </a:outerShdw>
                </a:effectLst>
              </a:rPr>
              <a:t>add</a:t>
            </a:r>
            <a:r>
              <a:rPr lang="en-US" altLang="zh-TW" b="1" dirty="0" smtClean="0">
                <a:solidFill>
                  <a:srgbClr val="7030A0"/>
                </a:solidFill>
                <a:effectLst>
                  <a:outerShdw blurRad="38100" dist="38100" dir="2700000" algn="tl">
                    <a:srgbClr val="000000">
                      <a:alpha val="43137"/>
                    </a:srgbClr>
                  </a:outerShdw>
                </a:effectLst>
              </a:rPr>
              <a:t>(a, b)</a:t>
            </a:r>
            <a:r>
              <a:rPr lang="zh-TW" altLang="en-US" b="1" dirty="0" smtClean="0">
                <a:solidFill>
                  <a:srgbClr val="7030A0"/>
                </a:solidFill>
                <a:effectLst>
                  <a:outerShdw blurRad="38100" dist="38100" dir="2700000" algn="tl">
                    <a:srgbClr val="000000">
                      <a:alpha val="43137"/>
                    </a:srgbClr>
                  </a:outerShdw>
                </a:effectLst>
              </a:rPr>
              <a:t> </a:t>
            </a:r>
            <a:r>
              <a:rPr lang="en-US" altLang="zh-TW" dirty="0" smtClean="0"/>
              <a:t>);</a:t>
            </a:r>
            <a:endParaRPr lang="en-US" altLang="zh-TW" dirty="0"/>
          </a:p>
          <a:p>
            <a:r>
              <a:rPr lang="zh-TW" altLang="en-US" dirty="0" smtClean="0"/>
              <a:t>  </a:t>
            </a:r>
            <a:r>
              <a:rPr lang="en-US" altLang="zh-TW" dirty="0" smtClean="0"/>
              <a:t>return </a:t>
            </a:r>
            <a:r>
              <a:rPr lang="en-US" altLang="zh-TW" dirty="0"/>
              <a:t>0</a:t>
            </a:r>
            <a:r>
              <a:rPr lang="en-US" altLang="zh-TW" dirty="0" smtClean="0"/>
              <a:t>;</a:t>
            </a:r>
            <a:endParaRPr lang="en-US" altLang="zh-TW" dirty="0"/>
          </a:p>
          <a:p>
            <a:r>
              <a:rPr lang="en-US" altLang="zh-TW" dirty="0"/>
              <a:t>}</a:t>
            </a:r>
            <a:endParaRPr lang="zh-TW" altLang="en-US" dirty="0"/>
          </a:p>
        </p:txBody>
      </p:sp>
      <p:sp>
        <p:nvSpPr>
          <p:cNvPr id="6" name="矩形 5"/>
          <p:cNvSpPr/>
          <p:nvPr/>
        </p:nvSpPr>
        <p:spPr>
          <a:xfrm>
            <a:off x="3200399" y="246995"/>
            <a:ext cx="5387900" cy="369332"/>
          </a:xfrm>
          <a:prstGeom prst="rect">
            <a:avLst/>
          </a:prstGeom>
        </p:spPr>
        <p:txBody>
          <a:bodyPr wrap="square">
            <a:spAutoFit/>
          </a:bodyPr>
          <a:lstStyle/>
          <a:p>
            <a:r>
              <a:rPr lang="en-US" altLang="zh-TW" dirty="0" err="1"/>
              <a:t>objdump</a:t>
            </a:r>
            <a:r>
              <a:rPr lang="en-US" altLang="zh-TW" dirty="0"/>
              <a:t> -D -M intel -j .text add2 --no-show-raw-</a:t>
            </a:r>
            <a:r>
              <a:rPr lang="en-US" altLang="zh-TW" dirty="0" err="1"/>
              <a:t>insn</a:t>
            </a:r>
            <a:r>
              <a:rPr lang="en-US" altLang="zh-TW" dirty="0"/>
              <a:t> </a:t>
            </a:r>
            <a:endParaRPr lang="zh-TW" altLang="en-US" dirty="0"/>
          </a:p>
        </p:txBody>
      </p:sp>
      <p:cxnSp>
        <p:nvCxnSpPr>
          <p:cNvPr id="8" name="直線單箭頭接點 7"/>
          <p:cNvCxnSpPr/>
          <p:nvPr/>
        </p:nvCxnSpPr>
        <p:spPr>
          <a:xfrm flipV="1">
            <a:off x="6400800" y="4622800"/>
            <a:ext cx="2070100" cy="2540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單箭頭接點 9"/>
          <p:cNvCxnSpPr/>
          <p:nvPr/>
        </p:nvCxnSpPr>
        <p:spPr>
          <a:xfrm>
            <a:off x="3403600" y="993802"/>
            <a:ext cx="12700" cy="2752698"/>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90777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2734968" y="1097862"/>
            <a:ext cx="4383741" cy="4947338"/>
          </a:xfrm>
          <a:solidFill>
            <a:schemeClr val="accent6">
              <a:lumMod val="20000"/>
              <a:lumOff val="80000"/>
            </a:schemeClr>
          </a:solidFill>
        </p:spPr>
        <p:txBody>
          <a:bodyPr>
            <a:noAutofit/>
          </a:bodyPr>
          <a:lstStyle/>
          <a:p>
            <a:pPr marL="0" indent="0">
              <a:buNone/>
            </a:pPr>
            <a:r>
              <a:rPr lang="en-US" altLang="zh-TW" sz="1600" dirty="0"/>
              <a:t>000005a0 &lt;add&gt;:</a:t>
            </a:r>
          </a:p>
          <a:p>
            <a:pPr marL="0" indent="0">
              <a:buNone/>
            </a:pPr>
            <a:r>
              <a:rPr lang="en-US" altLang="zh-TW" sz="1600" b="1" dirty="0">
                <a:solidFill>
                  <a:srgbClr val="7030A0"/>
                </a:solidFill>
                <a:effectLst>
                  <a:outerShdw blurRad="38100" dist="38100" dir="2700000" algn="tl">
                    <a:srgbClr val="000000">
                      <a:alpha val="43137"/>
                    </a:srgbClr>
                  </a:outerShdw>
                </a:effectLst>
              </a:rPr>
              <a:t> 5a0:	push   </a:t>
            </a:r>
            <a:r>
              <a:rPr lang="en-US" altLang="zh-TW" sz="1600" b="1" dirty="0" err="1">
                <a:solidFill>
                  <a:srgbClr val="7030A0"/>
                </a:solidFill>
                <a:effectLst>
                  <a:outerShdw blurRad="38100" dist="38100" dir="2700000" algn="tl">
                    <a:srgbClr val="000000">
                      <a:alpha val="43137"/>
                    </a:srgbClr>
                  </a:outerShdw>
                </a:effectLst>
              </a:rPr>
              <a:t>ebp</a:t>
            </a:r>
            <a:endParaRPr lang="en-US" altLang="zh-TW" sz="1600" b="1" dirty="0">
              <a:solidFill>
                <a:srgbClr val="7030A0"/>
              </a:solidFill>
              <a:effectLst>
                <a:outerShdw blurRad="38100" dist="38100" dir="2700000" algn="tl">
                  <a:srgbClr val="000000">
                    <a:alpha val="43137"/>
                  </a:srgbClr>
                </a:outerShdw>
              </a:effectLst>
            </a:endParaRPr>
          </a:p>
          <a:p>
            <a:pPr marL="0" indent="0">
              <a:buNone/>
            </a:pPr>
            <a:r>
              <a:rPr lang="en-US" altLang="zh-TW" sz="1600" b="1" dirty="0">
                <a:solidFill>
                  <a:srgbClr val="7030A0"/>
                </a:solidFill>
                <a:effectLst>
                  <a:outerShdw blurRad="38100" dist="38100" dir="2700000" algn="tl">
                    <a:srgbClr val="000000">
                      <a:alpha val="43137"/>
                    </a:srgbClr>
                  </a:outerShdw>
                </a:effectLst>
              </a:rPr>
              <a:t> 5a1:	</a:t>
            </a:r>
            <a:r>
              <a:rPr lang="en-US" altLang="zh-TW" sz="1600" b="1" dirty="0" err="1">
                <a:solidFill>
                  <a:srgbClr val="7030A0"/>
                </a:solidFill>
                <a:effectLst>
                  <a:outerShdw blurRad="38100" dist="38100" dir="2700000" algn="tl">
                    <a:srgbClr val="000000">
                      <a:alpha val="43137"/>
                    </a:srgbClr>
                  </a:outerShdw>
                </a:effectLst>
              </a:rPr>
              <a:t>mov</a:t>
            </a:r>
            <a:r>
              <a:rPr lang="en-US" altLang="zh-TW" sz="1600" b="1" dirty="0">
                <a:solidFill>
                  <a:srgbClr val="7030A0"/>
                </a:solidFill>
                <a:effectLst>
                  <a:outerShdw blurRad="38100" dist="38100" dir="2700000" algn="tl">
                    <a:srgbClr val="000000">
                      <a:alpha val="43137"/>
                    </a:srgbClr>
                  </a:outerShdw>
                </a:effectLst>
              </a:rPr>
              <a:t>    </a:t>
            </a:r>
            <a:r>
              <a:rPr lang="en-US" altLang="zh-TW" sz="1600" b="1" dirty="0" err="1">
                <a:solidFill>
                  <a:srgbClr val="7030A0"/>
                </a:solidFill>
                <a:effectLst>
                  <a:outerShdw blurRad="38100" dist="38100" dir="2700000" algn="tl">
                    <a:srgbClr val="000000">
                      <a:alpha val="43137"/>
                    </a:srgbClr>
                  </a:outerShdw>
                </a:effectLst>
              </a:rPr>
              <a:t>ebp,esp</a:t>
            </a:r>
            <a:endParaRPr lang="en-US" altLang="zh-TW" sz="1600" b="1" dirty="0">
              <a:solidFill>
                <a:srgbClr val="7030A0"/>
              </a:solidFill>
              <a:effectLst>
                <a:outerShdw blurRad="38100" dist="38100" dir="2700000" algn="tl">
                  <a:srgbClr val="000000">
                    <a:alpha val="43137"/>
                  </a:srgbClr>
                </a:outerShdw>
              </a:effectLst>
            </a:endParaRPr>
          </a:p>
          <a:p>
            <a:pPr marL="0" indent="0">
              <a:buNone/>
            </a:pPr>
            <a:r>
              <a:rPr lang="en-US" altLang="zh-TW" sz="1600" dirty="0"/>
              <a:t> 5a3:	sub    esp,0x10</a:t>
            </a:r>
          </a:p>
          <a:p>
            <a:pPr marL="0" indent="0">
              <a:buNone/>
            </a:pPr>
            <a:r>
              <a:rPr lang="en-US" altLang="zh-TW" sz="1600" dirty="0"/>
              <a:t> 5a6:	call   623 &lt;__x86.get_pc_thunk.ax&gt;</a:t>
            </a:r>
          </a:p>
          <a:p>
            <a:pPr marL="0" indent="0">
              <a:buNone/>
            </a:pPr>
            <a:r>
              <a:rPr lang="en-US" altLang="zh-TW" sz="1600" dirty="0"/>
              <a:t> 5ab:	add    eax,0x1a55</a:t>
            </a:r>
          </a:p>
          <a:p>
            <a:pPr marL="0" indent="0">
              <a:buNone/>
            </a:pPr>
            <a:r>
              <a:rPr lang="en-US" altLang="zh-TW" sz="1600" b="1" dirty="0">
                <a:solidFill>
                  <a:srgbClr val="FF0000"/>
                </a:solidFill>
                <a:effectLst>
                  <a:outerShdw blurRad="38100" dist="38100" dir="2700000" algn="tl">
                    <a:srgbClr val="000000">
                      <a:alpha val="43137"/>
                    </a:srgbClr>
                  </a:outerShdw>
                </a:effectLst>
              </a:rPr>
              <a:t> 5b0:	</a:t>
            </a:r>
            <a:r>
              <a:rPr lang="en-US" altLang="zh-TW" sz="1600" b="1" dirty="0" err="1">
                <a:solidFill>
                  <a:srgbClr val="FF0000"/>
                </a:solidFill>
                <a:effectLst>
                  <a:outerShdw blurRad="38100" dist="38100" dir="2700000" algn="tl">
                    <a:srgbClr val="000000">
                      <a:alpha val="43137"/>
                    </a:srgbClr>
                  </a:outerShdw>
                </a:effectLst>
              </a:rPr>
              <a:t>mov</a:t>
            </a:r>
            <a:r>
              <a:rPr lang="en-US" altLang="zh-TW" sz="1600" b="1" dirty="0">
                <a:solidFill>
                  <a:srgbClr val="FF0000"/>
                </a:solidFill>
                <a:effectLst>
                  <a:outerShdw blurRad="38100" dist="38100" dir="2700000" algn="tl">
                    <a:srgbClr val="000000">
                      <a:alpha val="43137"/>
                    </a:srgbClr>
                  </a:outerShdw>
                </a:effectLst>
              </a:rPr>
              <a:t>    DWORD PTR [ebp-0x4],0x0</a:t>
            </a:r>
          </a:p>
          <a:p>
            <a:pPr marL="0" indent="0">
              <a:buNone/>
            </a:pPr>
            <a:r>
              <a:rPr lang="en-US" altLang="zh-TW" sz="1600" dirty="0"/>
              <a:t> </a:t>
            </a:r>
            <a:r>
              <a:rPr lang="en-US" altLang="zh-TW" sz="1600" b="1" dirty="0">
                <a:solidFill>
                  <a:schemeClr val="accent2">
                    <a:lumMod val="75000"/>
                  </a:schemeClr>
                </a:solidFill>
                <a:effectLst>
                  <a:outerShdw blurRad="38100" dist="38100" dir="2700000" algn="tl">
                    <a:srgbClr val="000000">
                      <a:alpha val="43137"/>
                    </a:srgbClr>
                  </a:outerShdw>
                </a:effectLst>
              </a:rPr>
              <a:t>5b7:	</a:t>
            </a:r>
            <a:r>
              <a:rPr lang="en-US" altLang="zh-TW" sz="1600" b="1" dirty="0" err="1">
                <a:solidFill>
                  <a:schemeClr val="accent2">
                    <a:lumMod val="75000"/>
                  </a:schemeClr>
                </a:solidFill>
                <a:effectLst>
                  <a:outerShdw blurRad="38100" dist="38100" dir="2700000" algn="tl">
                    <a:srgbClr val="000000">
                      <a:alpha val="43137"/>
                    </a:srgbClr>
                  </a:outerShdw>
                </a:effectLst>
              </a:rPr>
              <a:t>mov</a:t>
            </a:r>
            <a:r>
              <a:rPr lang="en-US" altLang="zh-TW" sz="1600" b="1" dirty="0">
                <a:solidFill>
                  <a:schemeClr val="accent2">
                    <a:lumMod val="75000"/>
                  </a:schemeClr>
                </a:solidFill>
                <a:effectLst>
                  <a:outerShdw blurRad="38100" dist="38100" dir="2700000" algn="tl">
                    <a:srgbClr val="000000">
                      <a:alpha val="43137"/>
                    </a:srgbClr>
                  </a:outerShdw>
                </a:effectLst>
              </a:rPr>
              <a:t>    </a:t>
            </a:r>
            <a:r>
              <a:rPr lang="en-US" altLang="zh-TW" sz="1600" b="1" dirty="0" err="1">
                <a:solidFill>
                  <a:schemeClr val="accent2">
                    <a:lumMod val="75000"/>
                  </a:schemeClr>
                </a:solidFill>
                <a:effectLst>
                  <a:outerShdw blurRad="38100" dist="38100" dir="2700000" algn="tl">
                    <a:srgbClr val="000000">
                      <a:alpha val="43137"/>
                    </a:srgbClr>
                  </a:outerShdw>
                </a:effectLst>
              </a:rPr>
              <a:t>eax,DWORD</a:t>
            </a:r>
            <a:r>
              <a:rPr lang="en-US" altLang="zh-TW" sz="1600" b="1" dirty="0">
                <a:solidFill>
                  <a:schemeClr val="accent2">
                    <a:lumMod val="75000"/>
                  </a:schemeClr>
                </a:solidFill>
                <a:effectLst>
                  <a:outerShdw blurRad="38100" dist="38100" dir="2700000" algn="tl">
                    <a:srgbClr val="000000">
                      <a:alpha val="43137"/>
                    </a:srgbClr>
                  </a:outerShdw>
                </a:effectLst>
              </a:rPr>
              <a:t> PTR [ebp+0x8]</a:t>
            </a:r>
          </a:p>
          <a:p>
            <a:pPr marL="0" indent="0">
              <a:buNone/>
            </a:pPr>
            <a:r>
              <a:rPr lang="en-US" altLang="zh-TW" sz="1600" b="1" dirty="0">
                <a:solidFill>
                  <a:schemeClr val="accent2">
                    <a:lumMod val="75000"/>
                  </a:schemeClr>
                </a:solidFill>
                <a:effectLst>
                  <a:outerShdw blurRad="38100" dist="38100" dir="2700000" algn="tl">
                    <a:srgbClr val="000000">
                      <a:alpha val="43137"/>
                    </a:srgbClr>
                  </a:outerShdw>
                </a:effectLst>
              </a:rPr>
              <a:t> 5ba:	add    DWORD PTR [ebp-0x4],</a:t>
            </a:r>
            <a:r>
              <a:rPr lang="en-US" altLang="zh-TW" sz="1600" b="1" dirty="0" err="1">
                <a:solidFill>
                  <a:schemeClr val="accent2">
                    <a:lumMod val="75000"/>
                  </a:schemeClr>
                </a:solidFill>
                <a:effectLst>
                  <a:outerShdw blurRad="38100" dist="38100" dir="2700000" algn="tl">
                    <a:srgbClr val="000000">
                      <a:alpha val="43137"/>
                    </a:srgbClr>
                  </a:outerShdw>
                </a:effectLst>
              </a:rPr>
              <a:t>eax</a:t>
            </a:r>
            <a:endParaRPr lang="en-US" altLang="zh-TW" sz="1600" b="1" dirty="0">
              <a:solidFill>
                <a:schemeClr val="accent2">
                  <a:lumMod val="75000"/>
                </a:schemeClr>
              </a:solidFill>
              <a:effectLst>
                <a:outerShdw blurRad="38100" dist="38100" dir="2700000" algn="tl">
                  <a:srgbClr val="000000">
                    <a:alpha val="43137"/>
                  </a:srgbClr>
                </a:outerShdw>
              </a:effectLst>
            </a:endParaRPr>
          </a:p>
          <a:p>
            <a:pPr marL="0" indent="0">
              <a:buNone/>
            </a:pPr>
            <a:r>
              <a:rPr lang="en-US" altLang="zh-TW" sz="1600" dirty="0"/>
              <a:t> </a:t>
            </a:r>
            <a:r>
              <a:rPr lang="en-US" altLang="zh-TW" sz="1600" b="1" dirty="0">
                <a:solidFill>
                  <a:srgbClr val="7030A0"/>
                </a:solidFill>
                <a:effectLst>
                  <a:outerShdw blurRad="38100" dist="38100" dir="2700000" algn="tl">
                    <a:srgbClr val="000000">
                      <a:alpha val="43137"/>
                    </a:srgbClr>
                  </a:outerShdw>
                </a:effectLst>
              </a:rPr>
              <a:t>5bd:	</a:t>
            </a:r>
            <a:r>
              <a:rPr lang="en-US" altLang="zh-TW" sz="1600" b="1" dirty="0" err="1">
                <a:solidFill>
                  <a:srgbClr val="7030A0"/>
                </a:solidFill>
                <a:effectLst>
                  <a:outerShdw blurRad="38100" dist="38100" dir="2700000" algn="tl">
                    <a:srgbClr val="000000">
                      <a:alpha val="43137"/>
                    </a:srgbClr>
                  </a:outerShdw>
                </a:effectLst>
              </a:rPr>
              <a:t>mov</a:t>
            </a:r>
            <a:r>
              <a:rPr lang="en-US" altLang="zh-TW" sz="1600" b="1" dirty="0">
                <a:solidFill>
                  <a:srgbClr val="7030A0"/>
                </a:solidFill>
                <a:effectLst>
                  <a:outerShdw blurRad="38100" dist="38100" dir="2700000" algn="tl">
                    <a:srgbClr val="000000">
                      <a:alpha val="43137"/>
                    </a:srgbClr>
                  </a:outerShdw>
                </a:effectLst>
              </a:rPr>
              <a:t>    </a:t>
            </a:r>
            <a:r>
              <a:rPr lang="en-US" altLang="zh-TW" sz="1600" b="1" dirty="0" err="1">
                <a:solidFill>
                  <a:srgbClr val="7030A0"/>
                </a:solidFill>
                <a:effectLst>
                  <a:outerShdw blurRad="38100" dist="38100" dir="2700000" algn="tl">
                    <a:srgbClr val="000000">
                      <a:alpha val="43137"/>
                    </a:srgbClr>
                  </a:outerShdw>
                </a:effectLst>
              </a:rPr>
              <a:t>eax,DWORD</a:t>
            </a:r>
            <a:r>
              <a:rPr lang="en-US" altLang="zh-TW" sz="1600" b="1" dirty="0">
                <a:solidFill>
                  <a:srgbClr val="7030A0"/>
                </a:solidFill>
                <a:effectLst>
                  <a:outerShdw blurRad="38100" dist="38100" dir="2700000" algn="tl">
                    <a:srgbClr val="000000">
                      <a:alpha val="43137"/>
                    </a:srgbClr>
                  </a:outerShdw>
                </a:effectLst>
              </a:rPr>
              <a:t> PTR [ebp+0xc]</a:t>
            </a:r>
          </a:p>
          <a:p>
            <a:pPr marL="0" indent="0">
              <a:buNone/>
            </a:pPr>
            <a:r>
              <a:rPr lang="en-US" altLang="zh-TW" sz="1600" b="1" dirty="0">
                <a:solidFill>
                  <a:srgbClr val="7030A0"/>
                </a:solidFill>
                <a:effectLst>
                  <a:outerShdw blurRad="38100" dist="38100" dir="2700000" algn="tl">
                    <a:srgbClr val="000000">
                      <a:alpha val="43137"/>
                    </a:srgbClr>
                  </a:outerShdw>
                </a:effectLst>
              </a:rPr>
              <a:t> 5c0:	add    DWORD PTR [ebp-0x4],</a:t>
            </a:r>
            <a:r>
              <a:rPr lang="en-US" altLang="zh-TW" sz="1600" b="1" dirty="0" err="1">
                <a:solidFill>
                  <a:srgbClr val="7030A0"/>
                </a:solidFill>
                <a:effectLst>
                  <a:outerShdw blurRad="38100" dist="38100" dir="2700000" algn="tl">
                    <a:srgbClr val="000000">
                      <a:alpha val="43137"/>
                    </a:srgbClr>
                  </a:outerShdw>
                </a:effectLst>
              </a:rPr>
              <a:t>eax</a:t>
            </a:r>
            <a:endParaRPr lang="en-US" altLang="zh-TW" sz="1600" b="1" dirty="0">
              <a:solidFill>
                <a:srgbClr val="7030A0"/>
              </a:solidFill>
              <a:effectLst>
                <a:outerShdw blurRad="38100" dist="38100" dir="2700000" algn="tl">
                  <a:srgbClr val="000000">
                    <a:alpha val="43137"/>
                  </a:srgbClr>
                </a:outerShdw>
              </a:effectLst>
            </a:endParaRPr>
          </a:p>
          <a:p>
            <a:pPr marL="0" indent="0">
              <a:buNone/>
            </a:pPr>
            <a:r>
              <a:rPr lang="en-US" altLang="zh-TW" sz="1600" dirty="0"/>
              <a:t> 5c3:	</a:t>
            </a:r>
            <a:r>
              <a:rPr lang="en-US" altLang="zh-TW" sz="1600" b="1" dirty="0" err="1">
                <a:solidFill>
                  <a:srgbClr val="C00000"/>
                </a:solidFill>
                <a:effectLst>
                  <a:outerShdw blurRad="38100" dist="38100" dir="2700000" algn="tl">
                    <a:srgbClr val="000000">
                      <a:alpha val="43137"/>
                    </a:srgbClr>
                  </a:outerShdw>
                </a:effectLst>
              </a:rPr>
              <a:t>mov</a:t>
            </a:r>
            <a:r>
              <a:rPr lang="en-US" altLang="zh-TW" sz="1600" b="1" dirty="0">
                <a:solidFill>
                  <a:srgbClr val="C00000"/>
                </a:solidFill>
                <a:effectLst>
                  <a:outerShdw blurRad="38100" dist="38100" dir="2700000" algn="tl">
                    <a:srgbClr val="000000">
                      <a:alpha val="43137"/>
                    </a:srgbClr>
                  </a:outerShdw>
                </a:effectLst>
              </a:rPr>
              <a:t>    </a:t>
            </a:r>
            <a:r>
              <a:rPr lang="en-US" altLang="zh-TW" sz="1600" b="1" dirty="0" err="1">
                <a:solidFill>
                  <a:srgbClr val="C00000"/>
                </a:solidFill>
                <a:effectLst>
                  <a:outerShdw blurRad="38100" dist="38100" dir="2700000" algn="tl">
                    <a:srgbClr val="000000">
                      <a:alpha val="43137"/>
                    </a:srgbClr>
                  </a:outerShdw>
                </a:effectLst>
              </a:rPr>
              <a:t>eax,DWORD</a:t>
            </a:r>
            <a:r>
              <a:rPr lang="en-US" altLang="zh-TW" sz="1600" b="1" dirty="0">
                <a:solidFill>
                  <a:srgbClr val="C00000"/>
                </a:solidFill>
                <a:effectLst>
                  <a:outerShdw blurRad="38100" dist="38100" dir="2700000" algn="tl">
                    <a:srgbClr val="000000">
                      <a:alpha val="43137"/>
                    </a:srgbClr>
                  </a:outerShdw>
                </a:effectLst>
              </a:rPr>
              <a:t> PTR [ebp-0x4]</a:t>
            </a:r>
          </a:p>
          <a:p>
            <a:pPr marL="0" indent="0">
              <a:buNone/>
            </a:pPr>
            <a:r>
              <a:rPr lang="en-US" altLang="zh-TW" sz="1600" b="1" dirty="0">
                <a:solidFill>
                  <a:srgbClr val="002060"/>
                </a:solidFill>
                <a:effectLst>
                  <a:outerShdw blurRad="38100" dist="38100" dir="2700000" algn="tl">
                    <a:srgbClr val="000000">
                      <a:alpha val="43137"/>
                    </a:srgbClr>
                  </a:outerShdw>
                </a:effectLst>
              </a:rPr>
              <a:t> 5c6:	leave  </a:t>
            </a:r>
          </a:p>
          <a:p>
            <a:pPr marL="0" indent="0">
              <a:buNone/>
            </a:pPr>
            <a:r>
              <a:rPr lang="en-US" altLang="zh-TW" sz="1600" b="1" dirty="0">
                <a:solidFill>
                  <a:srgbClr val="002060"/>
                </a:solidFill>
                <a:effectLst>
                  <a:outerShdw blurRad="38100" dist="38100" dir="2700000" algn="tl">
                    <a:srgbClr val="000000">
                      <a:alpha val="43137"/>
                    </a:srgbClr>
                  </a:outerShdw>
                </a:effectLst>
              </a:rPr>
              <a:t> 5c7:	ret    </a:t>
            </a:r>
          </a:p>
        </p:txBody>
      </p:sp>
      <p:sp>
        <p:nvSpPr>
          <p:cNvPr id="5" name="矩形 4"/>
          <p:cNvSpPr/>
          <p:nvPr/>
        </p:nvSpPr>
        <p:spPr>
          <a:xfrm>
            <a:off x="127735" y="1349401"/>
            <a:ext cx="2232212" cy="4185761"/>
          </a:xfrm>
          <a:prstGeom prst="rect">
            <a:avLst/>
          </a:prstGeom>
          <a:solidFill>
            <a:schemeClr val="accent4">
              <a:lumMod val="20000"/>
              <a:lumOff val="80000"/>
            </a:schemeClr>
          </a:solidFill>
        </p:spPr>
        <p:txBody>
          <a:bodyPr wrap="square">
            <a:spAutoFit/>
          </a:bodyPr>
          <a:lstStyle/>
          <a:p>
            <a:r>
              <a:rPr lang="en-US" altLang="zh-TW" dirty="0"/>
              <a:t>#include &lt;</a:t>
            </a:r>
            <a:r>
              <a:rPr lang="en-US" altLang="zh-TW" dirty="0" err="1"/>
              <a:t>stdio.h</a:t>
            </a:r>
            <a:r>
              <a:rPr lang="en-US" altLang="zh-TW" dirty="0"/>
              <a:t>&gt;</a:t>
            </a:r>
          </a:p>
          <a:p>
            <a:r>
              <a:rPr lang="en-US" altLang="zh-TW" dirty="0" err="1"/>
              <a:t>int</a:t>
            </a:r>
            <a:r>
              <a:rPr lang="en-US" altLang="zh-TW" dirty="0"/>
              <a:t> add(</a:t>
            </a:r>
            <a:r>
              <a:rPr lang="en-US" altLang="zh-TW" dirty="0" err="1"/>
              <a:t>int</a:t>
            </a:r>
            <a:r>
              <a:rPr lang="en-US" altLang="zh-TW" dirty="0"/>
              <a:t> x, </a:t>
            </a:r>
            <a:r>
              <a:rPr lang="en-US" altLang="zh-TW" dirty="0" err="1"/>
              <a:t>int</a:t>
            </a:r>
            <a:r>
              <a:rPr lang="en-US" altLang="zh-TW" dirty="0"/>
              <a:t> y)</a:t>
            </a:r>
          </a:p>
          <a:p>
            <a:r>
              <a:rPr lang="en-US" altLang="zh-TW" dirty="0"/>
              <a:t>{</a:t>
            </a:r>
          </a:p>
          <a:p>
            <a:pPr lvl="1"/>
            <a:r>
              <a:rPr lang="en-US" altLang="zh-TW" b="1" dirty="0" err="1">
                <a:solidFill>
                  <a:srgbClr val="FF0000"/>
                </a:solidFill>
                <a:effectLst>
                  <a:outerShdw blurRad="38100" dist="38100" dir="2700000" algn="tl">
                    <a:srgbClr val="000000">
                      <a:alpha val="43137"/>
                    </a:srgbClr>
                  </a:outerShdw>
                </a:effectLst>
              </a:rPr>
              <a:t>int</a:t>
            </a:r>
            <a:r>
              <a:rPr lang="en-US" altLang="zh-TW" b="1" dirty="0">
                <a:solidFill>
                  <a:srgbClr val="FF0000"/>
                </a:solidFill>
                <a:effectLst>
                  <a:outerShdw blurRad="38100" dist="38100" dir="2700000" algn="tl">
                    <a:srgbClr val="000000">
                      <a:alpha val="43137"/>
                    </a:srgbClr>
                  </a:outerShdw>
                </a:effectLst>
              </a:rPr>
              <a:t> sum = 0;</a:t>
            </a:r>
          </a:p>
          <a:p>
            <a:pPr lvl="1"/>
            <a:r>
              <a:rPr lang="en-US" altLang="zh-TW" b="1" dirty="0">
                <a:solidFill>
                  <a:schemeClr val="accent2">
                    <a:lumMod val="75000"/>
                  </a:schemeClr>
                </a:solidFill>
                <a:effectLst>
                  <a:outerShdw blurRad="38100" dist="38100" dir="2700000" algn="tl">
                    <a:srgbClr val="000000">
                      <a:alpha val="43137"/>
                    </a:srgbClr>
                  </a:outerShdw>
                </a:effectLst>
              </a:rPr>
              <a:t>sum += x;</a:t>
            </a:r>
          </a:p>
          <a:p>
            <a:pPr lvl="1"/>
            <a:r>
              <a:rPr lang="en-US" altLang="zh-TW" b="1" dirty="0">
                <a:solidFill>
                  <a:srgbClr val="7030A0"/>
                </a:solidFill>
                <a:effectLst>
                  <a:outerShdw blurRad="38100" dist="38100" dir="2700000" algn="tl">
                    <a:srgbClr val="000000">
                      <a:alpha val="43137"/>
                    </a:srgbClr>
                  </a:outerShdw>
                </a:effectLst>
              </a:rPr>
              <a:t>sum += y;</a:t>
            </a:r>
          </a:p>
          <a:p>
            <a:pPr lvl="1"/>
            <a:r>
              <a:rPr lang="en-US" altLang="zh-TW" b="1" dirty="0">
                <a:solidFill>
                  <a:srgbClr val="C00000"/>
                </a:solidFill>
                <a:effectLst>
                  <a:outerShdw blurRad="38100" dist="38100" dir="2700000" algn="tl">
                    <a:srgbClr val="000000">
                      <a:alpha val="43137"/>
                    </a:srgbClr>
                  </a:outerShdw>
                </a:effectLst>
              </a:rPr>
              <a:t>return sum;</a:t>
            </a:r>
          </a:p>
          <a:p>
            <a:r>
              <a:rPr lang="en-US" altLang="zh-TW" dirty="0"/>
              <a:t>}</a:t>
            </a:r>
          </a:p>
          <a:p>
            <a:endParaRPr lang="en-US" altLang="zh-TW" dirty="0" smtClean="0"/>
          </a:p>
          <a:p>
            <a:r>
              <a:rPr lang="en-US" altLang="zh-TW" dirty="0" err="1" smtClean="0"/>
              <a:t>int</a:t>
            </a:r>
            <a:r>
              <a:rPr lang="en-US" altLang="zh-TW" dirty="0" smtClean="0"/>
              <a:t> </a:t>
            </a:r>
            <a:r>
              <a:rPr lang="en-US" altLang="zh-TW" dirty="0"/>
              <a:t>main()</a:t>
            </a:r>
          </a:p>
          <a:p>
            <a:r>
              <a:rPr lang="en-US" altLang="zh-TW" dirty="0"/>
              <a:t>{</a:t>
            </a:r>
          </a:p>
          <a:p>
            <a:r>
              <a:rPr lang="zh-TW" altLang="en-US" b="1" dirty="0" smtClean="0">
                <a:solidFill>
                  <a:srgbClr val="FF0000"/>
                </a:solidFill>
                <a:effectLst>
                  <a:outerShdw blurRad="38100" dist="38100" dir="2700000" algn="tl">
                    <a:srgbClr val="000000">
                      <a:alpha val="43137"/>
                    </a:srgbClr>
                  </a:outerShdw>
                </a:effectLst>
              </a:rPr>
              <a:t>  </a:t>
            </a:r>
            <a:r>
              <a:rPr lang="en-US" altLang="zh-TW" dirty="0" err="1" smtClean="0"/>
              <a:t>int</a:t>
            </a:r>
            <a:r>
              <a:rPr lang="en-US" altLang="zh-TW" dirty="0" smtClean="0"/>
              <a:t> </a:t>
            </a:r>
            <a:r>
              <a:rPr lang="en-US" altLang="zh-TW" dirty="0"/>
              <a:t>a = 2, b = 3;</a:t>
            </a:r>
          </a:p>
          <a:p>
            <a:r>
              <a:rPr lang="zh-TW" altLang="en-US" sz="1400" dirty="0" smtClean="0"/>
              <a:t>  </a:t>
            </a:r>
            <a:r>
              <a:rPr lang="en-US" altLang="zh-TW" sz="1400" dirty="0" err="1" smtClean="0"/>
              <a:t>printf</a:t>
            </a:r>
            <a:r>
              <a:rPr lang="en-US" altLang="zh-TW" sz="1400" dirty="0" smtClean="0"/>
              <a:t>(“%d\</a:t>
            </a:r>
            <a:r>
              <a:rPr lang="en-US" altLang="zh-TW" sz="1400" dirty="0" err="1" smtClean="0"/>
              <a:t>n”,add</a:t>
            </a:r>
            <a:r>
              <a:rPr lang="en-US" altLang="zh-TW" sz="1400" dirty="0" smtClean="0"/>
              <a:t>(a, b)</a:t>
            </a:r>
            <a:r>
              <a:rPr lang="zh-TW" altLang="en-US" sz="1400" dirty="0" smtClean="0"/>
              <a:t> </a:t>
            </a:r>
            <a:r>
              <a:rPr lang="en-US" altLang="zh-TW" sz="1400" dirty="0" smtClean="0"/>
              <a:t>);</a:t>
            </a:r>
            <a:endParaRPr lang="en-US" altLang="zh-TW" sz="1400" dirty="0"/>
          </a:p>
          <a:p>
            <a:r>
              <a:rPr lang="zh-TW" altLang="en-US" dirty="0" smtClean="0"/>
              <a:t>  </a:t>
            </a:r>
            <a:r>
              <a:rPr lang="en-US" altLang="zh-TW" dirty="0" smtClean="0"/>
              <a:t>return </a:t>
            </a:r>
            <a:r>
              <a:rPr lang="en-US" altLang="zh-TW" dirty="0"/>
              <a:t>0</a:t>
            </a:r>
            <a:r>
              <a:rPr lang="en-US" altLang="zh-TW" dirty="0" smtClean="0"/>
              <a:t>;</a:t>
            </a:r>
            <a:endParaRPr lang="en-US" altLang="zh-TW" dirty="0"/>
          </a:p>
          <a:p>
            <a:r>
              <a:rPr lang="en-US" altLang="zh-TW" dirty="0"/>
              <a:t>}</a:t>
            </a:r>
            <a:endParaRPr lang="zh-TW" altLang="en-US" dirty="0"/>
          </a:p>
        </p:txBody>
      </p:sp>
      <p:sp>
        <p:nvSpPr>
          <p:cNvPr id="6" name="矩形 5"/>
          <p:cNvSpPr/>
          <p:nvPr/>
        </p:nvSpPr>
        <p:spPr>
          <a:xfrm>
            <a:off x="2760643" y="352625"/>
            <a:ext cx="5212776" cy="369332"/>
          </a:xfrm>
          <a:prstGeom prst="rect">
            <a:avLst/>
          </a:prstGeom>
        </p:spPr>
        <p:txBody>
          <a:bodyPr wrap="square">
            <a:spAutoFit/>
          </a:bodyPr>
          <a:lstStyle/>
          <a:p>
            <a:r>
              <a:rPr lang="en-US" altLang="zh-TW" dirty="0" err="1"/>
              <a:t>objdump</a:t>
            </a:r>
            <a:r>
              <a:rPr lang="en-US" altLang="zh-TW" dirty="0"/>
              <a:t> -D -M intel -j .text add2 --no-show-raw-</a:t>
            </a:r>
            <a:r>
              <a:rPr lang="en-US" altLang="zh-TW" dirty="0" err="1"/>
              <a:t>insn</a:t>
            </a:r>
            <a:r>
              <a:rPr lang="en-US" altLang="zh-TW" dirty="0"/>
              <a:t> </a:t>
            </a:r>
            <a:endParaRPr lang="zh-TW" altLang="en-US" dirty="0"/>
          </a:p>
        </p:txBody>
      </p:sp>
      <p:sp>
        <p:nvSpPr>
          <p:cNvPr id="7" name="矩形 6"/>
          <p:cNvSpPr/>
          <p:nvPr/>
        </p:nvSpPr>
        <p:spPr>
          <a:xfrm>
            <a:off x="5282606" y="5363196"/>
            <a:ext cx="2643672" cy="369332"/>
          </a:xfrm>
          <a:prstGeom prst="rect">
            <a:avLst/>
          </a:prstGeom>
        </p:spPr>
        <p:txBody>
          <a:bodyPr wrap="none">
            <a:spAutoFit/>
          </a:bodyPr>
          <a:lstStyle/>
          <a:p>
            <a:r>
              <a:rPr lang="en-US" altLang="zh-TW" b="1" dirty="0">
                <a:solidFill>
                  <a:srgbClr val="002060"/>
                </a:solidFill>
                <a:effectLst>
                  <a:outerShdw blurRad="38100" dist="38100" dir="2700000" algn="tl">
                    <a:srgbClr val="000000">
                      <a:alpha val="43137"/>
                    </a:srgbClr>
                  </a:outerShdw>
                </a:effectLst>
              </a:rPr>
              <a:t>function epilogues</a:t>
            </a:r>
            <a:r>
              <a:rPr lang="zh-TW" altLang="en-US" b="1" dirty="0">
                <a:solidFill>
                  <a:srgbClr val="002060"/>
                </a:solidFill>
                <a:effectLst>
                  <a:outerShdw blurRad="38100" dist="38100" dir="2700000" algn="tl">
                    <a:srgbClr val="000000">
                      <a:alpha val="43137"/>
                    </a:srgbClr>
                  </a:outerShdw>
                </a:effectLst>
              </a:rPr>
              <a:t>函數尾</a:t>
            </a:r>
            <a:endParaRPr lang="en-US" altLang="zh-TW" b="1" dirty="0">
              <a:solidFill>
                <a:srgbClr val="002060"/>
              </a:solidFill>
              <a:effectLst>
                <a:outerShdw blurRad="38100" dist="38100" dir="2700000" algn="tl">
                  <a:srgbClr val="000000">
                    <a:alpha val="43137"/>
                  </a:srgbClr>
                </a:outerShdw>
              </a:effectLst>
            </a:endParaRPr>
          </a:p>
        </p:txBody>
      </p:sp>
      <p:sp>
        <p:nvSpPr>
          <p:cNvPr id="8" name="矩形 7"/>
          <p:cNvSpPr/>
          <p:nvPr/>
        </p:nvSpPr>
        <p:spPr>
          <a:xfrm>
            <a:off x="5408951" y="1458657"/>
            <a:ext cx="2681632" cy="369332"/>
          </a:xfrm>
          <a:prstGeom prst="rect">
            <a:avLst/>
          </a:prstGeom>
        </p:spPr>
        <p:txBody>
          <a:bodyPr wrap="none">
            <a:spAutoFit/>
          </a:bodyPr>
          <a:lstStyle/>
          <a:p>
            <a:r>
              <a:rPr lang="en-US" altLang="zh-TW" b="1" dirty="0">
                <a:solidFill>
                  <a:srgbClr val="7030A0"/>
                </a:solidFill>
                <a:effectLst>
                  <a:outerShdw blurRad="38100" dist="38100" dir="2700000" algn="tl">
                    <a:srgbClr val="000000">
                      <a:alpha val="43137"/>
                    </a:srgbClr>
                  </a:outerShdw>
                </a:effectLst>
              </a:rPr>
              <a:t>Function prologues</a:t>
            </a:r>
            <a:r>
              <a:rPr lang="zh-TW" altLang="en-US" b="1" dirty="0">
                <a:solidFill>
                  <a:srgbClr val="7030A0"/>
                </a:solidFill>
                <a:effectLst>
                  <a:outerShdw blurRad="38100" dist="38100" dir="2700000" algn="tl">
                    <a:srgbClr val="000000">
                      <a:alpha val="43137"/>
                    </a:srgbClr>
                  </a:outerShdw>
                </a:effectLst>
              </a:rPr>
              <a:t>函數頭</a:t>
            </a:r>
            <a:endParaRPr lang="en-US" altLang="zh-TW" b="1" dirty="0">
              <a:solidFill>
                <a:srgbClr val="7030A0"/>
              </a:solidFill>
              <a:effectLst>
                <a:outerShdw blurRad="38100" dist="38100" dir="2700000" algn="tl">
                  <a:srgbClr val="000000">
                    <a:alpha val="43137"/>
                  </a:srgbClr>
                </a:outerShdw>
              </a:effectLst>
            </a:endParaRPr>
          </a:p>
        </p:txBody>
      </p:sp>
      <p:grpSp>
        <p:nvGrpSpPr>
          <p:cNvPr id="19" name="群組 18"/>
          <p:cNvGrpSpPr/>
          <p:nvPr/>
        </p:nvGrpSpPr>
        <p:grpSpPr>
          <a:xfrm>
            <a:off x="1938046" y="1815289"/>
            <a:ext cx="609412" cy="3023411"/>
            <a:chOff x="2400488" y="1674257"/>
            <a:chExt cx="825686" cy="4191000"/>
          </a:xfrm>
        </p:grpSpPr>
        <p:cxnSp>
          <p:nvCxnSpPr>
            <p:cNvPr id="10" name="直線接點 9"/>
            <p:cNvCxnSpPr/>
            <p:nvPr/>
          </p:nvCxnSpPr>
          <p:spPr>
            <a:xfrm flipH="1">
              <a:off x="2638799" y="5839857"/>
              <a:ext cx="558800" cy="11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flipV="1">
              <a:off x="3226174" y="1674257"/>
              <a:ext cx="0" cy="419100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flipH="1">
              <a:off x="2400488" y="1674257"/>
              <a:ext cx="825684" cy="2447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
        <p:nvSpPr>
          <p:cNvPr id="20" name="矩形 19"/>
          <p:cNvSpPr/>
          <p:nvPr/>
        </p:nvSpPr>
        <p:spPr>
          <a:xfrm>
            <a:off x="6561546" y="3495012"/>
            <a:ext cx="2051267" cy="338554"/>
          </a:xfrm>
          <a:prstGeom prst="rect">
            <a:avLst/>
          </a:prstGeom>
        </p:spPr>
        <p:txBody>
          <a:bodyPr wrap="none">
            <a:spAutoFit/>
          </a:bodyPr>
          <a:lstStyle/>
          <a:p>
            <a:r>
              <a:rPr lang="zh-TW" altLang="en-US" sz="1600" b="1" dirty="0" smtClean="0">
                <a:solidFill>
                  <a:srgbClr val="002060"/>
                </a:solidFill>
                <a:effectLst>
                  <a:outerShdw blurRad="38100" dist="38100" dir="2700000" algn="tl">
                    <a:srgbClr val="000000">
                      <a:alpha val="43137"/>
                    </a:srgbClr>
                  </a:outerShdw>
                </a:effectLst>
              </a:rPr>
              <a:t>先取得</a:t>
            </a:r>
            <a:r>
              <a:rPr lang="en-US" altLang="zh-TW" sz="1600" b="1" dirty="0" smtClean="0">
                <a:solidFill>
                  <a:srgbClr val="002060"/>
                </a:solidFill>
                <a:effectLst>
                  <a:outerShdw blurRad="38100" dist="38100" dir="2700000" algn="tl">
                    <a:srgbClr val="000000">
                      <a:alpha val="43137"/>
                    </a:srgbClr>
                  </a:outerShdw>
                </a:effectLst>
              </a:rPr>
              <a:t>x</a:t>
            </a:r>
            <a:r>
              <a:rPr lang="zh-TW" altLang="en-US" sz="1600" b="1" dirty="0" smtClean="0">
                <a:solidFill>
                  <a:srgbClr val="002060"/>
                </a:solidFill>
                <a:effectLst>
                  <a:outerShdw blurRad="38100" dist="38100" dir="2700000" algn="tl">
                    <a:srgbClr val="000000">
                      <a:alpha val="43137"/>
                    </a:srgbClr>
                  </a:outerShdw>
                </a:effectLst>
              </a:rPr>
              <a:t>值並存到</a:t>
            </a:r>
            <a:r>
              <a:rPr lang="en-US" altLang="zh-TW" sz="1600" b="1" dirty="0" smtClean="0">
                <a:solidFill>
                  <a:srgbClr val="002060"/>
                </a:solidFill>
                <a:effectLst>
                  <a:outerShdw blurRad="38100" dist="38100" dir="2700000" algn="tl">
                    <a:srgbClr val="000000">
                      <a:alpha val="43137"/>
                    </a:srgbClr>
                  </a:outerShdw>
                </a:effectLst>
              </a:rPr>
              <a:t>EAX</a:t>
            </a:r>
            <a:endParaRPr lang="en-US" altLang="zh-TW" sz="1600" b="1" dirty="0">
              <a:solidFill>
                <a:srgbClr val="002060"/>
              </a:solidFill>
              <a:effectLst>
                <a:outerShdw blurRad="38100" dist="38100" dir="2700000" algn="tl">
                  <a:srgbClr val="000000">
                    <a:alpha val="43137"/>
                  </a:srgbClr>
                </a:outerShdw>
              </a:effectLst>
            </a:endParaRPr>
          </a:p>
        </p:txBody>
      </p:sp>
      <p:sp>
        <p:nvSpPr>
          <p:cNvPr id="21" name="矩形 20"/>
          <p:cNvSpPr/>
          <p:nvPr/>
        </p:nvSpPr>
        <p:spPr>
          <a:xfrm>
            <a:off x="6485595" y="2989800"/>
            <a:ext cx="2433680" cy="369332"/>
          </a:xfrm>
          <a:prstGeom prst="rect">
            <a:avLst/>
          </a:prstGeom>
        </p:spPr>
        <p:txBody>
          <a:bodyPr wrap="none">
            <a:spAutoFit/>
          </a:bodyPr>
          <a:lstStyle/>
          <a:p>
            <a:r>
              <a:rPr lang="zh-TW" altLang="en-US" b="1" dirty="0" smtClean="0">
                <a:solidFill>
                  <a:srgbClr val="002060"/>
                </a:solidFill>
                <a:effectLst>
                  <a:outerShdw blurRad="38100" dist="38100" dir="2700000" algn="tl">
                    <a:srgbClr val="000000">
                      <a:alpha val="43137"/>
                    </a:srgbClr>
                  </a:outerShdw>
                </a:effectLst>
              </a:rPr>
              <a:t>區域變</a:t>
            </a:r>
            <a:r>
              <a:rPr lang="zh-TW" altLang="en-US" b="1" dirty="0">
                <a:solidFill>
                  <a:srgbClr val="002060"/>
                </a:solidFill>
                <a:effectLst>
                  <a:outerShdw blurRad="38100" dist="38100" dir="2700000" algn="tl">
                    <a:srgbClr val="000000">
                      <a:alpha val="43137"/>
                    </a:srgbClr>
                  </a:outerShdw>
                </a:effectLst>
              </a:rPr>
              <a:t>數</a:t>
            </a:r>
            <a:r>
              <a:rPr lang="en-US" altLang="zh-TW" b="1" dirty="0" smtClean="0">
                <a:solidFill>
                  <a:srgbClr val="002060"/>
                </a:solidFill>
                <a:effectLst>
                  <a:outerShdw blurRad="38100" dist="38100" dir="2700000" algn="tl">
                    <a:srgbClr val="000000">
                      <a:alpha val="43137"/>
                    </a:srgbClr>
                  </a:outerShdw>
                </a:effectLst>
              </a:rPr>
              <a:t>sum</a:t>
            </a:r>
            <a:r>
              <a:rPr lang="zh-TW" altLang="en-US" b="1" dirty="0">
                <a:solidFill>
                  <a:srgbClr val="002060"/>
                </a:solidFill>
                <a:effectLst>
                  <a:outerShdw blurRad="38100" dist="38100" dir="2700000" algn="tl">
                    <a:srgbClr val="000000">
                      <a:alpha val="43137"/>
                    </a:srgbClr>
                  </a:outerShdw>
                </a:effectLst>
              </a:rPr>
              <a:t>齣</a:t>
            </a:r>
            <a:r>
              <a:rPr lang="zh-TW" altLang="en-US" b="1" dirty="0" smtClean="0">
                <a:solidFill>
                  <a:srgbClr val="002060"/>
                </a:solidFill>
                <a:effectLst>
                  <a:outerShdw blurRad="38100" dist="38100" dir="2700000" algn="tl">
                    <a:srgbClr val="000000">
                      <a:alpha val="43137"/>
                    </a:srgbClr>
                  </a:outerShdw>
                </a:effectLst>
              </a:rPr>
              <a:t>值</a:t>
            </a:r>
            <a:r>
              <a:rPr lang="zh-TW" altLang="en-US" b="1" dirty="0">
                <a:solidFill>
                  <a:srgbClr val="002060"/>
                </a:solidFill>
                <a:effectLst>
                  <a:outerShdw blurRad="38100" dist="38100" dir="2700000" algn="tl">
                    <a:srgbClr val="000000">
                      <a:alpha val="43137"/>
                    </a:srgbClr>
                  </a:outerShdw>
                </a:effectLst>
              </a:rPr>
              <a:t>設定</a:t>
            </a:r>
            <a:endParaRPr lang="en-US" altLang="zh-TW" b="1" dirty="0">
              <a:solidFill>
                <a:srgbClr val="002060"/>
              </a:solidFill>
              <a:effectLst>
                <a:outerShdw blurRad="38100" dist="38100" dir="2700000" algn="tl">
                  <a:srgbClr val="000000">
                    <a:alpha val="43137"/>
                  </a:srgbClr>
                </a:outerShdw>
              </a:effectLst>
            </a:endParaRPr>
          </a:p>
        </p:txBody>
      </p:sp>
      <p:sp>
        <p:nvSpPr>
          <p:cNvPr id="22" name="矩形 21"/>
          <p:cNvSpPr/>
          <p:nvPr/>
        </p:nvSpPr>
        <p:spPr>
          <a:xfrm>
            <a:off x="6554009" y="3881672"/>
            <a:ext cx="1402948" cy="338554"/>
          </a:xfrm>
          <a:prstGeom prst="rect">
            <a:avLst/>
          </a:prstGeom>
        </p:spPr>
        <p:txBody>
          <a:bodyPr wrap="none">
            <a:spAutoFit/>
          </a:bodyPr>
          <a:lstStyle/>
          <a:p>
            <a:r>
              <a:rPr lang="zh-TW" altLang="en-US" sz="1600" b="1" dirty="0" smtClean="0">
                <a:solidFill>
                  <a:srgbClr val="002060"/>
                </a:solidFill>
                <a:effectLst>
                  <a:outerShdw blurRad="38100" dist="38100" dir="2700000" algn="tl">
                    <a:srgbClr val="000000">
                      <a:alpha val="43137"/>
                    </a:srgbClr>
                  </a:outerShdw>
                </a:effectLst>
              </a:rPr>
              <a:t>執行</a:t>
            </a:r>
            <a:r>
              <a:rPr lang="en-US" altLang="zh-TW" sz="1600" b="1" dirty="0">
                <a:solidFill>
                  <a:schemeClr val="accent2">
                    <a:lumMod val="75000"/>
                  </a:schemeClr>
                </a:solidFill>
                <a:effectLst>
                  <a:outerShdw blurRad="38100" dist="38100" dir="2700000" algn="tl">
                    <a:srgbClr val="000000">
                      <a:alpha val="43137"/>
                    </a:srgbClr>
                  </a:outerShdw>
                </a:effectLst>
              </a:rPr>
              <a:t>sum += x</a:t>
            </a:r>
            <a:r>
              <a:rPr lang="en-US" altLang="zh-TW" sz="1600" b="1" dirty="0" smtClean="0">
                <a:solidFill>
                  <a:schemeClr val="accent2">
                    <a:lumMod val="75000"/>
                  </a:schemeClr>
                </a:solidFill>
                <a:effectLst>
                  <a:outerShdw blurRad="38100" dist="38100" dir="2700000" algn="tl">
                    <a:srgbClr val="000000">
                      <a:alpha val="43137"/>
                    </a:srgbClr>
                  </a:outerShdw>
                </a:effectLst>
              </a:rPr>
              <a:t>;</a:t>
            </a:r>
            <a:endParaRPr lang="en-US" altLang="zh-TW" sz="1600" b="1" dirty="0">
              <a:solidFill>
                <a:schemeClr val="accent2">
                  <a:lumMod val="75000"/>
                </a:schemeClr>
              </a:solidFill>
              <a:effectLst>
                <a:outerShdw blurRad="38100" dist="38100" dir="2700000" algn="tl">
                  <a:srgbClr val="000000">
                    <a:alpha val="43137"/>
                  </a:srgbClr>
                </a:outerShdw>
              </a:effectLst>
            </a:endParaRPr>
          </a:p>
        </p:txBody>
      </p:sp>
      <p:sp>
        <p:nvSpPr>
          <p:cNvPr id="23" name="圓角矩形 22"/>
          <p:cNvSpPr/>
          <p:nvPr/>
        </p:nvSpPr>
        <p:spPr>
          <a:xfrm>
            <a:off x="2734968" y="1349401"/>
            <a:ext cx="5355615" cy="784199"/>
          </a:xfrm>
          <a:prstGeom prst="roundRect">
            <a:avLst/>
          </a:prstGeom>
          <a:noFill/>
          <a:ln w="3810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圓角矩形 23"/>
          <p:cNvSpPr/>
          <p:nvPr/>
        </p:nvSpPr>
        <p:spPr>
          <a:xfrm>
            <a:off x="2760643" y="5257362"/>
            <a:ext cx="5355615" cy="784199"/>
          </a:xfrm>
          <a:prstGeom prst="roundRect">
            <a:avLst/>
          </a:prstGeom>
          <a:noFill/>
          <a:ln w="3810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矩形 24"/>
          <p:cNvSpPr/>
          <p:nvPr/>
        </p:nvSpPr>
        <p:spPr>
          <a:xfrm>
            <a:off x="6570471" y="4216044"/>
            <a:ext cx="2054473" cy="338554"/>
          </a:xfrm>
          <a:prstGeom prst="rect">
            <a:avLst/>
          </a:prstGeom>
        </p:spPr>
        <p:txBody>
          <a:bodyPr wrap="none">
            <a:spAutoFit/>
          </a:bodyPr>
          <a:lstStyle/>
          <a:p>
            <a:r>
              <a:rPr lang="zh-TW" altLang="en-US" sz="1600" b="1" dirty="0" smtClean="0">
                <a:solidFill>
                  <a:srgbClr val="7030A0"/>
                </a:solidFill>
                <a:effectLst>
                  <a:outerShdw blurRad="38100" dist="38100" dir="2700000" algn="tl">
                    <a:srgbClr val="000000">
                      <a:alpha val="43137"/>
                    </a:srgbClr>
                  </a:outerShdw>
                </a:effectLst>
              </a:rPr>
              <a:t>先取得</a:t>
            </a:r>
            <a:r>
              <a:rPr lang="en-US" altLang="zh-TW" sz="1600" b="1" dirty="0">
                <a:solidFill>
                  <a:srgbClr val="7030A0"/>
                </a:solidFill>
                <a:effectLst>
                  <a:outerShdw blurRad="38100" dist="38100" dir="2700000" algn="tl">
                    <a:srgbClr val="000000">
                      <a:alpha val="43137"/>
                    </a:srgbClr>
                  </a:outerShdw>
                </a:effectLst>
              </a:rPr>
              <a:t>y</a:t>
            </a:r>
            <a:r>
              <a:rPr lang="zh-TW" altLang="en-US" sz="1600" b="1" dirty="0" smtClean="0">
                <a:solidFill>
                  <a:srgbClr val="7030A0"/>
                </a:solidFill>
                <a:effectLst>
                  <a:outerShdw blurRad="38100" dist="38100" dir="2700000" algn="tl">
                    <a:srgbClr val="000000">
                      <a:alpha val="43137"/>
                    </a:srgbClr>
                  </a:outerShdw>
                </a:effectLst>
              </a:rPr>
              <a:t>值並存到</a:t>
            </a:r>
            <a:r>
              <a:rPr lang="en-US" altLang="zh-TW" sz="1600" b="1" dirty="0" smtClean="0">
                <a:solidFill>
                  <a:srgbClr val="7030A0"/>
                </a:solidFill>
                <a:effectLst>
                  <a:outerShdw blurRad="38100" dist="38100" dir="2700000" algn="tl">
                    <a:srgbClr val="000000">
                      <a:alpha val="43137"/>
                    </a:srgbClr>
                  </a:outerShdw>
                </a:effectLst>
              </a:rPr>
              <a:t>EAX</a:t>
            </a:r>
            <a:endParaRPr lang="en-US" altLang="zh-TW" sz="1600" b="1" dirty="0">
              <a:solidFill>
                <a:srgbClr val="7030A0"/>
              </a:solidFill>
              <a:effectLst>
                <a:outerShdw blurRad="38100" dist="38100" dir="2700000" algn="tl">
                  <a:srgbClr val="000000">
                    <a:alpha val="43137"/>
                  </a:srgbClr>
                </a:outerShdw>
              </a:effectLst>
            </a:endParaRPr>
          </a:p>
        </p:txBody>
      </p:sp>
      <p:sp>
        <p:nvSpPr>
          <p:cNvPr id="26" name="矩形 25"/>
          <p:cNvSpPr/>
          <p:nvPr/>
        </p:nvSpPr>
        <p:spPr>
          <a:xfrm>
            <a:off x="6570471" y="4569517"/>
            <a:ext cx="1402948" cy="338554"/>
          </a:xfrm>
          <a:prstGeom prst="rect">
            <a:avLst/>
          </a:prstGeom>
        </p:spPr>
        <p:txBody>
          <a:bodyPr wrap="none">
            <a:spAutoFit/>
          </a:bodyPr>
          <a:lstStyle/>
          <a:p>
            <a:r>
              <a:rPr lang="zh-TW" altLang="en-US" sz="1600" b="1" dirty="0" smtClean="0">
                <a:solidFill>
                  <a:srgbClr val="7030A0"/>
                </a:solidFill>
                <a:effectLst>
                  <a:outerShdw blurRad="38100" dist="38100" dir="2700000" algn="tl">
                    <a:srgbClr val="000000">
                      <a:alpha val="43137"/>
                    </a:srgbClr>
                  </a:outerShdw>
                </a:effectLst>
              </a:rPr>
              <a:t>執行</a:t>
            </a:r>
            <a:r>
              <a:rPr lang="en-US" altLang="zh-TW" sz="1600" b="1" dirty="0">
                <a:solidFill>
                  <a:srgbClr val="7030A0"/>
                </a:solidFill>
                <a:effectLst>
                  <a:outerShdw blurRad="38100" dist="38100" dir="2700000" algn="tl">
                    <a:srgbClr val="000000">
                      <a:alpha val="43137"/>
                    </a:srgbClr>
                  </a:outerShdw>
                </a:effectLst>
              </a:rPr>
              <a:t>sum += x</a:t>
            </a:r>
            <a:r>
              <a:rPr lang="en-US" altLang="zh-TW" sz="1600" b="1" dirty="0" smtClean="0">
                <a:solidFill>
                  <a:srgbClr val="7030A0"/>
                </a:solidFill>
                <a:effectLst>
                  <a:outerShdw blurRad="38100" dist="38100" dir="2700000" algn="tl">
                    <a:srgbClr val="000000">
                      <a:alpha val="43137"/>
                    </a:srgbClr>
                  </a:outerShdw>
                </a:effectLst>
              </a:rPr>
              <a:t>;</a:t>
            </a:r>
            <a:endParaRPr lang="en-US" altLang="zh-TW" sz="1600" b="1" dirty="0">
              <a:solidFill>
                <a:srgbClr val="7030A0"/>
              </a:solidFill>
              <a:effectLst>
                <a:outerShdw blurRad="38100" dist="38100" dir="2700000" algn="tl">
                  <a:srgbClr val="000000">
                    <a:alpha val="43137"/>
                  </a:srgbClr>
                </a:outerShdw>
              </a:effectLst>
            </a:endParaRPr>
          </a:p>
        </p:txBody>
      </p:sp>
      <p:sp>
        <p:nvSpPr>
          <p:cNvPr id="27" name="矩形 26"/>
          <p:cNvSpPr/>
          <p:nvPr/>
        </p:nvSpPr>
        <p:spPr>
          <a:xfrm>
            <a:off x="6570470" y="4908071"/>
            <a:ext cx="2484629" cy="307777"/>
          </a:xfrm>
          <a:prstGeom prst="rect">
            <a:avLst/>
          </a:prstGeom>
        </p:spPr>
        <p:txBody>
          <a:bodyPr wrap="square">
            <a:spAutoFit/>
          </a:bodyPr>
          <a:lstStyle/>
          <a:p>
            <a:r>
              <a:rPr lang="zh-TW" altLang="en-US" sz="1400" b="1" dirty="0" smtClean="0">
                <a:solidFill>
                  <a:srgbClr val="C00000"/>
                </a:solidFill>
                <a:effectLst>
                  <a:outerShdw blurRad="38100" dist="38100" dir="2700000" algn="tl">
                    <a:srgbClr val="000000">
                      <a:alpha val="43137"/>
                    </a:srgbClr>
                  </a:outerShdw>
                </a:effectLst>
              </a:rPr>
              <a:t>把最後函數執行結果存到</a:t>
            </a:r>
            <a:r>
              <a:rPr lang="en-US" altLang="zh-TW" sz="1400" b="1" dirty="0" smtClean="0">
                <a:solidFill>
                  <a:srgbClr val="C00000"/>
                </a:solidFill>
                <a:effectLst>
                  <a:outerShdw blurRad="38100" dist="38100" dir="2700000" algn="tl">
                    <a:srgbClr val="000000">
                      <a:alpha val="43137"/>
                    </a:srgbClr>
                  </a:outerShdw>
                </a:effectLst>
              </a:rPr>
              <a:t>EAX</a:t>
            </a:r>
            <a:endParaRPr lang="en-US" altLang="zh-TW" sz="1400" b="1" dirty="0">
              <a:solidFill>
                <a:srgbClr val="C00000"/>
              </a:solidFill>
              <a:effectLst>
                <a:outerShdw blurRad="38100" dist="38100" dir="2700000" algn="tl">
                  <a:srgbClr val="000000">
                    <a:alpha val="43137"/>
                  </a:srgbClr>
                </a:outerShdw>
              </a:effectLst>
            </a:endParaRPr>
          </a:p>
        </p:txBody>
      </p:sp>
      <p:cxnSp>
        <p:nvCxnSpPr>
          <p:cNvPr id="29" name="直線單箭頭接點 28"/>
          <p:cNvCxnSpPr/>
          <p:nvPr/>
        </p:nvCxnSpPr>
        <p:spPr>
          <a:xfrm flipH="1">
            <a:off x="798578" y="5809079"/>
            <a:ext cx="1923553" cy="41533"/>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單箭頭接點 30"/>
          <p:cNvCxnSpPr/>
          <p:nvPr/>
        </p:nvCxnSpPr>
        <p:spPr>
          <a:xfrm>
            <a:off x="1003025" y="1173078"/>
            <a:ext cx="1731943" cy="23709"/>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449392" y="706152"/>
            <a:ext cx="1588897" cy="369332"/>
          </a:xfrm>
          <a:prstGeom prst="rect">
            <a:avLst/>
          </a:prstGeom>
        </p:spPr>
        <p:txBody>
          <a:bodyPr wrap="none">
            <a:spAutoFit/>
          </a:bodyPr>
          <a:lstStyle/>
          <a:p>
            <a:r>
              <a:rPr lang="en-US" altLang="zh-TW" b="1" dirty="0" smtClean="0">
                <a:solidFill>
                  <a:srgbClr val="7030A0"/>
                </a:solidFill>
                <a:effectLst>
                  <a:outerShdw blurRad="38100" dist="38100" dir="2700000" algn="tl">
                    <a:srgbClr val="000000">
                      <a:alpha val="43137"/>
                    </a:srgbClr>
                  </a:outerShdw>
                </a:effectLst>
              </a:rPr>
              <a:t>main</a:t>
            </a:r>
            <a:r>
              <a:rPr lang="zh-TW" altLang="en-US" b="1" dirty="0" smtClean="0">
                <a:solidFill>
                  <a:srgbClr val="7030A0"/>
                </a:solidFill>
                <a:effectLst>
                  <a:outerShdw blurRad="38100" dist="38100" dir="2700000" algn="tl">
                    <a:srgbClr val="000000">
                      <a:alpha val="43137"/>
                    </a:srgbClr>
                  </a:outerShdw>
                </a:effectLst>
              </a:rPr>
              <a:t>函數呼</a:t>
            </a:r>
            <a:r>
              <a:rPr lang="zh-TW" altLang="en-US" b="1" dirty="0">
                <a:solidFill>
                  <a:srgbClr val="7030A0"/>
                </a:solidFill>
                <a:effectLst>
                  <a:outerShdw blurRad="38100" dist="38100" dir="2700000" algn="tl">
                    <a:srgbClr val="000000">
                      <a:alpha val="43137"/>
                    </a:srgbClr>
                  </a:outerShdw>
                </a:effectLst>
              </a:rPr>
              <a:t>叫</a:t>
            </a:r>
            <a:endParaRPr lang="zh-TW" altLang="en-US" dirty="0"/>
          </a:p>
        </p:txBody>
      </p:sp>
      <p:sp>
        <p:nvSpPr>
          <p:cNvPr id="35" name="矩形 34"/>
          <p:cNvSpPr/>
          <p:nvPr/>
        </p:nvSpPr>
        <p:spPr>
          <a:xfrm>
            <a:off x="434284" y="6001050"/>
            <a:ext cx="1588897" cy="369332"/>
          </a:xfrm>
          <a:prstGeom prst="rect">
            <a:avLst/>
          </a:prstGeom>
        </p:spPr>
        <p:txBody>
          <a:bodyPr wrap="none">
            <a:spAutoFit/>
          </a:bodyPr>
          <a:lstStyle/>
          <a:p>
            <a:r>
              <a:rPr lang="zh-TW" altLang="en-US" b="1" dirty="0">
                <a:solidFill>
                  <a:srgbClr val="7030A0"/>
                </a:solidFill>
                <a:effectLst>
                  <a:outerShdw blurRad="38100" dist="38100" dir="2700000" algn="tl">
                    <a:srgbClr val="000000">
                      <a:alpha val="43137"/>
                    </a:srgbClr>
                  </a:outerShdw>
                </a:effectLst>
              </a:rPr>
              <a:t>返回</a:t>
            </a:r>
            <a:r>
              <a:rPr lang="en-US" altLang="zh-TW" b="1" dirty="0" smtClean="0">
                <a:solidFill>
                  <a:srgbClr val="7030A0"/>
                </a:solidFill>
                <a:effectLst>
                  <a:outerShdw blurRad="38100" dist="38100" dir="2700000" algn="tl">
                    <a:srgbClr val="000000">
                      <a:alpha val="43137"/>
                    </a:srgbClr>
                  </a:outerShdw>
                </a:effectLst>
              </a:rPr>
              <a:t>main</a:t>
            </a:r>
            <a:r>
              <a:rPr lang="zh-TW" altLang="en-US" b="1" dirty="0" smtClean="0">
                <a:solidFill>
                  <a:srgbClr val="7030A0"/>
                </a:solidFill>
                <a:effectLst>
                  <a:outerShdw blurRad="38100" dist="38100" dir="2700000" algn="tl">
                    <a:srgbClr val="000000">
                      <a:alpha val="43137"/>
                    </a:srgbClr>
                  </a:outerShdw>
                </a:effectLst>
              </a:rPr>
              <a:t>函數</a:t>
            </a:r>
            <a:endParaRPr lang="zh-TW" altLang="en-US" dirty="0"/>
          </a:p>
        </p:txBody>
      </p:sp>
    </p:spTree>
    <p:extLst>
      <p:ext uri="{BB962C8B-B14F-4D97-AF65-F5344CB8AC3E}">
        <p14:creationId xmlns:p14="http://schemas.microsoft.com/office/powerpoint/2010/main" val="39250963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899419" y="366597"/>
            <a:ext cx="5969373" cy="4351338"/>
          </a:xfrm>
          <a:solidFill>
            <a:schemeClr val="accent4">
              <a:lumMod val="20000"/>
              <a:lumOff val="80000"/>
            </a:schemeClr>
          </a:solidFill>
        </p:spPr>
        <p:txBody>
          <a:bodyPr>
            <a:normAutofit fontScale="77500" lnSpcReduction="20000"/>
          </a:bodyPr>
          <a:lstStyle/>
          <a:p>
            <a:pPr marL="0" indent="0">
              <a:buNone/>
            </a:pPr>
            <a:r>
              <a:rPr lang="en-US" altLang="zh-TW" dirty="0"/>
              <a:t>#include&lt;</a:t>
            </a:r>
            <a:r>
              <a:rPr lang="en-US" altLang="zh-TW" dirty="0" err="1"/>
              <a:t>stdio.h</a:t>
            </a:r>
            <a:r>
              <a:rPr lang="en-US" altLang="zh-TW" dirty="0"/>
              <a:t>&gt;</a:t>
            </a:r>
          </a:p>
          <a:p>
            <a:pPr marL="0" indent="0">
              <a:buNone/>
            </a:pPr>
            <a:r>
              <a:rPr lang="en-US" altLang="zh-TW" dirty="0"/>
              <a:t>#include&lt;</a:t>
            </a:r>
            <a:r>
              <a:rPr lang="en-US" altLang="zh-TW" dirty="0" err="1"/>
              <a:t>stdlib.h</a:t>
            </a:r>
            <a:r>
              <a:rPr lang="en-US" altLang="zh-TW" dirty="0"/>
              <a:t>&gt;</a:t>
            </a:r>
          </a:p>
          <a:p>
            <a:pPr marL="0" indent="0">
              <a:buNone/>
            </a:pPr>
            <a:r>
              <a:rPr lang="en-US" altLang="zh-TW" dirty="0" err="1"/>
              <a:t>int</a:t>
            </a:r>
            <a:r>
              <a:rPr lang="en-US" altLang="zh-TW" dirty="0"/>
              <a:t> function1(</a:t>
            </a:r>
            <a:r>
              <a:rPr lang="en-US" altLang="zh-TW" dirty="0" err="1"/>
              <a:t>int</a:t>
            </a:r>
            <a:r>
              <a:rPr lang="en-US" altLang="zh-TW" dirty="0"/>
              <a:t> a, </a:t>
            </a:r>
            <a:r>
              <a:rPr lang="en-US" altLang="zh-TW" dirty="0" err="1"/>
              <a:t>int</a:t>
            </a:r>
            <a:r>
              <a:rPr lang="en-US" altLang="zh-TW" dirty="0"/>
              <a:t> b);</a:t>
            </a:r>
          </a:p>
          <a:p>
            <a:pPr marL="0" indent="0">
              <a:buNone/>
            </a:pPr>
            <a:endParaRPr lang="en-US" altLang="zh-TW" dirty="0"/>
          </a:p>
          <a:p>
            <a:pPr marL="0" indent="0">
              <a:buNone/>
            </a:pPr>
            <a:r>
              <a:rPr lang="en-US" altLang="zh-TW" dirty="0" err="1"/>
              <a:t>int</a:t>
            </a:r>
            <a:r>
              <a:rPr lang="en-US" altLang="zh-TW" dirty="0"/>
              <a:t> main</a:t>
            </a:r>
            <a:r>
              <a:rPr lang="en-US" altLang="zh-TW" dirty="0" smtClean="0"/>
              <a:t>(){</a:t>
            </a:r>
            <a:endParaRPr lang="en-US" altLang="zh-TW" dirty="0"/>
          </a:p>
          <a:p>
            <a:pPr marL="0" indent="0">
              <a:buNone/>
            </a:pPr>
            <a:r>
              <a:rPr lang="en-US" altLang="zh-TW" dirty="0"/>
              <a:t>	</a:t>
            </a:r>
            <a:r>
              <a:rPr lang="en-US" altLang="zh-TW" dirty="0" err="1"/>
              <a:t>printf</a:t>
            </a:r>
            <a:r>
              <a:rPr lang="en-US" altLang="zh-TW" dirty="0"/>
              <a:t>("The sum is %d\n",</a:t>
            </a:r>
            <a:r>
              <a:rPr lang="en-US" altLang="zh-TW" dirty="0" smtClean="0"/>
              <a:t>function1(11,21));</a:t>
            </a:r>
            <a:endParaRPr lang="en-US" altLang="zh-TW" dirty="0"/>
          </a:p>
          <a:p>
            <a:pPr marL="0" indent="0">
              <a:buNone/>
            </a:pPr>
            <a:r>
              <a:rPr lang="en-US" altLang="zh-TW" dirty="0"/>
              <a:t>	return 0</a:t>
            </a:r>
            <a:r>
              <a:rPr lang="en-US" altLang="zh-TW" dirty="0" smtClean="0"/>
              <a:t>;</a:t>
            </a:r>
            <a:endParaRPr lang="en-US" altLang="zh-TW" dirty="0"/>
          </a:p>
          <a:p>
            <a:pPr marL="0" indent="0">
              <a:buNone/>
            </a:pPr>
            <a:r>
              <a:rPr lang="en-US" altLang="zh-TW" dirty="0"/>
              <a:t>}</a:t>
            </a:r>
          </a:p>
          <a:p>
            <a:pPr marL="0" indent="0">
              <a:buNone/>
            </a:pPr>
            <a:endParaRPr lang="en-US" altLang="zh-TW" dirty="0"/>
          </a:p>
          <a:p>
            <a:pPr marL="0" indent="0">
              <a:buNone/>
            </a:pPr>
            <a:r>
              <a:rPr lang="en-US" altLang="zh-TW" dirty="0" err="1"/>
              <a:t>int</a:t>
            </a:r>
            <a:r>
              <a:rPr lang="en-US" altLang="zh-TW" dirty="0"/>
              <a:t> function1(</a:t>
            </a:r>
            <a:r>
              <a:rPr lang="en-US" altLang="zh-TW" dirty="0" err="1"/>
              <a:t>int</a:t>
            </a:r>
            <a:r>
              <a:rPr lang="en-US" altLang="zh-TW" dirty="0"/>
              <a:t> a, </a:t>
            </a:r>
            <a:r>
              <a:rPr lang="en-US" altLang="zh-TW" dirty="0" err="1"/>
              <a:t>int</a:t>
            </a:r>
            <a:r>
              <a:rPr lang="en-US" altLang="zh-TW" dirty="0"/>
              <a:t> b){</a:t>
            </a:r>
          </a:p>
          <a:p>
            <a:pPr marL="0" indent="0">
              <a:buNone/>
            </a:pPr>
            <a:r>
              <a:rPr lang="en-US" altLang="zh-TW" dirty="0"/>
              <a:t>	return </a:t>
            </a:r>
            <a:r>
              <a:rPr lang="en-US" altLang="zh-TW" dirty="0" err="1"/>
              <a:t>a+b</a:t>
            </a:r>
            <a:r>
              <a:rPr lang="en-US" altLang="zh-TW" dirty="0"/>
              <a:t>;</a:t>
            </a:r>
          </a:p>
          <a:p>
            <a:pPr marL="0" indent="0">
              <a:buNone/>
            </a:pPr>
            <a:r>
              <a:rPr lang="en-US" altLang="zh-TW" dirty="0"/>
              <a:t>}</a:t>
            </a:r>
            <a:endParaRPr lang="zh-TW" altLang="en-US" dirty="0"/>
          </a:p>
        </p:txBody>
      </p:sp>
      <p:sp>
        <p:nvSpPr>
          <p:cNvPr id="4" name="矩形圖說文字 3"/>
          <p:cNvSpPr/>
          <p:nvPr/>
        </p:nvSpPr>
        <p:spPr>
          <a:xfrm>
            <a:off x="0" y="0"/>
            <a:ext cx="1649506" cy="6858000"/>
          </a:xfrm>
          <a:prstGeom prst="wedgeRectCallout">
            <a:avLst>
              <a:gd name="adj1" fmla="val 61232"/>
              <a:gd name="adj2" fmla="val -13056"/>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4"/>
          <p:cNvSpPr/>
          <p:nvPr/>
        </p:nvSpPr>
        <p:spPr>
          <a:xfrm>
            <a:off x="2138032" y="4849837"/>
            <a:ext cx="5492145" cy="584775"/>
          </a:xfrm>
          <a:prstGeom prst="rect">
            <a:avLst/>
          </a:prstGeom>
          <a:solidFill>
            <a:schemeClr val="accent6">
              <a:lumMod val="20000"/>
              <a:lumOff val="80000"/>
            </a:schemeClr>
          </a:solidFill>
        </p:spPr>
        <p:txBody>
          <a:bodyPr wrap="none">
            <a:spAutoFit/>
          </a:bodyPr>
          <a:lstStyle/>
          <a:p>
            <a:r>
              <a:rPr lang="en-US" altLang="zh-TW" sz="3200" dirty="0" err="1"/>
              <a:t>gcc</a:t>
            </a:r>
            <a:r>
              <a:rPr lang="en-US" altLang="zh-TW" sz="3200" dirty="0"/>
              <a:t> -o </a:t>
            </a:r>
            <a:r>
              <a:rPr lang="en-US" altLang="zh-TW" sz="3200" dirty="0" smtClean="0"/>
              <a:t>fcall_ch10 fcall_ch10.c  </a:t>
            </a:r>
            <a:r>
              <a:rPr lang="en-US" altLang="zh-TW" sz="3200" dirty="0"/>
              <a:t>-g</a:t>
            </a:r>
            <a:endParaRPr lang="zh-TW" altLang="en-US" sz="3200" dirty="0"/>
          </a:p>
        </p:txBody>
      </p:sp>
      <p:sp>
        <p:nvSpPr>
          <p:cNvPr id="6" name="矩形 5"/>
          <p:cNvSpPr/>
          <p:nvPr/>
        </p:nvSpPr>
        <p:spPr>
          <a:xfrm>
            <a:off x="2529112" y="5566514"/>
            <a:ext cx="3443600" cy="923330"/>
          </a:xfrm>
          <a:prstGeom prst="rect">
            <a:avLst/>
          </a:prstGeom>
        </p:spPr>
        <p:txBody>
          <a:bodyPr wrap="square">
            <a:spAutoFit/>
          </a:bodyPr>
          <a:lstStyle/>
          <a:p>
            <a:r>
              <a:rPr lang="en-US" altLang="zh-TW" dirty="0" err="1"/>
              <a:t>gcc</a:t>
            </a:r>
            <a:r>
              <a:rPr lang="en-US" altLang="zh-TW" dirty="0"/>
              <a:t> -S -</a:t>
            </a:r>
            <a:r>
              <a:rPr lang="en-US" altLang="zh-TW" dirty="0" err="1"/>
              <a:t>masm</a:t>
            </a:r>
            <a:r>
              <a:rPr lang="en-US" altLang="zh-TW" dirty="0"/>
              <a:t>=intel </a:t>
            </a:r>
            <a:endParaRPr lang="en-US" altLang="zh-TW" dirty="0" smtClean="0"/>
          </a:p>
          <a:p>
            <a:r>
              <a:rPr lang="en-US" altLang="zh-TW" dirty="0" smtClean="0"/>
              <a:t>fcall_ch10.c </a:t>
            </a:r>
            <a:r>
              <a:rPr lang="en-US" altLang="zh-TW" dirty="0"/>
              <a:t>-o fcall_ch11.s </a:t>
            </a:r>
            <a:endParaRPr lang="en-US" altLang="zh-TW" dirty="0" smtClean="0"/>
          </a:p>
          <a:p>
            <a:r>
              <a:rPr lang="en-US" altLang="zh-TW" dirty="0" smtClean="0"/>
              <a:t>-</a:t>
            </a:r>
            <a:r>
              <a:rPr lang="en-US" altLang="zh-TW" dirty="0" err="1"/>
              <a:t>fno</a:t>
            </a:r>
            <a:r>
              <a:rPr lang="en-US" altLang="zh-TW" dirty="0"/>
              <a:t>-asynchronous-unwind-tables</a:t>
            </a:r>
          </a:p>
        </p:txBody>
      </p:sp>
    </p:spTree>
    <p:extLst>
      <p:ext uri="{BB962C8B-B14F-4D97-AF65-F5344CB8AC3E}">
        <p14:creationId xmlns:p14="http://schemas.microsoft.com/office/powerpoint/2010/main" val="30614397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4400" dirty="0" smtClean="0"/>
              <a:t>堆疊 </a:t>
            </a:r>
            <a:r>
              <a:rPr lang="en-US" altLang="zh-TW" sz="4400" dirty="0" smtClean="0"/>
              <a:t>Stack</a:t>
            </a:r>
            <a:r>
              <a:rPr lang="zh-TW" altLang="en-US" sz="4400" dirty="0" smtClean="0"/>
              <a:t>及其運算</a:t>
            </a:r>
            <a:endParaRPr lang="zh-TW" altLang="en-US" sz="4400" dirty="0"/>
          </a:p>
        </p:txBody>
      </p:sp>
      <p:sp>
        <p:nvSpPr>
          <p:cNvPr id="5" name="投影片編號版面配置區 4"/>
          <p:cNvSpPr>
            <a:spLocks noGrp="1"/>
          </p:cNvSpPr>
          <p:nvPr>
            <p:ph type="sldNum" sz="quarter" idx="12"/>
          </p:nvPr>
        </p:nvSpPr>
        <p:spPr/>
        <p:txBody>
          <a:bodyPr/>
          <a:lstStyle/>
          <a:p>
            <a:fld id="{B18236B7-6F50-41CB-8525-C61BCB4BE4A9}" type="slidenum">
              <a:rPr lang="zh-TW" altLang="en-US" smtClean="0"/>
              <a:t>4</a:t>
            </a:fld>
            <a:endParaRPr lang="zh-TW" altLang="en-US"/>
          </a:p>
        </p:txBody>
      </p:sp>
    </p:spTree>
    <p:extLst>
      <p:ext uri="{BB962C8B-B14F-4D97-AF65-F5344CB8AC3E}">
        <p14:creationId xmlns:p14="http://schemas.microsoft.com/office/powerpoint/2010/main" val="334597788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279399" y="1335616"/>
            <a:ext cx="3435861" cy="3493286"/>
          </a:xfrm>
          <a:solidFill>
            <a:schemeClr val="accent4">
              <a:lumMod val="20000"/>
              <a:lumOff val="80000"/>
            </a:schemeClr>
          </a:solidFill>
        </p:spPr>
        <p:txBody>
          <a:bodyPr>
            <a:normAutofit fontScale="62500" lnSpcReduction="20000"/>
          </a:bodyPr>
          <a:lstStyle/>
          <a:p>
            <a:pPr marL="0" indent="0">
              <a:buNone/>
            </a:pPr>
            <a:r>
              <a:rPr lang="en-US" altLang="zh-TW" dirty="0" smtClean="0"/>
              <a:t>lea</a:t>
            </a:r>
            <a:r>
              <a:rPr lang="en-US" altLang="zh-TW" dirty="0"/>
              <a:t>	</a:t>
            </a:r>
            <a:r>
              <a:rPr lang="en-US" altLang="zh-TW" dirty="0" err="1"/>
              <a:t>ecx</a:t>
            </a:r>
            <a:r>
              <a:rPr lang="en-US" altLang="zh-TW" dirty="0"/>
              <a:t>, 4[</a:t>
            </a:r>
            <a:r>
              <a:rPr lang="en-US" altLang="zh-TW" dirty="0" err="1"/>
              <a:t>esp</a:t>
            </a:r>
            <a:r>
              <a:rPr lang="en-US" altLang="zh-TW" dirty="0"/>
              <a:t>]</a:t>
            </a:r>
          </a:p>
          <a:p>
            <a:pPr marL="0" indent="0">
              <a:buNone/>
            </a:pPr>
            <a:r>
              <a:rPr lang="en-US" altLang="zh-TW" dirty="0" smtClean="0"/>
              <a:t>and</a:t>
            </a:r>
            <a:r>
              <a:rPr lang="en-US" altLang="zh-TW" dirty="0"/>
              <a:t>	</a:t>
            </a:r>
            <a:r>
              <a:rPr lang="en-US" altLang="zh-TW" dirty="0" err="1"/>
              <a:t>esp</a:t>
            </a:r>
            <a:r>
              <a:rPr lang="en-US" altLang="zh-TW" dirty="0"/>
              <a:t>, -16</a:t>
            </a:r>
          </a:p>
          <a:p>
            <a:pPr marL="0" indent="0">
              <a:buNone/>
            </a:pPr>
            <a:r>
              <a:rPr lang="en-US" altLang="zh-TW" dirty="0" smtClean="0"/>
              <a:t>push</a:t>
            </a:r>
            <a:r>
              <a:rPr lang="en-US" altLang="zh-TW" dirty="0"/>
              <a:t>	DWORD PTR -4[</a:t>
            </a:r>
            <a:r>
              <a:rPr lang="en-US" altLang="zh-TW" dirty="0" err="1"/>
              <a:t>ecx</a:t>
            </a:r>
            <a:r>
              <a:rPr lang="en-US" altLang="zh-TW" dirty="0"/>
              <a:t>]</a:t>
            </a:r>
          </a:p>
          <a:p>
            <a:pPr marL="0" indent="0">
              <a:buNone/>
            </a:pPr>
            <a:r>
              <a:rPr lang="en-US" altLang="zh-TW" b="1" dirty="0" smtClean="0">
                <a:solidFill>
                  <a:srgbClr val="7030A0"/>
                </a:solidFill>
                <a:effectLst>
                  <a:outerShdw blurRad="38100" dist="38100" dir="2700000" algn="tl">
                    <a:srgbClr val="000000">
                      <a:alpha val="43137"/>
                    </a:srgbClr>
                  </a:outerShdw>
                </a:effectLst>
              </a:rPr>
              <a:t>push</a:t>
            </a:r>
            <a:r>
              <a:rPr lang="en-US" altLang="zh-TW" b="1" dirty="0">
                <a:solidFill>
                  <a:srgbClr val="7030A0"/>
                </a:solidFill>
                <a:effectLst>
                  <a:outerShdw blurRad="38100" dist="38100" dir="2700000" algn="tl">
                    <a:srgbClr val="000000">
                      <a:alpha val="43137"/>
                    </a:srgbClr>
                  </a:outerShdw>
                </a:effectLst>
              </a:rPr>
              <a:t>	</a:t>
            </a:r>
            <a:r>
              <a:rPr lang="en-US" altLang="zh-TW" b="1" dirty="0" err="1">
                <a:solidFill>
                  <a:srgbClr val="7030A0"/>
                </a:solidFill>
                <a:effectLst>
                  <a:outerShdw blurRad="38100" dist="38100" dir="2700000" algn="tl">
                    <a:srgbClr val="000000">
                      <a:alpha val="43137"/>
                    </a:srgbClr>
                  </a:outerShdw>
                </a:effectLst>
              </a:rPr>
              <a:t>ebp</a:t>
            </a:r>
            <a:endParaRPr lang="en-US" altLang="zh-TW" b="1" dirty="0">
              <a:solidFill>
                <a:srgbClr val="7030A0"/>
              </a:solidFill>
              <a:effectLst>
                <a:outerShdw blurRad="38100" dist="38100" dir="2700000" algn="tl">
                  <a:srgbClr val="000000">
                    <a:alpha val="43137"/>
                  </a:srgbClr>
                </a:outerShdw>
              </a:effectLst>
            </a:endParaRPr>
          </a:p>
          <a:p>
            <a:pPr marL="0" indent="0">
              <a:buNone/>
            </a:pPr>
            <a:r>
              <a:rPr lang="en-US" altLang="zh-TW" b="1" dirty="0" err="1" smtClean="0">
                <a:solidFill>
                  <a:srgbClr val="7030A0"/>
                </a:solidFill>
                <a:effectLst>
                  <a:outerShdw blurRad="38100" dist="38100" dir="2700000" algn="tl">
                    <a:srgbClr val="000000">
                      <a:alpha val="43137"/>
                    </a:srgbClr>
                  </a:outerShdw>
                </a:effectLst>
              </a:rPr>
              <a:t>mov</a:t>
            </a:r>
            <a:r>
              <a:rPr lang="en-US" altLang="zh-TW" b="1" dirty="0">
                <a:solidFill>
                  <a:srgbClr val="7030A0"/>
                </a:solidFill>
                <a:effectLst>
                  <a:outerShdw blurRad="38100" dist="38100" dir="2700000" algn="tl">
                    <a:srgbClr val="000000">
                      <a:alpha val="43137"/>
                    </a:srgbClr>
                  </a:outerShdw>
                </a:effectLst>
              </a:rPr>
              <a:t>	</a:t>
            </a:r>
            <a:r>
              <a:rPr lang="en-US" altLang="zh-TW" b="1" dirty="0" err="1">
                <a:solidFill>
                  <a:srgbClr val="7030A0"/>
                </a:solidFill>
                <a:effectLst>
                  <a:outerShdw blurRad="38100" dist="38100" dir="2700000" algn="tl">
                    <a:srgbClr val="000000">
                      <a:alpha val="43137"/>
                    </a:srgbClr>
                  </a:outerShdw>
                </a:effectLst>
              </a:rPr>
              <a:t>ebp</a:t>
            </a:r>
            <a:r>
              <a:rPr lang="en-US" altLang="zh-TW" b="1" dirty="0">
                <a:solidFill>
                  <a:srgbClr val="7030A0"/>
                </a:solidFill>
                <a:effectLst>
                  <a:outerShdw blurRad="38100" dist="38100" dir="2700000" algn="tl">
                    <a:srgbClr val="000000">
                      <a:alpha val="43137"/>
                    </a:srgbClr>
                  </a:outerShdw>
                </a:effectLst>
              </a:rPr>
              <a:t>, </a:t>
            </a:r>
            <a:r>
              <a:rPr lang="en-US" altLang="zh-TW" b="1" dirty="0" err="1">
                <a:solidFill>
                  <a:srgbClr val="7030A0"/>
                </a:solidFill>
                <a:effectLst>
                  <a:outerShdw blurRad="38100" dist="38100" dir="2700000" algn="tl">
                    <a:srgbClr val="000000">
                      <a:alpha val="43137"/>
                    </a:srgbClr>
                  </a:outerShdw>
                </a:effectLst>
              </a:rPr>
              <a:t>esp</a:t>
            </a:r>
            <a:endParaRPr lang="en-US" altLang="zh-TW" b="1" dirty="0">
              <a:solidFill>
                <a:srgbClr val="7030A0"/>
              </a:solidFill>
              <a:effectLst>
                <a:outerShdw blurRad="38100" dist="38100" dir="2700000" algn="tl">
                  <a:srgbClr val="000000">
                    <a:alpha val="43137"/>
                  </a:srgbClr>
                </a:outerShdw>
              </a:effectLst>
            </a:endParaRPr>
          </a:p>
          <a:p>
            <a:pPr marL="0" indent="0">
              <a:buNone/>
            </a:pPr>
            <a:r>
              <a:rPr lang="en-US" altLang="zh-TW" dirty="0" smtClean="0"/>
              <a:t>push</a:t>
            </a:r>
            <a:r>
              <a:rPr lang="en-US" altLang="zh-TW" dirty="0"/>
              <a:t>	</a:t>
            </a:r>
            <a:r>
              <a:rPr lang="en-US" altLang="zh-TW" dirty="0" err="1"/>
              <a:t>ebx</a:t>
            </a:r>
            <a:endParaRPr lang="en-US" altLang="zh-TW" dirty="0"/>
          </a:p>
          <a:p>
            <a:pPr marL="0" indent="0">
              <a:buNone/>
            </a:pPr>
            <a:r>
              <a:rPr lang="en-US" altLang="zh-TW" dirty="0" smtClean="0"/>
              <a:t>push</a:t>
            </a:r>
            <a:r>
              <a:rPr lang="en-US" altLang="zh-TW" dirty="0"/>
              <a:t>	</a:t>
            </a:r>
            <a:r>
              <a:rPr lang="en-US" altLang="zh-TW" dirty="0" err="1"/>
              <a:t>ecx</a:t>
            </a:r>
            <a:endParaRPr lang="en-US" altLang="zh-TW" dirty="0"/>
          </a:p>
          <a:p>
            <a:pPr marL="0" indent="0">
              <a:buNone/>
            </a:pPr>
            <a:r>
              <a:rPr lang="en-US" altLang="zh-TW" dirty="0" smtClean="0"/>
              <a:t>call</a:t>
            </a:r>
            <a:r>
              <a:rPr lang="en-US" altLang="zh-TW" dirty="0"/>
              <a:t>	__x86.get_pc_thunk.bx</a:t>
            </a:r>
          </a:p>
          <a:p>
            <a:pPr marL="0" indent="0">
              <a:buNone/>
            </a:pPr>
            <a:r>
              <a:rPr lang="en-US" altLang="zh-TW" dirty="0" smtClean="0"/>
              <a:t>add</a:t>
            </a:r>
            <a:r>
              <a:rPr lang="en-US" altLang="zh-TW" dirty="0"/>
              <a:t>	</a:t>
            </a:r>
            <a:r>
              <a:rPr lang="en-US" altLang="zh-TW" dirty="0" err="1"/>
              <a:t>ebx</a:t>
            </a:r>
            <a:r>
              <a:rPr lang="en-US" altLang="zh-TW" dirty="0"/>
              <a:t>, </a:t>
            </a:r>
            <a:r>
              <a:rPr lang="en-US" altLang="zh-TW" sz="1300" dirty="0"/>
              <a:t>OFFSET FLAT:_GLOBAL_OFFSET_TABLE_</a:t>
            </a:r>
          </a:p>
          <a:p>
            <a:pPr marL="0" indent="0">
              <a:buNone/>
            </a:pPr>
            <a:r>
              <a:rPr lang="en-US" altLang="zh-TW" dirty="0" smtClean="0"/>
              <a:t>sub</a:t>
            </a:r>
            <a:r>
              <a:rPr lang="en-US" altLang="zh-TW" dirty="0"/>
              <a:t>	</a:t>
            </a:r>
            <a:r>
              <a:rPr lang="en-US" altLang="zh-TW" dirty="0" err="1"/>
              <a:t>esp</a:t>
            </a:r>
            <a:r>
              <a:rPr lang="en-US" altLang="zh-TW" dirty="0"/>
              <a:t>, 8</a:t>
            </a:r>
          </a:p>
          <a:p>
            <a:pPr marL="0" indent="0">
              <a:buNone/>
            </a:pPr>
            <a:r>
              <a:rPr lang="en-US" altLang="zh-TW" dirty="0"/>
              <a:t>	</a:t>
            </a:r>
            <a:endParaRPr lang="zh-TW" altLang="en-US" dirty="0"/>
          </a:p>
        </p:txBody>
      </p:sp>
      <p:sp>
        <p:nvSpPr>
          <p:cNvPr id="4" name="矩形圖說文字 3"/>
          <p:cNvSpPr/>
          <p:nvPr/>
        </p:nvSpPr>
        <p:spPr>
          <a:xfrm>
            <a:off x="0" y="0"/>
            <a:ext cx="9144000" cy="706170"/>
          </a:xfrm>
          <a:prstGeom prst="wedgeRectCallout">
            <a:avLst>
              <a:gd name="adj1" fmla="val -25684"/>
              <a:gd name="adj2" fmla="val 69738"/>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3200" dirty="0" smtClean="0">
                <a:latin typeface="標楷體" panose="03000509000000000000" pitchFamily="65" charset="-120"/>
                <a:ea typeface="標楷體" panose="03000509000000000000" pitchFamily="65" charset="-120"/>
              </a:rPr>
              <a:t>解讀關鍵組合語言</a:t>
            </a:r>
            <a:endParaRPr lang="zh-TW" altLang="en-US" sz="3200" dirty="0">
              <a:latin typeface="標楷體" panose="03000509000000000000" pitchFamily="65" charset="-120"/>
              <a:ea typeface="標楷體" panose="03000509000000000000" pitchFamily="65" charset="-120"/>
            </a:endParaRPr>
          </a:p>
        </p:txBody>
      </p:sp>
      <p:sp>
        <p:nvSpPr>
          <p:cNvPr id="2" name="矩形 1"/>
          <p:cNvSpPr/>
          <p:nvPr/>
        </p:nvSpPr>
        <p:spPr>
          <a:xfrm>
            <a:off x="132839" y="917363"/>
            <a:ext cx="716863" cy="369332"/>
          </a:xfrm>
          <a:prstGeom prst="rect">
            <a:avLst/>
          </a:prstGeom>
        </p:spPr>
        <p:txBody>
          <a:bodyPr wrap="none">
            <a:spAutoFit/>
          </a:bodyPr>
          <a:lstStyle/>
          <a:p>
            <a:r>
              <a:rPr lang="en-US" altLang="zh-TW" dirty="0"/>
              <a:t>main:</a:t>
            </a:r>
          </a:p>
        </p:txBody>
      </p:sp>
      <p:sp>
        <p:nvSpPr>
          <p:cNvPr id="5" name="矩形 4"/>
          <p:cNvSpPr/>
          <p:nvPr/>
        </p:nvSpPr>
        <p:spPr>
          <a:xfrm>
            <a:off x="4476734" y="1497889"/>
            <a:ext cx="4572001" cy="4801314"/>
          </a:xfrm>
          <a:prstGeom prst="rect">
            <a:avLst/>
          </a:prstGeom>
          <a:solidFill>
            <a:schemeClr val="accent4">
              <a:lumMod val="20000"/>
              <a:lumOff val="80000"/>
            </a:schemeClr>
          </a:solidFill>
        </p:spPr>
        <p:txBody>
          <a:bodyPr>
            <a:spAutoFit/>
          </a:bodyPr>
          <a:lstStyle/>
          <a:p>
            <a:r>
              <a:rPr lang="en-US" altLang="zh-TW" b="1" dirty="0">
                <a:solidFill>
                  <a:srgbClr val="FF0000"/>
                </a:solidFill>
                <a:effectLst>
                  <a:outerShdw blurRad="38100" dist="38100" dir="2700000" algn="tl">
                    <a:srgbClr val="000000">
                      <a:alpha val="43137"/>
                    </a:srgbClr>
                  </a:outerShdw>
                </a:effectLst>
              </a:rPr>
              <a:t>push	21</a:t>
            </a:r>
          </a:p>
          <a:p>
            <a:r>
              <a:rPr lang="en-US" altLang="zh-TW" b="1" dirty="0" smtClean="0">
                <a:solidFill>
                  <a:srgbClr val="FF0000"/>
                </a:solidFill>
                <a:effectLst>
                  <a:outerShdw blurRad="38100" dist="38100" dir="2700000" algn="tl">
                    <a:srgbClr val="000000">
                      <a:alpha val="43137"/>
                    </a:srgbClr>
                  </a:outerShdw>
                </a:effectLst>
              </a:rPr>
              <a:t>push</a:t>
            </a:r>
            <a:r>
              <a:rPr lang="en-US" altLang="zh-TW" b="1" dirty="0">
                <a:solidFill>
                  <a:srgbClr val="FF0000"/>
                </a:solidFill>
                <a:effectLst>
                  <a:outerShdw blurRad="38100" dist="38100" dir="2700000" algn="tl">
                    <a:srgbClr val="000000">
                      <a:alpha val="43137"/>
                    </a:srgbClr>
                  </a:outerShdw>
                </a:effectLst>
              </a:rPr>
              <a:t>	11</a:t>
            </a:r>
          </a:p>
          <a:p>
            <a:r>
              <a:rPr lang="en-US" altLang="zh-TW" b="1" dirty="0" smtClean="0">
                <a:solidFill>
                  <a:srgbClr val="FF0000"/>
                </a:solidFill>
                <a:effectLst>
                  <a:outerShdw blurRad="38100" dist="38100" dir="2700000" algn="tl">
                    <a:srgbClr val="000000">
                      <a:alpha val="43137"/>
                    </a:srgbClr>
                  </a:outerShdw>
                </a:effectLst>
              </a:rPr>
              <a:t>call</a:t>
            </a:r>
            <a:r>
              <a:rPr lang="en-US" altLang="zh-TW" b="1" dirty="0">
                <a:solidFill>
                  <a:srgbClr val="FF0000"/>
                </a:solidFill>
                <a:effectLst>
                  <a:outerShdw blurRad="38100" dist="38100" dir="2700000" algn="tl">
                    <a:srgbClr val="000000">
                      <a:alpha val="43137"/>
                    </a:srgbClr>
                  </a:outerShdw>
                </a:effectLst>
              </a:rPr>
              <a:t>	function1</a:t>
            </a:r>
          </a:p>
          <a:p>
            <a:r>
              <a:rPr lang="en-US" altLang="zh-TW" dirty="0" smtClean="0"/>
              <a:t>add</a:t>
            </a:r>
            <a:r>
              <a:rPr lang="en-US" altLang="zh-TW" dirty="0"/>
              <a:t>	</a:t>
            </a:r>
            <a:r>
              <a:rPr lang="en-US" altLang="zh-TW" dirty="0" err="1"/>
              <a:t>esp</a:t>
            </a:r>
            <a:r>
              <a:rPr lang="en-US" altLang="zh-TW" dirty="0"/>
              <a:t>, 16</a:t>
            </a:r>
          </a:p>
          <a:p>
            <a:r>
              <a:rPr lang="en-US" altLang="zh-TW" dirty="0" smtClean="0"/>
              <a:t>sub</a:t>
            </a:r>
            <a:r>
              <a:rPr lang="en-US" altLang="zh-TW" dirty="0"/>
              <a:t>	</a:t>
            </a:r>
            <a:r>
              <a:rPr lang="en-US" altLang="zh-TW" dirty="0" err="1"/>
              <a:t>esp</a:t>
            </a:r>
            <a:r>
              <a:rPr lang="en-US" altLang="zh-TW" dirty="0"/>
              <a:t>, 8</a:t>
            </a:r>
          </a:p>
          <a:p>
            <a:r>
              <a:rPr lang="en-US" altLang="zh-TW" dirty="0" smtClean="0"/>
              <a:t>push</a:t>
            </a:r>
            <a:r>
              <a:rPr lang="en-US" altLang="zh-TW" dirty="0"/>
              <a:t>	</a:t>
            </a:r>
            <a:r>
              <a:rPr lang="en-US" altLang="zh-TW" dirty="0" err="1"/>
              <a:t>eax</a:t>
            </a:r>
            <a:endParaRPr lang="en-US" altLang="zh-TW" dirty="0"/>
          </a:p>
          <a:p>
            <a:r>
              <a:rPr lang="en-US" altLang="zh-TW" b="1" dirty="0" smtClean="0">
                <a:solidFill>
                  <a:srgbClr val="002060"/>
                </a:solidFill>
                <a:effectLst>
                  <a:outerShdw blurRad="38100" dist="38100" dir="2700000" algn="tl">
                    <a:srgbClr val="000000">
                      <a:alpha val="43137"/>
                    </a:srgbClr>
                  </a:outerShdw>
                </a:effectLst>
              </a:rPr>
              <a:t>lea</a:t>
            </a:r>
            <a:r>
              <a:rPr lang="en-US" altLang="zh-TW" b="1" dirty="0">
                <a:solidFill>
                  <a:srgbClr val="002060"/>
                </a:solidFill>
                <a:effectLst>
                  <a:outerShdw blurRad="38100" dist="38100" dir="2700000" algn="tl">
                    <a:srgbClr val="000000">
                      <a:alpha val="43137"/>
                    </a:srgbClr>
                  </a:outerShdw>
                </a:effectLst>
              </a:rPr>
              <a:t>	</a:t>
            </a:r>
            <a:r>
              <a:rPr lang="en-US" altLang="zh-TW" b="1" dirty="0" err="1">
                <a:solidFill>
                  <a:srgbClr val="002060"/>
                </a:solidFill>
                <a:effectLst>
                  <a:outerShdw blurRad="38100" dist="38100" dir="2700000" algn="tl">
                    <a:srgbClr val="000000">
                      <a:alpha val="43137"/>
                    </a:srgbClr>
                  </a:outerShdw>
                </a:effectLst>
              </a:rPr>
              <a:t>eax</a:t>
            </a:r>
            <a:r>
              <a:rPr lang="en-US" altLang="zh-TW" b="1" dirty="0" smtClean="0">
                <a:solidFill>
                  <a:srgbClr val="002060"/>
                </a:solidFill>
                <a:effectLst>
                  <a:outerShdw blurRad="38100" dist="38100" dir="2700000" algn="tl">
                    <a:srgbClr val="000000">
                      <a:alpha val="43137"/>
                    </a:srgbClr>
                  </a:outerShdw>
                </a:effectLst>
              </a:rPr>
              <a:t>, .LC0@GOTOFF[</a:t>
            </a:r>
            <a:r>
              <a:rPr lang="en-US" altLang="zh-TW" b="1" dirty="0" err="1" smtClean="0">
                <a:solidFill>
                  <a:srgbClr val="002060"/>
                </a:solidFill>
                <a:effectLst>
                  <a:outerShdw blurRad="38100" dist="38100" dir="2700000" algn="tl">
                    <a:srgbClr val="000000">
                      <a:alpha val="43137"/>
                    </a:srgbClr>
                  </a:outerShdw>
                </a:effectLst>
              </a:rPr>
              <a:t>ebx</a:t>
            </a:r>
            <a:r>
              <a:rPr lang="en-US" altLang="zh-TW" b="1" dirty="0" smtClean="0">
                <a:solidFill>
                  <a:srgbClr val="002060"/>
                </a:solidFill>
                <a:effectLst>
                  <a:outerShdw blurRad="38100" dist="38100" dir="2700000" algn="tl">
                    <a:srgbClr val="000000">
                      <a:alpha val="43137"/>
                    </a:srgbClr>
                  </a:outerShdw>
                </a:effectLst>
              </a:rPr>
              <a:t>]</a:t>
            </a:r>
            <a:endParaRPr lang="en-US" altLang="zh-TW" b="1" dirty="0">
              <a:solidFill>
                <a:srgbClr val="002060"/>
              </a:solidFill>
              <a:effectLst>
                <a:outerShdw blurRad="38100" dist="38100" dir="2700000" algn="tl">
                  <a:srgbClr val="000000">
                    <a:alpha val="43137"/>
                  </a:srgbClr>
                </a:outerShdw>
              </a:effectLst>
            </a:endParaRPr>
          </a:p>
          <a:p>
            <a:r>
              <a:rPr lang="en-US" altLang="zh-TW" dirty="0" smtClean="0"/>
              <a:t>push</a:t>
            </a:r>
            <a:r>
              <a:rPr lang="en-US" altLang="zh-TW" dirty="0"/>
              <a:t>	</a:t>
            </a:r>
            <a:r>
              <a:rPr lang="en-US" altLang="zh-TW" dirty="0" err="1" smtClean="0"/>
              <a:t>eax</a:t>
            </a:r>
            <a:endParaRPr lang="en-US" altLang="zh-TW" dirty="0"/>
          </a:p>
          <a:p>
            <a:r>
              <a:rPr lang="en-US" altLang="zh-TW" b="1" dirty="0" smtClean="0">
                <a:solidFill>
                  <a:srgbClr val="FF0000"/>
                </a:solidFill>
                <a:effectLst>
                  <a:outerShdw blurRad="38100" dist="38100" dir="2700000" algn="tl">
                    <a:srgbClr val="000000">
                      <a:alpha val="43137"/>
                    </a:srgbClr>
                  </a:outerShdw>
                </a:effectLst>
              </a:rPr>
              <a:t>call</a:t>
            </a:r>
            <a:r>
              <a:rPr lang="en-US" altLang="zh-TW" b="1" dirty="0">
                <a:solidFill>
                  <a:srgbClr val="FF0000"/>
                </a:solidFill>
                <a:effectLst>
                  <a:outerShdw blurRad="38100" dist="38100" dir="2700000" algn="tl">
                    <a:srgbClr val="000000">
                      <a:alpha val="43137"/>
                    </a:srgbClr>
                  </a:outerShdw>
                </a:effectLst>
              </a:rPr>
              <a:t>	</a:t>
            </a:r>
            <a:r>
              <a:rPr lang="en-US" altLang="zh-TW" b="1" dirty="0" err="1">
                <a:solidFill>
                  <a:srgbClr val="FF0000"/>
                </a:solidFill>
                <a:effectLst>
                  <a:outerShdw blurRad="38100" dist="38100" dir="2700000" algn="tl">
                    <a:srgbClr val="000000">
                      <a:alpha val="43137"/>
                    </a:srgbClr>
                  </a:outerShdw>
                </a:effectLst>
              </a:rPr>
              <a:t>printf@PLT</a:t>
            </a:r>
            <a:endParaRPr lang="en-US" altLang="zh-TW" b="1" dirty="0">
              <a:solidFill>
                <a:srgbClr val="FF0000"/>
              </a:solidFill>
              <a:effectLst>
                <a:outerShdw blurRad="38100" dist="38100" dir="2700000" algn="tl">
                  <a:srgbClr val="000000">
                    <a:alpha val="43137"/>
                  </a:srgbClr>
                </a:outerShdw>
              </a:effectLst>
            </a:endParaRPr>
          </a:p>
          <a:p>
            <a:r>
              <a:rPr lang="en-US" altLang="zh-TW" dirty="0" smtClean="0"/>
              <a:t>add</a:t>
            </a:r>
            <a:r>
              <a:rPr lang="en-US" altLang="zh-TW" dirty="0"/>
              <a:t>	</a:t>
            </a:r>
            <a:r>
              <a:rPr lang="en-US" altLang="zh-TW" dirty="0" err="1"/>
              <a:t>esp</a:t>
            </a:r>
            <a:r>
              <a:rPr lang="en-US" altLang="zh-TW" dirty="0"/>
              <a:t>, 16</a:t>
            </a:r>
          </a:p>
          <a:p>
            <a:r>
              <a:rPr lang="en-US" altLang="zh-TW" dirty="0" err="1" smtClean="0"/>
              <a:t>mov</a:t>
            </a:r>
            <a:r>
              <a:rPr lang="en-US" altLang="zh-TW" dirty="0"/>
              <a:t>	</a:t>
            </a:r>
            <a:r>
              <a:rPr lang="en-US" altLang="zh-TW" dirty="0" err="1"/>
              <a:t>eax</a:t>
            </a:r>
            <a:r>
              <a:rPr lang="en-US" altLang="zh-TW" dirty="0"/>
              <a:t>, 0</a:t>
            </a:r>
          </a:p>
          <a:p>
            <a:r>
              <a:rPr lang="en-US" altLang="zh-TW" b="1" dirty="0" smtClean="0">
                <a:solidFill>
                  <a:srgbClr val="0070C0"/>
                </a:solidFill>
                <a:effectLst>
                  <a:outerShdw blurRad="38100" dist="38100" dir="2700000" algn="tl">
                    <a:srgbClr val="000000">
                      <a:alpha val="43137"/>
                    </a:srgbClr>
                  </a:outerShdw>
                </a:effectLst>
              </a:rPr>
              <a:t>lea</a:t>
            </a:r>
            <a:r>
              <a:rPr lang="en-US" altLang="zh-TW" b="1" dirty="0">
                <a:solidFill>
                  <a:srgbClr val="0070C0"/>
                </a:solidFill>
                <a:effectLst>
                  <a:outerShdw blurRad="38100" dist="38100" dir="2700000" algn="tl">
                    <a:srgbClr val="000000">
                      <a:alpha val="43137"/>
                    </a:srgbClr>
                  </a:outerShdw>
                </a:effectLst>
              </a:rPr>
              <a:t>	</a:t>
            </a:r>
            <a:r>
              <a:rPr lang="en-US" altLang="zh-TW" b="1" dirty="0" err="1">
                <a:solidFill>
                  <a:srgbClr val="0070C0"/>
                </a:solidFill>
                <a:effectLst>
                  <a:outerShdw blurRad="38100" dist="38100" dir="2700000" algn="tl">
                    <a:srgbClr val="000000">
                      <a:alpha val="43137"/>
                    </a:srgbClr>
                  </a:outerShdw>
                </a:effectLst>
              </a:rPr>
              <a:t>esp</a:t>
            </a:r>
            <a:r>
              <a:rPr lang="en-US" altLang="zh-TW" b="1" dirty="0">
                <a:solidFill>
                  <a:srgbClr val="0070C0"/>
                </a:solidFill>
                <a:effectLst>
                  <a:outerShdw blurRad="38100" dist="38100" dir="2700000" algn="tl">
                    <a:srgbClr val="000000">
                      <a:alpha val="43137"/>
                    </a:srgbClr>
                  </a:outerShdw>
                </a:effectLst>
              </a:rPr>
              <a:t>, -8[</a:t>
            </a:r>
            <a:r>
              <a:rPr lang="en-US" altLang="zh-TW" b="1" dirty="0" err="1">
                <a:solidFill>
                  <a:srgbClr val="0070C0"/>
                </a:solidFill>
                <a:effectLst>
                  <a:outerShdw blurRad="38100" dist="38100" dir="2700000" algn="tl">
                    <a:srgbClr val="000000">
                      <a:alpha val="43137"/>
                    </a:srgbClr>
                  </a:outerShdw>
                </a:effectLst>
              </a:rPr>
              <a:t>ebp</a:t>
            </a:r>
            <a:r>
              <a:rPr lang="en-US" altLang="zh-TW" b="1" dirty="0">
                <a:solidFill>
                  <a:srgbClr val="0070C0"/>
                </a:solidFill>
                <a:effectLst>
                  <a:outerShdw blurRad="38100" dist="38100" dir="2700000" algn="tl">
                    <a:srgbClr val="000000">
                      <a:alpha val="43137"/>
                    </a:srgbClr>
                  </a:outerShdw>
                </a:effectLst>
              </a:rPr>
              <a:t>]</a:t>
            </a:r>
          </a:p>
          <a:p>
            <a:r>
              <a:rPr lang="en-US" altLang="zh-TW" b="1" dirty="0" smtClean="0">
                <a:solidFill>
                  <a:srgbClr val="0070C0"/>
                </a:solidFill>
                <a:effectLst>
                  <a:outerShdw blurRad="38100" dist="38100" dir="2700000" algn="tl">
                    <a:srgbClr val="000000">
                      <a:alpha val="43137"/>
                    </a:srgbClr>
                  </a:outerShdw>
                </a:effectLst>
              </a:rPr>
              <a:t>pop</a:t>
            </a:r>
            <a:r>
              <a:rPr lang="en-US" altLang="zh-TW" b="1" dirty="0">
                <a:solidFill>
                  <a:srgbClr val="0070C0"/>
                </a:solidFill>
                <a:effectLst>
                  <a:outerShdw blurRad="38100" dist="38100" dir="2700000" algn="tl">
                    <a:srgbClr val="000000">
                      <a:alpha val="43137"/>
                    </a:srgbClr>
                  </a:outerShdw>
                </a:effectLst>
              </a:rPr>
              <a:t>	</a:t>
            </a:r>
            <a:r>
              <a:rPr lang="en-US" altLang="zh-TW" b="1" dirty="0" err="1">
                <a:solidFill>
                  <a:srgbClr val="0070C0"/>
                </a:solidFill>
                <a:effectLst>
                  <a:outerShdw blurRad="38100" dist="38100" dir="2700000" algn="tl">
                    <a:srgbClr val="000000">
                      <a:alpha val="43137"/>
                    </a:srgbClr>
                  </a:outerShdw>
                </a:effectLst>
              </a:rPr>
              <a:t>ecx</a:t>
            </a:r>
            <a:endParaRPr lang="en-US" altLang="zh-TW" b="1" dirty="0">
              <a:solidFill>
                <a:srgbClr val="0070C0"/>
              </a:solidFill>
              <a:effectLst>
                <a:outerShdw blurRad="38100" dist="38100" dir="2700000" algn="tl">
                  <a:srgbClr val="000000">
                    <a:alpha val="43137"/>
                  </a:srgbClr>
                </a:outerShdw>
              </a:effectLst>
            </a:endParaRPr>
          </a:p>
          <a:p>
            <a:r>
              <a:rPr lang="en-US" altLang="zh-TW" b="1" dirty="0" smtClean="0">
                <a:solidFill>
                  <a:srgbClr val="0070C0"/>
                </a:solidFill>
                <a:effectLst>
                  <a:outerShdw blurRad="38100" dist="38100" dir="2700000" algn="tl">
                    <a:srgbClr val="000000">
                      <a:alpha val="43137"/>
                    </a:srgbClr>
                  </a:outerShdw>
                </a:effectLst>
              </a:rPr>
              <a:t>pop</a:t>
            </a:r>
            <a:r>
              <a:rPr lang="en-US" altLang="zh-TW" b="1" dirty="0">
                <a:solidFill>
                  <a:srgbClr val="0070C0"/>
                </a:solidFill>
                <a:effectLst>
                  <a:outerShdw blurRad="38100" dist="38100" dir="2700000" algn="tl">
                    <a:srgbClr val="000000">
                      <a:alpha val="43137"/>
                    </a:srgbClr>
                  </a:outerShdw>
                </a:effectLst>
              </a:rPr>
              <a:t>	</a:t>
            </a:r>
            <a:r>
              <a:rPr lang="en-US" altLang="zh-TW" b="1" dirty="0" err="1">
                <a:solidFill>
                  <a:srgbClr val="0070C0"/>
                </a:solidFill>
                <a:effectLst>
                  <a:outerShdw blurRad="38100" dist="38100" dir="2700000" algn="tl">
                    <a:srgbClr val="000000">
                      <a:alpha val="43137"/>
                    </a:srgbClr>
                  </a:outerShdw>
                </a:effectLst>
              </a:rPr>
              <a:t>ebx</a:t>
            </a:r>
            <a:endParaRPr lang="en-US" altLang="zh-TW" b="1" dirty="0">
              <a:solidFill>
                <a:srgbClr val="0070C0"/>
              </a:solidFill>
              <a:effectLst>
                <a:outerShdw blurRad="38100" dist="38100" dir="2700000" algn="tl">
                  <a:srgbClr val="000000">
                    <a:alpha val="43137"/>
                  </a:srgbClr>
                </a:outerShdw>
              </a:effectLst>
            </a:endParaRPr>
          </a:p>
          <a:p>
            <a:r>
              <a:rPr lang="en-US" altLang="zh-TW" b="1" dirty="0" smtClean="0">
                <a:solidFill>
                  <a:srgbClr val="0070C0"/>
                </a:solidFill>
                <a:effectLst>
                  <a:outerShdw blurRad="38100" dist="38100" dir="2700000" algn="tl">
                    <a:srgbClr val="000000">
                      <a:alpha val="43137"/>
                    </a:srgbClr>
                  </a:outerShdw>
                </a:effectLst>
              </a:rPr>
              <a:t>pop</a:t>
            </a:r>
            <a:r>
              <a:rPr lang="en-US" altLang="zh-TW" b="1" dirty="0">
                <a:solidFill>
                  <a:srgbClr val="0070C0"/>
                </a:solidFill>
                <a:effectLst>
                  <a:outerShdw blurRad="38100" dist="38100" dir="2700000" algn="tl">
                    <a:srgbClr val="000000">
                      <a:alpha val="43137"/>
                    </a:srgbClr>
                  </a:outerShdw>
                </a:effectLst>
              </a:rPr>
              <a:t>	</a:t>
            </a:r>
            <a:r>
              <a:rPr lang="en-US" altLang="zh-TW" b="1" dirty="0" err="1">
                <a:solidFill>
                  <a:srgbClr val="0070C0"/>
                </a:solidFill>
                <a:effectLst>
                  <a:outerShdw blurRad="38100" dist="38100" dir="2700000" algn="tl">
                    <a:srgbClr val="000000">
                      <a:alpha val="43137"/>
                    </a:srgbClr>
                  </a:outerShdw>
                </a:effectLst>
              </a:rPr>
              <a:t>ebp</a:t>
            </a:r>
            <a:endParaRPr lang="en-US" altLang="zh-TW" b="1" dirty="0">
              <a:solidFill>
                <a:srgbClr val="0070C0"/>
              </a:solidFill>
              <a:effectLst>
                <a:outerShdw blurRad="38100" dist="38100" dir="2700000" algn="tl">
                  <a:srgbClr val="000000">
                    <a:alpha val="43137"/>
                  </a:srgbClr>
                </a:outerShdw>
              </a:effectLst>
            </a:endParaRPr>
          </a:p>
          <a:p>
            <a:r>
              <a:rPr lang="en-US" altLang="zh-TW" b="1" dirty="0" smtClean="0">
                <a:solidFill>
                  <a:srgbClr val="0070C0"/>
                </a:solidFill>
                <a:effectLst>
                  <a:outerShdw blurRad="38100" dist="38100" dir="2700000" algn="tl">
                    <a:srgbClr val="000000">
                      <a:alpha val="43137"/>
                    </a:srgbClr>
                  </a:outerShdw>
                </a:effectLst>
              </a:rPr>
              <a:t>lea</a:t>
            </a:r>
            <a:r>
              <a:rPr lang="en-US" altLang="zh-TW" b="1" dirty="0">
                <a:solidFill>
                  <a:srgbClr val="0070C0"/>
                </a:solidFill>
                <a:effectLst>
                  <a:outerShdw blurRad="38100" dist="38100" dir="2700000" algn="tl">
                    <a:srgbClr val="000000">
                      <a:alpha val="43137"/>
                    </a:srgbClr>
                  </a:outerShdw>
                </a:effectLst>
              </a:rPr>
              <a:t>	</a:t>
            </a:r>
            <a:r>
              <a:rPr lang="en-US" altLang="zh-TW" b="1" dirty="0" err="1">
                <a:solidFill>
                  <a:srgbClr val="0070C0"/>
                </a:solidFill>
                <a:effectLst>
                  <a:outerShdw blurRad="38100" dist="38100" dir="2700000" algn="tl">
                    <a:srgbClr val="000000">
                      <a:alpha val="43137"/>
                    </a:srgbClr>
                  </a:outerShdw>
                </a:effectLst>
              </a:rPr>
              <a:t>esp</a:t>
            </a:r>
            <a:r>
              <a:rPr lang="en-US" altLang="zh-TW" b="1" dirty="0">
                <a:solidFill>
                  <a:srgbClr val="0070C0"/>
                </a:solidFill>
                <a:effectLst>
                  <a:outerShdw blurRad="38100" dist="38100" dir="2700000" algn="tl">
                    <a:srgbClr val="000000">
                      <a:alpha val="43137"/>
                    </a:srgbClr>
                  </a:outerShdw>
                </a:effectLst>
              </a:rPr>
              <a:t>, -4[</a:t>
            </a:r>
            <a:r>
              <a:rPr lang="en-US" altLang="zh-TW" b="1" dirty="0" err="1">
                <a:solidFill>
                  <a:srgbClr val="0070C0"/>
                </a:solidFill>
                <a:effectLst>
                  <a:outerShdw blurRad="38100" dist="38100" dir="2700000" algn="tl">
                    <a:srgbClr val="000000">
                      <a:alpha val="43137"/>
                    </a:srgbClr>
                  </a:outerShdw>
                </a:effectLst>
              </a:rPr>
              <a:t>ecx</a:t>
            </a:r>
            <a:r>
              <a:rPr lang="en-US" altLang="zh-TW" b="1" dirty="0">
                <a:solidFill>
                  <a:srgbClr val="0070C0"/>
                </a:solidFill>
                <a:effectLst>
                  <a:outerShdw blurRad="38100" dist="38100" dir="2700000" algn="tl">
                    <a:srgbClr val="000000">
                      <a:alpha val="43137"/>
                    </a:srgbClr>
                  </a:outerShdw>
                </a:effectLst>
              </a:rPr>
              <a:t>]</a:t>
            </a:r>
          </a:p>
          <a:p>
            <a:r>
              <a:rPr lang="en-US" altLang="zh-TW" b="1" dirty="0" smtClean="0">
                <a:solidFill>
                  <a:srgbClr val="0070C0"/>
                </a:solidFill>
                <a:effectLst>
                  <a:outerShdw blurRad="38100" dist="38100" dir="2700000" algn="tl">
                    <a:srgbClr val="000000">
                      <a:alpha val="43137"/>
                    </a:srgbClr>
                  </a:outerShdw>
                </a:effectLst>
              </a:rPr>
              <a:t>ret</a:t>
            </a:r>
            <a:endParaRPr lang="en-US" altLang="zh-TW" b="1" dirty="0">
              <a:solidFill>
                <a:srgbClr val="0070C0"/>
              </a:solidFill>
              <a:effectLst>
                <a:outerShdw blurRad="38100" dist="38100" dir="2700000" algn="tl">
                  <a:srgbClr val="000000">
                    <a:alpha val="43137"/>
                  </a:srgbClr>
                </a:outerShdw>
              </a:effectLst>
            </a:endParaRPr>
          </a:p>
        </p:txBody>
      </p:sp>
      <p:sp>
        <p:nvSpPr>
          <p:cNvPr id="6" name="矩形 5"/>
          <p:cNvSpPr/>
          <p:nvPr/>
        </p:nvSpPr>
        <p:spPr>
          <a:xfrm>
            <a:off x="6972278" y="1735078"/>
            <a:ext cx="2101857" cy="400110"/>
          </a:xfrm>
          <a:prstGeom prst="rect">
            <a:avLst/>
          </a:prstGeom>
        </p:spPr>
        <p:txBody>
          <a:bodyPr wrap="none">
            <a:spAutoFit/>
          </a:bodyPr>
          <a:lstStyle/>
          <a:p>
            <a:r>
              <a:rPr lang="en-US" altLang="zh-TW" sz="2000" b="1" dirty="0">
                <a:solidFill>
                  <a:srgbClr val="FF0000"/>
                </a:solidFill>
                <a:effectLst>
                  <a:outerShdw blurRad="38100" dist="38100" dir="2700000" algn="tl">
                    <a:srgbClr val="000000">
                      <a:alpha val="43137"/>
                    </a:srgbClr>
                  </a:outerShdw>
                </a:effectLst>
              </a:rPr>
              <a:t>function1(11,21));</a:t>
            </a:r>
            <a:endParaRPr lang="zh-TW" altLang="en-US" sz="2000" b="1" dirty="0">
              <a:solidFill>
                <a:srgbClr val="FF0000"/>
              </a:solidFill>
              <a:effectLst>
                <a:outerShdw blurRad="38100" dist="38100" dir="2700000" algn="tl">
                  <a:srgbClr val="000000">
                    <a:alpha val="43137"/>
                  </a:srgbClr>
                </a:outerShdw>
              </a:effectLst>
            </a:endParaRPr>
          </a:p>
        </p:txBody>
      </p:sp>
      <p:sp>
        <p:nvSpPr>
          <p:cNvPr id="7" name="矩形 6"/>
          <p:cNvSpPr/>
          <p:nvPr/>
        </p:nvSpPr>
        <p:spPr>
          <a:xfrm>
            <a:off x="279399" y="5517341"/>
            <a:ext cx="4572000" cy="646331"/>
          </a:xfrm>
          <a:prstGeom prst="rect">
            <a:avLst/>
          </a:prstGeom>
        </p:spPr>
        <p:txBody>
          <a:bodyPr>
            <a:spAutoFit/>
          </a:bodyPr>
          <a:lstStyle/>
          <a:p>
            <a:r>
              <a:rPr lang="en-US" altLang="zh-TW" dirty="0"/>
              <a:t>.LC0:</a:t>
            </a:r>
          </a:p>
          <a:p>
            <a:r>
              <a:rPr lang="en-US" altLang="zh-TW" dirty="0"/>
              <a:t>	.string	"The sum is %d\n"</a:t>
            </a:r>
          </a:p>
        </p:txBody>
      </p:sp>
      <p:cxnSp>
        <p:nvCxnSpPr>
          <p:cNvPr id="9" name="直線單箭頭接點 8"/>
          <p:cNvCxnSpPr/>
          <p:nvPr/>
        </p:nvCxnSpPr>
        <p:spPr>
          <a:xfrm flipH="1">
            <a:off x="2734235" y="3334871"/>
            <a:ext cx="1837765" cy="250563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4399848" y="966284"/>
            <a:ext cx="4268604" cy="369332"/>
          </a:xfrm>
          <a:prstGeom prst="rect">
            <a:avLst/>
          </a:prstGeom>
        </p:spPr>
        <p:txBody>
          <a:bodyPr wrap="none">
            <a:spAutoFit/>
          </a:bodyPr>
          <a:lstStyle/>
          <a:p>
            <a:r>
              <a:rPr lang="en-US" altLang="zh-TW" dirty="0" err="1"/>
              <a:t>printf</a:t>
            </a:r>
            <a:r>
              <a:rPr lang="en-US" altLang="zh-TW" dirty="0"/>
              <a:t>("The sum is %d\n",function1(11,21));</a:t>
            </a:r>
          </a:p>
        </p:txBody>
      </p:sp>
      <p:cxnSp>
        <p:nvCxnSpPr>
          <p:cNvPr id="11" name="直線單箭頭接點 10"/>
          <p:cNvCxnSpPr/>
          <p:nvPr/>
        </p:nvCxnSpPr>
        <p:spPr>
          <a:xfrm>
            <a:off x="6477000" y="2247900"/>
            <a:ext cx="2597135" cy="0"/>
          </a:xfrm>
          <a:prstGeom prst="straightConnector1">
            <a:avLst/>
          </a:prstGeom>
          <a:ln w="57150">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727888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00050" y="2045433"/>
            <a:ext cx="7886700" cy="4351338"/>
          </a:xfrm>
          <a:solidFill>
            <a:schemeClr val="accent4">
              <a:lumMod val="20000"/>
              <a:lumOff val="80000"/>
            </a:schemeClr>
          </a:solidFill>
        </p:spPr>
        <p:txBody>
          <a:bodyPr>
            <a:normAutofit fontScale="92500" lnSpcReduction="20000"/>
          </a:bodyPr>
          <a:lstStyle/>
          <a:p>
            <a:pPr marL="0" indent="0">
              <a:buNone/>
            </a:pPr>
            <a:r>
              <a:rPr lang="en-US" altLang="zh-TW" dirty="0"/>
              <a:t>function1:</a:t>
            </a:r>
          </a:p>
          <a:p>
            <a:pPr marL="0" indent="0">
              <a:buNone/>
            </a:pPr>
            <a:r>
              <a:rPr lang="en-US" altLang="zh-TW" b="1" dirty="0">
                <a:solidFill>
                  <a:srgbClr val="7030A0"/>
                </a:solidFill>
                <a:effectLst>
                  <a:outerShdw blurRad="38100" dist="38100" dir="2700000" algn="tl">
                    <a:srgbClr val="000000">
                      <a:alpha val="43137"/>
                    </a:srgbClr>
                  </a:outerShdw>
                </a:effectLst>
              </a:rPr>
              <a:t>	push	</a:t>
            </a:r>
            <a:r>
              <a:rPr lang="en-US" altLang="zh-TW" b="1" dirty="0" err="1">
                <a:solidFill>
                  <a:srgbClr val="7030A0"/>
                </a:solidFill>
                <a:effectLst>
                  <a:outerShdw blurRad="38100" dist="38100" dir="2700000" algn="tl">
                    <a:srgbClr val="000000">
                      <a:alpha val="43137"/>
                    </a:srgbClr>
                  </a:outerShdw>
                </a:effectLst>
              </a:rPr>
              <a:t>ebp</a:t>
            </a:r>
            <a:endParaRPr lang="en-US" altLang="zh-TW" b="1" dirty="0">
              <a:solidFill>
                <a:srgbClr val="7030A0"/>
              </a:solidFill>
              <a:effectLst>
                <a:outerShdw blurRad="38100" dist="38100" dir="2700000" algn="tl">
                  <a:srgbClr val="000000">
                    <a:alpha val="43137"/>
                  </a:srgbClr>
                </a:outerShdw>
              </a:effectLst>
            </a:endParaRPr>
          </a:p>
          <a:p>
            <a:pPr marL="0" indent="0">
              <a:buNone/>
            </a:pPr>
            <a:r>
              <a:rPr lang="en-US" altLang="zh-TW" b="1" dirty="0">
                <a:solidFill>
                  <a:srgbClr val="7030A0"/>
                </a:solidFill>
                <a:effectLst>
                  <a:outerShdw blurRad="38100" dist="38100" dir="2700000" algn="tl">
                    <a:srgbClr val="000000">
                      <a:alpha val="43137"/>
                    </a:srgbClr>
                  </a:outerShdw>
                </a:effectLst>
              </a:rPr>
              <a:t>	</a:t>
            </a:r>
            <a:r>
              <a:rPr lang="en-US" altLang="zh-TW" b="1" dirty="0" err="1">
                <a:solidFill>
                  <a:srgbClr val="7030A0"/>
                </a:solidFill>
                <a:effectLst>
                  <a:outerShdw blurRad="38100" dist="38100" dir="2700000" algn="tl">
                    <a:srgbClr val="000000">
                      <a:alpha val="43137"/>
                    </a:srgbClr>
                  </a:outerShdw>
                </a:effectLst>
              </a:rPr>
              <a:t>mov</a:t>
            </a:r>
            <a:r>
              <a:rPr lang="en-US" altLang="zh-TW" b="1" dirty="0">
                <a:solidFill>
                  <a:srgbClr val="7030A0"/>
                </a:solidFill>
                <a:effectLst>
                  <a:outerShdw blurRad="38100" dist="38100" dir="2700000" algn="tl">
                    <a:srgbClr val="000000">
                      <a:alpha val="43137"/>
                    </a:srgbClr>
                  </a:outerShdw>
                </a:effectLst>
              </a:rPr>
              <a:t>	</a:t>
            </a:r>
            <a:r>
              <a:rPr lang="en-US" altLang="zh-TW" b="1" dirty="0" err="1">
                <a:solidFill>
                  <a:srgbClr val="7030A0"/>
                </a:solidFill>
                <a:effectLst>
                  <a:outerShdw blurRad="38100" dist="38100" dir="2700000" algn="tl">
                    <a:srgbClr val="000000">
                      <a:alpha val="43137"/>
                    </a:srgbClr>
                  </a:outerShdw>
                </a:effectLst>
              </a:rPr>
              <a:t>ebp</a:t>
            </a:r>
            <a:r>
              <a:rPr lang="en-US" altLang="zh-TW" b="1" dirty="0">
                <a:solidFill>
                  <a:srgbClr val="7030A0"/>
                </a:solidFill>
                <a:effectLst>
                  <a:outerShdw blurRad="38100" dist="38100" dir="2700000" algn="tl">
                    <a:srgbClr val="000000">
                      <a:alpha val="43137"/>
                    </a:srgbClr>
                  </a:outerShdw>
                </a:effectLst>
              </a:rPr>
              <a:t>, </a:t>
            </a:r>
            <a:r>
              <a:rPr lang="en-US" altLang="zh-TW" b="1" dirty="0" err="1">
                <a:solidFill>
                  <a:srgbClr val="7030A0"/>
                </a:solidFill>
                <a:effectLst>
                  <a:outerShdw blurRad="38100" dist="38100" dir="2700000" algn="tl">
                    <a:srgbClr val="000000">
                      <a:alpha val="43137"/>
                    </a:srgbClr>
                  </a:outerShdw>
                </a:effectLst>
              </a:rPr>
              <a:t>esp</a:t>
            </a:r>
            <a:endParaRPr lang="en-US" altLang="zh-TW" b="1" dirty="0">
              <a:solidFill>
                <a:srgbClr val="7030A0"/>
              </a:solidFill>
              <a:effectLst>
                <a:outerShdw blurRad="38100" dist="38100" dir="2700000" algn="tl">
                  <a:srgbClr val="000000">
                    <a:alpha val="43137"/>
                  </a:srgbClr>
                </a:outerShdw>
              </a:effectLst>
            </a:endParaRPr>
          </a:p>
          <a:p>
            <a:pPr marL="0" indent="0">
              <a:buNone/>
            </a:pPr>
            <a:r>
              <a:rPr lang="en-US" altLang="zh-TW" dirty="0"/>
              <a:t>	call	__x86.get_pc_thunk.ax</a:t>
            </a:r>
          </a:p>
          <a:p>
            <a:pPr marL="0" indent="0">
              <a:buNone/>
            </a:pPr>
            <a:r>
              <a:rPr lang="en-US" altLang="zh-TW" sz="2600" dirty="0"/>
              <a:t>	add	</a:t>
            </a:r>
            <a:r>
              <a:rPr lang="en-US" altLang="zh-TW" sz="2600" dirty="0" err="1"/>
              <a:t>eax</a:t>
            </a:r>
            <a:r>
              <a:rPr lang="en-US" altLang="zh-TW" sz="2600" dirty="0"/>
              <a:t>, OFFSET FLAT:_GLOBAL_OFFSET_TABLE_</a:t>
            </a:r>
          </a:p>
          <a:p>
            <a:pPr marL="0" indent="0">
              <a:buNone/>
            </a:pPr>
            <a:r>
              <a:rPr lang="en-US" altLang="zh-TW" dirty="0">
                <a:solidFill>
                  <a:srgbClr val="7030A0"/>
                </a:solidFill>
              </a:rPr>
              <a:t>	</a:t>
            </a:r>
            <a:r>
              <a:rPr lang="en-US" altLang="zh-TW" dirty="0" err="1">
                <a:solidFill>
                  <a:srgbClr val="7030A0"/>
                </a:solidFill>
              </a:rPr>
              <a:t>mov</a:t>
            </a:r>
            <a:r>
              <a:rPr lang="en-US" altLang="zh-TW" dirty="0">
                <a:solidFill>
                  <a:srgbClr val="7030A0"/>
                </a:solidFill>
              </a:rPr>
              <a:t>	</a:t>
            </a:r>
            <a:r>
              <a:rPr lang="en-US" altLang="zh-TW" dirty="0" err="1">
                <a:solidFill>
                  <a:srgbClr val="7030A0"/>
                </a:solidFill>
              </a:rPr>
              <a:t>edx</a:t>
            </a:r>
            <a:r>
              <a:rPr lang="en-US" altLang="zh-TW" dirty="0">
                <a:solidFill>
                  <a:srgbClr val="7030A0"/>
                </a:solidFill>
              </a:rPr>
              <a:t>, DWORD PTR 8[</a:t>
            </a:r>
            <a:r>
              <a:rPr lang="en-US" altLang="zh-TW" dirty="0" err="1">
                <a:solidFill>
                  <a:srgbClr val="7030A0"/>
                </a:solidFill>
              </a:rPr>
              <a:t>ebp</a:t>
            </a:r>
            <a:r>
              <a:rPr lang="en-US" altLang="zh-TW" dirty="0">
                <a:solidFill>
                  <a:srgbClr val="7030A0"/>
                </a:solidFill>
              </a:rPr>
              <a:t>]</a:t>
            </a:r>
          </a:p>
          <a:p>
            <a:pPr marL="0" indent="0">
              <a:buNone/>
            </a:pPr>
            <a:r>
              <a:rPr lang="en-US" altLang="zh-TW" dirty="0">
                <a:solidFill>
                  <a:srgbClr val="7030A0"/>
                </a:solidFill>
              </a:rPr>
              <a:t>	</a:t>
            </a:r>
            <a:r>
              <a:rPr lang="en-US" altLang="zh-TW" dirty="0" err="1">
                <a:solidFill>
                  <a:srgbClr val="7030A0"/>
                </a:solidFill>
              </a:rPr>
              <a:t>mov</a:t>
            </a:r>
            <a:r>
              <a:rPr lang="en-US" altLang="zh-TW" dirty="0">
                <a:solidFill>
                  <a:srgbClr val="7030A0"/>
                </a:solidFill>
              </a:rPr>
              <a:t>	</a:t>
            </a:r>
            <a:r>
              <a:rPr lang="en-US" altLang="zh-TW" dirty="0" err="1">
                <a:solidFill>
                  <a:srgbClr val="7030A0"/>
                </a:solidFill>
              </a:rPr>
              <a:t>eax</a:t>
            </a:r>
            <a:r>
              <a:rPr lang="en-US" altLang="zh-TW" dirty="0">
                <a:solidFill>
                  <a:srgbClr val="7030A0"/>
                </a:solidFill>
              </a:rPr>
              <a:t>, DWORD PTR 12[</a:t>
            </a:r>
            <a:r>
              <a:rPr lang="en-US" altLang="zh-TW" dirty="0" err="1">
                <a:solidFill>
                  <a:srgbClr val="7030A0"/>
                </a:solidFill>
              </a:rPr>
              <a:t>ebp</a:t>
            </a:r>
            <a:r>
              <a:rPr lang="en-US" altLang="zh-TW" dirty="0">
                <a:solidFill>
                  <a:srgbClr val="7030A0"/>
                </a:solidFill>
              </a:rPr>
              <a:t>]</a:t>
            </a:r>
          </a:p>
          <a:p>
            <a:pPr marL="0" indent="0">
              <a:buNone/>
            </a:pPr>
            <a:r>
              <a:rPr lang="en-US" altLang="zh-TW" dirty="0"/>
              <a:t>	</a:t>
            </a:r>
            <a:r>
              <a:rPr lang="en-US" altLang="zh-TW" dirty="0">
                <a:solidFill>
                  <a:srgbClr val="FF0000"/>
                </a:solidFill>
              </a:rPr>
              <a:t>add	</a:t>
            </a:r>
            <a:r>
              <a:rPr lang="en-US" altLang="zh-TW" dirty="0" err="1">
                <a:solidFill>
                  <a:srgbClr val="FF0000"/>
                </a:solidFill>
              </a:rPr>
              <a:t>eax</a:t>
            </a:r>
            <a:r>
              <a:rPr lang="en-US" altLang="zh-TW" dirty="0">
                <a:solidFill>
                  <a:srgbClr val="FF0000"/>
                </a:solidFill>
              </a:rPr>
              <a:t>, </a:t>
            </a:r>
            <a:r>
              <a:rPr lang="en-US" altLang="zh-TW" dirty="0" err="1">
                <a:solidFill>
                  <a:srgbClr val="FF0000"/>
                </a:solidFill>
              </a:rPr>
              <a:t>edx</a:t>
            </a:r>
            <a:endParaRPr lang="en-US" altLang="zh-TW" dirty="0">
              <a:solidFill>
                <a:srgbClr val="FF0000"/>
              </a:solidFill>
            </a:endParaRPr>
          </a:p>
          <a:p>
            <a:pPr marL="0" indent="0">
              <a:buNone/>
            </a:pPr>
            <a:r>
              <a:rPr lang="en-US" altLang="zh-TW" dirty="0"/>
              <a:t>	</a:t>
            </a:r>
            <a:r>
              <a:rPr lang="en-US" altLang="zh-TW" b="1" dirty="0">
                <a:solidFill>
                  <a:srgbClr val="0070C0"/>
                </a:solidFill>
                <a:effectLst>
                  <a:outerShdw blurRad="38100" dist="38100" dir="2700000" algn="tl">
                    <a:srgbClr val="000000">
                      <a:alpha val="43137"/>
                    </a:srgbClr>
                  </a:outerShdw>
                </a:effectLst>
              </a:rPr>
              <a:t>pop	</a:t>
            </a:r>
            <a:r>
              <a:rPr lang="en-US" altLang="zh-TW" b="1" dirty="0" err="1">
                <a:solidFill>
                  <a:srgbClr val="0070C0"/>
                </a:solidFill>
                <a:effectLst>
                  <a:outerShdw blurRad="38100" dist="38100" dir="2700000" algn="tl">
                    <a:srgbClr val="000000">
                      <a:alpha val="43137"/>
                    </a:srgbClr>
                  </a:outerShdw>
                </a:effectLst>
              </a:rPr>
              <a:t>ebp</a:t>
            </a:r>
            <a:endParaRPr lang="en-US" altLang="zh-TW" b="1" dirty="0">
              <a:solidFill>
                <a:srgbClr val="0070C0"/>
              </a:solidFill>
              <a:effectLst>
                <a:outerShdw blurRad="38100" dist="38100" dir="2700000" algn="tl">
                  <a:srgbClr val="000000">
                    <a:alpha val="43137"/>
                  </a:srgbClr>
                </a:outerShdw>
              </a:effectLst>
            </a:endParaRPr>
          </a:p>
          <a:p>
            <a:pPr marL="0" indent="0">
              <a:buNone/>
            </a:pPr>
            <a:r>
              <a:rPr lang="en-US" altLang="zh-TW" b="1" dirty="0">
                <a:solidFill>
                  <a:srgbClr val="0070C0"/>
                </a:solidFill>
                <a:effectLst>
                  <a:outerShdw blurRad="38100" dist="38100" dir="2700000" algn="tl">
                    <a:srgbClr val="000000">
                      <a:alpha val="43137"/>
                    </a:srgbClr>
                  </a:outerShdw>
                </a:effectLst>
              </a:rPr>
              <a:t>	ret</a:t>
            </a:r>
          </a:p>
          <a:p>
            <a:pPr marL="0" indent="0">
              <a:buNone/>
            </a:pPr>
            <a:endParaRPr lang="zh-TW" altLang="en-US" dirty="0"/>
          </a:p>
        </p:txBody>
      </p:sp>
      <p:sp>
        <p:nvSpPr>
          <p:cNvPr id="4" name="矩形圖說文字 3"/>
          <p:cNvSpPr/>
          <p:nvPr/>
        </p:nvSpPr>
        <p:spPr>
          <a:xfrm>
            <a:off x="0" y="0"/>
            <a:ext cx="9144000" cy="706170"/>
          </a:xfrm>
          <a:prstGeom prst="wedgeRectCallout">
            <a:avLst>
              <a:gd name="adj1" fmla="val -25684"/>
              <a:gd name="adj2" fmla="val 69738"/>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3200" dirty="0" smtClean="0">
                <a:latin typeface="標楷體" panose="03000509000000000000" pitchFamily="65" charset="-120"/>
                <a:ea typeface="標楷體" panose="03000509000000000000" pitchFamily="65" charset="-120"/>
              </a:rPr>
              <a:t>解讀關鍵組合語言</a:t>
            </a:r>
            <a:endParaRPr lang="zh-TW" altLang="en-US" sz="3200" dirty="0">
              <a:latin typeface="標楷體" panose="03000509000000000000" pitchFamily="65" charset="-120"/>
              <a:ea typeface="標楷體" panose="03000509000000000000" pitchFamily="65" charset="-120"/>
            </a:endParaRPr>
          </a:p>
        </p:txBody>
      </p:sp>
      <p:sp>
        <p:nvSpPr>
          <p:cNvPr id="2" name="矩形 1"/>
          <p:cNvSpPr/>
          <p:nvPr/>
        </p:nvSpPr>
        <p:spPr>
          <a:xfrm>
            <a:off x="209550" y="914136"/>
            <a:ext cx="2800350" cy="923330"/>
          </a:xfrm>
          <a:prstGeom prst="rect">
            <a:avLst/>
          </a:prstGeom>
          <a:solidFill>
            <a:srgbClr val="FFFF00"/>
          </a:solidFill>
        </p:spPr>
        <p:txBody>
          <a:bodyPr wrap="square">
            <a:spAutoFit/>
          </a:bodyPr>
          <a:lstStyle/>
          <a:p>
            <a:r>
              <a:rPr lang="en-US" altLang="zh-TW" b="1" dirty="0" err="1">
                <a:effectLst>
                  <a:outerShdw blurRad="38100" dist="38100" dir="2700000" algn="tl">
                    <a:srgbClr val="000000">
                      <a:alpha val="43137"/>
                    </a:srgbClr>
                  </a:outerShdw>
                </a:effectLst>
              </a:rPr>
              <a:t>int</a:t>
            </a:r>
            <a:r>
              <a:rPr lang="en-US" altLang="zh-TW" b="1" dirty="0">
                <a:effectLst>
                  <a:outerShdw blurRad="38100" dist="38100" dir="2700000" algn="tl">
                    <a:srgbClr val="000000">
                      <a:alpha val="43137"/>
                    </a:srgbClr>
                  </a:outerShdw>
                </a:effectLst>
              </a:rPr>
              <a:t> function1(</a:t>
            </a:r>
            <a:r>
              <a:rPr lang="en-US" altLang="zh-TW" b="1" dirty="0" err="1">
                <a:effectLst>
                  <a:outerShdw blurRad="38100" dist="38100" dir="2700000" algn="tl">
                    <a:srgbClr val="000000">
                      <a:alpha val="43137"/>
                    </a:srgbClr>
                  </a:outerShdw>
                </a:effectLst>
              </a:rPr>
              <a:t>int</a:t>
            </a:r>
            <a:r>
              <a:rPr lang="en-US" altLang="zh-TW" b="1" dirty="0">
                <a:effectLst>
                  <a:outerShdw blurRad="38100" dist="38100" dir="2700000" algn="tl">
                    <a:srgbClr val="000000">
                      <a:alpha val="43137"/>
                    </a:srgbClr>
                  </a:outerShdw>
                </a:effectLst>
              </a:rPr>
              <a:t> a, </a:t>
            </a:r>
            <a:r>
              <a:rPr lang="en-US" altLang="zh-TW" b="1" dirty="0" err="1">
                <a:effectLst>
                  <a:outerShdw blurRad="38100" dist="38100" dir="2700000" algn="tl">
                    <a:srgbClr val="000000">
                      <a:alpha val="43137"/>
                    </a:srgbClr>
                  </a:outerShdw>
                </a:effectLst>
              </a:rPr>
              <a:t>int</a:t>
            </a:r>
            <a:r>
              <a:rPr lang="en-US" altLang="zh-TW" b="1" dirty="0">
                <a:effectLst>
                  <a:outerShdw blurRad="38100" dist="38100" dir="2700000" algn="tl">
                    <a:srgbClr val="000000">
                      <a:alpha val="43137"/>
                    </a:srgbClr>
                  </a:outerShdw>
                </a:effectLst>
              </a:rPr>
              <a:t> b){</a:t>
            </a:r>
          </a:p>
          <a:p>
            <a:r>
              <a:rPr lang="en-US" altLang="zh-TW" b="1" dirty="0">
                <a:effectLst>
                  <a:outerShdw blurRad="38100" dist="38100" dir="2700000" algn="tl">
                    <a:srgbClr val="000000">
                      <a:alpha val="43137"/>
                    </a:srgbClr>
                  </a:outerShdw>
                </a:effectLst>
              </a:rPr>
              <a:t>	return </a:t>
            </a:r>
            <a:r>
              <a:rPr lang="en-US" altLang="zh-TW" b="1" dirty="0" err="1">
                <a:effectLst>
                  <a:outerShdw blurRad="38100" dist="38100" dir="2700000" algn="tl">
                    <a:srgbClr val="000000">
                      <a:alpha val="43137"/>
                    </a:srgbClr>
                  </a:outerShdw>
                </a:effectLst>
              </a:rPr>
              <a:t>a+b</a:t>
            </a:r>
            <a:r>
              <a:rPr lang="en-US" altLang="zh-TW" b="1" dirty="0">
                <a:effectLst>
                  <a:outerShdw blurRad="38100" dist="38100" dir="2700000" algn="tl">
                    <a:srgbClr val="000000">
                      <a:alpha val="43137"/>
                    </a:srgbClr>
                  </a:outerShdw>
                </a:effectLst>
              </a:rPr>
              <a:t>;</a:t>
            </a:r>
          </a:p>
          <a:p>
            <a:r>
              <a:rPr lang="en-US" altLang="zh-TW" b="1" dirty="0">
                <a:effectLst>
                  <a:outerShdw blurRad="38100" dist="38100" dir="2700000" algn="tl">
                    <a:srgbClr val="000000">
                      <a:alpha val="43137"/>
                    </a:srgbClr>
                  </a:outerShdw>
                </a:effectLst>
              </a:rPr>
              <a:t>}</a:t>
            </a:r>
          </a:p>
        </p:txBody>
      </p:sp>
      <p:sp>
        <p:nvSpPr>
          <p:cNvPr id="6" name="矩形 5"/>
          <p:cNvSpPr/>
          <p:nvPr/>
        </p:nvSpPr>
        <p:spPr>
          <a:xfrm>
            <a:off x="6235700" y="4755633"/>
            <a:ext cx="2954655" cy="646331"/>
          </a:xfrm>
          <a:prstGeom prst="rect">
            <a:avLst/>
          </a:prstGeom>
        </p:spPr>
        <p:txBody>
          <a:bodyPr wrap="none">
            <a:spAutoFit/>
          </a:bodyPr>
          <a:lstStyle/>
          <a:p>
            <a:r>
              <a:rPr lang="zh-TW" altLang="en-US"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被調用者</a:t>
            </a:r>
            <a:r>
              <a:rPr lang="en-US" altLang="zh-TW"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a:t>
            </a:r>
            <a:r>
              <a:rPr lang="en-US" altLang="zh-TW" b="1" dirty="0" err="1"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callee</a:t>
            </a:r>
            <a:r>
              <a:rPr lang="en-US" altLang="zh-TW" b="1"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a:t>
            </a:r>
            <a:r>
              <a:rPr lang="zh-TW" altLang="en-US" b="1"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執行結果</a:t>
            </a:r>
            <a:endParaRPr lang="en-US" altLang="zh-TW" b="1"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a:p>
            <a:r>
              <a:rPr lang="zh-TW" altLang="en-US" b="1"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儲存在</a:t>
            </a:r>
            <a:r>
              <a:rPr lang="en-US" altLang="zh-TW" b="1" dirty="0" smtClean="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EAX</a:t>
            </a:r>
            <a:r>
              <a:rPr lang="zh-TW" altLang="en-US" b="1" dirty="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暫</a:t>
            </a:r>
            <a:r>
              <a:rPr lang="zh-TW" altLang="en-US" b="1" dirty="0" smtClean="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存器</a:t>
            </a:r>
            <a:endParaRPr lang="zh-TW" altLang="en-US" dirty="0">
              <a:solidFill>
                <a:srgbClr val="FF0000"/>
              </a:solidFill>
              <a:latin typeface="標楷體" panose="03000509000000000000" pitchFamily="65" charset="-120"/>
              <a:ea typeface="標楷體" panose="03000509000000000000" pitchFamily="65" charset="-120"/>
            </a:endParaRPr>
          </a:p>
        </p:txBody>
      </p:sp>
      <p:cxnSp>
        <p:nvCxnSpPr>
          <p:cNvPr id="8" name="直線單箭頭接點 7"/>
          <p:cNvCxnSpPr/>
          <p:nvPr/>
        </p:nvCxnSpPr>
        <p:spPr>
          <a:xfrm>
            <a:off x="3556000" y="5078799"/>
            <a:ext cx="2679700"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3974545" y="1106280"/>
            <a:ext cx="4148764" cy="769441"/>
          </a:xfrm>
          <a:prstGeom prst="rect">
            <a:avLst/>
          </a:prstGeom>
        </p:spPr>
        <p:txBody>
          <a:bodyPr wrap="none">
            <a:spAutoFit/>
          </a:bodyPr>
          <a:lstStyle/>
          <a:p>
            <a:r>
              <a:rPr lang="zh-TW" altLang="en-US" sz="4400" b="1" dirty="0">
                <a:effectLst>
                  <a:outerShdw blurRad="38100" dist="38100" dir="2700000" algn="tl">
                    <a:srgbClr val="000000">
                      <a:alpha val="43137"/>
                    </a:srgbClr>
                  </a:outerShdw>
                </a:effectLst>
              </a:rPr>
              <a:t>被調用者</a:t>
            </a:r>
            <a:r>
              <a:rPr lang="en-US" altLang="zh-TW" sz="4400" b="1" dirty="0">
                <a:effectLst>
                  <a:outerShdw blurRad="38100" dist="38100" dir="2700000" algn="tl">
                    <a:srgbClr val="000000">
                      <a:alpha val="43137"/>
                    </a:srgbClr>
                  </a:outerShdw>
                </a:effectLst>
              </a:rPr>
              <a:t>(</a:t>
            </a:r>
            <a:r>
              <a:rPr lang="en-US" altLang="zh-TW" sz="4400" b="1" dirty="0" err="1">
                <a:effectLst>
                  <a:outerShdw blurRad="38100" dist="38100" dir="2700000" algn="tl">
                    <a:srgbClr val="000000">
                      <a:alpha val="43137"/>
                    </a:srgbClr>
                  </a:outerShdw>
                </a:effectLst>
              </a:rPr>
              <a:t>callee</a:t>
            </a:r>
            <a:r>
              <a:rPr lang="en-US" altLang="zh-TW" sz="4400" b="1" dirty="0">
                <a:effectLst>
                  <a:outerShdw blurRad="38100" dist="38100" dir="2700000" algn="tl">
                    <a:srgbClr val="000000">
                      <a:alpha val="43137"/>
                    </a:srgbClr>
                  </a:outerShdw>
                </a:effectLst>
              </a:rPr>
              <a:t>)</a:t>
            </a:r>
            <a:endParaRPr lang="zh-TW" altLang="en-US" sz="4400" dirty="0"/>
          </a:p>
        </p:txBody>
      </p:sp>
      <p:sp>
        <p:nvSpPr>
          <p:cNvPr id="10" name="矩形 9"/>
          <p:cNvSpPr/>
          <p:nvPr/>
        </p:nvSpPr>
        <p:spPr>
          <a:xfrm>
            <a:off x="2422485" y="5796607"/>
            <a:ext cx="6540500" cy="923330"/>
          </a:xfrm>
          <a:prstGeom prst="rect">
            <a:avLst/>
          </a:prstGeom>
        </p:spPr>
        <p:txBody>
          <a:bodyPr wrap="square">
            <a:spAutoFit/>
          </a:bodyPr>
          <a:lstStyle/>
          <a:p>
            <a:r>
              <a:rPr lang="en-US" altLang="zh-TW"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RET</a:t>
            </a:r>
            <a:r>
              <a:rPr lang="zh-TW" altLang="en-US"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指令從函數被調用者</a:t>
            </a:r>
            <a:r>
              <a:rPr lang="en-US" altLang="zh-TW" b="1" dirty="0" err="1">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callee</a:t>
            </a:r>
            <a:r>
              <a:rPr lang="zh-TW" altLang="en-US"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返回到調用者</a:t>
            </a:r>
            <a:r>
              <a:rPr lang="en-US" altLang="zh-TW" b="1"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caller</a:t>
            </a:r>
          </a:p>
          <a:p>
            <a:r>
              <a:rPr lang="zh-TW" altLang="en-US" b="1"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a:t>
            </a:r>
            <a:r>
              <a:rPr lang="zh-TW" altLang="en-US"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實質上是讀取暫存器</a:t>
            </a:r>
            <a:r>
              <a:rPr lang="en-US" altLang="zh-TW"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EBP</a:t>
            </a:r>
            <a:r>
              <a:rPr lang="zh-TW" altLang="en-US"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所指的執行緒棧之處保存的函數返回地址並加載到</a:t>
            </a:r>
            <a:r>
              <a:rPr lang="en-US" altLang="zh-TW"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IP</a:t>
            </a:r>
            <a:r>
              <a:rPr lang="zh-TW" altLang="en-US"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暫存器）</a:t>
            </a:r>
          </a:p>
        </p:txBody>
      </p:sp>
    </p:spTree>
    <p:extLst>
      <p:ext uri="{BB962C8B-B14F-4D97-AF65-F5344CB8AC3E}">
        <p14:creationId xmlns:p14="http://schemas.microsoft.com/office/powerpoint/2010/main" val="366833422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250825" y="1971843"/>
            <a:ext cx="3629025" cy="4090987"/>
          </a:xfrm>
          <a:solidFill>
            <a:schemeClr val="accent4">
              <a:lumMod val="20000"/>
              <a:lumOff val="80000"/>
            </a:schemeClr>
          </a:solidFill>
        </p:spPr>
        <p:txBody>
          <a:bodyPr>
            <a:normAutofit fontScale="47500" lnSpcReduction="20000"/>
          </a:bodyPr>
          <a:lstStyle/>
          <a:p>
            <a:pPr marL="0" indent="0">
              <a:buNone/>
            </a:pPr>
            <a:r>
              <a:rPr lang="en-US" altLang="zh-TW" dirty="0"/>
              <a:t>000005a0 &lt;main&gt;:</a:t>
            </a:r>
          </a:p>
          <a:p>
            <a:pPr marL="0" indent="0">
              <a:buNone/>
            </a:pPr>
            <a:r>
              <a:rPr lang="en-US" altLang="zh-TW" dirty="0"/>
              <a:t>#include&lt;</a:t>
            </a:r>
            <a:r>
              <a:rPr lang="en-US" altLang="zh-TW" dirty="0" err="1"/>
              <a:t>stdio.h</a:t>
            </a:r>
            <a:r>
              <a:rPr lang="en-US" altLang="zh-TW" dirty="0"/>
              <a:t>&gt;</a:t>
            </a:r>
          </a:p>
          <a:p>
            <a:pPr marL="0" indent="0">
              <a:buNone/>
            </a:pPr>
            <a:r>
              <a:rPr lang="en-US" altLang="zh-TW" dirty="0"/>
              <a:t>#include&lt;</a:t>
            </a:r>
            <a:r>
              <a:rPr lang="en-US" altLang="zh-TW" dirty="0" err="1"/>
              <a:t>stdlib.h</a:t>
            </a:r>
            <a:r>
              <a:rPr lang="en-US" altLang="zh-TW" dirty="0"/>
              <a:t>&gt;</a:t>
            </a:r>
          </a:p>
          <a:p>
            <a:pPr marL="0" indent="0">
              <a:buNone/>
            </a:pPr>
            <a:r>
              <a:rPr lang="en-US" altLang="zh-TW" dirty="0" err="1"/>
              <a:t>int</a:t>
            </a:r>
            <a:r>
              <a:rPr lang="en-US" altLang="zh-TW" dirty="0"/>
              <a:t> function1(</a:t>
            </a:r>
            <a:r>
              <a:rPr lang="en-US" altLang="zh-TW" dirty="0" err="1"/>
              <a:t>int</a:t>
            </a:r>
            <a:r>
              <a:rPr lang="en-US" altLang="zh-TW" dirty="0"/>
              <a:t> a, </a:t>
            </a:r>
            <a:r>
              <a:rPr lang="en-US" altLang="zh-TW" dirty="0" err="1"/>
              <a:t>int</a:t>
            </a:r>
            <a:r>
              <a:rPr lang="en-US" altLang="zh-TW" dirty="0"/>
              <a:t> b);</a:t>
            </a:r>
          </a:p>
          <a:p>
            <a:pPr marL="0" indent="0">
              <a:buNone/>
            </a:pPr>
            <a:endParaRPr lang="en-US" altLang="zh-TW" dirty="0"/>
          </a:p>
          <a:p>
            <a:pPr marL="0" indent="0">
              <a:buNone/>
            </a:pPr>
            <a:r>
              <a:rPr lang="en-US" altLang="zh-TW" sz="3800" b="1" dirty="0" err="1">
                <a:effectLst>
                  <a:outerShdw blurRad="38100" dist="38100" dir="2700000" algn="tl">
                    <a:srgbClr val="000000">
                      <a:alpha val="43137"/>
                    </a:srgbClr>
                  </a:outerShdw>
                </a:effectLst>
              </a:rPr>
              <a:t>int</a:t>
            </a:r>
            <a:r>
              <a:rPr lang="en-US" altLang="zh-TW" sz="3800" b="1" dirty="0">
                <a:effectLst>
                  <a:outerShdw blurRad="38100" dist="38100" dir="2700000" algn="tl">
                    <a:srgbClr val="000000">
                      <a:alpha val="43137"/>
                    </a:srgbClr>
                  </a:outerShdw>
                </a:effectLst>
              </a:rPr>
              <a:t> main(){</a:t>
            </a:r>
          </a:p>
          <a:p>
            <a:pPr marL="0" indent="0">
              <a:buNone/>
            </a:pPr>
            <a:r>
              <a:rPr lang="en-US" altLang="zh-TW" dirty="0"/>
              <a:t> 5a0:	lea    </a:t>
            </a:r>
            <a:r>
              <a:rPr lang="en-US" altLang="zh-TW" dirty="0" err="1"/>
              <a:t>ecx</a:t>
            </a:r>
            <a:r>
              <a:rPr lang="en-US" altLang="zh-TW" dirty="0"/>
              <a:t>,[esp+0x4]</a:t>
            </a:r>
          </a:p>
          <a:p>
            <a:pPr marL="0" indent="0">
              <a:buNone/>
            </a:pPr>
            <a:r>
              <a:rPr lang="en-US" altLang="zh-TW" dirty="0"/>
              <a:t> 5a4:	and    esp,0xfffffff0</a:t>
            </a:r>
          </a:p>
          <a:p>
            <a:pPr marL="0" indent="0">
              <a:buNone/>
            </a:pPr>
            <a:r>
              <a:rPr lang="en-US" altLang="zh-TW" dirty="0"/>
              <a:t> 5a7:	push   DWORD PTR [ecx-0x4]</a:t>
            </a:r>
          </a:p>
          <a:p>
            <a:pPr marL="0" indent="0">
              <a:buNone/>
            </a:pPr>
            <a:r>
              <a:rPr lang="en-US" altLang="zh-TW" dirty="0"/>
              <a:t> 5aa:	push   </a:t>
            </a:r>
            <a:r>
              <a:rPr lang="en-US" altLang="zh-TW" dirty="0" err="1"/>
              <a:t>ebp</a:t>
            </a:r>
            <a:endParaRPr lang="en-US" altLang="zh-TW" dirty="0"/>
          </a:p>
          <a:p>
            <a:pPr marL="0" indent="0">
              <a:buNone/>
            </a:pPr>
            <a:r>
              <a:rPr lang="en-US" altLang="zh-TW" dirty="0"/>
              <a:t> 5ab:	</a:t>
            </a:r>
            <a:r>
              <a:rPr lang="en-US" altLang="zh-TW" dirty="0" err="1"/>
              <a:t>mov</a:t>
            </a:r>
            <a:r>
              <a:rPr lang="en-US" altLang="zh-TW" dirty="0"/>
              <a:t>    </a:t>
            </a:r>
            <a:r>
              <a:rPr lang="en-US" altLang="zh-TW" dirty="0" err="1"/>
              <a:t>ebp,esp</a:t>
            </a:r>
            <a:endParaRPr lang="en-US" altLang="zh-TW" dirty="0"/>
          </a:p>
          <a:p>
            <a:pPr marL="0" indent="0">
              <a:buNone/>
            </a:pPr>
            <a:r>
              <a:rPr lang="en-US" altLang="zh-TW" dirty="0"/>
              <a:t> 5ad:	push   </a:t>
            </a:r>
            <a:r>
              <a:rPr lang="en-US" altLang="zh-TW" dirty="0" err="1"/>
              <a:t>ebx</a:t>
            </a:r>
            <a:endParaRPr lang="en-US" altLang="zh-TW" dirty="0"/>
          </a:p>
          <a:p>
            <a:pPr marL="0" indent="0">
              <a:buNone/>
            </a:pPr>
            <a:r>
              <a:rPr lang="en-US" altLang="zh-TW" dirty="0"/>
              <a:t> 5ae:	push   </a:t>
            </a:r>
            <a:r>
              <a:rPr lang="en-US" altLang="zh-TW" dirty="0" err="1"/>
              <a:t>ecx</a:t>
            </a:r>
            <a:endParaRPr lang="en-US" altLang="zh-TW" dirty="0"/>
          </a:p>
          <a:p>
            <a:pPr marL="0" indent="0">
              <a:buNone/>
            </a:pPr>
            <a:r>
              <a:rPr lang="en-US" altLang="zh-TW" dirty="0"/>
              <a:t> 5af:	call   470 &lt;__x86.get_pc_thunk.bx&gt;</a:t>
            </a:r>
          </a:p>
          <a:p>
            <a:pPr marL="0" indent="0">
              <a:buNone/>
            </a:pPr>
            <a:r>
              <a:rPr lang="en-US" altLang="zh-TW" dirty="0"/>
              <a:t> 5b4:	add    </a:t>
            </a:r>
            <a:r>
              <a:rPr lang="en-US" altLang="zh-TW" dirty="0" smtClean="0"/>
              <a:t>ebx,0x1a4c</a:t>
            </a:r>
            <a:endParaRPr lang="en-US" altLang="zh-TW" dirty="0"/>
          </a:p>
        </p:txBody>
      </p:sp>
      <p:sp>
        <p:nvSpPr>
          <p:cNvPr id="4" name="投影片編號版面配置區 3"/>
          <p:cNvSpPr>
            <a:spLocks noGrp="1"/>
          </p:cNvSpPr>
          <p:nvPr>
            <p:ph type="sldNum" sz="quarter" idx="12"/>
          </p:nvPr>
        </p:nvSpPr>
        <p:spPr/>
        <p:txBody>
          <a:bodyPr/>
          <a:lstStyle/>
          <a:p>
            <a:fld id="{B18236B7-6F50-41CB-8525-C61BCB4BE4A9}" type="slidenum">
              <a:rPr lang="zh-TW" altLang="en-US" smtClean="0"/>
              <a:t>42</a:t>
            </a:fld>
            <a:endParaRPr lang="zh-TW" altLang="en-US"/>
          </a:p>
        </p:txBody>
      </p:sp>
      <p:sp>
        <p:nvSpPr>
          <p:cNvPr id="5" name="矩形 4"/>
          <p:cNvSpPr/>
          <p:nvPr/>
        </p:nvSpPr>
        <p:spPr>
          <a:xfrm>
            <a:off x="4308475" y="1971843"/>
            <a:ext cx="4572000" cy="4247317"/>
          </a:xfrm>
          <a:prstGeom prst="rect">
            <a:avLst/>
          </a:prstGeom>
          <a:solidFill>
            <a:schemeClr val="accent4">
              <a:lumMod val="20000"/>
              <a:lumOff val="80000"/>
            </a:schemeClr>
          </a:solidFill>
        </p:spPr>
        <p:txBody>
          <a:bodyPr>
            <a:spAutoFit/>
          </a:bodyPr>
          <a:lstStyle/>
          <a:p>
            <a:r>
              <a:rPr lang="en-US" altLang="zh-TW" b="1" dirty="0" err="1">
                <a:effectLst>
                  <a:outerShdw blurRad="38100" dist="38100" dir="2700000" algn="tl">
                    <a:srgbClr val="000000">
                      <a:alpha val="43137"/>
                    </a:srgbClr>
                  </a:outerShdw>
                </a:effectLst>
              </a:rPr>
              <a:t>printf</a:t>
            </a:r>
            <a:r>
              <a:rPr lang="en-US" altLang="zh-TW" b="1" dirty="0">
                <a:effectLst>
                  <a:outerShdw blurRad="38100" dist="38100" dir="2700000" algn="tl">
                    <a:srgbClr val="000000">
                      <a:alpha val="43137"/>
                    </a:srgbClr>
                  </a:outerShdw>
                </a:effectLst>
              </a:rPr>
              <a:t>("The sum is %d\n",function1(11,21));</a:t>
            </a:r>
          </a:p>
          <a:p>
            <a:r>
              <a:rPr lang="en-US" altLang="zh-TW" dirty="0"/>
              <a:t> 5ba:	sub    esp,0x8</a:t>
            </a:r>
          </a:p>
          <a:p>
            <a:r>
              <a:rPr lang="en-US" altLang="zh-TW" dirty="0"/>
              <a:t> </a:t>
            </a:r>
            <a:r>
              <a:rPr lang="en-US" altLang="zh-TW" b="1" dirty="0">
                <a:solidFill>
                  <a:srgbClr val="FF0000"/>
                </a:solidFill>
                <a:effectLst>
                  <a:outerShdw blurRad="38100" dist="38100" dir="2700000" algn="tl">
                    <a:srgbClr val="000000">
                      <a:alpha val="43137"/>
                    </a:srgbClr>
                  </a:outerShdw>
                </a:effectLst>
              </a:rPr>
              <a:t>5bd:	push   0x15</a:t>
            </a:r>
          </a:p>
          <a:p>
            <a:r>
              <a:rPr lang="en-US" altLang="zh-TW" b="1" dirty="0">
                <a:solidFill>
                  <a:srgbClr val="FF0000"/>
                </a:solidFill>
                <a:effectLst>
                  <a:outerShdw blurRad="38100" dist="38100" dir="2700000" algn="tl">
                    <a:srgbClr val="000000">
                      <a:alpha val="43137"/>
                    </a:srgbClr>
                  </a:outerShdw>
                </a:effectLst>
              </a:rPr>
              <a:t> 5bf:	push   0xb</a:t>
            </a:r>
          </a:p>
          <a:p>
            <a:r>
              <a:rPr lang="en-US" altLang="zh-TW" b="1" dirty="0">
                <a:solidFill>
                  <a:srgbClr val="FF0000"/>
                </a:solidFill>
                <a:effectLst>
                  <a:outerShdw blurRad="38100" dist="38100" dir="2700000" algn="tl">
                    <a:srgbClr val="000000">
                      <a:alpha val="43137"/>
                    </a:srgbClr>
                  </a:outerShdw>
                </a:effectLst>
              </a:rPr>
              <a:t> 5c1:	call   5eb &lt;function1&gt;</a:t>
            </a:r>
          </a:p>
          <a:p>
            <a:r>
              <a:rPr lang="en-US" altLang="zh-TW" dirty="0"/>
              <a:t> 5c6:	add    esp,0x10</a:t>
            </a:r>
          </a:p>
          <a:p>
            <a:r>
              <a:rPr lang="en-US" altLang="zh-TW" dirty="0"/>
              <a:t> 5c9:	sub    esp,0x8</a:t>
            </a:r>
          </a:p>
          <a:p>
            <a:r>
              <a:rPr lang="en-US" altLang="zh-TW" dirty="0"/>
              <a:t> 5cc:	push   </a:t>
            </a:r>
            <a:r>
              <a:rPr lang="en-US" altLang="zh-TW" dirty="0" err="1"/>
              <a:t>eax</a:t>
            </a:r>
            <a:endParaRPr lang="en-US" altLang="zh-TW" dirty="0"/>
          </a:p>
          <a:p>
            <a:r>
              <a:rPr lang="en-US" altLang="zh-TW" dirty="0"/>
              <a:t> 5cd:	lea    </a:t>
            </a:r>
            <a:r>
              <a:rPr lang="en-US" altLang="zh-TW" dirty="0" err="1"/>
              <a:t>eax</a:t>
            </a:r>
            <a:r>
              <a:rPr lang="en-US" altLang="zh-TW" dirty="0"/>
              <a:t>,[ebx-0x1970]</a:t>
            </a:r>
          </a:p>
          <a:p>
            <a:r>
              <a:rPr lang="en-US" altLang="zh-TW" dirty="0"/>
              <a:t> 5d3:	push   </a:t>
            </a:r>
            <a:r>
              <a:rPr lang="en-US" altLang="zh-TW" dirty="0" err="1"/>
              <a:t>eax</a:t>
            </a:r>
            <a:endParaRPr lang="en-US" altLang="zh-TW" dirty="0"/>
          </a:p>
          <a:p>
            <a:r>
              <a:rPr lang="en-US" altLang="zh-TW" dirty="0"/>
              <a:t> 5d4:	call   400 &lt;</a:t>
            </a:r>
            <a:r>
              <a:rPr lang="en-US" altLang="zh-TW" dirty="0" err="1"/>
              <a:t>printf@plt</a:t>
            </a:r>
            <a:r>
              <a:rPr lang="en-US" altLang="zh-TW" dirty="0"/>
              <a:t>&gt;</a:t>
            </a:r>
          </a:p>
          <a:p>
            <a:r>
              <a:rPr lang="en-US" altLang="zh-TW" dirty="0"/>
              <a:t> 5d9:	add    esp,0x10</a:t>
            </a:r>
          </a:p>
          <a:p>
            <a:r>
              <a:rPr lang="en-US" altLang="zh-TW" b="1" dirty="0">
                <a:effectLst>
                  <a:outerShdw blurRad="38100" dist="38100" dir="2700000" algn="tl">
                    <a:srgbClr val="000000">
                      <a:alpha val="43137"/>
                    </a:srgbClr>
                  </a:outerShdw>
                </a:effectLst>
              </a:rPr>
              <a:t>	return 0;</a:t>
            </a:r>
          </a:p>
          <a:p>
            <a:r>
              <a:rPr lang="en-US" altLang="zh-TW" dirty="0"/>
              <a:t> 5dc:	</a:t>
            </a:r>
            <a:r>
              <a:rPr lang="en-US" altLang="zh-TW" dirty="0" err="1"/>
              <a:t>mov</a:t>
            </a:r>
            <a:r>
              <a:rPr lang="en-US" altLang="zh-TW" dirty="0"/>
              <a:t>    eax,0x0</a:t>
            </a:r>
          </a:p>
          <a:p>
            <a:r>
              <a:rPr lang="en-US" altLang="zh-TW" dirty="0"/>
              <a:t>}</a:t>
            </a:r>
          </a:p>
        </p:txBody>
      </p:sp>
      <p:sp>
        <p:nvSpPr>
          <p:cNvPr id="6" name="矩形圖說文字 5"/>
          <p:cNvSpPr/>
          <p:nvPr/>
        </p:nvSpPr>
        <p:spPr>
          <a:xfrm>
            <a:off x="0" y="0"/>
            <a:ext cx="9144000" cy="706170"/>
          </a:xfrm>
          <a:prstGeom prst="wedgeRectCallout">
            <a:avLst>
              <a:gd name="adj1" fmla="val -25684"/>
              <a:gd name="adj2" fmla="val 69738"/>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3200" dirty="0" smtClean="0">
                <a:latin typeface="標楷體" panose="03000509000000000000" pitchFamily="65" charset="-120"/>
                <a:ea typeface="標楷體" panose="03000509000000000000" pitchFamily="65" charset="-120"/>
              </a:rPr>
              <a:t>解讀關鍵組合語言</a:t>
            </a:r>
            <a:endParaRPr lang="zh-TW" altLang="en-US" sz="3200" dirty="0">
              <a:latin typeface="標楷體" panose="03000509000000000000" pitchFamily="65" charset="-120"/>
              <a:ea typeface="標楷體" panose="03000509000000000000" pitchFamily="65" charset="-120"/>
            </a:endParaRPr>
          </a:p>
        </p:txBody>
      </p:sp>
      <p:sp>
        <p:nvSpPr>
          <p:cNvPr id="7" name="矩形 6"/>
          <p:cNvSpPr/>
          <p:nvPr/>
        </p:nvSpPr>
        <p:spPr>
          <a:xfrm>
            <a:off x="250825" y="1197074"/>
            <a:ext cx="7508875" cy="461665"/>
          </a:xfrm>
          <a:prstGeom prst="rect">
            <a:avLst/>
          </a:prstGeom>
          <a:solidFill>
            <a:schemeClr val="accent6">
              <a:lumMod val="20000"/>
              <a:lumOff val="80000"/>
            </a:schemeClr>
          </a:solidFill>
        </p:spPr>
        <p:txBody>
          <a:bodyPr wrap="square">
            <a:spAutoFit/>
          </a:bodyPr>
          <a:lstStyle/>
          <a:p>
            <a:r>
              <a:rPr lang="zh-TW" altLang="en-US" sz="2400" dirty="0"/>
              <a:t>objdump -S -j .text -M intel fcall_ch10 --no-show-raw-insn </a:t>
            </a:r>
          </a:p>
        </p:txBody>
      </p:sp>
    </p:spTree>
    <p:extLst>
      <p:ext uri="{BB962C8B-B14F-4D97-AF65-F5344CB8AC3E}">
        <p14:creationId xmlns:p14="http://schemas.microsoft.com/office/powerpoint/2010/main" val="29529111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266700" y="1073150"/>
            <a:ext cx="3571875" cy="2536825"/>
          </a:xfrm>
          <a:solidFill>
            <a:schemeClr val="accent4">
              <a:lumMod val="20000"/>
              <a:lumOff val="80000"/>
            </a:schemeClr>
          </a:solidFill>
        </p:spPr>
        <p:txBody>
          <a:bodyPr>
            <a:normAutofit fontScale="77500" lnSpcReduction="20000"/>
          </a:bodyPr>
          <a:lstStyle/>
          <a:p>
            <a:pPr marL="0" indent="0">
              <a:buNone/>
            </a:pPr>
            <a:r>
              <a:rPr lang="en-US" altLang="zh-TW" dirty="0"/>
              <a:t>}</a:t>
            </a:r>
          </a:p>
          <a:p>
            <a:pPr marL="0" indent="0">
              <a:buNone/>
            </a:pPr>
            <a:r>
              <a:rPr lang="en-US" altLang="zh-TW" dirty="0"/>
              <a:t> </a:t>
            </a:r>
            <a:r>
              <a:rPr lang="en-US" altLang="zh-TW" b="1" dirty="0">
                <a:solidFill>
                  <a:srgbClr val="0070C0"/>
                </a:solidFill>
                <a:effectLst>
                  <a:outerShdw blurRad="38100" dist="38100" dir="2700000" algn="tl">
                    <a:srgbClr val="000000">
                      <a:alpha val="43137"/>
                    </a:srgbClr>
                  </a:outerShdw>
                </a:effectLst>
              </a:rPr>
              <a:t>5e1:	lea    </a:t>
            </a:r>
            <a:r>
              <a:rPr lang="en-US" altLang="zh-TW" b="1" dirty="0" err="1">
                <a:solidFill>
                  <a:srgbClr val="0070C0"/>
                </a:solidFill>
                <a:effectLst>
                  <a:outerShdw blurRad="38100" dist="38100" dir="2700000" algn="tl">
                    <a:srgbClr val="000000">
                      <a:alpha val="43137"/>
                    </a:srgbClr>
                  </a:outerShdw>
                </a:effectLst>
              </a:rPr>
              <a:t>esp</a:t>
            </a:r>
            <a:r>
              <a:rPr lang="en-US" altLang="zh-TW" b="1" dirty="0">
                <a:solidFill>
                  <a:srgbClr val="0070C0"/>
                </a:solidFill>
                <a:effectLst>
                  <a:outerShdw blurRad="38100" dist="38100" dir="2700000" algn="tl">
                    <a:srgbClr val="000000">
                      <a:alpha val="43137"/>
                    </a:srgbClr>
                  </a:outerShdw>
                </a:effectLst>
              </a:rPr>
              <a:t>,[ebp-0x8]</a:t>
            </a:r>
          </a:p>
          <a:p>
            <a:pPr marL="0" indent="0">
              <a:buNone/>
            </a:pPr>
            <a:r>
              <a:rPr lang="en-US" altLang="zh-TW" b="1" dirty="0">
                <a:solidFill>
                  <a:srgbClr val="0070C0"/>
                </a:solidFill>
                <a:effectLst>
                  <a:outerShdw blurRad="38100" dist="38100" dir="2700000" algn="tl">
                    <a:srgbClr val="000000">
                      <a:alpha val="43137"/>
                    </a:srgbClr>
                  </a:outerShdw>
                </a:effectLst>
              </a:rPr>
              <a:t> 5e4:	pop    </a:t>
            </a:r>
            <a:r>
              <a:rPr lang="en-US" altLang="zh-TW" b="1" dirty="0" err="1">
                <a:solidFill>
                  <a:srgbClr val="0070C0"/>
                </a:solidFill>
                <a:effectLst>
                  <a:outerShdw blurRad="38100" dist="38100" dir="2700000" algn="tl">
                    <a:srgbClr val="000000">
                      <a:alpha val="43137"/>
                    </a:srgbClr>
                  </a:outerShdw>
                </a:effectLst>
              </a:rPr>
              <a:t>ecx</a:t>
            </a:r>
            <a:endParaRPr lang="en-US" altLang="zh-TW" b="1" dirty="0">
              <a:solidFill>
                <a:srgbClr val="0070C0"/>
              </a:solidFill>
              <a:effectLst>
                <a:outerShdw blurRad="38100" dist="38100" dir="2700000" algn="tl">
                  <a:srgbClr val="000000">
                    <a:alpha val="43137"/>
                  </a:srgbClr>
                </a:outerShdw>
              </a:effectLst>
            </a:endParaRPr>
          </a:p>
          <a:p>
            <a:pPr marL="0" indent="0">
              <a:buNone/>
            </a:pPr>
            <a:r>
              <a:rPr lang="en-US" altLang="zh-TW" b="1" dirty="0">
                <a:solidFill>
                  <a:srgbClr val="0070C0"/>
                </a:solidFill>
                <a:effectLst>
                  <a:outerShdw blurRad="38100" dist="38100" dir="2700000" algn="tl">
                    <a:srgbClr val="000000">
                      <a:alpha val="43137"/>
                    </a:srgbClr>
                  </a:outerShdw>
                </a:effectLst>
              </a:rPr>
              <a:t> 5e5:	pop    </a:t>
            </a:r>
            <a:r>
              <a:rPr lang="en-US" altLang="zh-TW" b="1" dirty="0" err="1">
                <a:solidFill>
                  <a:srgbClr val="0070C0"/>
                </a:solidFill>
                <a:effectLst>
                  <a:outerShdw blurRad="38100" dist="38100" dir="2700000" algn="tl">
                    <a:srgbClr val="000000">
                      <a:alpha val="43137"/>
                    </a:srgbClr>
                  </a:outerShdw>
                </a:effectLst>
              </a:rPr>
              <a:t>ebx</a:t>
            </a:r>
            <a:endParaRPr lang="en-US" altLang="zh-TW" b="1" dirty="0">
              <a:solidFill>
                <a:srgbClr val="0070C0"/>
              </a:solidFill>
              <a:effectLst>
                <a:outerShdw blurRad="38100" dist="38100" dir="2700000" algn="tl">
                  <a:srgbClr val="000000">
                    <a:alpha val="43137"/>
                  </a:srgbClr>
                </a:outerShdw>
              </a:effectLst>
            </a:endParaRPr>
          </a:p>
          <a:p>
            <a:pPr marL="0" indent="0">
              <a:buNone/>
            </a:pPr>
            <a:r>
              <a:rPr lang="en-US" altLang="zh-TW" b="1" dirty="0">
                <a:solidFill>
                  <a:srgbClr val="0070C0"/>
                </a:solidFill>
                <a:effectLst>
                  <a:outerShdw blurRad="38100" dist="38100" dir="2700000" algn="tl">
                    <a:srgbClr val="000000">
                      <a:alpha val="43137"/>
                    </a:srgbClr>
                  </a:outerShdw>
                </a:effectLst>
              </a:rPr>
              <a:t> 5e6:	pop    </a:t>
            </a:r>
            <a:r>
              <a:rPr lang="en-US" altLang="zh-TW" b="1" dirty="0" err="1">
                <a:solidFill>
                  <a:srgbClr val="0070C0"/>
                </a:solidFill>
                <a:effectLst>
                  <a:outerShdw blurRad="38100" dist="38100" dir="2700000" algn="tl">
                    <a:srgbClr val="000000">
                      <a:alpha val="43137"/>
                    </a:srgbClr>
                  </a:outerShdw>
                </a:effectLst>
              </a:rPr>
              <a:t>ebp</a:t>
            </a:r>
            <a:endParaRPr lang="en-US" altLang="zh-TW" b="1" dirty="0">
              <a:solidFill>
                <a:srgbClr val="0070C0"/>
              </a:solidFill>
              <a:effectLst>
                <a:outerShdw blurRad="38100" dist="38100" dir="2700000" algn="tl">
                  <a:srgbClr val="000000">
                    <a:alpha val="43137"/>
                  </a:srgbClr>
                </a:outerShdw>
              </a:effectLst>
            </a:endParaRPr>
          </a:p>
          <a:p>
            <a:pPr marL="0" indent="0">
              <a:buNone/>
            </a:pPr>
            <a:r>
              <a:rPr lang="en-US" altLang="zh-TW" b="1" dirty="0">
                <a:solidFill>
                  <a:srgbClr val="0070C0"/>
                </a:solidFill>
                <a:effectLst>
                  <a:outerShdw blurRad="38100" dist="38100" dir="2700000" algn="tl">
                    <a:srgbClr val="000000">
                      <a:alpha val="43137"/>
                    </a:srgbClr>
                  </a:outerShdw>
                </a:effectLst>
              </a:rPr>
              <a:t> 5e7:	lea    </a:t>
            </a:r>
            <a:r>
              <a:rPr lang="en-US" altLang="zh-TW" b="1" dirty="0" err="1">
                <a:solidFill>
                  <a:srgbClr val="0070C0"/>
                </a:solidFill>
                <a:effectLst>
                  <a:outerShdw blurRad="38100" dist="38100" dir="2700000" algn="tl">
                    <a:srgbClr val="000000">
                      <a:alpha val="43137"/>
                    </a:srgbClr>
                  </a:outerShdw>
                </a:effectLst>
              </a:rPr>
              <a:t>esp</a:t>
            </a:r>
            <a:r>
              <a:rPr lang="en-US" altLang="zh-TW" b="1" dirty="0">
                <a:solidFill>
                  <a:srgbClr val="0070C0"/>
                </a:solidFill>
                <a:effectLst>
                  <a:outerShdw blurRad="38100" dist="38100" dir="2700000" algn="tl">
                    <a:srgbClr val="000000">
                      <a:alpha val="43137"/>
                    </a:srgbClr>
                  </a:outerShdw>
                </a:effectLst>
              </a:rPr>
              <a:t>,[ecx-0x4]</a:t>
            </a:r>
          </a:p>
          <a:p>
            <a:pPr marL="0" indent="0">
              <a:buNone/>
            </a:pPr>
            <a:r>
              <a:rPr lang="en-US" altLang="zh-TW" b="1" dirty="0">
                <a:solidFill>
                  <a:srgbClr val="0070C0"/>
                </a:solidFill>
                <a:effectLst>
                  <a:outerShdw blurRad="38100" dist="38100" dir="2700000" algn="tl">
                    <a:srgbClr val="000000">
                      <a:alpha val="43137"/>
                    </a:srgbClr>
                  </a:outerShdw>
                </a:effectLst>
              </a:rPr>
              <a:t> 5ea:	ret </a:t>
            </a:r>
            <a:endParaRPr lang="zh-TW" altLang="en-US" b="1" dirty="0">
              <a:solidFill>
                <a:srgbClr val="0070C0"/>
              </a:solidFill>
              <a:effectLst>
                <a:outerShdw blurRad="38100" dist="38100" dir="2700000" algn="tl">
                  <a:srgbClr val="000000">
                    <a:alpha val="43137"/>
                  </a:srgbClr>
                </a:outerShdw>
              </a:effectLst>
            </a:endParaRPr>
          </a:p>
        </p:txBody>
      </p:sp>
      <p:sp>
        <p:nvSpPr>
          <p:cNvPr id="4" name="投影片編號版面配置區 3"/>
          <p:cNvSpPr>
            <a:spLocks noGrp="1"/>
          </p:cNvSpPr>
          <p:nvPr>
            <p:ph type="sldNum" sz="quarter" idx="12"/>
          </p:nvPr>
        </p:nvSpPr>
        <p:spPr/>
        <p:txBody>
          <a:bodyPr/>
          <a:lstStyle/>
          <a:p>
            <a:fld id="{B18236B7-6F50-41CB-8525-C61BCB4BE4A9}" type="slidenum">
              <a:rPr lang="zh-TW" altLang="en-US" smtClean="0"/>
              <a:t>43</a:t>
            </a:fld>
            <a:endParaRPr lang="zh-TW" altLang="en-US"/>
          </a:p>
        </p:txBody>
      </p:sp>
      <p:sp>
        <p:nvSpPr>
          <p:cNvPr id="5" name="矩形圖說文字 4"/>
          <p:cNvSpPr/>
          <p:nvPr/>
        </p:nvSpPr>
        <p:spPr>
          <a:xfrm>
            <a:off x="0" y="0"/>
            <a:ext cx="9144000" cy="706170"/>
          </a:xfrm>
          <a:prstGeom prst="wedgeRectCallout">
            <a:avLst>
              <a:gd name="adj1" fmla="val -25684"/>
              <a:gd name="adj2" fmla="val 69738"/>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3200" dirty="0" smtClean="0">
                <a:latin typeface="標楷體" panose="03000509000000000000" pitchFamily="65" charset="-120"/>
                <a:ea typeface="標楷體" panose="03000509000000000000" pitchFamily="65" charset="-120"/>
              </a:rPr>
              <a:t>解讀關鍵組合語言</a:t>
            </a:r>
            <a:endParaRPr lang="zh-TW" altLang="en-US" sz="3200" dirty="0">
              <a:latin typeface="標楷體" panose="03000509000000000000" pitchFamily="65" charset="-120"/>
              <a:ea typeface="標楷體" panose="03000509000000000000" pitchFamily="65" charset="-120"/>
            </a:endParaRPr>
          </a:p>
        </p:txBody>
      </p:sp>
      <p:sp>
        <p:nvSpPr>
          <p:cNvPr id="6" name="矩形 5"/>
          <p:cNvSpPr/>
          <p:nvPr/>
        </p:nvSpPr>
        <p:spPr>
          <a:xfrm>
            <a:off x="4171950" y="1996291"/>
            <a:ext cx="4572000" cy="3970318"/>
          </a:xfrm>
          <a:prstGeom prst="rect">
            <a:avLst/>
          </a:prstGeom>
          <a:solidFill>
            <a:schemeClr val="accent4">
              <a:lumMod val="20000"/>
              <a:lumOff val="80000"/>
            </a:schemeClr>
          </a:solidFill>
        </p:spPr>
        <p:txBody>
          <a:bodyPr>
            <a:spAutoFit/>
          </a:bodyPr>
          <a:lstStyle/>
          <a:p>
            <a:r>
              <a:rPr lang="en-US" altLang="zh-TW" dirty="0"/>
              <a:t>000005eb &lt;function1&gt;:</a:t>
            </a:r>
          </a:p>
          <a:p>
            <a:endParaRPr lang="en-US" altLang="zh-TW" dirty="0"/>
          </a:p>
          <a:p>
            <a:r>
              <a:rPr lang="en-US" altLang="zh-TW" dirty="0" err="1"/>
              <a:t>int</a:t>
            </a:r>
            <a:r>
              <a:rPr lang="en-US" altLang="zh-TW" dirty="0"/>
              <a:t> function1(</a:t>
            </a:r>
            <a:r>
              <a:rPr lang="en-US" altLang="zh-TW" dirty="0" err="1"/>
              <a:t>int</a:t>
            </a:r>
            <a:r>
              <a:rPr lang="en-US" altLang="zh-TW" dirty="0"/>
              <a:t> a, </a:t>
            </a:r>
            <a:r>
              <a:rPr lang="en-US" altLang="zh-TW" dirty="0" err="1"/>
              <a:t>int</a:t>
            </a:r>
            <a:r>
              <a:rPr lang="en-US" altLang="zh-TW" dirty="0"/>
              <a:t> b){</a:t>
            </a:r>
          </a:p>
          <a:p>
            <a:r>
              <a:rPr lang="en-US" altLang="zh-TW" b="1" dirty="0">
                <a:solidFill>
                  <a:srgbClr val="7030A0"/>
                </a:solidFill>
                <a:effectLst>
                  <a:outerShdw blurRad="38100" dist="38100" dir="2700000" algn="tl">
                    <a:srgbClr val="000000">
                      <a:alpha val="43137"/>
                    </a:srgbClr>
                  </a:outerShdw>
                </a:effectLst>
              </a:rPr>
              <a:t> 5eb:	push   </a:t>
            </a:r>
            <a:r>
              <a:rPr lang="en-US" altLang="zh-TW" b="1" dirty="0" err="1">
                <a:solidFill>
                  <a:srgbClr val="7030A0"/>
                </a:solidFill>
                <a:effectLst>
                  <a:outerShdw blurRad="38100" dist="38100" dir="2700000" algn="tl">
                    <a:srgbClr val="000000">
                      <a:alpha val="43137"/>
                    </a:srgbClr>
                  </a:outerShdw>
                </a:effectLst>
              </a:rPr>
              <a:t>ebp</a:t>
            </a:r>
            <a:endParaRPr lang="en-US" altLang="zh-TW" b="1" dirty="0">
              <a:solidFill>
                <a:srgbClr val="7030A0"/>
              </a:solidFill>
              <a:effectLst>
                <a:outerShdw blurRad="38100" dist="38100" dir="2700000" algn="tl">
                  <a:srgbClr val="000000">
                    <a:alpha val="43137"/>
                  </a:srgbClr>
                </a:outerShdw>
              </a:effectLst>
            </a:endParaRPr>
          </a:p>
          <a:p>
            <a:r>
              <a:rPr lang="en-US" altLang="zh-TW" b="1" dirty="0">
                <a:solidFill>
                  <a:srgbClr val="7030A0"/>
                </a:solidFill>
                <a:effectLst>
                  <a:outerShdw blurRad="38100" dist="38100" dir="2700000" algn="tl">
                    <a:srgbClr val="000000">
                      <a:alpha val="43137"/>
                    </a:srgbClr>
                  </a:outerShdw>
                </a:effectLst>
              </a:rPr>
              <a:t> 5ec:	</a:t>
            </a:r>
            <a:r>
              <a:rPr lang="en-US" altLang="zh-TW" b="1" dirty="0" err="1">
                <a:solidFill>
                  <a:srgbClr val="7030A0"/>
                </a:solidFill>
                <a:effectLst>
                  <a:outerShdw blurRad="38100" dist="38100" dir="2700000" algn="tl">
                    <a:srgbClr val="000000">
                      <a:alpha val="43137"/>
                    </a:srgbClr>
                  </a:outerShdw>
                </a:effectLst>
              </a:rPr>
              <a:t>mov</a:t>
            </a:r>
            <a:r>
              <a:rPr lang="en-US" altLang="zh-TW" b="1" dirty="0">
                <a:solidFill>
                  <a:srgbClr val="7030A0"/>
                </a:solidFill>
                <a:effectLst>
                  <a:outerShdw blurRad="38100" dist="38100" dir="2700000" algn="tl">
                    <a:srgbClr val="000000">
                      <a:alpha val="43137"/>
                    </a:srgbClr>
                  </a:outerShdw>
                </a:effectLst>
              </a:rPr>
              <a:t>    </a:t>
            </a:r>
            <a:r>
              <a:rPr lang="en-US" altLang="zh-TW" b="1" dirty="0" err="1">
                <a:solidFill>
                  <a:srgbClr val="7030A0"/>
                </a:solidFill>
                <a:effectLst>
                  <a:outerShdw blurRad="38100" dist="38100" dir="2700000" algn="tl">
                    <a:srgbClr val="000000">
                      <a:alpha val="43137"/>
                    </a:srgbClr>
                  </a:outerShdw>
                </a:effectLst>
              </a:rPr>
              <a:t>ebp,esp</a:t>
            </a:r>
            <a:endParaRPr lang="en-US" altLang="zh-TW" b="1" dirty="0">
              <a:solidFill>
                <a:srgbClr val="7030A0"/>
              </a:solidFill>
              <a:effectLst>
                <a:outerShdw blurRad="38100" dist="38100" dir="2700000" algn="tl">
                  <a:srgbClr val="000000">
                    <a:alpha val="43137"/>
                  </a:srgbClr>
                </a:outerShdw>
              </a:effectLst>
            </a:endParaRPr>
          </a:p>
          <a:p>
            <a:r>
              <a:rPr lang="en-US" altLang="zh-TW" dirty="0"/>
              <a:t> 5ee:	call   602 &lt;__x86.get_pc_thunk.ax&gt;</a:t>
            </a:r>
          </a:p>
          <a:p>
            <a:r>
              <a:rPr lang="en-US" altLang="zh-TW" dirty="0"/>
              <a:t> 5f3:	add    eax,0x1a0d</a:t>
            </a:r>
          </a:p>
          <a:p>
            <a:r>
              <a:rPr lang="en-US" altLang="zh-TW" dirty="0"/>
              <a:t>	</a:t>
            </a:r>
            <a:r>
              <a:rPr lang="en-US" altLang="zh-TW" b="1" dirty="0">
                <a:solidFill>
                  <a:srgbClr val="FF0000"/>
                </a:solidFill>
                <a:effectLst>
                  <a:outerShdw blurRad="38100" dist="38100" dir="2700000" algn="tl">
                    <a:srgbClr val="000000">
                      <a:alpha val="43137"/>
                    </a:srgbClr>
                  </a:outerShdw>
                </a:effectLst>
              </a:rPr>
              <a:t>return </a:t>
            </a:r>
            <a:r>
              <a:rPr lang="en-US" altLang="zh-TW" b="1" dirty="0" err="1">
                <a:solidFill>
                  <a:srgbClr val="FF0000"/>
                </a:solidFill>
                <a:effectLst>
                  <a:outerShdw blurRad="38100" dist="38100" dir="2700000" algn="tl">
                    <a:srgbClr val="000000">
                      <a:alpha val="43137"/>
                    </a:srgbClr>
                  </a:outerShdw>
                </a:effectLst>
              </a:rPr>
              <a:t>a+b</a:t>
            </a:r>
            <a:r>
              <a:rPr lang="en-US" altLang="zh-TW" b="1" dirty="0">
                <a:solidFill>
                  <a:srgbClr val="FF0000"/>
                </a:solidFill>
                <a:effectLst>
                  <a:outerShdw blurRad="38100" dist="38100" dir="2700000" algn="tl">
                    <a:srgbClr val="000000">
                      <a:alpha val="43137"/>
                    </a:srgbClr>
                  </a:outerShdw>
                </a:effectLst>
              </a:rPr>
              <a:t>;</a:t>
            </a:r>
          </a:p>
          <a:p>
            <a:r>
              <a:rPr lang="en-US" altLang="zh-TW" dirty="0"/>
              <a:t> 5f8:	</a:t>
            </a:r>
            <a:r>
              <a:rPr lang="en-US" altLang="zh-TW" dirty="0" err="1"/>
              <a:t>mov</a:t>
            </a:r>
            <a:r>
              <a:rPr lang="en-US" altLang="zh-TW" dirty="0"/>
              <a:t>    </a:t>
            </a:r>
            <a:r>
              <a:rPr lang="en-US" altLang="zh-TW" dirty="0" err="1"/>
              <a:t>edx,DWORD</a:t>
            </a:r>
            <a:r>
              <a:rPr lang="en-US" altLang="zh-TW" dirty="0"/>
              <a:t> PTR [ebp+0x8]</a:t>
            </a:r>
          </a:p>
          <a:p>
            <a:r>
              <a:rPr lang="en-US" altLang="zh-TW" dirty="0"/>
              <a:t> 5fb:	</a:t>
            </a:r>
            <a:r>
              <a:rPr lang="en-US" altLang="zh-TW" dirty="0" err="1"/>
              <a:t>mov</a:t>
            </a:r>
            <a:r>
              <a:rPr lang="en-US" altLang="zh-TW" dirty="0"/>
              <a:t>    </a:t>
            </a:r>
            <a:r>
              <a:rPr lang="en-US" altLang="zh-TW" dirty="0" err="1"/>
              <a:t>eax,DWORD</a:t>
            </a:r>
            <a:r>
              <a:rPr lang="en-US" altLang="zh-TW" dirty="0"/>
              <a:t> PTR [ebp+0xc]</a:t>
            </a:r>
          </a:p>
          <a:p>
            <a:r>
              <a:rPr lang="en-US" altLang="zh-TW" dirty="0"/>
              <a:t> 5fe:	add    </a:t>
            </a:r>
            <a:r>
              <a:rPr lang="en-US" altLang="zh-TW" dirty="0" err="1"/>
              <a:t>eax,edx</a:t>
            </a:r>
            <a:endParaRPr lang="en-US" altLang="zh-TW" dirty="0"/>
          </a:p>
          <a:p>
            <a:r>
              <a:rPr lang="en-US" altLang="zh-TW" dirty="0"/>
              <a:t>}</a:t>
            </a:r>
          </a:p>
          <a:p>
            <a:r>
              <a:rPr lang="en-US" altLang="zh-TW" b="1" dirty="0">
                <a:solidFill>
                  <a:srgbClr val="002060"/>
                </a:solidFill>
                <a:effectLst>
                  <a:outerShdw blurRad="38100" dist="38100" dir="2700000" algn="tl">
                    <a:srgbClr val="000000">
                      <a:alpha val="43137"/>
                    </a:srgbClr>
                  </a:outerShdw>
                </a:effectLst>
              </a:rPr>
              <a:t> 600:	pop    </a:t>
            </a:r>
            <a:r>
              <a:rPr lang="en-US" altLang="zh-TW" b="1" dirty="0" err="1">
                <a:solidFill>
                  <a:srgbClr val="002060"/>
                </a:solidFill>
                <a:effectLst>
                  <a:outerShdw blurRad="38100" dist="38100" dir="2700000" algn="tl">
                    <a:srgbClr val="000000">
                      <a:alpha val="43137"/>
                    </a:srgbClr>
                  </a:outerShdw>
                </a:effectLst>
              </a:rPr>
              <a:t>ebp</a:t>
            </a:r>
            <a:endParaRPr lang="en-US" altLang="zh-TW" b="1" dirty="0">
              <a:solidFill>
                <a:srgbClr val="002060"/>
              </a:solidFill>
              <a:effectLst>
                <a:outerShdw blurRad="38100" dist="38100" dir="2700000" algn="tl">
                  <a:srgbClr val="000000">
                    <a:alpha val="43137"/>
                  </a:srgbClr>
                </a:outerShdw>
              </a:effectLst>
            </a:endParaRPr>
          </a:p>
          <a:p>
            <a:r>
              <a:rPr lang="en-US" altLang="zh-TW" b="1" dirty="0">
                <a:solidFill>
                  <a:srgbClr val="002060"/>
                </a:solidFill>
                <a:effectLst>
                  <a:outerShdw blurRad="38100" dist="38100" dir="2700000" algn="tl">
                    <a:srgbClr val="000000">
                      <a:alpha val="43137"/>
                    </a:srgbClr>
                  </a:outerShdw>
                </a:effectLst>
              </a:rPr>
              <a:t> 601:	ret    </a:t>
            </a:r>
          </a:p>
        </p:txBody>
      </p:sp>
      <p:sp>
        <p:nvSpPr>
          <p:cNvPr id="7" name="矩形 6"/>
          <p:cNvSpPr/>
          <p:nvPr/>
        </p:nvSpPr>
        <p:spPr>
          <a:xfrm>
            <a:off x="4400550" y="889565"/>
            <a:ext cx="2762250" cy="923330"/>
          </a:xfrm>
          <a:prstGeom prst="rect">
            <a:avLst/>
          </a:prstGeom>
        </p:spPr>
        <p:txBody>
          <a:bodyPr wrap="square">
            <a:spAutoFit/>
          </a:bodyPr>
          <a:lstStyle/>
          <a:p>
            <a:r>
              <a:rPr lang="en-US" altLang="zh-TW" dirty="0" err="1"/>
              <a:t>int</a:t>
            </a:r>
            <a:r>
              <a:rPr lang="en-US" altLang="zh-TW" dirty="0"/>
              <a:t> function1(</a:t>
            </a:r>
            <a:r>
              <a:rPr lang="en-US" altLang="zh-TW" dirty="0" err="1"/>
              <a:t>int</a:t>
            </a:r>
            <a:r>
              <a:rPr lang="en-US" altLang="zh-TW" dirty="0"/>
              <a:t> a, </a:t>
            </a:r>
            <a:r>
              <a:rPr lang="en-US" altLang="zh-TW" dirty="0" err="1"/>
              <a:t>int</a:t>
            </a:r>
            <a:r>
              <a:rPr lang="en-US" altLang="zh-TW" dirty="0"/>
              <a:t> b){</a:t>
            </a:r>
          </a:p>
          <a:p>
            <a:r>
              <a:rPr lang="en-US" altLang="zh-TW" dirty="0"/>
              <a:t>	return </a:t>
            </a:r>
            <a:r>
              <a:rPr lang="en-US" altLang="zh-TW" dirty="0" err="1"/>
              <a:t>a+b</a:t>
            </a:r>
            <a:r>
              <a:rPr lang="en-US" altLang="zh-TW" dirty="0"/>
              <a:t>;</a:t>
            </a:r>
          </a:p>
          <a:p>
            <a:r>
              <a:rPr lang="en-US" altLang="zh-TW" dirty="0"/>
              <a:t>}</a:t>
            </a:r>
          </a:p>
        </p:txBody>
      </p:sp>
    </p:spTree>
    <p:extLst>
      <p:ext uri="{BB962C8B-B14F-4D97-AF65-F5344CB8AC3E}">
        <p14:creationId xmlns:p14="http://schemas.microsoft.com/office/powerpoint/2010/main" val="238309631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152400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6600" dirty="0"/>
              <a:t>遞迴函式</a:t>
            </a:r>
            <a:r>
              <a:rPr lang="en-US" altLang="zh-TW" sz="6600" dirty="0"/>
              <a:t>(recursive</a:t>
            </a:r>
            <a:r>
              <a:rPr lang="en-US" altLang="zh-TW" sz="6600" dirty="0" smtClean="0"/>
              <a:t>)</a:t>
            </a:r>
          </a:p>
          <a:p>
            <a:pPr algn="ctr"/>
            <a:r>
              <a:rPr lang="zh-TW" altLang="en-US" sz="6600" dirty="0" smtClean="0"/>
              <a:t>函</a:t>
            </a:r>
            <a:r>
              <a:rPr lang="zh-TW" altLang="en-US" sz="6600" dirty="0"/>
              <a:t>式</a:t>
            </a:r>
            <a:r>
              <a:rPr lang="zh-TW" altLang="en-US" sz="6600" dirty="0" smtClean="0"/>
              <a:t>呼叫</a:t>
            </a:r>
            <a:endParaRPr lang="en-US" altLang="zh-TW" sz="6600" dirty="0"/>
          </a:p>
        </p:txBody>
      </p:sp>
    </p:spTree>
    <p:extLst>
      <p:ext uri="{BB962C8B-B14F-4D97-AF65-F5344CB8AC3E}">
        <p14:creationId xmlns:p14="http://schemas.microsoft.com/office/powerpoint/2010/main" val="281108888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遞迴函</a:t>
            </a:r>
            <a:r>
              <a:rPr lang="zh-TW" altLang="en-US" dirty="0"/>
              <a:t>式</a:t>
            </a:r>
            <a:r>
              <a:rPr lang="en-US" altLang="zh-TW" dirty="0" smtClean="0"/>
              <a:t>(recursive</a:t>
            </a:r>
            <a:r>
              <a:rPr lang="en-US" altLang="zh-TW" dirty="0"/>
              <a:t>) </a:t>
            </a:r>
            <a:r>
              <a:rPr lang="en-US" altLang="zh-TW" dirty="0" smtClean="0"/>
              <a:t>n!</a:t>
            </a:r>
            <a:endParaRPr lang="zh-TW" altLang="en-US" dirty="0"/>
          </a:p>
        </p:txBody>
      </p:sp>
      <p:sp>
        <p:nvSpPr>
          <p:cNvPr id="3" name="內容版面配置區 2"/>
          <p:cNvSpPr>
            <a:spLocks noGrp="1"/>
          </p:cNvSpPr>
          <p:nvPr>
            <p:ph idx="1"/>
          </p:nvPr>
        </p:nvSpPr>
        <p:spPr>
          <a:xfrm>
            <a:off x="628650" y="1825626"/>
            <a:ext cx="4273550" cy="2611904"/>
          </a:xfrm>
          <a:solidFill>
            <a:schemeClr val="accent4">
              <a:lumMod val="20000"/>
              <a:lumOff val="80000"/>
            </a:schemeClr>
          </a:solidFill>
        </p:spPr>
        <p:txBody>
          <a:bodyPr>
            <a:normAutofit fontScale="77500" lnSpcReduction="20000"/>
          </a:bodyPr>
          <a:lstStyle/>
          <a:p>
            <a:pPr marL="0" indent="0">
              <a:buNone/>
            </a:pPr>
            <a:r>
              <a:rPr lang="en-US" altLang="zh-TW" dirty="0" err="1"/>
              <a:t>int</a:t>
            </a:r>
            <a:r>
              <a:rPr lang="en-US" altLang="zh-TW" dirty="0"/>
              <a:t> </a:t>
            </a:r>
            <a:r>
              <a:rPr lang="en-US" altLang="zh-TW" dirty="0" smtClean="0"/>
              <a:t>function </a:t>
            </a:r>
            <a:r>
              <a:rPr lang="en-US" altLang="zh-TW" dirty="0"/>
              <a:t>factorial(</a:t>
            </a:r>
            <a:r>
              <a:rPr lang="en-US" altLang="zh-TW" dirty="0" err="1"/>
              <a:t>int</a:t>
            </a:r>
            <a:r>
              <a:rPr lang="en-US" altLang="zh-TW" dirty="0"/>
              <a:t> n)</a:t>
            </a:r>
          </a:p>
          <a:p>
            <a:pPr marL="0" indent="0">
              <a:buNone/>
            </a:pPr>
            <a:r>
              <a:rPr lang="en-US" altLang="zh-TW" dirty="0"/>
              <a:t>{</a:t>
            </a:r>
          </a:p>
          <a:p>
            <a:pPr marL="0" indent="0">
              <a:buNone/>
            </a:pPr>
            <a:r>
              <a:rPr lang="en-US" altLang="zh-TW" dirty="0" smtClean="0"/>
              <a:t>if(n ==0)</a:t>
            </a:r>
            <a:endParaRPr lang="en-US" altLang="zh-TW" dirty="0"/>
          </a:p>
          <a:p>
            <a:pPr marL="0" indent="0">
              <a:buNone/>
            </a:pPr>
            <a:r>
              <a:rPr lang="en-US" altLang="zh-TW" dirty="0" smtClean="0"/>
              <a:t>    return </a:t>
            </a:r>
            <a:r>
              <a:rPr lang="en-US" altLang="zh-TW" dirty="0"/>
              <a:t>1;</a:t>
            </a:r>
          </a:p>
          <a:p>
            <a:pPr marL="0" indent="0">
              <a:buNone/>
            </a:pPr>
            <a:r>
              <a:rPr lang="en-US" altLang="zh-TW" dirty="0"/>
              <a:t>else</a:t>
            </a:r>
          </a:p>
          <a:p>
            <a:pPr marL="0" indent="0">
              <a:buNone/>
            </a:pPr>
            <a:r>
              <a:rPr lang="en-US" altLang="zh-TW" dirty="0" smtClean="0"/>
              <a:t>   return </a:t>
            </a:r>
            <a:r>
              <a:rPr lang="en-US" altLang="zh-TW" dirty="0"/>
              <a:t>n * </a:t>
            </a:r>
            <a:r>
              <a:rPr lang="en-US" altLang="zh-TW" dirty="0" smtClean="0"/>
              <a:t>factorial(n-l</a:t>
            </a:r>
            <a:r>
              <a:rPr lang="en-US" altLang="zh-TW" dirty="0"/>
              <a:t>);</a:t>
            </a:r>
          </a:p>
          <a:p>
            <a:pPr marL="0" indent="0">
              <a:buNone/>
            </a:pPr>
            <a:r>
              <a:rPr lang="en-US" altLang="zh-TW" dirty="0" smtClean="0"/>
              <a:t>}</a:t>
            </a:r>
            <a:endParaRPr lang="zh-TW" altLang="en-US" dirty="0"/>
          </a:p>
        </p:txBody>
      </p:sp>
      <p:sp>
        <p:nvSpPr>
          <p:cNvPr id="4" name="投影片編號版面配置區 3"/>
          <p:cNvSpPr>
            <a:spLocks noGrp="1"/>
          </p:cNvSpPr>
          <p:nvPr>
            <p:ph type="sldNum" sz="quarter" idx="12"/>
          </p:nvPr>
        </p:nvSpPr>
        <p:spPr/>
        <p:txBody>
          <a:bodyPr/>
          <a:lstStyle/>
          <a:p>
            <a:fld id="{B18236B7-6F50-41CB-8525-C61BCB4BE4A9}" type="slidenum">
              <a:rPr lang="zh-TW" altLang="en-US" smtClean="0"/>
              <a:t>45</a:t>
            </a:fld>
            <a:endParaRPr lang="zh-TW" altLang="en-US"/>
          </a:p>
        </p:txBody>
      </p:sp>
    </p:spTree>
    <p:extLst>
      <p:ext uri="{BB962C8B-B14F-4D97-AF65-F5344CB8AC3E}">
        <p14:creationId xmlns:p14="http://schemas.microsoft.com/office/powerpoint/2010/main" val="12895663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C795303-F76E-4274-8992-3EA6A4F02E4C}" type="slidenum">
              <a:rPr lang="en-US" altLang="zh-TW" sz="1400"/>
              <a:pPr/>
              <a:t>5</a:t>
            </a:fld>
            <a:endParaRPr lang="en-US" altLang="zh-TW" sz="1400"/>
          </a:p>
        </p:txBody>
      </p:sp>
      <p:sp>
        <p:nvSpPr>
          <p:cNvPr id="69635" name="Rectangle 3"/>
          <p:cNvSpPr>
            <a:spLocks noGrp="1" noChangeArrowheads="1"/>
          </p:cNvSpPr>
          <p:nvPr>
            <p:ph type="body" idx="1"/>
          </p:nvPr>
        </p:nvSpPr>
        <p:spPr>
          <a:xfrm>
            <a:off x="87672" y="1602396"/>
            <a:ext cx="5246327" cy="4343400"/>
          </a:xfrm>
        </p:spPr>
        <p:txBody>
          <a:bodyPr>
            <a:normAutofit lnSpcReduction="10000"/>
          </a:bodyPr>
          <a:lstStyle/>
          <a:p>
            <a:pPr eaLnBrk="1" hangingPunct="1">
              <a:lnSpc>
                <a:spcPct val="90000"/>
              </a:lnSpc>
            </a:pPr>
            <a:r>
              <a:rPr lang="en-US" altLang="zh-TW" sz="2800" dirty="0" smtClean="0"/>
              <a:t>The stack is a conceptual area of main memory (RAM) which is designated by the OS when a program is started.</a:t>
            </a:r>
          </a:p>
          <a:p>
            <a:pPr lvl="1" eaLnBrk="1" hangingPunct="1">
              <a:lnSpc>
                <a:spcPct val="90000"/>
              </a:lnSpc>
            </a:pPr>
            <a:r>
              <a:rPr lang="en-US" altLang="zh-TW" sz="2400" dirty="0" smtClean="0"/>
              <a:t>Different OS start it at different addresses by convention</a:t>
            </a:r>
          </a:p>
          <a:p>
            <a:pPr eaLnBrk="1" hangingPunct="1">
              <a:lnSpc>
                <a:spcPct val="90000"/>
              </a:lnSpc>
            </a:pPr>
            <a:r>
              <a:rPr lang="en-US" altLang="zh-TW" sz="2800" dirty="0" smtClean="0"/>
              <a:t>A stack is a </a:t>
            </a:r>
            <a:r>
              <a:rPr lang="en-US" altLang="zh-TW" sz="2800" b="1" dirty="0" smtClean="0">
                <a:solidFill>
                  <a:srgbClr val="FF0000"/>
                </a:solidFill>
                <a:effectLst>
                  <a:outerShdw blurRad="38100" dist="38100" dir="2700000" algn="tl">
                    <a:srgbClr val="000000">
                      <a:alpha val="43137"/>
                    </a:srgbClr>
                  </a:outerShdw>
                </a:effectLst>
              </a:rPr>
              <a:t>Last-In-First-Out (LIFO/FILO) </a:t>
            </a:r>
            <a:r>
              <a:rPr lang="en-US" altLang="zh-TW" sz="2800" dirty="0" smtClean="0"/>
              <a:t>data structure where data is "pushed" on to the top of the stack and "popped" off the top.</a:t>
            </a:r>
          </a:p>
        </p:txBody>
      </p:sp>
      <p:sp>
        <p:nvSpPr>
          <p:cNvPr id="2" name="矩形圖說文字 1"/>
          <p:cNvSpPr/>
          <p:nvPr/>
        </p:nvSpPr>
        <p:spPr>
          <a:xfrm>
            <a:off x="0" y="0"/>
            <a:ext cx="9144000" cy="995082"/>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4400" dirty="0"/>
              <a:t>堆疊 </a:t>
            </a:r>
            <a:r>
              <a:rPr lang="en-US" altLang="zh-TW" sz="4400" dirty="0"/>
              <a:t>Stack</a:t>
            </a:r>
            <a:endParaRPr lang="zh-TW" altLang="en-US" sz="4400" dirty="0"/>
          </a:p>
        </p:txBody>
      </p:sp>
      <p:sp>
        <p:nvSpPr>
          <p:cNvPr id="4" name="矩形 3"/>
          <p:cNvSpPr/>
          <p:nvPr/>
        </p:nvSpPr>
        <p:spPr>
          <a:xfrm>
            <a:off x="276130" y="1114073"/>
            <a:ext cx="6181819" cy="369332"/>
          </a:xfrm>
          <a:prstGeom prst="rect">
            <a:avLst/>
          </a:prstGeom>
        </p:spPr>
        <p:txBody>
          <a:bodyPr wrap="square">
            <a:spAutoFit/>
          </a:bodyPr>
          <a:lstStyle/>
          <a:p>
            <a:r>
              <a:rPr lang="en-US" altLang="zh-TW" dirty="0"/>
              <a:t>https://en.wikipedia.org/wiki/Stack_(abstract_data_type)</a:t>
            </a:r>
            <a:endParaRPr lang="zh-TW" altLang="en-US" dirty="0"/>
          </a:p>
        </p:txBody>
      </p:sp>
      <p:pic>
        <p:nvPicPr>
          <p:cNvPr id="14338" name="Picture 2" descr="“stack”的图片搜索结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34080" y="76750"/>
            <a:ext cx="4247738" cy="305129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stack”的图片搜索结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800000">
            <a:off x="4381877" y="3501818"/>
            <a:ext cx="4247738" cy="3051292"/>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線接點 11"/>
          <p:cNvCxnSpPr/>
          <p:nvPr/>
        </p:nvCxnSpPr>
        <p:spPr>
          <a:xfrm flipV="1">
            <a:off x="4622800" y="3327400"/>
            <a:ext cx="4191000" cy="127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2093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p:cNvPicPr>
            <a:picLocks noGrp="1" noChangeAspect="1"/>
          </p:cNvPicPr>
          <p:nvPr>
            <p:ph idx="1"/>
          </p:nvPr>
        </p:nvPicPr>
        <p:blipFill>
          <a:blip r:embed="rId2"/>
          <a:stretch>
            <a:fillRect/>
          </a:stretch>
        </p:blipFill>
        <p:spPr>
          <a:xfrm>
            <a:off x="2345076" y="1611920"/>
            <a:ext cx="6228859" cy="4351338"/>
          </a:xfrm>
          <a:prstGeom prst="rect">
            <a:avLst/>
          </a:prstGeom>
        </p:spPr>
      </p:pic>
      <p:sp>
        <p:nvSpPr>
          <p:cNvPr id="5" name="矩形圖說文字 4"/>
          <p:cNvSpPr/>
          <p:nvPr/>
        </p:nvSpPr>
        <p:spPr>
          <a:xfrm>
            <a:off x="0" y="0"/>
            <a:ext cx="9144000" cy="968188"/>
          </a:xfrm>
          <a:prstGeom prst="wedgeRectCallou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a:t> </a:t>
            </a:r>
            <a:r>
              <a:rPr lang="en-US" altLang="zh-TW" sz="2400" b="1" dirty="0" smtClean="0">
                <a:effectLst>
                  <a:outerShdw blurRad="38100" dist="38100" dir="2700000" algn="tl">
                    <a:srgbClr val="000000">
                      <a:alpha val="43137"/>
                    </a:srgbClr>
                  </a:outerShdw>
                </a:effectLst>
              </a:rPr>
              <a:t>Stack</a:t>
            </a:r>
            <a:r>
              <a:rPr lang="zh-TW" altLang="en-US" sz="2400" b="1" dirty="0" smtClean="0">
                <a:effectLst>
                  <a:outerShdw blurRad="38100" dist="38100" dir="2700000" algn="tl">
                    <a:srgbClr val="000000">
                      <a:alpha val="43137"/>
                    </a:srgbClr>
                  </a:outerShdw>
                </a:effectLst>
              </a:rPr>
              <a:t>運算</a:t>
            </a:r>
            <a:r>
              <a:rPr lang="en-US" altLang="zh-TW" sz="2400" b="1" dirty="0" smtClean="0">
                <a:effectLst>
                  <a:outerShdw blurRad="38100" dist="38100" dir="2700000" algn="tl">
                    <a:srgbClr val="000000">
                      <a:alpha val="43137"/>
                    </a:srgbClr>
                  </a:outerShdw>
                </a:effectLst>
              </a:rPr>
              <a:t>::Push vs POP</a:t>
            </a:r>
          </a:p>
          <a:p>
            <a:r>
              <a:rPr lang="zh-TW" altLang="en-US" sz="2400" b="1" dirty="0" smtClean="0">
                <a:effectLst>
                  <a:outerShdw blurRad="38100" dist="38100" dir="2700000" algn="tl">
                    <a:srgbClr val="000000">
                      <a:alpha val="43137"/>
                    </a:srgbClr>
                  </a:outerShdw>
                </a:effectLst>
              </a:rPr>
              <a:t>堆積木</a:t>
            </a:r>
            <a:endParaRPr lang="zh-TW" altLang="en-US" sz="2400" b="1" dirty="0">
              <a:effectLst>
                <a:outerShdw blurRad="38100" dist="38100" dir="2700000" algn="tl">
                  <a:srgbClr val="000000">
                    <a:alpha val="43137"/>
                  </a:srgbClr>
                </a:outerShdw>
              </a:effectLst>
            </a:endParaRPr>
          </a:p>
        </p:txBody>
      </p:sp>
      <p:pic>
        <p:nvPicPr>
          <p:cNvPr id="7" name="圖片 6"/>
          <p:cNvPicPr>
            <a:picLocks noChangeAspect="1"/>
          </p:cNvPicPr>
          <p:nvPr/>
        </p:nvPicPr>
        <p:blipFill rotWithShape="1">
          <a:blip r:embed="rId3"/>
          <a:srcRect l="30549" t="19151" b="6601"/>
          <a:stretch/>
        </p:blipFill>
        <p:spPr>
          <a:xfrm>
            <a:off x="242047" y="2196354"/>
            <a:ext cx="1984562" cy="3182470"/>
          </a:xfrm>
          <a:prstGeom prst="rect">
            <a:avLst/>
          </a:prstGeom>
        </p:spPr>
      </p:pic>
    </p:spTree>
    <p:extLst>
      <p:ext uri="{BB962C8B-B14F-4D97-AF65-F5344CB8AC3E}">
        <p14:creationId xmlns:p14="http://schemas.microsoft.com/office/powerpoint/2010/main" val="1828906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186411" y="2667000"/>
            <a:ext cx="3935816" cy="324036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5" name="圖片 4"/>
          <p:cNvPicPr>
            <a:picLocks noChangeAspect="1"/>
          </p:cNvPicPr>
          <p:nvPr/>
        </p:nvPicPr>
        <p:blipFill rotWithShape="1">
          <a:blip r:embed="rId2"/>
          <a:srcRect r="18191"/>
          <a:stretch/>
        </p:blipFill>
        <p:spPr>
          <a:xfrm>
            <a:off x="4455856" y="1033049"/>
            <a:ext cx="4354515" cy="4624045"/>
          </a:xfrm>
          <a:prstGeom prst="rect">
            <a:avLst/>
          </a:prstGeom>
        </p:spPr>
      </p:pic>
      <p:sp>
        <p:nvSpPr>
          <p:cNvPr id="6" name="矩形 5"/>
          <p:cNvSpPr/>
          <p:nvPr/>
        </p:nvSpPr>
        <p:spPr>
          <a:xfrm>
            <a:off x="5254029" y="5953360"/>
            <a:ext cx="2391617" cy="369332"/>
          </a:xfrm>
          <a:prstGeom prst="rect">
            <a:avLst/>
          </a:prstGeom>
        </p:spPr>
        <p:txBody>
          <a:bodyPr wrap="none">
            <a:spAutoFit/>
          </a:bodyPr>
          <a:lstStyle/>
          <a:p>
            <a:r>
              <a:rPr lang="en-US" altLang="zh-TW" b="1" dirty="0" smtClean="0">
                <a:solidFill>
                  <a:srgbClr val="FF0000"/>
                </a:solidFill>
                <a:effectLst>
                  <a:outerShdw blurRad="38100" dist="38100" dir="2700000" algn="tl">
                    <a:srgbClr val="000000">
                      <a:alpha val="43137"/>
                    </a:srgbClr>
                  </a:outerShdw>
                </a:effectLst>
              </a:rPr>
              <a:t>low </a:t>
            </a:r>
            <a:r>
              <a:rPr lang="en-US" altLang="zh-TW" b="1" dirty="0">
                <a:solidFill>
                  <a:srgbClr val="FF0000"/>
                </a:solidFill>
                <a:effectLst>
                  <a:outerShdw blurRad="38100" dist="38100" dir="2700000" algn="tl">
                    <a:srgbClr val="000000">
                      <a:alpha val="43137"/>
                    </a:srgbClr>
                  </a:outerShdw>
                </a:effectLst>
              </a:rPr>
              <a:t>memory addresses</a:t>
            </a:r>
            <a:endParaRPr lang="zh-TW" altLang="en-US" dirty="0"/>
          </a:p>
        </p:txBody>
      </p:sp>
      <p:sp>
        <p:nvSpPr>
          <p:cNvPr id="7" name="矩形 6"/>
          <p:cNvSpPr/>
          <p:nvPr/>
        </p:nvSpPr>
        <p:spPr>
          <a:xfrm>
            <a:off x="5192667" y="550899"/>
            <a:ext cx="2452979" cy="369332"/>
          </a:xfrm>
          <a:prstGeom prst="rect">
            <a:avLst/>
          </a:prstGeom>
        </p:spPr>
        <p:txBody>
          <a:bodyPr wrap="none">
            <a:spAutoFit/>
          </a:bodyPr>
          <a:lstStyle/>
          <a:p>
            <a:r>
              <a:rPr lang="en-US" altLang="zh-TW" b="1" dirty="0" smtClean="0">
                <a:solidFill>
                  <a:srgbClr val="FF0000"/>
                </a:solidFill>
                <a:effectLst>
                  <a:outerShdw blurRad="38100" dist="38100" dir="2700000" algn="tl">
                    <a:srgbClr val="000000">
                      <a:alpha val="43137"/>
                    </a:srgbClr>
                  </a:outerShdw>
                </a:effectLst>
              </a:rPr>
              <a:t>high </a:t>
            </a:r>
            <a:r>
              <a:rPr lang="en-US" altLang="zh-TW" b="1" dirty="0">
                <a:solidFill>
                  <a:srgbClr val="FF0000"/>
                </a:solidFill>
                <a:effectLst>
                  <a:outerShdw blurRad="38100" dist="38100" dir="2700000" algn="tl">
                    <a:srgbClr val="000000">
                      <a:alpha val="43137"/>
                    </a:srgbClr>
                  </a:outerShdw>
                </a:effectLst>
              </a:rPr>
              <a:t>memory addresses</a:t>
            </a:r>
            <a:endParaRPr lang="zh-TW" altLang="en-US" dirty="0"/>
          </a:p>
        </p:txBody>
      </p:sp>
      <p:graphicFrame>
        <p:nvGraphicFramePr>
          <p:cNvPr id="8" name="Group 47"/>
          <p:cNvGraphicFramePr>
            <a:graphicFrameLocks noGrp="1"/>
          </p:cNvGraphicFramePr>
          <p:nvPr>
            <p:extLst>
              <p:ext uri="{D42A27DB-BD31-4B8C-83A1-F6EECF244321}">
                <p14:modId xmlns:p14="http://schemas.microsoft.com/office/powerpoint/2010/main" val="2749125809"/>
              </p:ext>
            </p:extLst>
          </p:nvPr>
        </p:nvGraphicFramePr>
        <p:xfrm>
          <a:off x="815882" y="1153016"/>
          <a:ext cx="1802627" cy="1004889"/>
        </p:xfrm>
        <a:graphic>
          <a:graphicData uri="http://schemas.openxmlformats.org/drawingml/2006/table">
            <a:tbl>
              <a:tblPr/>
              <a:tblGrid>
                <a:gridCol w="525106"/>
                <a:gridCol w="1277521"/>
              </a:tblGrid>
              <a:tr h="334963">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dirty="0" err="1" smtClean="0">
                          <a:ln>
                            <a:noFill/>
                          </a:ln>
                          <a:solidFill>
                            <a:schemeClr val="tx1"/>
                          </a:solidFill>
                          <a:effectLst/>
                          <a:latin typeface="Arial" panose="020B0604020202020204" pitchFamily="34" charset="0"/>
                          <a:ea typeface="MS PGothic" panose="020B0600070205080204" pitchFamily="34" charset="-128"/>
                        </a:rPr>
                        <a:t>eax</a:t>
                      </a:r>
                      <a:endParaRPr kumimoji="0" lang="en-US" altLang="zh-TW" sz="1400" b="0" i="0" u="none" strike="noStrike" cap="none" normalizeH="0" baseline="0" dirty="0" smtClean="0">
                        <a:ln>
                          <a:noFill/>
                        </a:ln>
                        <a:solidFill>
                          <a:schemeClr val="tx1"/>
                        </a:solidFill>
                        <a:effectLst/>
                        <a:latin typeface="Arial" panose="020B0604020202020204" pitchFamily="34" charset="0"/>
                        <a:ea typeface="MS PGothic" panose="020B0600070205080204" pitchFamily="34" charset="-128"/>
                      </a:endParaRPr>
                    </a:p>
                  </a:txBody>
                  <a:tcPr marT="45749" marB="457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TW" sz="1400" b="0" i="0" u="none" strike="noStrike" cap="none" normalizeH="0" baseline="0" dirty="0" smtClean="0">
                        <a:ln>
                          <a:noFill/>
                        </a:ln>
                        <a:solidFill>
                          <a:srgbClr val="408000"/>
                        </a:solidFill>
                        <a:effectLst/>
                        <a:latin typeface="Wingdings" panose="05000000000000000000" pitchFamily="2" charset="2"/>
                        <a:ea typeface="MS PGothic" panose="020B0600070205080204" pitchFamily="34" charset="-128"/>
                        <a:sym typeface="Wingdings" panose="05000000000000000000" pitchFamily="2" charset="2"/>
                      </a:endParaRPr>
                    </a:p>
                  </a:txBody>
                  <a:tcPr marT="45749" marB="457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rPr>
                        <a:t>ebp</a:t>
                      </a:r>
                    </a:p>
                  </a:txBody>
                  <a:tcPr marT="45749" marB="457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TW" sz="1400" b="0" i="0" u="none" strike="noStrike" cap="none" normalizeH="0" baseline="0" dirty="0" smtClean="0">
                        <a:ln>
                          <a:noFill/>
                        </a:ln>
                        <a:solidFill>
                          <a:srgbClr val="408000"/>
                        </a:solidFill>
                        <a:effectLst/>
                        <a:latin typeface="Wingdings" panose="05000000000000000000" pitchFamily="2" charset="2"/>
                        <a:ea typeface="MS PGothic" panose="020B0600070205080204" pitchFamily="34" charset="-128"/>
                        <a:sym typeface="Wingdings" panose="05000000000000000000" pitchFamily="2" charset="2"/>
                      </a:endParaRPr>
                    </a:p>
                  </a:txBody>
                  <a:tcPr marT="45749" marB="457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400" b="0" i="0" u="none" strike="noStrike" cap="none" normalizeH="0" baseline="0" dirty="0" err="1" smtClean="0">
                          <a:ln>
                            <a:noFill/>
                          </a:ln>
                          <a:solidFill>
                            <a:schemeClr val="tx1"/>
                          </a:solidFill>
                          <a:effectLst/>
                          <a:latin typeface="Arial" panose="020B0604020202020204" pitchFamily="34" charset="0"/>
                          <a:ea typeface="MS PGothic" panose="020B0600070205080204" pitchFamily="34" charset="-128"/>
                        </a:rPr>
                        <a:t>esp</a:t>
                      </a:r>
                      <a:endParaRPr kumimoji="0" lang="en-US" altLang="zh-TW" sz="1400" b="0" i="0" u="none" strike="noStrike" cap="none" normalizeH="0" baseline="0" dirty="0" smtClean="0">
                        <a:ln>
                          <a:noFill/>
                        </a:ln>
                        <a:solidFill>
                          <a:schemeClr val="tx1"/>
                        </a:solidFill>
                        <a:effectLst/>
                        <a:latin typeface="Arial" panose="020B0604020202020204" pitchFamily="34" charset="0"/>
                        <a:ea typeface="MS PGothic" panose="020B0600070205080204" pitchFamily="34" charset="-128"/>
                      </a:endParaRPr>
                    </a:p>
                  </a:txBody>
                  <a:tcPr marT="45749" marB="457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TW" sz="1400" b="1" i="0" u="none" strike="noStrike" cap="none" normalizeH="0" baseline="0" dirty="0" smtClean="0">
                        <a:ln>
                          <a:noFill/>
                        </a:ln>
                        <a:solidFill>
                          <a:schemeClr val="accent4">
                            <a:lumMod val="75000"/>
                          </a:schemeClr>
                        </a:solidFill>
                        <a:effectLst>
                          <a:outerShdw blurRad="38100" dist="38100" dir="2700000" algn="tl">
                            <a:srgbClr val="000000">
                              <a:alpha val="43137"/>
                            </a:srgbClr>
                          </a:outerShdw>
                        </a:effectLst>
                        <a:latin typeface="Wingdings" panose="05000000000000000000" pitchFamily="2" charset="2"/>
                        <a:ea typeface="MS PGothic" panose="020B0600070205080204" pitchFamily="34" charset="-128"/>
                        <a:sym typeface="Wingdings" panose="05000000000000000000" pitchFamily="2" charset="2"/>
                      </a:endParaRPr>
                    </a:p>
                  </a:txBody>
                  <a:tcPr marT="45749" marB="457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 name="向右箭號 8"/>
          <p:cNvSpPr/>
          <p:nvPr/>
        </p:nvSpPr>
        <p:spPr>
          <a:xfrm>
            <a:off x="4299583" y="4988037"/>
            <a:ext cx="770965" cy="55686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EIP</a:t>
            </a:r>
            <a:endParaRPr lang="zh-TW" altLang="en-US" dirty="0"/>
          </a:p>
        </p:txBody>
      </p:sp>
      <p:sp>
        <p:nvSpPr>
          <p:cNvPr id="10" name="向右箭號 9"/>
          <p:cNvSpPr/>
          <p:nvPr/>
        </p:nvSpPr>
        <p:spPr>
          <a:xfrm>
            <a:off x="3151700" y="1655461"/>
            <a:ext cx="770965" cy="556865"/>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ESP</a:t>
            </a:r>
            <a:endParaRPr lang="zh-TW" altLang="en-US" dirty="0"/>
          </a:p>
        </p:txBody>
      </p:sp>
      <p:sp>
        <p:nvSpPr>
          <p:cNvPr id="11" name="向右箭號 10"/>
          <p:cNvSpPr/>
          <p:nvPr/>
        </p:nvSpPr>
        <p:spPr>
          <a:xfrm>
            <a:off x="3937141" y="1655462"/>
            <a:ext cx="770965" cy="556865"/>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EBP</a:t>
            </a:r>
            <a:endParaRPr lang="zh-TW" altLang="en-US" dirty="0"/>
          </a:p>
        </p:txBody>
      </p:sp>
      <p:sp>
        <p:nvSpPr>
          <p:cNvPr id="12" name="矩形 11"/>
          <p:cNvSpPr/>
          <p:nvPr/>
        </p:nvSpPr>
        <p:spPr>
          <a:xfrm>
            <a:off x="2528218" y="175061"/>
            <a:ext cx="2643672" cy="738664"/>
          </a:xfrm>
          <a:prstGeom prst="rect">
            <a:avLst/>
          </a:prstGeom>
          <a:solidFill>
            <a:schemeClr val="tx1"/>
          </a:solidFill>
        </p:spPr>
        <p:txBody>
          <a:bodyPr wrap="none">
            <a:spAutoFit/>
          </a:bodyPr>
          <a:lstStyle/>
          <a:p>
            <a:r>
              <a:rPr lang="en-US" altLang="zh-TW" sz="2400" b="1" dirty="0" smtClean="0">
                <a:solidFill>
                  <a:srgbClr val="FFFF00"/>
                </a:solidFill>
                <a:effectLst>
                  <a:outerShdw blurRad="38100" dist="38100" dir="2700000" algn="tl">
                    <a:srgbClr val="000000">
                      <a:alpha val="43137"/>
                    </a:srgbClr>
                  </a:outerShdw>
                </a:effectLst>
              </a:rPr>
              <a:t>memory addresses</a:t>
            </a:r>
          </a:p>
          <a:p>
            <a:r>
              <a:rPr lang="zh-TW" altLang="en-US" b="1" dirty="0" smtClean="0">
                <a:solidFill>
                  <a:srgbClr val="FFFF00"/>
                </a:solidFill>
                <a:effectLst>
                  <a:outerShdw blurRad="38100" dist="38100" dir="2700000" algn="tl">
                    <a:srgbClr val="000000">
                      <a:alpha val="43137"/>
                    </a:srgbClr>
                  </a:outerShdw>
                </a:effectLst>
              </a:rPr>
              <a:t>特別注意哪邊是高位址</a:t>
            </a:r>
            <a:r>
              <a:rPr lang="en-US" altLang="zh-TW" b="1" dirty="0" smtClean="0">
                <a:solidFill>
                  <a:srgbClr val="FFFF00"/>
                </a:solidFill>
                <a:effectLst>
                  <a:outerShdw blurRad="38100" dist="38100" dir="2700000" algn="tl">
                    <a:srgbClr val="000000">
                      <a:alpha val="43137"/>
                    </a:srgbClr>
                  </a:outerShdw>
                </a:effectLst>
              </a:rPr>
              <a:t>!!</a:t>
            </a:r>
            <a:endParaRPr lang="zh-TW" altLang="en-US" dirty="0">
              <a:solidFill>
                <a:srgbClr val="FFFF00"/>
              </a:solidFill>
            </a:endParaRPr>
          </a:p>
        </p:txBody>
      </p:sp>
      <p:sp>
        <p:nvSpPr>
          <p:cNvPr id="13" name="矩形 12"/>
          <p:cNvSpPr/>
          <p:nvPr/>
        </p:nvSpPr>
        <p:spPr>
          <a:xfrm>
            <a:off x="7323455" y="968350"/>
            <a:ext cx="1722587" cy="369332"/>
          </a:xfrm>
          <a:prstGeom prst="rect">
            <a:avLst/>
          </a:prstGeom>
          <a:solidFill>
            <a:schemeClr val="tx1"/>
          </a:solidFill>
        </p:spPr>
        <p:txBody>
          <a:bodyPr wrap="none">
            <a:spAutoFit/>
          </a:bodyPr>
          <a:lstStyle/>
          <a:p>
            <a:r>
              <a:rPr lang="en-US" altLang="zh-TW" b="1" dirty="0" smtClean="0">
                <a:solidFill>
                  <a:schemeClr val="bg1"/>
                </a:solidFill>
                <a:effectLst>
                  <a:outerShdw blurRad="38100" dist="38100" dir="2700000" algn="tl">
                    <a:srgbClr val="000000">
                      <a:alpha val="43137"/>
                    </a:srgbClr>
                  </a:outerShdw>
                </a:effectLst>
              </a:rPr>
              <a:t>Kernel</a:t>
            </a:r>
            <a:r>
              <a:rPr lang="zh-TW" altLang="en-US" b="1" dirty="0" smtClean="0">
                <a:solidFill>
                  <a:schemeClr val="bg1"/>
                </a:solidFill>
                <a:effectLst>
                  <a:outerShdw blurRad="38100" dist="38100" dir="2700000" algn="tl">
                    <a:srgbClr val="000000">
                      <a:alpha val="43137"/>
                    </a:srgbClr>
                  </a:outerShdw>
                </a:effectLst>
              </a:rPr>
              <a:t>高高在上</a:t>
            </a:r>
            <a:endParaRPr lang="zh-TW" altLang="en-US" dirty="0">
              <a:solidFill>
                <a:schemeClr val="bg1"/>
              </a:solidFill>
            </a:endParaRPr>
          </a:p>
        </p:txBody>
      </p:sp>
      <p:sp>
        <p:nvSpPr>
          <p:cNvPr id="14" name="矩形 13"/>
          <p:cNvSpPr/>
          <p:nvPr/>
        </p:nvSpPr>
        <p:spPr>
          <a:xfrm>
            <a:off x="7013224" y="1749227"/>
            <a:ext cx="1384674" cy="369332"/>
          </a:xfrm>
          <a:prstGeom prst="rect">
            <a:avLst/>
          </a:prstGeom>
          <a:solidFill>
            <a:schemeClr val="tx1"/>
          </a:solidFill>
        </p:spPr>
        <p:txBody>
          <a:bodyPr wrap="none">
            <a:spAutoFit/>
          </a:bodyPr>
          <a:lstStyle/>
          <a:p>
            <a:r>
              <a:rPr lang="en-US" altLang="zh-TW" b="1" dirty="0" smtClean="0">
                <a:solidFill>
                  <a:srgbClr val="FFFF00"/>
                </a:solidFill>
                <a:effectLst>
                  <a:outerShdw blurRad="38100" dist="38100" dir="2700000" algn="tl">
                    <a:srgbClr val="000000">
                      <a:alpha val="43137"/>
                    </a:srgbClr>
                  </a:outerShdw>
                </a:effectLst>
              </a:rPr>
              <a:t>Stack</a:t>
            </a:r>
            <a:r>
              <a:rPr lang="zh-TW" altLang="en-US" b="1" dirty="0" smtClean="0">
                <a:solidFill>
                  <a:srgbClr val="FFFF00"/>
                </a:solidFill>
                <a:effectLst>
                  <a:outerShdw blurRad="38100" dist="38100" dir="2700000" algn="tl">
                    <a:srgbClr val="000000">
                      <a:alpha val="43137"/>
                    </a:srgbClr>
                  </a:outerShdw>
                </a:effectLst>
              </a:rPr>
              <a:t>往低走</a:t>
            </a:r>
            <a:endParaRPr lang="zh-TW" altLang="en-US" b="1" dirty="0">
              <a:solidFill>
                <a:srgbClr val="FFFF00"/>
              </a:solidFill>
              <a:effectLst>
                <a:outerShdw blurRad="38100" dist="38100" dir="2700000" algn="tl">
                  <a:srgbClr val="000000">
                    <a:alpha val="43137"/>
                  </a:srgbClr>
                </a:outerShdw>
              </a:effectLst>
            </a:endParaRPr>
          </a:p>
        </p:txBody>
      </p:sp>
      <p:pic>
        <p:nvPicPr>
          <p:cNvPr id="15" name="圖片 14"/>
          <p:cNvPicPr>
            <a:picLocks noChangeAspect="1"/>
          </p:cNvPicPr>
          <p:nvPr/>
        </p:nvPicPr>
        <p:blipFill>
          <a:blip r:embed="rId3"/>
          <a:stretch>
            <a:fillRect/>
          </a:stretch>
        </p:blipFill>
        <p:spPr>
          <a:xfrm>
            <a:off x="636932" y="3027344"/>
            <a:ext cx="3247004" cy="2594000"/>
          </a:xfrm>
          <a:prstGeom prst="rect">
            <a:avLst/>
          </a:prstGeom>
        </p:spPr>
      </p:pic>
      <p:sp>
        <p:nvSpPr>
          <p:cNvPr id="17" name="矩形 16"/>
          <p:cNvSpPr/>
          <p:nvPr/>
        </p:nvSpPr>
        <p:spPr>
          <a:xfrm>
            <a:off x="307811" y="5513337"/>
            <a:ext cx="2391617" cy="369332"/>
          </a:xfrm>
          <a:prstGeom prst="rect">
            <a:avLst/>
          </a:prstGeom>
        </p:spPr>
        <p:txBody>
          <a:bodyPr wrap="none">
            <a:spAutoFit/>
          </a:bodyPr>
          <a:lstStyle/>
          <a:p>
            <a:r>
              <a:rPr lang="en-US" altLang="zh-TW" b="1" dirty="0" smtClean="0">
                <a:solidFill>
                  <a:srgbClr val="FF0000"/>
                </a:solidFill>
                <a:effectLst>
                  <a:outerShdw blurRad="38100" dist="38100" dir="2700000" algn="tl">
                    <a:srgbClr val="000000">
                      <a:alpha val="43137"/>
                    </a:srgbClr>
                  </a:outerShdw>
                </a:effectLst>
              </a:rPr>
              <a:t>low </a:t>
            </a:r>
            <a:r>
              <a:rPr lang="en-US" altLang="zh-TW" b="1" dirty="0">
                <a:solidFill>
                  <a:srgbClr val="FF0000"/>
                </a:solidFill>
                <a:effectLst>
                  <a:outerShdw blurRad="38100" dist="38100" dir="2700000" algn="tl">
                    <a:srgbClr val="000000">
                      <a:alpha val="43137"/>
                    </a:srgbClr>
                  </a:outerShdw>
                </a:effectLst>
              </a:rPr>
              <a:t>memory addresses</a:t>
            </a:r>
            <a:endParaRPr lang="zh-TW" altLang="en-US" dirty="0"/>
          </a:p>
        </p:txBody>
      </p:sp>
      <p:sp>
        <p:nvSpPr>
          <p:cNvPr id="18" name="矩形 17"/>
          <p:cNvSpPr/>
          <p:nvPr/>
        </p:nvSpPr>
        <p:spPr>
          <a:xfrm>
            <a:off x="307811" y="2893135"/>
            <a:ext cx="2452979" cy="369332"/>
          </a:xfrm>
          <a:prstGeom prst="rect">
            <a:avLst/>
          </a:prstGeom>
        </p:spPr>
        <p:txBody>
          <a:bodyPr wrap="none">
            <a:spAutoFit/>
          </a:bodyPr>
          <a:lstStyle/>
          <a:p>
            <a:r>
              <a:rPr lang="en-US" altLang="zh-TW" b="1" dirty="0" smtClean="0">
                <a:solidFill>
                  <a:srgbClr val="FF0000"/>
                </a:solidFill>
                <a:effectLst>
                  <a:outerShdw blurRad="38100" dist="38100" dir="2700000" algn="tl">
                    <a:srgbClr val="000000">
                      <a:alpha val="43137"/>
                    </a:srgbClr>
                  </a:outerShdw>
                </a:effectLst>
              </a:rPr>
              <a:t>high </a:t>
            </a:r>
            <a:r>
              <a:rPr lang="en-US" altLang="zh-TW" b="1" dirty="0">
                <a:solidFill>
                  <a:srgbClr val="FF0000"/>
                </a:solidFill>
                <a:effectLst>
                  <a:outerShdw blurRad="38100" dist="38100" dir="2700000" algn="tl">
                    <a:srgbClr val="000000">
                      <a:alpha val="43137"/>
                    </a:srgbClr>
                  </a:outerShdw>
                </a:effectLst>
              </a:rPr>
              <a:t>memory addresses</a:t>
            </a:r>
            <a:endParaRPr lang="zh-TW" altLang="en-US" dirty="0"/>
          </a:p>
        </p:txBody>
      </p:sp>
      <p:sp>
        <p:nvSpPr>
          <p:cNvPr id="19" name="矩形 18"/>
          <p:cNvSpPr/>
          <p:nvPr/>
        </p:nvSpPr>
        <p:spPr>
          <a:xfrm>
            <a:off x="186411" y="5907362"/>
            <a:ext cx="4498654" cy="923330"/>
          </a:xfrm>
          <a:prstGeom prst="rect">
            <a:avLst/>
          </a:prstGeom>
        </p:spPr>
        <p:txBody>
          <a:bodyPr wrap="square">
            <a:spAutoFit/>
          </a:bodyPr>
          <a:lstStyle/>
          <a:p>
            <a:r>
              <a:rPr lang="en-US" altLang="zh-TW" b="1" dirty="0">
                <a:solidFill>
                  <a:srgbClr val="002060"/>
                </a:solidFill>
                <a:effectLst>
                  <a:outerShdw blurRad="38100" dist="38100" dir="2700000" algn="tl">
                    <a:srgbClr val="000000">
                      <a:alpha val="43137"/>
                    </a:srgbClr>
                  </a:outerShdw>
                </a:effectLst>
              </a:rPr>
              <a:t>Adding something to the stack means the top of the stack is now at a lower memory address</a:t>
            </a:r>
            <a:endParaRPr lang="zh-TW" altLang="en-US" b="1" dirty="0">
              <a:solidFill>
                <a:srgbClr val="002060"/>
              </a:solidFill>
              <a:effectLst>
                <a:outerShdw blurRad="38100" dist="38100" dir="2700000" algn="tl">
                  <a:srgbClr val="000000">
                    <a:alpha val="43137"/>
                  </a:srgbClr>
                </a:outerShdw>
              </a:effectLst>
            </a:endParaRPr>
          </a:p>
        </p:txBody>
      </p:sp>
      <p:sp>
        <p:nvSpPr>
          <p:cNvPr id="20" name="矩形 19"/>
          <p:cNvSpPr/>
          <p:nvPr/>
        </p:nvSpPr>
        <p:spPr>
          <a:xfrm>
            <a:off x="4685065" y="2166270"/>
            <a:ext cx="4572000" cy="646331"/>
          </a:xfrm>
          <a:prstGeom prst="rect">
            <a:avLst/>
          </a:prstGeom>
        </p:spPr>
        <p:txBody>
          <a:bodyPr>
            <a:spAutoFit/>
          </a:bodyPr>
          <a:lstStyle/>
          <a:p>
            <a:r>
              <a:rPr lang="en-US" altLang="zh-TW" b="1" dirty="0">
                <a:solidFill>
                  <a:srgbClr val="002060"/>
                </a:solidFill>
                <a:effectLst>
                  <a:outerShdw blurRad="38100" dist="38100" dir="2700000" algn="tl">
                    <a:srgbClr val="000000">
                      <a:alpha val="43137"/>
                    </a:srgbClr>
                  </a:outerShdw>
                </a:effectLst>
              </a:rPr>
              <a:t>By convention the stack grows toward lower memory addresses</a:t>
            </a:r>
            <a:endParaRPr lang="zh-TW" altLang="en-US" b="1" dirty="0">
              <a:solidFill>
                <a:srgbClr val="002060"/>
              </a:solidFill>
              <a:effectLst>
                <a:outerShdw blurRad="38100" dist="38100" dir="2700000" algn="tl">
                  <a:srgbClr val="000000">
                    <a:alpha val="43137"/>
                  </a:srgbClr>
                </a:outerShdw>
              </a:effectLst>
            </a:endParaRPr>
          </a:p>
        </p:txBody>
      </p:sp>
      <p:cxnSp>
        <p:nvCxnSpPr>
          <p:cNvPr id="22" name="直線單箭頭接點 21"/>
          <p:cNvCxnSpPr/>
          <p:nvPr/>
        </p:nvCxnSpPr>
        <p:spPr>
          <a:xfrm>
            <a:off x="636932" y="3262467"/>
            <a:ext cx="0" cy="2250870"/>
          </a:xfrm>
          <a:prstGeom prst="straightConnector1">
            <a:avLst/>
          </a:prstGeom>
          <a:ln w="57150">
            <a:prstDash val="sysDot"/>
            <a:tailEnd type="triangle"/>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6753602" y="3911682"/>
            <a:ext cx="2390398" cy="646331"/>
          </a:xfrm>
          <a:prstGeom prst="rect">
            <a:avLst/>
          </a:prstGeom>
        </p:spPr>
        <p:txBody>
          <a:bodyPr wrap="none">
            <a:spAutoFit/>
          </a:bodyPr>
          <a:lstStyle/>
          <a:p>
            <a:r>
              <a:rPr lang="zh-TW" altLang="en-US" b="1" dirty="0" smtClean="0">
                <a:solidFill>
                  <a:srgbClr val="C00000"/>
                </a:solidFill>
                <a:effectLst>
                  <a:outerShdw blurRad="38100" dist="38100" dir="2700000" algn="tl">
                    <a:srgbClr val="000000">
                      <a:alpha val="43137"/>
                    </a:srgbClr>
                  </a:outerShdw>
                </a:effectLst>
              </a:rPr>
              <a:t>堆積</a:t>
            </a:r>
            <a:r>
              <a:rPr lang="en-US" altLang="zh-TW" b="1" dirty="0" smtClean="0">
                <a:solidFill>
                  <a:srgbClr val="C00000"/>
                </a:solidFill>
                <a:effectLst>
                  <a:outerShdw blurRad="38100" dist="38100" dir="2700000" algn="tl">
                    <a:srgbClr val="000000">
                      <a:alpha val="43137"/>
                    </a:srgbClr>
                  </a:outerShdw>
                </a:effectLst>
              </a:rPr>
              <a:t>::</a:t>
            </a:r>
            <a:r>
              <a:rPr lang="zh-TW" altLang="en-US" b="1" dirty="0" smtClean="0">
                <a:solidFill>
                  <a:srgbClr val="C00000"/>
                </a:solidFill>
                <a:effectLst>
                  <a:outerShdw blurRad="38100" dist="38100" dir="2700000" algn="tl">
                    <a:srgbClr val="000000">
                      <a:alpha val="43137"/>
                    </a:srgbClr>
                  </a:outerShdw>
                </a:effectLst>
              </a:rPr>
              <a:t>動態記憶體配置</a:t>
            </a:r>
            <a:endParaRPr lang="en-US" altLang="zh-TW" b="1" dirty="0" smtClean="0">
              <a:solidFill>
                <a:srgbClr val="C00000"/>
              </a:solidFill>
              <a:effectLst>
                <a:outerShdw blurRad="38100" dist="38100" dir="2700000" algn="tl">
                  <a:srgbClr val="000000">
                    <a:alpha val="43137"/>
                  </a:srgbClr>
                </a:outerShdw>
              </a:effectLst>
            </a:endParaRPr>
          </a:p>
          <a:p>
            <a:r>
              <a:rPr lang="en-US" altLang="zh-TW" b="1" dirty="0" err="1" smtClean="0">
                <a:solidFill>
                  <a:srgbClr val="C00000"/>
                </a:solidFill>
                <a:effectLst>
                  <a:outerShdw blurRad="38100" dist="38100" dir="2700000" algn="tl">
                    <a:srgbClr val="000000">
                      <a:alpha val="43137"/>
                    </a:srgbClr>
                  </a:outerShdw>
                </a:effectLst>
              </a:rPr>
              <a:t>malloc</a:t>
            </a:r>
            <a:r>
              <a:rPr lang="en-US" altLang="zh-TW" b="1" dirty="0" smtClean="0">
                <a:solidFill>
                  <a:srgbClr val="C00000"/>
                </a:solidFill>
                <a:effectLst>
                  <a:outerShdw blurRad="38100" dist="38100" dir="2700000" algn="tl">
                    <a:srgbClr val="000000">
                      <a:alpha val="43137"/>
                    </a:srgbClr>
                  </a:outerShdw>
                </a:effectLst>
              </a:rPr>
              <a:t>(),…</a:t>
            </a:r>
            <a:endParaRPr lang="zh-TW" altLang="en-US" b="1" dirty="0">
              <a:solidFill>
                <a:srgbClr val="C00000"/>
              </a:solidFill>
              <a:effectLst>
                <a:outerShdw blurRad="38100" dist="38100" dir="2700000" algn="tl">
                  <a:srgbClr val="000000">
                    <a:alpha val="43137"/>
                  </a:srgbClr>
                </a:outerShdw>
              </a:effectLst>
            </a:endParaRPr>
          </a:p>
        </p:txBody>
      </p:sp>
      <p:sp>
        <p:nvSpPr>
          <p:cNvPr id="24" name="矩形 23"/>
          <p:cNvSpPr/>
          <p:nvPr/>
        </p:nvSpPr>
        <p:spPr>
          <a:xfrm>
            <a:off x="4685065" y="1592836"/>
            <a:ext cx="1697901" cy="646331"/>
          </a:xfrm>
          <a:prstGeom prst="rect">
            <a:avLst/>
          </a:prstGeom>
        </p:spPr>
        <p:txBody>
          <a:bodyPr wrap="none">
            <a:spAutoFit/>
          </a:bodyPr>
          <a:lstStyle/>
          <a:p>
            <a:r>
              <a:rPr lang="zh-TW" altLang="en-US" b="1" dirty="0" smtClean="0">
                <a:solidFill>
                  <a:srgbClr val="C00000"/>
                </a:solidFill>
                <a:effectLst>
                  <a:outerShdw blurRad="38100" dist="38100" dir="2700000" algn="tl">
                    <a:srgbClr val="000000">
                      <a:alpha val="43137"/>
                    </a:srgbClr>
                  </a:outerShdw>
                </a:effectLst>
              </a:rPr>
              <a:t>堆</a:t>
            </a:r>
            <a:r>
              <a:rPr lang="zh-TW" altLang="en-US" b="1" dirty="0">
                <a:solidFill>
                  <a:srgbClr val="C00000"/>
                </a:solidFill>
                <a:effectLst>
                  <a:outerShdw blurRad="38100" dist="38100" dir="2700000" algn="tl">
                    <a:srgbClr val="000000">
                      <a:alpha val="43137"/>
                    </a:srgbClr>
                  </a:outerShdw>
                </a:effectLst>
              </a:rPr>
              <a:t>疊</a:t>
            </a:r>
            <a:r>
              <a:rPr lang="en-US" altLang="zh-TW" b="1" dirty="0" smtClean="0">
                <a:solidFill>
                  <a:srgbClr val="C00000"/>
                </a:solidFill>
                <a:effectLst>
                  <a:outerShdw blurRad="38100" dist="38100" dir="2700000" algn="tl">
                    <a:srgbClr val="000000">
                      <a:alpha val="43137"/>
                    </a:srgbClr>
                  </a:outerShdw>
                </a:effectLst>
              </a:rPr>
              <a:t>::</a:t>
            </a:r>
            <a:r>
              <a:rPr lang="zh-TW" altLang="en-US" b="1" dirty="0" smtClean="0">
                <a:solidFill>
                  <a:srgbClr val="C00000"/>
                </a:solidFill>
                <a:effectLst>
                  <a:outerShdw blurRad="38100" dist="38100" dir="2700000" algn="tl">
                    <a:srgbClr val="000000">
                      <a:alpha val="43137"/>
                    </a:srgbClr>
                  </a:outerShdw>
                </a:effectLst>
              </a:rPr>
              <a:t>函式呼叫</a:t>
            </a:r>
            <a:endParaRPr lang="en-US" altLang="zh-TW" b="1" dirty="0" smtClean="0">
              <a:solidFill>
                <a:srgbClr val="C00000"/>
              </a:solidFill>
              <a:effectLst>
                <a:outerShdw blurRad="38100" dist="38100" dir="2700000" algn="tl">
                  <a:srgbClr val="000000">
                    <a:alpha val="43137"/>
                  </a:srgbClr>
                </a:outerShdw>
              </a:effectLst>
            </a:endParaRPr>
          </a:p>
          <a:p>
            <a:r>
              <a:rPr lang="zh-TW" altLang="en-US" b="1" dirty="0" smtClean="0">
                <a:solidFill>
                  <a:srgbClr val="C00000"/>
                </a:solidFill>
                <a:effectLst>
                  <a:outerShdw blurRad="38100" dist="38100" dir="2700000" algn="tl">
                    <a:srgbClr val="000000">
                      <a:alpha val="43137"/>
                    </a:srgbClr>
                  </a:outerShdw>
                </a:effectLst>
              </a:rPr>
              <a:t>區域變數</a:t>
            </a:r>
            <a:r>
              <a:rPr lang="en-US" altLang="zh-TW" b="1" dirty="0" smtClean="0">
                <a:solidFill>
                  <a:srgbClr val="C00000"/>
                </a:solidFill>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3134714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010429" y="-14997"/>
            <a:ext cx="4140915"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577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FC1B521-48F0-4CD2-9B2F-5161912A1043}" type="slidenum">
              <a:rPr lang="en-US" altLang="zh-TW" sz="1400"/>
              <a:pPr/>
              <a:t>8</a:t>
            </a:fld>
            <a:endParaRPr lang="en-US" altLang="zh-TW" sz="1400"/>
          </a:p>
        </p:txBody>
      </p:sp>
      <p:graphicFrame>
        <p:nvGraphicFramePr>
          <p:cNvPr id="86087" name="Group 71"/>
          <p:cNvGraphicFramePr>
            <a:graphicFrameLocks noGrp="1"/>
          </p:cNvGraphicFramePr>
          <p:nvPr>
            <p:extLst>
              <p:ext uri="{D42A27DB-BD31-4B8C-83A1-F6EECF244321}">
                <p14:modId xmlns:p14="http://schemas.microsoft.com/office/powerpoint/2010/main" val="983978621"/>
              </p:ext>
            </p:extLst>
          </p:nvPr>
        </p:nvGraphicFramePr>
        <p:xfrm>
          <a:off x="2186055" y="2699531"/>
          <a:ext cx="2286000" cy="2667001"/>
        </p:xfrm>
        <a:graphic>
          <a:graphicData uri="http://schemas.openxmlformats.org/drawingml/2006/table">
            <a:tbl>
              <a:tblPr/>
              <a:tblGrid>
                <a:gridCol w="2286000"/>
              </a:tblGrid>
              <a:tr h="4730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16" charset="-128"/>
                        </a:rPr>
                        <a:t>0x00000001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6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ea typeface="ＭＳ Ｐゴシック" pitchFamily="-116" charset="-128"/>
                        </a:rPr>
                        <a:t>0x00000002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ea typeface="ＭＳ Ｐゴシック" pitchFamily="-116" charset="-128"/>
                        </a:rPr>
                        <a:t>undef</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6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ea typeface="ＭＳ Ｐゴシック" pitchFamily="-116" charset="-128"/>
                        </a:rPr>
                        <a:t>undef</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err="1" smtClean="0">
                          <a:ln>
                            <a:noFill/>
                          </a:ln>
                          <a:solidFill>
                            <a:schemeClr val="tx1"/>
                          </a:solidFill>
                          <a:effectLst/>
                          <a:latin typeface="Arial" charset="0"/>
                          <a:ea typeface="ＭＳ Ｐゴシック" pitchFamily="-116" charset="-128"/>
                        </a:rPr>
                        <a:t>undef</a:t>
                      </a:r>
                      <a:endParaRPr kumimoji="0" lang="en-US" sz="2400" b="0" i="0" u="none" strike="noStrike" cap="none" normalizeH="0" baseline="0" dirty="0" smtClean="0">
                        <a:ln>
                          <a:noFill/>
                        </a:ln>
                        <a:solidFill>
                          <a:schemeClr val="tx1"/>
                        </a:solidFill>
                        <a:effectLst/>
                        <a:latin typeface="Arial" charset="0"/>
                        <a:ea typeface="ＭＳ Ｐゴシック" pitchFamily="-116"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6103" name="Group 87"/>
          <p:cNvGraphicFramePr>
            <a:graphicFrameLocks noGrp="1"/>
          </p:cNvGraphicFramePr>
          <p:nvPr>
            <p:extLst>
              <p:ext uri="{D42A27DB-BD31-4B8C-83A1-F6EECF244321}">
                <p14:modId xmlns:p14="http://schemas.microsoft.com/office/powerpoint/2010/main" val="411623527"/>
              </p:ext>
            </p:extLst>
          </p:nvPr>
        </p:nvGraphicFramePr>
        <p:xfrm>
          <a:off x="6705600" y="2743200"/>
          <a:ext cx="2286000" cy="2667001"/>
        </p:xfrm>
        <a:graphic>
          <a:graphicData uri="http://schemas.openxmlformats.org/drawingml/2006/table">
            <a:tbl>
              <a:tblPr/>
              <a:tblGrid>
                <a:gridCol w="2286000"/>
              </a:tblGrid>
              <a:tr h="4730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ea typeface="ＭＳ Ｐゴシック" charset="0"/>
                          <a:cs typeface="ＭＳ Ｐゴシック" charset="0"/>
                        </a:rPr>
                        <a:t>0x00000001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6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cs typeface="ＭＳ Ｐゴシック" charset="0"/>
                        </a:rPr>
                        <a:t>0x00000002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0070C0"/>
                          </a:solidFill>
                          <a:effectLst>
                            <a:outerShdw blurRad="38100" dist="38100" dir="2700000" algn="tl">
                              <a:srgbClr val="000000">
                                <a:alpha val="43137"/>
                              </a:srgbClr>
                            </a:outerShdw>
                          </a:effectLst>
                          <a:latin typeface="Arial" charset="0"/>
                          <a:ea typeface="ＭＳ Ｐゴシック" charset="0"/>
                          <a:cs typeface="ＭＳ Ｐゴシック" charset="0"/>
                        </a:rPr>
                        <a:t>0x00000003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6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cs typeface="ＭＳ Ｐゴシック" charset="0"/>
                        </a:rPr>
                        <a:t>undef</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cs typeface="ＭＳ Ｐゴシック" charset="0"/>
                        </a:rPr>
                        <a:t>undef</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5807" name="Rectangle 115"/>
          <p:cNvSpPr>
            <a:spLocks noChangeArrowheads="1"/>
          </p:cNvSpPr>
          <p:nvPr/>
        </p:nvSpPr>
        <p:spPr bwMode="auto">
          <a:xfrm>
            <a:off x="1968789" y="5737244"/>
            <a:ext cx="2047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TW" b="1" dirty="0">
                <a:solidFill>
                  <a:srgbClr val="0000FF"/>
                </a:solidFill>
              </a:rPr>
              <a:t>Stack Before</a:t>
            </a:r>
            <a:endParaRPr lang="en-US" altLang="zh-TW" dirty="0">
              <a:solidFill>
                <a:srgbClr val="0000FF"/>
              </a:solidFill>
            </a:endParaRPr>
          </a:p>
        </p:txBody>
      </p:sp>
      <p:sp>
        <p:nvSpPr>
          <p:cNvPr id="75808" name="Rectangle 116"/>
          <p:cNvSpPr>
            <a:spLocks noChangeArrowheads="1"/>
          </p:cNvSpPr>
          <p:nvPr/>
        </p:nvSpPr>
        <p:spPr bwMode="auto">
          <a:xfrm>
            <a:off x="6875461" y="5897189"/>
            <a:ext cx="179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TW" b="1" dirty="0">
                <a:solidFill>
                  <a:srgbClr val="408000"/>
                </a:solidFill>
              </a:rPr>
              <a:t>Stack After</a:t>
            </a:r>
            <a:endParaRPr lang="en-US" altLang="zh-TW" dirty="0">
              <a:solidFill>
                <a:srgbClr val="408000"/>
              </a:solidFill>
            </a:endParaRPr>
          </a:p>
        </p:txBody>
      </p:sp>
      <p:sp>
        <p:nvSpPr>
          <p:cNvPr id="75809" name="Line 117"/>
          <p:cNvSpPr>
            <a:spLocks noChangeShapeType="1"/>
          </p:cNvSpPr>
          <p:nvPr/>
        </p:nvSpPr>
        <p:spPr bwMode="auto">
          <a:xfrm flipV="1">
            <a:off x="3824008" y="2438399"/>
            <a:ext cx="0" cy="304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75810" name="Line 118"/>
          <p:cNvSpPr>
            <a:spLocks noChangeShapeType="1"/>
          </p:cNvSpPr>
          <p:nvPr/>
        </p:nvSpPr>
        <p:spPr bwMode="auto">
          <a:xfrm flipV="1">
            <a:off x="7772400" y="2438400"/>
            <a:ext cx="0" cy="304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75811" name="Line 120"/>
          <p:cNvSpPr>
            <a:spLocks noChangeShapeType="1"/>
          </p:cNvSpPr>
          <p:nvPr/>
        </p:nvSpPr>
        <p:spPr bwMode="auto">
          <a:xfrm rot="10800000" flipV="1">
            <a:off x="3824008" y="5410199"/>
            <a:ext cx="0" cy="304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75812" name="Line 121"/>
          <p:cNvSpPr>
            <a:spLocks noChangeShapeType="1"/>
          </p:cNvSpPr>
          <p:nvPr/>
        </p:nvSpPr>
        <p:spPr bwMode="auto">
          <a:xfrm rot="10800000" flipV="1">
            <a:off x="7772400" y="5410200"/>
            <a:ext cx="0" cy="304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graphicFrame>
        <p:nvGraphicFramePr>
          <p:cNvPr id="86188" name="Group 172"/>
          <p:cNvGraphicFramePr>
            <a:graphicFrameLocks noGrp="1"/>
          </p:cNvGraphicFramePr>
          <p:nvPr>
            <p:extLst>
              <p:ext uri="{D42A27DB-BD31-4B8C-83A1-F6EECF244321}">
                <p14:modId xmlns:p14="http://schemas.microsoft.com/office/powerpoint/2010/main" val="4101593298"/>
              </p:ext>
            </p:extLst>
          </p:nvPr>
        </p:nvGraphicFramePr>
        <p:xfrm>
          <a:off x="1562571" y="1183060"/>
          <a:ext cx="2133600" cy="685800"/>
        </p:xfrm>
        <a:graphic>
          <a:graphicData uri="http://schemas.openxmlformats.org/drawingml/2006/table">
            <a:tbl>
              <a:tblPr/>
              <a:tblGrid>
                <a:gridCol w="666750"/>
                <a:gridCol w="1466850"/>
              </a:tblGrid>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err="1" smtClean="0">
                          <a:ln>
                            <a:noFill/>
                          </a:ln>
                          <a:solidFill>
                            <a:schemeClr val="tx1"/>
                          </a:solidFill>
                          <a:effectLst/>
                          <a:latin typeface="Arial" charset="0"/>
                          <a:ea typeface="ＭＳ Ｐゴシック" pitchFamily="-116" charset="-128"/>
                        </a:rPr>
                        <a:t>eax</a:t>
                      </a:r>
                      <a:endParaRPr kumimoji="0" lang="en-US" sz="1600" b="0" i="0" u="none" strike="noStrike" cap="none" normalizeH="0" baseline="0" dirty="0" smtClean="0">
                        <a:ln>
                          <a:noFill/>
                        </a:ln>
                        <a:solidFill>
                          <a:schemeClr val="tx1"/>
                        </a:solidFill>
                        <a:effectLst/>
                        <a:latin typeface="Arial" charset="0"/>
                        <a:ea typeface="ＭＳ Ｐゴシック" pitchFamily="-116"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ea typeface="ＭＳ Ｐゴシック" pitchFamily="-116" charset="-128"/>
                        </a:rPr>
                        <a:t>0x00000003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ea typeface="ＭＳ Ｐゴシック" pitchFamily="-116" charset="-128"/>
                        </a:rPr>
                        <a:t>esp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rgbClr val="00B050"/>
                          </a:solidFill>
                          <a:effectLst>
                            <a:outerShdw blurRad="38100" dist="38100" dir="2700000" algn="tl">
                              <a:srgbClr val="000000">
                                <a:alpha val="43137"/>
                              </a:srgbClr>
                            </a:outerShdw>
                          </a:effectLst>
                          <a:latin typeface="Arial" charset="0"/>
                          <a:ea typeface="ＭＳ Ｐゴシック" pitchFamily="-116" charset="-128"/>
                        </a:rPr>
                        <a:t>0x0012FF8C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5824" name="Rectangle 144"/>
          <p:cNvSpPr>
            <a:spLocks noChangeArrowheads="1"/>
          </p:cNvSpPr>
          <p:nvPr/>
        </p:nvSpPr>
        <p:spPr bwMode="auto">
          <a:xfrm>
            <a:off x="776008" y="4952999"/>
            <a:ext cx="13340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TW" sz="1600"/>
              <a:t>0x0012FF80</a:t>
            </a:r>
          </a:p>
        </p:txBody>
      </p:sp>
      <p:sp>
        <p:nvSpPr>
          <p:cNvPr id="75825" name="Rectangle 145"/>
          <p:cNvSpPr>
            <a:spLocks noChangeArrowheads="1"/>
          </p:cNvSpPr>
          <p:nvPr/>
        </p:nvSpPr>
        <p:spPr bwMode="auto">
          <a:xfrm>
            <a:off x="776008" y="4343399"/>
            <a:ext cx="13340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TW" sz="1600"/>
              <a:t>0x0012FF84</a:t>
            </a:r>
          </a:p>
        </p:txBody>
      </p:sp>
      <p:sp>
        <p:nvSpPr>
          <p:cNvPr id="75826" name="Rectangle 148"/>
          <p:cNvSpPr>
            <a:spLocks noChangeArrowheads="1"/>
          </p:cNvSpPr>
          <p:nvPr/>
        </p:nvSpPr>
        <p:spPr bwMode="auto">
          <a:xfrm>
            <a:off x="776008" y="3809999"/>
            <a:ext cx="13340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TW" sz="1600" dirty="0"/>
              <a:t>0x0012FF88</a:t>
            </a:r>
          </a:p>
        </p:txBody>
      </p:sp>
      <p:sp>
        <p:nvSpPr>
          <p:cNvPr id="75827" name="Rectangle 149"/>
          <p:cNvSpPr>
            <a:spLocks noChangeArrowheads="1"/>
          </p:cNvSpPr>
          <p:nvPr/>
        </p:nvSpPr>
        <p:spPr bwMode="auto">
          <a:xfrm>
            <a:off x="776008" y="3276599"/>
            <a:ext cx="137890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TW" sz="1600" b="1" dirty="0">
                <a:solidFill>
                  <a:srgbClr val="00B050"/>
                </a:solidFill>
                <a:effectLst>
                  <a:outerShdw blurRad="38100" dist="38100" dir="2700000" algn="tl">
                    <a:srgbClr val="000000">
                      <a:alpha val="43137"/>
                    </a:srgbClr>
                  </a:outerShdw>
                </a:effectLst>
              </a:rPr>
              <a:t>0x0012FF8C</a:t>
            </a:r>
          </a:p>
        </p:txBody>
      </p:sp>
      <p:sp>
        <p:nvSpPr>
          <p:cNvPr id="75828" name="Rectangle 150"/>
          <p:cNvSpPr>
            <a:spLocks noChangeArrowheads="1"/>
          </p:cNvSpPr>
          <p:nvPr/>
        </p:nvSpPr>
        <p:spPr bwMode="auto">
          <a:xfrm>
            <a:off x="776008" y="2743199"/>
            <a:ext cx="13340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TW" sz="1600"/>
              <a:t>0x0012FF90</a:t>
            </a:r>
          </a:p>
        </p:txBody>
      </p:sp>
      <p:graphicFrame>
        <p:nvGraphicFramePr>
          <p:cNvPr id="86190" name="Group 174"/>
          <p:cNvGraphicFramePr>
            <a:graphicFrameLocks noGrp="1"/>
          </p:cNvGraphicFramePr>
          <p:nvPr>
            <p:extLst>
              <p:ext uri="{D42A27DB-BD31-4B8C-83A1-F6EECF244321}">
                <p14:modId xmlns:p14="http://schemas.microsoft.com/office/powerpoint/2010/main" val="249761945"/>
              </p:ext>
            </p:extLst>
          </p:nvPr>
        </p:nvGraphicFramePr>
        <p:xfrm>
          <a:off x="6705600" y="944498"/>
          <a:ext cx="2133600" cy="670052"/>
        </p:xfrm>
        <a:graphic>
          <a:graphicData uri="http://schemas.openxmlformats.org/drawingml/2006/table">
            <a:tbl>
              <a:tblPr/>
              <a:tblGrid>
                <a:gridCol w="666750"/>
                <a:gridCol w="1466850"/>
              </a:tblGrid>
              <a:tr h="334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err="1" smtClean="0">
                          <a:ln>
                            <a:noFill/>
                          </a:ln>
                          <a:solidFill>
                            <a:schemeClr val="tx1"/>
                          </a:solidFill>
                          <a:effectLst/>
                          <a:latin typeface="Arial" charset="0"/>
                          <a:ea typeface="ＭＳ Ｐゴシック" pitchFamily="-116" charset="-128"/>
                        </a:rPr>
                        <a:t>eax</a:t>
                      </a:r>
                      <a:endParaRPr kumimoji="0" lang="en-US" sz="1600" b="0" i="0" u="none" strike="noStrike" cap="none" normalizeH="0" baseline="0" dirty="0" smtClean="0">
                        <a:ln>
                          <a:noFill/>
                        </a:ln>
                        <a:solidFill>
                          <a:schemeClr val="tx1"/>
                        </a:solidFill>
                        <a:effectLst/>
                        <a:latin typeface="Arial" charset="0"/>
                        <a:ea typeface="ＭＳ Ｐゴシック" pitchFamily="-116" charset="-128"/>
                      </a:endParaRPr>
                    </a:p>
                  </a:txBody>
                  <a:tcPr marT="45593" marB="455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rgbClr val="0070C0"/>
                          </a:solidFill>
                          <a:effectLst>
                            <a:outerShdw blurRad="38100" dist="38100" dir="2700000" algn="tl">
                              <a:srgbClr val="000000">
                                <a:alpha val="43137"/>
                              </a:srgbClr>
                            </a:outerShdw>
                          </a:effectLst>
                          <a:latin typeface="Arial" charset="0"/>
                          <a:ea typeface="ＭＳ Ｐゴシック" pitchFamily="-116" charset="-128"/>
                        </a:rPr>
                        <a:t>0x00000003</a:t>
                      </a:r>
                    </a:p>
                  </a:txBody>
                  <a:tcPr marT="45593" marB="455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ea typeface="ＭＳ Ｐゴシック" pitchFamily="-116" charset="-128"/>
                        </a:rPr>
                        <a:t>esp</a:t>
                      </a:r>
                    </a:p>
                  </a:txBody>
                  <a:tcPr marT="45593" marB="455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rgbClr val="FF0000"/>
                          </a:solidFill>
                          <a:effectLst>
                            <a:outerShdw blurRad="38100" dist="38100" dir="2700000" algn="tl">
                              <a:srgbClr val="000000">
                                <a:alpha val="43137"/>
                              </a:srgbClr>
                            </a:outerShdw>
                          </a:effectLst>
                          <a:latin typeface="Arial" charset="0"/>
                          <a:ea typeface="ＭＳ Ｐゴシック" pitchFamily="-116" charset="-128"/>
                        </a:rPr>
                        <a:t>0x0012FF88</a:t>
                      </a:r>
                    </a:p>
                  </a:txBody>
                  <a:tcPr marT="45593" marB="455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5844" name="Rectangle 175"/>
          <p:cNvSpPr>
            <a:spLocks noChangeArrowheads="1"/>
          </p:cNvSpPr>
          <p:nvPr/>
        </p:nvSpPr>
        <p:spPr bwMode="auto">
          <a:xfrm>
            <a:off x="1514946" y="776660"/>
            <a:ext cx="15081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TW" sz="1400" dirty="0"/>
              <a:t>Registers Before</a:t>
            </a:r>
          </a:p>
        </p:txBody>
      </p:sp>
      <p:sp>
        <p:nvSpPr>
          <p:cNvPr id="75845" name="Rectangle 176"/>
          <p:cNvSpPr>
            <a:spLocks noChangeArrowheads="1"/>
          </p:cNvSpPr>
          <p:nvPr/>
        </p:nvSpPr>
        <p:spPr bwMode="auto">
          <a:xfrm>
            <a:off x="6705600" y="639698"/>
            <a:ext cx="13604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TW" sz="1400"/>
              <a:t>Registers After</a:t>
            </a:r>
          </a:p>
        </p:txBody>
      </p:sp>
      <p:sp>
        <p:nvSpPr>
          <p:cNvPr id="25" name="向右箭號 24"/>
          <p:cNvSpPr/>
          <p:nvPr/>
        </p:nvSpPr>
        <p:spPr>
          <a:xfrm>
            <a:off x="76200" y="3276599"/>
            <a:ext cx="770965" cy="556865"/>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ESP</a:t>
            </a:r>
            <a:endParaRPr lang="zh-TW" altLang="en-US" dirty="0"/>
          </a:p>
        </p:txBody>
      </p:sp>
      <p:sp>
        <p:nvSpPr>
          <p:cNvPr id="26" name="向右箭號 25"/>
          <p:cNvSpPr/>
          <p:nvPr/>
        </p:nvSpPr>
        <p:spPr>
          <a:xfrm>
            <a:off x="4672292" y="3761236"/>
            <a:ext cx="770965" cy="556865"/>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ESP</a:t>
            </a:r>
            <a:endParaRPr lang="zh-TW" altLang="en-US" dirty="0"/>
          </a:p>
        </p:txBody>
      </p:sp>
      <p:sp>
        <p:nvSpPr>
          <p:cNvPr id="2" name="向右箭號 1"/>
          <p:cNvSpPr/>
          <p:nvPr/>
        </p:nvSpPr>
        <p:spPr>
          <a:xfrm>
            <a:off x="3657600" y="16313"/>
            <a:ext cx="2800350" cy="159823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600" dirty="0"/>
              <a:t>push </a:t>
            </a:r>
            <a:r>
              <a:rPr lang="en-US" altLang="zh-TW" sz="3600" dirty="0" err="1" smtClean="0"/>
              <a:t>eax</a:t>
            </a:r>
            <a:endParaRPr lang="en-US" altLang="zh-TW" sz="3600" dirty="0"/>
          </a:p>
        </p:txBody>
      </p:sp>
      <p:sp>
        <p:nvSpPr>
          <p:cNvPr id="4" name="弧形箭號 (左彎) 3"/>
          <p:cNvSpPr/>
          <p:nvPr/>
        </p:nvSpPr>
        <p:spPr>
          <a:xfrm rot="20834343">
            <a:off x="3828522" y="1206595"/>
            <a:ext cx="774385" cy="28194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30" name="向右箭號 29"/>
          <p:cNvSpPr/>
          <p:nvPr/>
        </p:nvSpPr>
        <p:spPr>
          <a:xfrm>
            <a:off x="3953346" y="5276076"/>
            <a:ext cx="2800350" cy="159823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把</a:t>
            </a:r>
            <a:r>
              <a:rPr lang="en-US" altLang="zh-TW" dirty="0" smtClean="0"/>
              <a:t> </a:t>
            </a:r>
            <a:r>
              <a:rPr lang="en-US" altLang="zh-TW" dirty="0" err="1" smtClean="0"/>
              <a:t>eax</a:t>
            </a:r>
            <a:r>
              <a:rPr lang="zh-TW" altLang="en-US" dirty="0" smtClean="0"/>
              <a:t>存的值壓入到</a:t>
            </a:r>
            <a:endParaRPr lang="en-US" altLang="zh-TW" dirty="0" smtClean="0"/>
          </a:p>
          <a:p>
            <a:pPr algn="ctr"/>
            <a:r>
              <a:rPr lang="en-US" altLang="zh-TW" dirty="0" smtClean="0"/>
              <a:t>stack</a:t>
            </a:r>
            <a:endParaRPr lang="en-US" altLang="zh-TW" dirty="0"/>
          </a:p>
        </p:txBody>
      </p:sp>
      <p:sp>
        <p:nvSpPr>
          <p:cNvPr id="5" name="矩形圖說文字 4"/>
          <p:cNvSpPr/>
          <p:nvPr/>
        </p:nvSpPr>
        <p:spPr>
          <a:xfrm>
            <a:off x="8037792" y="120648"/>
            <a:ext cx="801408" cy="621966"/>
          </a:xfrm>
          <a:prstGeom prst="wedgeRectCallout">
            <a:avLst>
              <a:gd name="adj1" fmla="val -27944"/>
              <a:gd name="adj2" fmla="val 890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EAX</a:t>
            </a:r>
          </a:p>
          <a:p>
            <a:pPr algn="ctr"/>
            <a:r>
              <a:rPr lang="zh-TW" altLang="en-US" dirty="0" smtClean="0"/>
              <a:t>沒變</a:t>
            </a:r>
            <a:endParaRPr lang="zh-TW" altLang="en-US" dirty="0"/>
          </a:p>
        </p:txBody>
      </p:sp>
      <p:sp>
        <p:nvSpPr>
          <p:cNvPr id="6" name="矩形 5"/>
          <p:cNvSpPr/>
          <p:nvPr/>
        </p:nvSpPr>
        <p:spPr>
          <a:xfrm>
            <a:off x="293688" y="43673"/>
            <a:ext cx="4572000" cy="646331"/>
          </a:xfrm>
          <a:prstGeom prst="rect">
            <a:avLst/>
          </a:prstGeom>
        </p:spPr>
        <p:txBody>
          <a:bodyPr>
            <a:spAutoFit/>
          </a:bodyPr>
          <a:lstStyle/>
          <a:p>
            <a:r>
              <a:rPr lang="en-US" altLang="zh-TW" dirty="0"/>
              <a:t>Push Word, </a:t>
            </a:r>
            <a:r>
              <a:rPr lang="en-US" altLang="zh-TW" dirty="0" err="1"/>
              <a:t>Doubleword</a:t>
            </a:r>
            <a:r>
              <a:rPr lang="en-US" altLang="zh-TW" dirty="0"/>
              <a:t> or </a:t>
            </a:r>
            <a:r>
              <a:rPr lang="en-US" altLang="zh-TW" dirty="0" err="1"/>
              <a:t>Quadword</a:t>
            </a:r>
            <a:r>
              <a:rPr lang="en-US" altLang="zh-TW" dirty="0"/>
              <a:t> onto the Stack</a:t>
            </a:r>
            <a:endParaRPr lang="zh-TW" altLang="en-US" dirty="0"/>
          </a:p>
        </p:txBody>
      </p:sp>
      <p:sp>
        <p:nvSpPr>
          <p:cNvPr id="35" name="Rectangle 144"/>
          <p:cNvSpPr>
            <a:spLocks noChangeArrowheads="1"/>
          </p:cNvSpPr>
          <p:nvPr/>
        </p:nvSpPr>
        <p:spPr bwMode="auto">
          <a:xfrm>
            <a:off x="5387761" y="4985607"/>
            <a:ext cx="13340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TW" sz="1600"/>
              <a:t>0x0012FF80</a:t>
            </a:r>
          </a:p>
        </p:txBody>
      </p:sp>
      <p:sp>
        <p:nvSpPr>
          <p:cNvPr id="36" name="Rectangle 145"/>
          <p:cNvSpPr>
            <a:spLocks noChangeArrowheads="1"/>
          </p:cNvSpPr>
          <p:nvPr/>
        </p:nvSpPr>
        <p:spPr bwMode="auto">
          <a:xfrm>
            <a:off x="5387761" y="4376007"/>
            <a:ext cx="13340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TW" sz="1600"/>
              <a:t>0x0012FF84</a:t>
            </a:r>
          </a:p>
        </p:txBody>
      </p:sp>
      <p:sp>
        <p:nvSpPr>
          <p:cNvPr id="37" name="Rectangle 148"/>
          <p:cNvSpPr>
            <a:spLocks noChangeArrowheads="1"/>
          </p:cNvSpPr>
          <p:nvPr/>
        </p:nvSpPr>
        <p:spPr bwMode="auto">
          <a:xfrm>
            <a:off x="5387761" y="3842607"/>
            <a:ext cx="13340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TW" sz="1600" b="1" dirty="0">
                <a:solidFill>
                  <a:srgbClr val="FF0000"/>
                </a:solidFill>
                <a:effectLst>
                  <a:outerShdw blurRad="38100" dist="38100" dir="2700000" algn="tl">
                    <a:srgbClr val="000000">
                      <a:alpha val="43137"/>
                    </a:srgbClr>
                  </a:outerShdw>
                </a:effectLst>
              </a:rPr>
              <a:t>0x0012FF88</a:t>
            </a:r>
          </a:p>
        </p:txBody>
      </p:sp>
      <p:sp>
        <p:nvSpPr>
          <p:cNvPr id="38" name="Rectangle 149"/>
          <p:cNvSpPr>
            <a:spLocks noChangeArrowheads="1"/>
          </p:cNvSpPr>
          <p:nvPr/>
        </p:nvSpPr>
        <p:spPr bwMode="auto">
          <a:xfrm>
            <a:off x="5387761" y="3309207"/>
            <a:ext cx="137890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TW" sz="1600" b="1" dirty="0">
                <a:effectLst>
                  <a:outerShdw blurRad="38100" dist="38100" dir="2700000" algn="tl">
                    <a:srgbClr val="000000">
                      <a:alpha val="43137"/>
                    </a:srgbClr>
                  </a:outerShdw>
                </a:effectLst>
              </a:rPr>
              <a:t>0x0012FF8C</a:t>
            </a:r>
          </a:p>
        </p:txBody>
      </p:sp>
      <p:sp>
        <p:nvSpPr>
          <p:cNvPr id="39" name="Rectangle 150"/>
          <p:cNvSpPr>
            <a:spLocks noChangeArrowheads="1"/>
          </p:cNvSpPr>
          <p:nvPr/>
        </p:nvSpPr>
        <p:spPr bwMode="auto">
          <a:xfrm>
            <a:off x="5387761" y="2775807"/>
            <a:ext cx="13340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TW" sz="1600"/>
              <a:t>0x0012FF90</a:t>
            </a:r>
          </a:p>
        </p:txBody>
      </p:sp>
      <p:sp>
        <p:nvSpPr>
          <p:cNvPr id="40" name="矩形 39"/>
          <p:cNvSpPr/>
          <p:nvPr/>
        </p:nvSpPr>
        <p:spPr>
          <a:xfrm>
            <a:off x="678083" y="5456349"/>
            <a:ext cx="2391617" cy="369332"/>
          </a:xfrm>
          <a:prstGeom prst="rect">
            <a:avLst/>
          </a:prstGeom>
        </p:spPr>
        <p:txBody>
          <a:bodyPr wrap="none">
            <a:spAutoFit/>
          </a:bodyPr>
          <a:lstStyle/>
          <a:p>
            <a:r>
              <a:rPr lang="en-US" altLang="zh-TW" b="1" dirty="0" smtClean="0">
                <a:solidFill>
                  <a:srgbClr val="FF0000"/>
                </a:solidFill>
                <a:effectLst>
                  <a:outerShdw blurRad="38100" dist="38100" dir="2700000" algn="tl">
                    <a:srgbClr val="000000">
                      <a:alpha val="43137"/>
                    </a:srgbClr>
                  </a:outerShdw>
                </a:effectLst>
              </a:rPr>
              <a:t>low </a:t>
            </a:r>
            <a:r>
              <a:rPr lang="en-US" altLang="zh-TW" b="1" dirty="0">
                <a:solidFill>
                  <a:srgbClr val="FF0000"/>
                </a:solidFill>
                <a:effectLst>
                  <a:outerShdw blurRad="38100" dist="38100" dir="2700000" algn="tl">
                    <a:srgbClr val="000000">
                      <a:alpha val="43137"/>
                    </a:srgbClr>
                  </a:outerShdw>
                </a:effectLst>
              </a:rPr>
              <a:t>memory addresses</a:t>
            </a:r>
            <a:endParaRPr lang="zh-TW" altLang="en-US" dirty="0"/>
          </a:p>
        </p:txBody>
      </p:sp>
      <p:sp>
        <p:nvSpPr>
          <p:cNvPr id="41" name="矩形 40"/>
          <p:cNvSpPr/>
          <p:nvPr/>
        </p:nvSpPr>
        <p:spPr>
          <a:xfrm>
            <a:off x="647401" y="2253369"/>
            <a:ext cx="2452979" cy="369332"/>
          </a:xfrm>
          <a:prstGeom prst="rect">
            <a:avLst/>
          </a:prstGeom>
        </p:spPr>
        <p:txBody>
          <a:bodyPr wrap="none">
            <a:spAutoFit/>
          </a:bodyPr>
          <a:lstStyle/>
          <a:p>
            <a:r>
              <a:rPr lang="en-US" altLang="zh-TW" b="1" dirty="0" smtClean="0">
                <a:solidFill>
                  <a:srgbClr val="FF0000"/>
                </a:solidFill>
                <a:effectLst>
                  <a:outerShdw blurRad="38100" dist="38100" dir="2700000" algn="tl">
                    <a:srgbClr val="000000">
                      <a:alpha val="43137"/>
                    </a:srgbClr>
                  </a:outerShdw>
                </a:effectLst>
              </a:rPr>
              <a:t>high </a:t>
            </a:r>
            <a:r>
              <a:rPr lang="en-US" altLang="zh-TW" b="1" dirty="0">
                <a:solidFill>
                  <a:srgbClr val="FF0000"/>
                </a:solidFill>
                <a:effectLst>
                  <a:outerShdw blurRad="38100" dist="38100" dir="2700000" algn="tl">
                    <a:srgbClr val="000000">
                      <a:alpha val="43137"/>
                    </a:srgbClr>
                  </a:outerShdw>
                </a:effectLst>
              </a:rPr>
              <a:t>memory addresses</a:t>
            </a:r>
            <a:endParaRPr lang="zh-TW" altLang="en-US" dirty="0"/>
          </a:p>
        </p:txBody>
      </p:sp>
      <p:sp>
        <p:nvSpPr>
          <p:cNvPr id="8" name="矩形 7"/>
          <p:cNvSpPr/>
          <p:nvPr/>
        </p:nvSpPr>
        <p:spPr>
          <a:xfrm>
            <a:off x="176816" y="6149065"/>
            <a:ext cx="4043230" cy="646331"/>
          </a:xfrm>
          <a:prstGeom prst="rect">
            <a:avLst/>
          </a:prstGeom>
        </p:spPr>
        <p:txBody>
          <a:bodyPr wrap="square">
            <a:spAutoFit/>
          </a:bodyPr>
          <a:lstStyle/>
          <a:p>
            <a:r>
              <a:rPr lang="en-US" altLang="zh-TW" b="1" dirty="0" err="1">
                <a:solidFill>
                  <a:srgbClr val="002060"/>
                </a:solidFill>
                <a:effectLst>
                  <a:outerShdw blurRad="38100" dist="38100" dir="2700000" algn="tl">
                    <a:srgbClr val="000000">
                      <a:alpha val="43137"/>
                    </a:srgbClr>
                  </a:outerShdw>
                </a:effectLst>
              </a:rPr>
              <a:t>esp</a:t>
            </a:r>
            <a:r>
              <a:rPr lang="en-US" altLang="zh-TW" b="1" dirty="0">
                <a:solidFill>
                  <a:srgbClr val="002060"/>
                </a:solidFill>
                <a:effectLst>
                  <a:outerShdw blurRad="38100" dist="38100" dir="2700000" algn="tl">
                    <a:srgbClr val="000000">
                      <a:alpha val="43137"/>
                    </a:srgbClr>
                  </a:outerShdw>
                </a:effectLst>
              </a:rPr>
              <a:t> points to the top of the stack, the lowest address which is being used</a:t>
            </a:r>
            <a:endParaRPr lang="zh-TW" altLang="en-US" b="1" dirty="0">
              <a:solidFill>
                <a:srgbClr val="00206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64230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5010429" y="-14997"/>
            <a:ext cx="4140915"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987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FC79ADB-2177-40BA-9837-16D9222AF0C8}" type="slidenum">
              <a:rPr lang="en-US" altLang="zh-TW" sz="1400"/>
              <a:pPr/>
              <a:t>9</a:t>
            </a:fld>
            <a:endParaRPr lang="en-US" altLang="zh-TW" sz="1400"/>
          </a:p>
        </p:txBody>
      </p:sp>
      <p:graphicFrame>
        <p:nvGraphicFramePr>
          <p:cNvPr id="89091" name="Group 3"/>
          <p:cNvGraphicFramePr>
            <a:graphicFrameLocks noGrp="1"/>
          </p:cNvGraphicFramePr>
          <p:nvPr>
            <p:extLst>
              <p:ext uri="{D42A27DB-BD31-4B8C-83A1-F6EECF244321}">
                <p14:modId xmlns:p14="http://schemas.microsoft.com/office/powerpoint/2010/main" val="3783378888"/>
              </p:ext>
            </p:extLst>
          </p:nvPr>
        </p:nvGraphicFramePr>
        <p:xfrm>
          <a:off x="1942840" y="2731333"/>
          <a:ext cx="2286000" cy="2667001"/>
        </p:xfrm>
        <a:graphic>
          <a:graphicData uri="http://schemas.openxmlformats.org/drawingml/2006/table">
            <a:tbl>
              <a:tblPr/>
              <a:tblGrid>
                <a:gridCol w="2286000"/>
              </a:tblGrid>
              <a:tr h="4730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16" charset="-128"/>
                        </a:rPr>
                        <a:t>0x00000001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6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ea typeface="ＭＳ Ｐゴシック" pitchFamily="-116" charset="-128"/>
                        </a:rPr>
                        <a:t>0x00000002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rgbClr val="0070C0"/>
                          </a:solidFill>
                          <a:effectLst>
                            <a:outerShdw blurRad="38100" dist="38100" dir="2700000" algn="tl">
                              <a:srgbClr val="000000">
                                <a:alpha val="43137"/>
                              </a:srgbClr>
                            </a:outerShdw>
                          </a:effectLst>
                          <a:latin typeface="Arial" charset="0"/>
                          <a:ea typeface="ＭＳ Ｐゴシック" pitchFamily="-116" charset="-128"/>
                        </a:rPr>
                        <a:t>0x00000003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6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ea typeface="ＭＳ Ｐゴシック" pitchFamily="-116" charset="-128"/>
                        </a:rPr>
                        <a:t>undef</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err="1" smtClean="0">
                          <a:ln>
                            <a:noFill/>
                          </a:ln>
                          <a:solidFill>
                            <a:schemeClr val="tx1"/>
                          </a:solidFill>
                          <a:effectLst/>
                          <a:latin typeface="Arial" charset="0"/>
                          <a:ea typeface="ＭＳ Ｐゴシック" pitchFamily="-116" charset="-128"/>
                        </a:rPr>
                        <a:t>undef</a:t>
                      </a:r>
                      <a:endParaRPr kumimoji="0" lang="en-US" sz="2400" b="0" i="0" u="none" strike="noStrike" cap="none" normalizeH="0" baseline="0" dirty="0" smtClean="0">
                        <a:ln>
                          <a:noFill/>
                        </a:ln>
                        <a:solidFill>
                          <a:schemeClr val="tx1"/>
                        </a:solidFill>
                        <a:effectLst/>
                        <a:latin typeface="Arial" charset="0"/>
                        <a:ea typeface="ＭＳ Ｐゴシック" pitchFamily="-116"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9163" name="Group 75"/>
          <p:cNvGraphicFramePr>
            <a:graphicFrameLocks noGrp="1"/>
          </p:cNvGraphicFramePr>
          <p:nvPr/>
        </p:nvGraphicFramePr>
        <p:xfrm>
          <a:off x="6705600" y="2743200"/>
          <a:ext cx="2286000" cy="2667001"/>
        </p:xfrm>
        <a:graphic>
          <a:graphicData uri="http://schemas.openxmlformats.org/drawingml/2006/table">
            <a:tbl>
              <a:tblPr/>
              <a:tblGrid>
                <a:gridCol w="2286000"/>
              </a:tblGrid>
              <a:tr h="4730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cs typeface="ＭＳ Ｐゴシック" charset="0"/>
                        </a:rPr>
                        <a:t>0x00000001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6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cs typeface="ＭＳ Ｐゴシック" charset="0"/>
                        </a:rPr>
                        <a:t>0x00000002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FF0000"/>
                          </a:solidFill>
                          <a:effectLst/>
                          <a:latin typeface="Arial" charset="0"/>
                          <a:ea typeface="ＭＳ Ｐゴシック" charset="0"/>
                          <a:cs typeface="ＭＳ Ｐゴシック" charset="0"/>
                        </a:rPr>
                        <a:t>undef(</a:t>
                      </a:r>
                      <a:r>
                        <a:rPr kumimoji="0" lang="en-US" sz="1400" b="0" i="0" u="none" strike="noStrike" cap="none" normalizeH="0" baseline="0">
                          <a:ln>
                            <a:noFill/>
                          </a:ln>
                          <a:solidFill>
                            <a:srgbClr val="FF0000"/>
                          </a:solidFill>
                          <a:effectLst/>
                          <a:latin typeface="Arial" charset="0"/>
                          <a:ea typeface="ＭＳ Ｐゴシック" charset="0"/>
                          <a:cs typeface="ＭＳ Ｐゴシック" charset="0"/>
                        </a:rPr>
                        <a:t>0x00000003</a:t>
                      </a:r>
                      <a:r>
                        <a:rPr kumimoji="0" lang="en-US" sz="2400" b="0" i="0" u="none" strike="noStrike" cap="none" normalizeH="0" baseline="0">
                          <a:ln>
                            <a:noFill/>
                          </a:ln>
                          <a:solidFill>
                            <a:srgbClr val="FF0000"/>
                          </a:solidFill>
                          <a:effectLst/>
                          <a:latin typeface="Arial" charset="0"/>
                          <a:ea typeface="ＭＳ Ｐゴシック" charset="0"/>
                          <a:cs typeface="ＭＳ Ｐゴシック" charset="0"/>
                        </a:rPr>
                        <a:t>)</a:t>
                      </a:r>
                      <a:endParaRPr kumimoji="0" lang="en-US" sz="2400" b="0" i="0"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6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cs typeface="ＭＳ Ｐゴシック" charset="0"/>
                        </a:rPr>
                        <a:t>undef</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cs typeface="ＭＳ Ｐゴシック" charset="0"/>
                        </a:rPr>
                        <a:t>undef</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9903" name="Rectangle 35"/>
          <p:cNvSpPr>
            <a:spLocks noChangeArrowheads="1"/>
          </p:cNvSpPr>
          <p:nvPr/>
        </p:nvSpPr>
        <p:spPr bwMode="auto">
          <a:xfrm>
            <a:off x="786072" y="5715001"/>
            <a:ext cx="2047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TW" b="1" dirty="0">
                <a:solidFill>
                  <a:srgbClr val="0000FF"/>
                </a:solidFill>
              </a:rPr>
              <a:t>Stack Before</a:t>
            </a:r>
            <a:endParaRPr lang="en-US" altLang="zh-TW" dirty="0">
              <a:solidFill>
                <a:srgbClr val="0000FF"/>
              </a:solidFill>
            </a:endParaRPr>
          </a:p>
        </p:txBody>
      </p:sp>
      <p:sp>
        <p:nvSpPr>
          <p:cNvPr id="79904" name="Rectangle 36"/>
          <p:cNvSpPr>
            <a:spLocks noChangeArrowheads="1"/>
          </p:cNvSpPr>
          <p:nvPr/>
        </p:nvSpPr>
        <p:spPr bwMode="auto">
          <a:xfrm>
            <a:off x="6457950" y="5943601"/>
            <a:ext cx="179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TW" b="1" dirty="0">
                <a:solidFill>
                  <a:srgbClr val="408000"/>
                </a:solidFill>
              </a:rPr>
              <a:t>Stack After</a:t>
            </a:r>
            <a:endParaRPr lang="en-US" altLang="zh-TW" dirty="0">
              <a:solidFill>
                <a:srgbClr val="408000"/>
              </a:solidFill>
            </a:endParaRPr>
          </a:p>
        </p:txBody>
      </p:sp>
      <p:sp>
        <p:nvSpPr>
          <p:cNvPr id="79905" name="Line 37"/>
          <p:cNvSpPr>
            <a:spLocks noChangeShapeType="1"/>
          </p:cNvSpPr>
          <p:nvPr/>
        </p:nvSpPr>
        <p:spPr bwMode="auto">
          <a:xfrm flipV="1">
            <a:off x="3009640" y="2426533"/>
            <a:ext cx="0" cy="304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79906" name="Line 38"/>
          <p:cNvSpPr>
            <a:spLocks noChangeShapeType="1"/>
          </p:cNvSpPr>
          <p:nvPr/>
        </p:nvSpPr>
        <p:spPr bwMode="auto">
          <a:xfrm flipV="1">
            <a:off x="7772400" y="2438400"/>
            <a:ext cx="0" cy="304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79907" name="Line 39"/>
          <p:cNvSpPr>
            <a:spLocks noChangeShapeType="1"/>
          </p:cNvSpPr>
          <p:nvPr/>
        </p:nvSpPr>
        <p:spPr bwMode="auto">
          <a:xfrm rot="10800000" flipV="1">
            <a:off x="3009640" y="5398333"/>
            <a:ext cx="0" cy="304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79908" name="Line 40"/>
          <p:cNvSpPr>
            <a:spLocks noChangeShapeType="1"/>
          </p:cNvSpPr>
          <p:nvPr/>
        </p:nvSpPr>
        <p:spPr bwMode="auto">
          <a:xfrm rot="10800000" flipV="1">
            <a:off x="7772400" y="5410200"/>
            <a:ext cx="0" cy="304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graphicFrame>
        <p:nvGraphicFramePr>
          <p:cNvPr id="89166" name="Group 78"/>
          <p:cNvGraphicFramePr>
            <a:graphicFrameLocks noGrp="1"/>
          </p:cNvGraphicFramePr>
          <p:nvPr>
            <p:extLst>
              <p:ext uri="{D42A27DB-BD31-4B8C-83A1-F6EECF244321}">
                <p14:modId xmlns:p14="http://schemas.microsoft.com/office/powerpoint/2010/main" val="2046416016"/>
              </p:ext>
            </p:extLst>
          </p:nvPr>
        </p:nvGraphicFramePr>
        <p:xfrm>
          <a:off x="1729047" y="851294"/>
          <a:ext cx="2209800" cy="685800"/>
        </p:xfrm>
        <a:graphic>
          <a:graphicData uri="http://schemas.openxmlformats.org/drawingml/2006/table">
            <a:tbl>
              <a:tblPr/>
              <a:tblGrid>
                <a:gridCol w="690563"/>
                <a:gridCol w="1519237"/>
              </a:tblGrid>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err="1" smtClean="0">
                          <a:ln>
                            <a:noFill/>
                          </a:ln>
                          <a:solidFill>
                            <a:schemeClr val="tx1"/>
                          </a:solidFill>
                          <a:effectLst/>
                          <a:latin typeface="Arial" charset="0"/>
                          <a:ea typeface="ＭＳ Ｐゴシック" pitchFamily="-116" charset="-128"/>
                        </a:rPr>
                        <a:t>eax</a:t>
                      </a:r>
                      <a:endParaRPr kumimoji="0" lang="en-US" sz="1600" b="0" i="0" u="none" strike="noStrike" cap="none" normalizeH="0" baseline="0" dirty="0" smtClean="0">
                        <a:ln>
                          <a:noFill/>
                        </a:ln>
                        <a:solidFill>
                          <a:schemeClr val="tx1"/>
                        </a:solidFill>
                        <a:effectLst/>
                        <a:latin typeface="Arial" charset="0"/>
                        <a:ea typeface="ＭＳ Ｐゴシック" pitchFamily="-116"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ea typeface="ＭＳ Ｐゴシック" pitchFamily="-116" charset="-128"/>
                        </a:rPr>
                        <a:t>0xFFFFFFFF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ea typeface="ＭＳ Ｐゴシック" pitchFamily="-116" charset="-128"/>
                        </a:rPr>
                        <a:t>esp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ea typeface="ＭＳ Ｐゴシック" pitchFamily="-116" charset="-128"/>
                        </a:rPr>
                        <a:t>0x0012FF88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9920" name="Rectangle 52"/>
          <p:cNvSpPr>
            <a:spLocks noChangeArrowheads="1"/>
          </p:cNvSpPr>
          <p:nvPr/>
        </p:nvSpPr>
        <p:spPr bwMode="auto">
          <a:xfrm>
            <a:off x="609340" y="4941133"/>
            <a:ext cx="13340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TW" sz="1600"/>
              <a:t>0x0012FF80</a:t>
            </a:r>
          </a:p>
        </p:txBody>
      </p:sp>
      <p:sp>
        <p:nvSpPr>
          <p:cNvPr id="79921" name="Rectangle 53"/>
          <p:cNvSpPr>
            <a:spLocks noChangeArrowheads="1"/>
          </p:cNvSpPr>
          <p:nvPr/>
        </p:nvSpPr>
        <p:spPr bwMode="auto">
          <a:xfrm>
            <a:off x="609340" y="4331533"/>
            <a:ext cx="13340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TW" sz="1600"/>
              <a:t>0x0012FF84</a:t>
            </a:r>
          </a:p>
        </p:txBody>
      </p:sp>
      <p:sp>
        <p:nvSpPr>
          <p:cNvPr id="79922" name="Rectangle 54"/>
          <p:cNvSpPr>
            <a:spLocks noChangeArrowheads="1"/>
          </p:cNvSpPr>
          <p:nvPr/>
        </p:nvSpPr>
        <p:spPr bwMode="auto">
          <a:xfrm>
            <a:off x="609340" y="3798133"/>
            <a:ext cx="13340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TW" sz="1600"/>
              <a:t>0x0012FF88</a:t>
            </a:r>
          </a:p>
        </p:txBody>
      </p:sp>
      <p:sp>
        <p:nvSpPr>
          <p:cNvPr id="79923" name="Rectangle 55"/>
          <p:cNvSpPr>
            <a:spLocks noChangeArrowheads="1"/>
          </p:cNvSpPr>
          <p:nvPr/>
        </p:nvSpPr>
        <p:spPr bwMode="auto">
          <a:xfrm>
            <a:off x="609340" y="3264733"/>
            <a:ext cx="136768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TW" sz="1600"/>
              <a:t>0x0012FF8C</a:t>
            </a:r>
          </a:p>
        </p:txBody>
      </p:sp>
      <p:sp>
        <p:nvSpPr>
          <p:cNvPr id="79924" name="Rectangle 56"/>
          <p:cNvSpPr>
            <a:spLocks noChangeArrowheads="1"/>
          </p:cNvSpPr>
          <p:nvPr/>
        </p:nvSpPr>
        <p:spPr bwMode="auto">
          <a:xfrm>
            <a:off x="609340" y="2731333"/>
            <a:ext cx="13340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TW" sz="1600"/>
              <a:t>0x0012FF90</a:t>
            </a:r>
          </a:p>
        </p:txBody>
      </p:sp>
      <p:graphicFrame>
        <p:nvGraphicFramePr>
          <p:cNvPr id="89168" name="Group 80"/>
          <p:cNvGraphicFramePr>
            <a:graphicFrameLocks noGrp="1"/>
          </p:cNvGraphicFramePr>
          <p:nvPr>
            <p:extLst>
              <p:ext uri="{D42A27DB-BD31-4B8C-83A1-F6EECF244321}">
                <p14:modId xmlns:p14="http://schemas.microsoft.com/office/powerpoint/2010/main" val="2954311528"/>
              </p:ext>
            </p:extLst>
          </p:nvPr>
        </p:nvGraphicFramePr>
        <p:xfrm>
          <a:off x="6858000" y="822198"/>
          <a:ext cx="2133600" cy="670052"/>
        </p:xfrm>
        <a:graphic>
          <a:graphicData uri="http://schemas.openxmlformats.org/drawingml/2006/table">
            <a:tbl>
              <a:tblPr/>
              <a:tblGrid>
                <a:gridCol w="666750"/>
                <a:gridCol w="1466850"/>
              </a:tblGrid>
              <a:tr h="334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err="1" smtClean="0">
                          <a:ln>
                            <a:noFill/>
                          </a:ln>
                          <a:solidFill>
                            <a:schemeClr val="tx1"/>
                          </a:solidFill>
                          <a:effectLst/>
                          <a:latin typeface="Arial" charset="0"/>
                          <a:ea typeface="ＭＳ Ｐゴシック" pitchFamily="-116" charset="-128"/>
                        </a:rPr>
                        <a:t>eax</a:t>
                      </a:r>
                      <a:endParaRPr kumimoji="0" lang="en-US" sz="1600" b="0" i="0" u="none" strike="noStrike" cap="none" normalizeH="0" baseline="0" dirty="0" smtClean="0">
                        <a:ln>
                          <a:noFill/>
                        </a:ln>
                        <a:solidFill>
                          <a:schemeClr val="tx1"/>
                        </a:solidFill>
                        <a:effectLst/>
                        <a:latin typeface="Arial" charset="0"/>
                        <a:ea typeface="ＭＳ Ｐゴシック" pitchFamily="-116" charset="-128"/>
                      </a:endParaRPr>
                    </a:p>
                  </a:txBody>
                  <a:tcPr marT="45593" marB="455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rgbClr val="0070C0"/>
                          </a:solidFill>
                          <a:effectLst>
                            <a:outerShdw blurRad="38100" dist="38100" dir="2700000" algn="tl">
                              <a:srgbClr val="000000">
                                <a:alpha val="43137"/>
                              </a:srgbClr>
                            </a:outerShdw>
                          </a:effectLst>
                          <a:latin typeface="Arial" charset="0"/>
                          <a:ea typeface="ＭＳ Ｐゴシック" pitchFamily="-116" charset="-128"/>
                        </a:rPr>
                        <a:t>0x00000003</a:t>
                      </a:r>
                    </a:p>
                  </a:txBody>
                  <a:tcPr marT="45593" marB="455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ea typeface="ＭＳ Ｐゴシック" pitchFamily="-116" charset="-128"/>
                        </a:rPr>
                        <a:t>esp</a:t>
                      </a:r>
                    </a:p>
                  </a:txBody>
                  <a:tcPr marT="45593" marB="455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rgbClr val="FF0000"/>
                          </a:solidFill>
                          <a:effectLst/>
                          <a:latin typeface="Arial" charset="0"/>
                          <a:ea typeface="ＭＳ Ｐゴシック" pitchFamily="-116" charset="-128"/>
                        </a:rPr>
                        <a:t>0x0012FF8C</a:t>
                      </a:r>
                    </a:p>
                  </a:txBody>
                  <a:tcPr marT="45593" marB="455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9940" name="Rectangle 72"/>
          <p:cNvSpPr>
            <a:spLocks noChangeArrowheads="1"/>
          </p:cNvSpPr>
          <p:nvPr/>
        </p:nvSpPr>
        <p:spPr bwMode="auto">
          <a:xfrm>
            <a:off x="1652847" y="546494"/>
            <a:ext cx="15081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TW" sz="1400"/>
              <a:t>Registers Before</a:t>
            </a:r>
          </a:p>
        </p:txBody>
      </p:sp>
      <p:sp>
        <p:nvSpPr>
          <p:cNvPr id="79941" name="Rectangle 73"/>
          <p:cNvSpPr>
            <a:spLocks noChangeArrowheads="1"/>
          </p:cNvSpPr>
          <p:nvPr/>
        </p:nvSpPr>
        <p:spPr bwMode="auto">
          <a:xfrm>
            <a:off x="6781800" y="530098"/>
            <a:ext cx="13604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TW" sz="1400"/>
              <a:t>Registers After</a:t>
            </a:r>
          </a:p>
        </p:txBody>
      </p:sp>
      <p:sp>
        <p:nvSpPr>
          <p:cNvPr id="25" name="Rectangle 52"/>
          <p:cNvSpPr>
            <a:spLocks noChangeArrowheads="1"/>
          </p:cNvSpPr>
          <p:nvPr/>
        </p:nvSpPr>
        <p:spPr bwMode="auto">
          <a:xfrm>
            <a:off x="5371580" y="5007850"/>
            <a:ext cx="13340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TW" sz="1600"/>
              <a:t>0x0012FF80</a:t>
            </a:r>
          </a:p>
        </p:txBody>
      </p:sp>
      <p:sp>
        <p:nvSpPr>
          <p:cNvPr id="26" name="Rectangle 53"/>
          <p:cNvSpPr>
            <a:spLocks noChangeArrowheads="1"/>
          </p:cNvSpPr>
          <p:nvPr/>
        </p:nvSpPr>
        <p:spPr bwMode="auto">
          <a:xfrm>
            <a:off x="5371580" y="4398250"/>
            <a:ext cx="13340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TW" sz="1600"/>
              <a:t>0x0012FF84</a:t>
            </a:r>
          </a:p>
        </p:txBody>
      </p:sp>
      <p:sp>
        <p:nvSpPr>
          <p:cNvPr id="27" name="Rectangle 54"/>
          <p:cNvSpPr>
            <a:spLocks noChangeArrowheads="1"/>
          </p:cNvSpPr>
          <p:nvPr/>
        </p:nvSpPr>
        <p:spPr bwMode="auto">
          <a:xfrm>
            <a:off x="5371580" y="3864850"/>
            <a:ext cx="13340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TW" sz="1600"/>
              <a:t>0x0012FF88</a:t>
            </a:r>
          </a:p>
        </p:txBody>
      </p:sp>
      <p:sp>
        <p:nvSpPr>
          <p:cNvPr id="28" name="Rectangle 55"/>
          <p:cNvSpPr>
            <a:spLocks noChangeArrowheads="1"/>
          </p:cNvSpPr>
          <p:nvPr/>
        </p:nvSpPr>
        <p:spPr bwMode="auto">
          <a:xfrm>
            <a:off x="5371580" y="3331450"/>
            <a:ext cx="136768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TW" sz="1600"/>
              <a:t>0x0012FF8C</a:t>
            </a:r>
          </a:p>
        </p:txBody>
      </p:sp>
      <p:sp>
        <p:nvSpPr>
          <p:cNvPr id="29" name="Rectangle 56"/>
          <p:cNvSpPr>
            <a:spLocks noChangeArrowheads="1"/>
          </p:cNvSpPr>
          <p:nvPr/>
        </p:nvSpPr>
        <p:spPr bwMode="auto">
          <a:xfrm>
            <a:off x="5371580" y="2798050"/>
            <a:ext cx="13340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TW" sz="1600"/>
              <a:t>0x0012FF90</a:t>
            </a:r>
          </a:p>
        </p:txBody>
      </p:sp>
      <p:sp>
        <p:nvSpPr>
          <p:cNvPr id="31" name="向右箭號 30"/>
          <p:cNvSpPr/>
          <p:nvPr/>
        </p:nvSpPr>
        <p:spPr>
          <a:xfrm>
            <a:off x="4075921" y="1158748"/>
            <a:ext cx="2800350" cy="159823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600" dirty="0" smtClean="0"/>
              <a:t>pop </a:t>
            </a:r>
            <a:r>
              <a:rPr lang="en-US" altLang="zh-TW" sz="3600" dirty="0" err="1" smtClean="0"/>
              <a:t>eax</a:t>
            </a:r>
            <a:endParaRPr lang="en-US" altLang="zh-TW" sz="3600" dirty="0"/>
          </a:p>
        </p:txBody>
      </p:sp>
      <p:sp>
        <p:nvSpPr>
          <p:cNvPr id="32" name="向右箭號 31"/>
          <p:cNvSpPr/>
          <p:nvPr/>
        </p:nvSpPr>
        <p:spPr>
          <a:xfrm>
            <a:off x="3276860" y="5221664"/>
            <a:ext cx="3067031" cy="159823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把</a:t>
            </a:r>
            <a:r>
              <a:rPr lang="en-US" altLang="zh-TW" dirty="0" smtClean="0"/>
              <a:t>stack</a:t>
            </a:r>
            <a:r>
              <a:rPr lang="zh-TW" altLang="en-US" dirty="0" smtClean="0"/>
              <a:t> </a:t>
            </a:r>
            <a:r>
              <a:rPr lang="en-US" altLang="zh-TW" dirty="0" smtClean="0"/>
              <a:t>TOP(</a:t>
            </a:r>
            <a:r>
              <a:rPr lang="zh-TW" altLang="en-US" dirty="0" smtClean="0"/>
              <a:t>最低位址處</a:t>
            </a:r>
            <a:r>
              <a:rPr lang="en-US" altLang="zh-TW" dirty="0" smtClean="0"/>
              <a:t>)</a:t>
            </a:r>
            <a:r>
              <a:rPr lang="zh-TW" altLang="en-US" dirty="0" smtClean="0"/>
              <a:t>資料</a:t>
            </a:r>
            <a:r>
              <a:rPr lang="zh-TW" altLang="en-US" b="1" dirty="0" smtClean="0">
                <a:solidFill>
                  <a:srgbClr val="FFFF00"/>
                </a:solidFill>
                <a:effectLst>
                  <a:outerShdw blurRad="38100" dist="38100" dir="2700000" algn="tl">
                    <a:srgbClr val="000000">
                      <a:alpha val="43137"/>
                    </a:srgbClr>
                  </a:outerShdw>
                </a:effectLst>
              </a:rPr>
              <a:t>減下</a:t>
            </a:r>
            <a:r>
              <a:rPr lang="zh-TW" altLang="en-US" b="1" dirty="0" smtClean="0">
                <a:effectLst>
                  <a:outerShdw blurRad="38100" dist="38100" dir="2700000" algn="tl">
                    <a:srgbClr val="000000">
                      <a:alpha val="43137"/>
                    </a:srgbClr>
                  </a:outerShdw>
                </a:effectLst>
              </a:rPr>
              <a:t>貼上</a:t>
            </a:r>
            <a:r>
              <a:rPr lang="zh-TW" altLang="en-US" dirty="0" smtClean="0"/>
              <a:t>到</a:t>
            </a:r>
            <a:r>
              <a:rPr lang="en-US" altLang="zh-TW" dirty="0" smtClean="0"/>
              <a:t> </a:t>
            </a:r>
            <a:r>
              <a:rPr lang="en-US" altLang="zh-TW" dirty="0" err="1" smtClean="0"/>
              <a:t>eax</a:t>
            </a:r>
            <a:endParaRPr lang="en-US" altLang="zh-TW" dirty="0"/>
          </a:p>
        </p:txBody>
      </p:sp>
      <p:sp>
        <p:nvSpPr>
          <p:cNvPr id="33" name="向右箭號 32"/>
          <p:cNvSpPr/>
          <p:nvPr/>
        </p:nvSpPr>
        <p:spPr>
          <a:xfrm>
            <a:off x="-136485" y="3715344"/>
            <a:ext cx="770965" cy="556865"/>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ESP</a:t>
            </a:r>
            <a:endParaRPr lang="zh-TW" altLang="en-US" dirty="0"/>
          </a:p>
        </p:txBody>
      </p:sp>
      <p:cxnSp>
        <p:nvCxnSpPr>
          <p:cNvPr id="4" name="弧形接點 3"/>
          <p:cNvCxnSpPr/>
          <p:nvPr/>
        </p:nvCxnSpPr>
        <p:spPr>
          <a:xfrm rot="5400000" flipH="1" flipV="1">
            <a:off x="3973446" y="1155506"/>
            <a:ext cx="2960560" cy="2656148"/>
          </a:xfrm>
          <a:prstGeom prst="curvedConnector3">
            <a:avLst>
              <a:gd name="adj1" fmla="val 126786"/>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0" name="向右箭號 39"/>
          <p:cNvSpPr/>
          <p:nvPr/>
        </p:nvSpPr>
        <p:spPr>
          <a:xfrm>
            <a:off x="4600615" y="3232818"/>
            <a:ext cx="770965" cy="556865"/>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ESP</a:t>
            </a:r>
            <a:endParaRPr lang="zh-TW" altLang="en-US" dirty="0"/>
          </a:p>
        </p:txBody>
      </p:sp>
      <p:sp>
        <p:nvSpPr>
          <p:cNvPr id="8" name="矩形 7"/>
          <p:cNvSpPr/>
          <p:nvPr/>
        </p:nvSpPr>
        <p:spPr>
          <a:xfrm>
            <a:off x="1447009" y="1736082"/>
            <a:ext cx="2696636" cy="369332"/>
          </a:xfrm>
          <a:prstGeom prst="rect">
            <a:avLst/>
          </a:prstGeom>
        </p:spPr>
        <p:txBody>
          <a:bodyPr wrap="none">
            <a:spAutoFit/>
          </a:bodyPr>
          <a:lstStyle/>
          <a:p>
            <a:r>
              <a:rPr lang="en-US" altLang="zh-TW" dirty="0"/>
              <a:t>Pop a Value from the Stack</a:t>
            </a:r>
            <a:endParaRPr lang="zh-TW" altLang="en-US" dirty="0"/>
          </a:p>
        </p:txBody>
      </p:sp>
      <p:sp>
        <p:nvSpPr>
          <p:cNvPr id="42" name="矩形 41"/>
          <p:cNvSpPr/>
          <p:nvPr/>
        </p:nvSpPr>
        <p:spPr>
          <a:xfrm>
            <a:off x="191546" y="2318361"/>
            <a:ext cx="2452979" cy="369332"/>
          </a:xfrm>
          <a:prstGeom prst="rect">
            <a:avLst/>
          </a:prstGeom>
        </p:spPr>
        <p:txBody>
          <a:bodyPr wrap="none">
            <a:spAutoFit/>
          </a:bodyPr>
          <a:lstStyle/>
          <a:p>
            <a:r>
              <a:rPr lang="en-US" altLang="zh-TW" b="1" dirty="0" smtClean="0">
                <a:solidFill>
                  <a:srgbClr val="FF0000"/>
                </a:solidFill>
                <a:effectLst>
                  <a:outerShdw blurRad="38100" dist="38100" dir="2700000" algn="tl">
                    <a:srgbClr val="000000">
                      <a:alpha val="43137"/>
                    </a:srgbClr>
                  </a:outerShdw>
                </a:effectLst>
              </a:rPr>
              <a:t>high </a:t>
            </a:r>
            <a:r>
              <a:rPr lang="en-US" altLang="zh-TW" b="1" dirty="0">
                <a:solidFill>
                  <a:srgbClr val="FF0000"/>
                </a:solidFill>
                <a:effectLst>
                  <a:outerShdw blurRad="38100" dist="38100" dir="2700000" algn="tl">
                    <a:srgbClr val="000000">
                      <a:alpha val="43137"/>
                    </a:srgbClr>
                  </a:outerShdw>
                </a:effectLst>
              </a:rPr>
              <a:t>memory addresses</a:t>
            </a:r>
            <a:endParaRPr lang="zh-TW" altLang="en-US" dirty="0"/>
          </a:p>
        </p:txBody>
      </p:sp>
    </p:spTree>
    <p:extLst>
      <p:ext uri="{BB962C8B-B14F-4D97-AF65-F5344CB8AC3E}">
        <p14:creationId xmlns:p14="http://schemas.microsoft.com/office/powerpoint/2010/main" val="2055376754"/>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6544</TotalTime>
  <Words>3259</Words>
  <Application>Microsoft Office PowerPoint</Application>
  <PresentationFormat>如螢幕大小 (4:3)</PresentationFormat>
  <Paragraphs>1163</Paragraphs>
  <Slides>45</Slides>
  <Notes>18</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45</vt:i4>
      </vt:variant>
    </vt:vector>
  </HeadingPairs>
  <TitlesOfParts>
    <vt:vector size="55" baseType="lpstr">
      <vt:lpstr>ＭＳ Ｐゴシック</vt:lpstr>
      <vt:lpstr>ＭＳ Ｐゴシック</vt:lpstr>
      <vt:lpstr>新細明體</vt:lpstr>
      <vt:lpstr>標楷體</vt:lpstr>
      <vt:lpstr>Arial</vt:lpstr>
      <vt:lpstr>Calibri</vt:lpstr>
      <vt:lpstr>Calibri Light</vt:lpstr>
      <vt:lpstr>Monaco</vt:lpstr>
      <vt:lpstr>Wingdings</vt:lpstr>
      <vt:lpstr>Office 佈景主題</vt:lpstr>
      <vt:lpstr>解讀關鍵組合語言II</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calling conventions </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Example1.c</vt:lpstr>
      <vt:lpstr>Example1.c 1: EIP = 00401010, but no instruction yet executed</vt:lpstr>
      <vt:lpstr>Example1.c 2</vt:lpstr>
      <vt:lpstr>Example1.c 3</vt:lpstr>
      <vt:lpstr>Example1.c 4</vt:lpstr>
      <vt:lpstr>Example1.c 5</vt:lpstr>
      <vt:lpstr>Example1.c 6</vt:lpstr>
      <vt:lpstr>Example1.c 7</vt:lpstr>
      <vt:lpstr>Example1.c 8</vt:lpstr>
      <vt:lpstr>Example1.c 9</vt:lpstr>
      <vt:lpstr>Example1.c 9</vt:lpstr>
      <vt:lpstr>Example1.c 10</vt:lpstr>
      <vt:lpstr>Example1.c 11</vt:lpstr>
      <vt:lpstr>Example1 Notes</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遞迴函式(recursive) 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Assembly Language</dc:title>
  <dc:creator>ksu</dc:creator>
  <cp:lastModifiedBy>ksu</cp:lastModifiedBy>
  <cp:revision>50</cp:revision>
  <dcterms:created xsi:type="dcterms:W3CDTF">2017-05-15T15:58:58Z</dcterms:created>
  <dcterms:modified xsi:type="dcterms:W3CDTF">2017-07-21T22:45:19Z</dcterms:modified>
</cp:coreProperties>
</file>