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97" r:id="rId3"/>
    <p:sldId id="25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298" r:id="rId20"/>
    <p:sldId id="337" r:id="rId21"/>
    <p:sldId id="338" r:id="rId22"/>
    <p:sldId id="339" r:id="rId23"/>
    <p:sldId id="340" r:id="rId24"/>
    <p:sldId id="299" r:id="rId25"/>
    <p:sldId id="301" r:id="rId26"/>
    <p:sldId id="302" r:id="rId27"/>
    <p:sldId id="303" r:id="rId28"/>
    <p:sldId id="304" r:id="rId29"/>
    <p:sldId id="305" r:id="rId30"/>
    <p:sldId id="306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10" r:id="rId45"/>
    <p:sldId id="311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7" autoAdjust="0"/>
    <p:restoredTop sz="94700" autoAdjust="0"/>
  </p:normalViewPr>
  <p:slideViewPr>
    <p:cSldViewPr snapToGrid="0">
      <p:cViewPr>
        <p:scale>
          <a:sx n="100" d="100"/>
          <a:sy n="100" d="100"/>
        </p:scale>
        <p:origin x="18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BA557-CB10-4286-B8BD-E7009BD5758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CE9ED-64DF-4C26-AEDE-6CAE5533B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0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1%A9%E5%A4%A9%E5%A4%A7%E6%A8%93#.E4.B8.96.E7.95.8C.E6.9C.80.E9.AB.98.E6.91.A9.E5.A4.A9.E5.A4.A7.E6.A8.93.E5.B9.B4.E8.A1.A8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1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example,</a:t>
            </a:r>
            <a:r>
              <a:rPr lang="en-US" altLang="zh-TW" baseline="0" dirty="0"/>
              <a:t> if we modify “1” to “2”, then we have another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63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90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，曾於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日至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日間擁有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摩天大樓"/>
              </a:rPr>
              <a:t>世界第一高樓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的紀錄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58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7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3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4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6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C711-2D99-4173-953F-2A177E44A224}" type="datetimeFigureOut">
              <a:rPr lang="zh-TW" altLang="en-US" smtClean="0"/>
              <a:t>2019/5/17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E2B6-8119-4404-A0F3-BC8BB66F6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1.png"/><Relationship Id="rId4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13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500" y="406083"/>
            <a:ext cx="7772400" cy="622617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AI4High::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到機器學習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與人工智慧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5964238"/>
            <a:ext cx="6858000" cy="550862"/>
          </a:xfrm>
        </p:spPr>
        <p:txBody>
          <a:bodyPr>
            <a:normAutofit lnSpcReduction="10000"/>
          </a:bodyPr>
          <a:lstStyle/>
          <a:p>
            <a:r>
              <a:rPr lang="en-US" altLang="zh-TW" sz="3600" dirty="0" smtClean="0"/>
              <a:t>AI::</a:t>
            </a:r>
            <a:r>
              <a:rPr lang="en-US" altLang="zh-TW" sz="3600" dirty="0" err="1" smtClean="0"/>
              <a:t>Keras</a:t>
            </a:r>
            <a:r>
              <a:rPr lang="en-US" altLang="zh-TW" sz="3600" dirty="0" smtClean="0"/>
              <a:t>/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Way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143000" y="2503855"/>
            <a:ext cx="7429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Neural </a:t>
            </a:r>
            <a:r>
              <a:rPr lang="en-US" altLang="zh-TW" sz="3200" dirty="0" smtClean="0"/>
              <a:t>Network::From </a:t>
            </a:r>
            <a:r>
              <a:rPr lang="en-US" altLang="zh-TW" sz="3200" dirty="0"/>
              <a:t>Perception to MLP</a:t>
            </a:r>
          </a:p>
        </p:txBody>
      </p:sp>
    </p:spTree>
    <p:extLst>
      <p:ext uri="{BB962C8B-B14F-4D97-AF65-F5344CB8AC3E}">
        <p14:creationId xmlns:p14="http://schemas.microsoft.com/office/powerpoint/2010/main" val="238011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627" y="1825625"/>
            <a:ext cx="3218246" cy="4351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0873" y="2319115"/>
            <a:ext cx="4147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第一章 </a:t>
            </a:r>
            <a:r>
              <a:rPr lang="en-US" altLang="zh-TW" dirty="0"/>
              <a:t>Python</a:t>
            </a:r>
            <a:r>
              <a:rPr lang="zh-TW" altLang="en-US" dirty="0"/>
              <a:t>入門 </a:t>
            </a:r>
          </a:p>
          <a:p>
            <a:r>
              <a:rPr lang="zh-TW" altLang="en-US" dirty="0"/>
              <a:t>第二章 感知器 </a:t>
            </a:r>
          </a:p>
          <a:p>
            <a:r>
              <a:rPr lang="zh-TW" altLang="en-US" dirty="0"/>
              <a:t>第三章 神經網路 </a:t>
            </a:r>
          </a:p>
          <a:p>
            <a:r>
              <a:rPr lang="zh-TW" altLang="en-US" dirty="0"/>
              <a:t>第四章 神經網路的學習 </a:t>
            </a:r>
          </a:p>
          <a:p>
            <a:r>
              <a:rPr lang="zh-TW" altLang="en-US" dirty="0"/>
              <a:t>第五章 誤差反向傳播法 </a:t>
            </a:r>
          </a:p>
          <a:p>
            <a:r>
              <a:rPr lang="zh-TW" altLang="en-US" dirty="0"/>
              <a:t>第六章 與學習有關的技巧 </a:t>
            </a:r>
          </a:p>
          <a:p>
            <a:r>
              <a:rPr lang="zh-TW" altLang="en-US" dirty="0"/>
              <a:t>第七章 卷積神經網路 </a:t>
            </a:r>
          </a:p>
          <a:p>
            <a:r>
              <a:rPr lang="zh-TW" altLang="en-US" dirty="0"/>
              <a:t>第八章 深度學習 </a:t>
            </a:r>
          </a:p>
          <a:p>
            <a:r>
              <a:rPr lang="zh-TW" altLang="en-US" dirty="0"/>
              <a:t>附錄</a:t>
            </a:r>
            <a:r>
              <a:rPr lang="en-US" altLang="zh-TW" dirty="0"/>
              <a:t>A </a:t>
            </a:r>
            <a:r>
              <a:rPr lang="en-US" altLang="zh-TW" dirty="0" err="1"/>
              <a:t>Softmax</a:t>
            </a:r>
            <a:r>
              <a:rPr lang="en-US" altLang="zh-TW" dirty="0"/>
              <a:t>-with-Loss</a:t>
            </a:r>
            <a:r>
              <a:rPr lang="zh-TW" altLang="en-US" dirty="0"/>
              <a:t>層的計算圖 </a:t>
            </a:r>
          </a:p>
          <a:p>
            <a:r>
              <a:rPr lang="zh-TW" altLang="en-US" dirty="0"/>
              <a:t>參考文獻</a:t>
            </a:r>
          </a:p>
        </p:txBody>
      </p:sp>
      <p:sp>
        <p:nvSpPr>
          <p:cNvPr id="6" name="矩形 5"/>
          <p:cNvSpPr/>
          <p:nvPr/>
        </p:nvSpPr>
        <p:spPr>
          <a:xfrm>
            <a:off x="177114" y="1507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  <a:p>
            <a:r>
              <a:rPr lang="zh-TW" altLang="en-US" dirty="0" smtClean="0"/>
              <a:t>作者</a:t>
            </a:r>
            <a:r>
              <a:rPr lang="zh-TW" altLang="en-US" dirty="0"/>
              <a:t>： 斎藤康毅  譯者： 吳嘉芳</a:t>
            </a:r>
          </a:p>
          <a:p>
            <a:r>
              <a:rPr lang="zh-TW" altLang="en-US" dirty="0"/>
              <a:t>出版社：歐萊禮  出版日期：</a:t>
            </a:r>
            <a:r>
              <a:rPr lang="en-US" altLang="zh-TW" dirty="0"/>
              <a:t>2017/08/17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855" y="5992297"/>
            <a:ext cx="76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</a:t>
            </a:r>
          </a:p>
        </p:txBody>
      </p:sp>
    </p:spTree>
    <p:extLst>
      <p:ext uri="{BB962C8B-B14F-4D97-AF65-F5344CB8AC3E}">
        <p14:creationId xmlns:p14="http://schemas.microsoft.com/office/powerpoint/2010/main" val="34791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968" y="510904"/>
            <a:ext cx="430427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b = -0.7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AND(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942" y="365126"/>
            <a:ext cx="4781501" cy="47179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89222" y="59658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https://github.com/MyDearGreatTeacher/AI4high/blob/master/LogicalGate.ipynb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00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72651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類神經網路起手式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感知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 </a:t>
            </a:r>
          </a:p>
          <a:p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gate, NOR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的實作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39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271" y="1161153"/>
            <a:ext cx="2287545" cy="535459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真值表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邏輯閘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528"/>
          <a:stretch/>
        </p:blipFill>
        <p:spPr>
          <a:xfrm>
            <a:off x="1156385" y="1696612"/>
            <a:ext cx="6236656" cy="4786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2945" y="385703"/>
            <a:ext cx="8814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gate, NOR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的實作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80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968" y="510904"/>
            <a:ext cx="430427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b = -0.7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AND(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790304" y="510904"/>
            <a:ext cx="4180702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b = -0.2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OR(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00238" y="14157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第二章 感知器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23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66735" y="609758"/>
            <a:ext cx="4205415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([-0.5, -0.5])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 = 0.7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NAND(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2401" y="609758"/>
            <a:ext cx="430427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-0.7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AND(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44164" y="146907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第二章 感知器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57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921" y="741563"/>
            <a:ext cx="4180702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b = -0.2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OR(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00238" y="14157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第二章 感知器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2618" y="741563"/>
            <a:ext cx="4180702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# coding: utf-8</a:t>
            </a:r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numpy</a:t>
            </a:r>
            <a:r>
              <a:rPr lang="en-US" altLang="zh-TW" sz="2000" dirty="0" smtClean="0"/>
              <a:t> as np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altLang="zh-TW" sz="2000" dirty="0" smtClean="0"/>
              <a:t>(x1, x2):</a:t>
            </a:r>
          </a:p>
          <a:p>
            <a:r>
              <a:rPr lang="en-US" altLang="zh-TW" sz="2000" dirty="0" smtClean="0"/>
              <a:t>    x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([x1, x2])</a:t>
            </a:r>
          </a:p>
          <a:p>
            <a:r>
              <a:rPr lang="en-US" altLang="zh-TW" sz="2000" dirty="0" smtClean="0"/>
              <a:t>    w = 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([0.5, 0.5])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b = 0.2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np.sum</a:t>
            </a:r>
            <a:r>
              <a:rPr lang="en-US" altLang="zh-TW" sz="2000" dirty="0" smtClean="0"/>
              <a:t>(w*x) + b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&lt;= 0:</a:t>
            </a:r>
          </a:p>
          <a:p>
            <a:r>
              <a:rPr lang="en-US" altLang="zh-TW" sz="2000" dirty="0" smtClean="0"/>
              <a:t>        return 0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1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for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 in [(0, 0), (1, 0), (0, 1), (1, 1)]:</a:t>
            </a:r>
          </a:p>
          <a:p>
            <a:r>
              <a:rPr lang="en-US" altLang="zh-TW" sz="2000" dirty="0" smtClean="0"/>
              <a:t>        y = NOR(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[0], 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[1])</a:t>
            </a:r>
          </a:p>
          <a:p>
            <a:r>
              <a:rPr lang="en-US" altLang="zh-TW" sz="2000" dirty="0" smtClean="0"/>
              <a:t>        print(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xs</a:t>
            </a:r>
            <a:r>
              <a:rPr lang="en-US" altLang="zh-TW" sz="2000" dirty="0" smtClean="0"/>
              <a:t>) + " -&gt; " +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(y))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876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72651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類神經網路起手式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感知</a:t>
            </a:r>
            <a:r>
              <a:rPr lang="zh-TW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with a single Perceptron</a:t>
            </a:r>
          </a:p>
        </p:txBody>
      </p:sp>
    </p:spTree>
    <p:extLst>
      <p:ext uri="{BB962C8B-B14F-4D97-AF65-F5344CB8AC3E}">
        <p14:creationId xmlns:p14="http://schemas.microsoft.com/office/powerpoint/2010/main" val="352819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710" y="768781"/>
            <a:ext cx="4033966" cy="837598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真值表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邏輯閘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94" y="1758779"/>
            <a:ext cx="8188649" cy="43032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4574" y="1869990"/>
            <a:ext cx="4514335" cy="4110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50694" y="1869989"/>
            <a:ext cx="2483708" cy="41106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376087" y="1124465"/>
            <a:ext cx="2026510" cy="63431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解的出來嗎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157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r>
              <a:rPr lang="zh-TW" altLang="en-US" sz="7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Neural network</a:t>
            </a:r>
          </a:p>
          <a:p>
            <a:pPr algn="ctr"/>
            <a:r>
              <a:rPr lang="zh-TW" altLang="en-US" sz="7200" dirty="0" smtClean="0"/>
              <a:t>解</a:t>
            </a:r>
            <a:r>
              <a:rPr lang="en-US" altLang="zh-TW" sz="7200" dirty="0" smtClean="0"/>
              <a:t>XOR</a:t>
            </a:r>
            <a:r>
              <a:rPr lang="zh-TW" altLang="en-US" sz="7200" dirty="0" smtClean="0"/>
              <a:t>問題</a:t>
            </a:r>
            <a:endParaRPr lang="en-US" altLang="zh-TW" sz="7200" dirty="0"/>
          </a:p>
          <a:p>
            <a:pPr algn="ctr"/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640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7" y="4481384"/>
            <a:ext cx="1998659" cy="206789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5286" y="41120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手把手實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</a:t>
            </a:r>
          </a:p>
        </p:txBody>
      </p:sp>
      <p:pic>
        <p:nvPicPr>
          <p:cNvPr id="1028" name="Picture 4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89" y="2251676"/>
            <a:ext cx="6123438" cy="200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kera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46" y="889686"/>
            <a:ext cx="2614862" cy="9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tflearnãçåçæå°çµæ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t="28058" r="14174" b="31674"/>
          <a:stretch/>
        </p:blipFill>
        <p:spPr bwMode="auto">
          <a:xfrm>
            <a:off x="5609967" y="844377"/>
            <a:ext cx="2618508" cy="10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9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437" y="524291"/>
            <a:ext cx="50456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 coding: utf-8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and_gate</a:t>
            </a:r>
            <a:r>
              <a:rPr lang="en-US" altLang="zh-TW" sz="2400" dirty="0" smtClean="0"/>
              <a:t> import AND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or_gate</a:t>
            </a:r>
            <a:r>
              <a:rPr lang="en-US" altLang="zh-TW" sz="2400" dirty="0" smtClean="0"/>
              <a:t> import OR</a:t>
            </a:r>
          </a:p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nand_gate</a:t>
            </a:r>
            <a:r>
              <a:rPr lang="en-US" altLang="zh-TW" sz="2400" dirty="0" smtClean="0"/>
              <a:t> import NAND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XOR(x1, x2):</a:t>
            </a:r>
          </a:p>
          <a:p>
            <a:r>
              <a:rPr lang="en-US" altLang="zh-TW" sz="2400" dirty="0" smtClean="0"/>
              <a:t>    s1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</a:t>
            </a:r>
            <a:r>
              <a:rPr lang="en-US" altLang="zh-TW" sz="2400" dirty="0" smtClean="0"/>
              <a:t>(x1, x2)</a:t>
            </a:r>
          </a:p>
          <a:p>
            <a:r>
              <a:rPr lang="en-US" altLang="zh-TW" sz="2400" dirty="0" smtClean="0"/>
              <a:t>    s2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altLang="zh-TW" sz="2400" dirty="0" smtClean="0"/>
              <a:t>(x1, x2)</a:t>
            </a:r>
          </a:p>
          <a:p>
            <a:r>
              <a:rPr lang="en-US" altLang="zh-TW" sz="2400" dirty="0" smtClean="0"/>
              <a:t>    y =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TW" sz="2400" dirty="0" smtClean="0"/>
              <a:t>(s1, s2)</a:t>
            </a:r>
          </a:p>
          <a:p>
            <a:r>
              <a:rPr lang="en-US" altLang="zh-TW" sz="2400" dirty="0" smtClean="0"/>
              <a:t>    return y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if __name__ == '__main__':</a:t>
            </a:r>
          </a:p>
          <a:p>
            <a:r>
              <a:rPr lang="en-US" altLang="zh-TW" sz="2400" dirty="0" smtClean="0"/>
              <a:t>    for </a:t>
            </a:r>
            <a:r>
              <a:rPr lang="en-US" altLang="zh-TW" sz="2400" dirty="0" err="1" smtClean="0"/>
              <a:t>xs</a:t>
            </a:r>
            <a:r>
              <a:rPr lang="en-US" altLang="zh-TW" sz="2400" dirty="0" smtClean="0"/>
              <a:t> in [(0, 0), (1, 0), (0, 1), (1, 1)]:</a:t>
            </a:r>
          </a:p>
          <a:p>
            <a:r>
              <a:rPr lang="en-US" altLang="zh-TW" sz="2400" dirty="0" smtClean="0"/>
              <a:t>        y = XOR(</a:t>
            </a:r>
            <a:r>
              <a:rPr lang="en-US" altLang="zh-TW" sz="2400" dirty="0" err="1" smtClean="0"/>
              <a:t>xs</a:t>
            </a:r>
            <a:r>
              <a:rPr lang="en-US" altLang="zh-TW" sz="2400" dirty="0" smtClean="0"/>
              <a:t>[0], </a:t>
            </a:r>
            <a:r>
              <a:rPr lang="en-US" altLang="zh-TW" sz="2400" dirty="0" err="1" smtClean="0"/>
              <a:t>xs</a:t>
            </a:r>
            <a:r>
              <a:rPr lang="en-US" altLang="zh-TW" sz="2400" dirty="0" smtClean="0"/>
              <a:t>[1])</a:t>
            </a:r>
          </a:p>
          <a:p>
            <a:r>
              <a:rPr lang="en-US" altLang="zh-TW" sz="2400" dirty="0" smtClean="0"/>
              <a:t>        print(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xs</a:t>
            </a:r>
            <a:r>
              <a:rPr lang="en-US" altLang="zh-TW" sz="2400" dirty="0" smtClean="0"/>
              <a:t>) + " -&gt; " +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(y))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99092" y="154959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第二章 感知器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74" y="2897105"/>
            <a:ext cx="4721407" cy="16913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29155" b="76792"/>
          <a:stretch/>
        </p:blipFill>
        <p:spPr>
          <a:xfrm>
            <a:off x="4630099" y="611031"/>
            <a:ext cx="3898690" cy="12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27" y="1252302"/>
            <a:ext cx="8075360" cy="50249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0244" y="443469"/>
            <a:ext cx="787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多層感知機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Multilayer perceptron, MLP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62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67" y="534905"/>
            <a:ext cx="5570195" cy="53577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74" y="870185"/>
            <a:ext cx="4721407" cy="16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2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0" y="1370307"/>
            <a:ext cx="7753994" cy="43347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3482" y="517610"/>
            <a:ext cx="2836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linearly separable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850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Neural network</a:t>
            </a:r>
          </a:p>
          <a:p>
            <a:pPr algn="ctr"/>
            <a:r>
              <a:rPr lang="zh-TW" altLang="en-US" sz="7200" dirty="0" smtClean="0"/>
              <a:t>解</a:t>
            </a:r>
            <a:r>
              <a:rPr lang="en-US" altLang="zh-TW" sz="7200" dirty="0" smtClean="0"/>
              <a:t>XOR</a:t>
            </a:r>
            <a:r>
              <a:rPr lang="zh-TW" altLang="en-US" sz="7200" dirty="0" smtClean="0"/>
              <a:t>問題</a:t>
            </a:r>
            <a:endParaRPr lang="en-US" altLang="zh-TW" sz="7200" dirty="0"/>
          </a:p>
          <a:p>
            <a:pPr algn="ctr"/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4651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4" y="971858"/>
            <a:ext cx="6585757" cy="47483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33623" y="2008659"/>
            <a:ext cx="75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layer1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36314" y="2193325"/>
            <a:ext cx="75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4834" y="56823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dirty="0"/>
              <a:t>x_ = np.array([[0, 0], [1, 0], [0, 1], [1, 1]])</a:t>
            </a:r>
          </a:p>
          <a:p>
            <a:r>
              <a:rPr lang="es-ES" altLang="zh-TW" dirty="0"/>
              <a:t>y_ = np.array([[0], [1], [1], [0]])</a:t>
            </a:r>
            <a:endParaRPr lang="zh-TW" altLang="en-US" dirty="0"/>
          </a:p>
        </p:txBody>
      </p:sp>
      <p:pic>
        <p:nvPicPr>
          <p:cNvPr id="1026" name="Picture 2" descr="https://cdn-images-1.medium.com/max/1000/1*oCPFU40oqwO5YYjI6Rcx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04" y="4462388"/>
            <a:ext cx="2172176" cy="17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1221" y="438880"/>
            <a:ext cx="8236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https://colab.research.google.com/drive/1GHLKYErMpD7Kl0frAecbxmEjQFlK0HKM#scrollTo=yI7GEh2XWbOz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73952" y="1061653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x 4 x 1 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MLP 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</a:t>
            </a:r>
          </a:p>
        </p:txBody>
      </p:sp>
      <p:sp>
        <p:nvSpPr>
          <p:cNvPr id="8" name="矩形 7"/>
          <p:cNvSpPr/>
          <p:nvPr/>
        </p:nvSpPr>
        <p:spPr>
          <a:xfrm>
            <a:off x="1930796" y="1742924"/>
            <a:ext cx="4302364" cy="383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91221" y="699102"/>
            <a:ext cx="553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https://www.yueye.org/2017/xor-with-tensorflow.html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75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564" y="991253"/>
            <a:ext cx="66314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tensorflow</a:t>
            </a:r>
            <a:r>
              <a:rPr lang="en-US" altLang="zh-TW" dirty="0"/>
              <a:t> as </a:t>
            </a:r>
            <a:r>
              <a:rPr lang="en-US" altLang="zh-TW" dirty="0" err="1"/>
              <a:t>tf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data </a:t>
            </a:r>
            <a:r>
              <a:rPr lang="en-US" altLang="zh-TW" dirty="0"/>
              <a:t>= </a:t>
            </a:r>
            <a:r>
              <a:rPr lang="en-US" altLang="zh-TW" dirty="0" err="1"/>
              <a:t>tf.placeholder</a:t>
            </a:r>
            <a:r>
              <a:rPr lang="en-US" altLang="zh-TW" dirty="0"/>
              <a:t>(tf.float32, shape=(4, 2))</a:t>
            </a:r>
          </a:p>
          <a:p>
            <a:r>
              <a:rPr lang="en-US" altLang="zh-TW" dirty="0"/>
              <a:t>label = </a:t>
            </a:r>
            <a:r>
              <a:rPr lang="en-US" altLang="zh-TW" dirty="0" err="1"/>
              <a:t>tf.placeholder</a:t>
            </a:r>
            <a:r>
              <a:rPr lang="en-US" altLang="zh-TW" dirty="0"/>
              <a:t>(tf.float32, shape=(4, 1))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with </a:t>
            </a:r>
            <a:r>
              <a:rPr lang="en-US" altLang="zh-TW" dirty="0" err="1"/>
              <a:t>tf.variable_scope</a:t>
            </a:r>
            <a:r>
              <a:rPr lang="en-US" altLang="zh-TW" dirty="0"/>
              <a:t>('layer1') as scope:</a:t>
            </a:r>
          </a:p>
          <a:p>
            <a:r>
              <a:rPr lang="en-US" altLang="zh-TW" dirty="0"/>
              <a:t>  weight = </a:t>
            </a:r>
            <a:r>
              <a:rPr lang="en-US" altLang="zh-TW" dirty="0" err="1"/>
              <a:t>tf.get_variable</a:t>
            </a:r>
            <a:r>
              <a:rPr lang="en-US" altLang="zh-TW" dirty="0"/>
              <a:t>(name='weight', shape=(2, 2))</a:t>
            </a:r>
          </a:p>
          <a:p>
            <a:r>
              <a:rPr lang="en-US" altLang="zh-TW" dirty="0"/>
              <a:t>  bias = </a:t>
            </a:r>
            <a:r>
              <a:rPr lang="en-US" altLang="zh-TW" dirty="0" err="1"/>
              <a:t>tf.get_variable</a:t>
            </a:r>
            <a:r>
              <a:rPr lang="en-US" altLang="zh-TW" dirty="0"/>
              <a:t>(name='bias', shape=(2,))</a:t>
            </a:r>
          </a:p>
          <a:p>
            <a:r>
              <a:rPr lang="en-US" altLang="zh-TW" dirty="0"/>
              <a:t>  x = </a:t>
            </a:r>
            <a:r>
              <a:rPr lang="en-US" altLang="zh-TW" dirty="0" err="1"/>
              <a:t>tf.nn.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sigmoid</a:t>
            </a:r>
            <a:r>
              <a:rPr lang="en-US" altLang="zh-TW" dirty="0"/>
              <a:t>(</a:t>
            </a:r>
            <a:r>
              <a:rPr lang="en-US" altLang="zh-TW" dirty="0" err="1"/>
              <a:t>tf.matmul</a:t>
            </a:r>
            <a:r>
              <a:rPr lang="en-US" altLang="zh-TW" dirty="0"/>
              <a:t>(data, weight) + bias)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with </a:t>
            </a:r>
            <a:r>
              <a:rPr lang="en-US" altLang="zh-TW" dirty="0" err="1"/>
              <a:t>tf.variable_scope</a:t>
            </a:r>
            <a:r>
              <a:rPr lang="en-US" altLang="zh-TW" dirty="0"/>
              <a:t>('layer2') as scope:</a:t>
            </a:r>
          </a:p>
          <a:p>
            <a:r>
              <a:rPr lang="en-US" altLang="zh-TW" dirty="0"/>
              <a:t>  weight = </a:t>
            </a:r>
            <a:r>
              <a:rPr lang="en-US" altLang="zh-TW" dirty="0" err="1"/>
              <a:t>tf.get_variable</a:t>
            </a:r>
            <a:r>
              <a:rPr lang="en-US" altLang="zh-TW" dirty="0"/>
              <a:t>(name='weight', shape=(2, 1))</a:t>
            </a:r>
          </a:p>
          <a:p>
            <a:r>
              <a:rPr lang="en-US" altLang="zh-TW" dirty="0"/>
              <a:t>  bias = </a:t>
            </a:r>
            <a:r>
              <a:rPr lang="en-US" altLang="zh-TW" dirty="0" err="1"/>
              <a:t>tf.get_variable</a:t>
            </a:r>
            <a:r>
              <a:rPr lang="en-US" altLang="zh-TW" dirty="0"/>
              <a:t>(name='bias', shape=(1,))</a:t>
            </a:r>
          </a:p>
          <a:p>
            <a:r>
              <a:rPr lang="en-US" altLang="zh-TW" dirty="0"/>
              <a:t>  x = </a:t>
            </a:r>
            <a:r>
              <a:rPr lang="en-US" altLang="zh-TW" dirty="0" err="1"/>
              <a:t>tf.matmul</a:t>
            </a:r>
            <a:r>
              <a:rPr lang="en-US" altLang="zh-TW" dirty="0"/>
              <a:t>(x, weight) + </a:t>
            </a:r>
            <a:r>
              <a:rPr lang="en-US" altLang="zh-TW" dirty="0" smtClean="0"/>
              <a:t>bias</a:t>
            </a:r>
          </a:p>
          <a:p>
            <a:r>
              <a:rPr lang="en-US" altLang="zh-TW" dirty="0" err="1"/>
              <a:t>preds</a:t>
            </a:r>
            <a:r>
              <a:rPr lang="en-US" altLang="zh-TW" dirty="0"/>
              <a:t> = </a:t>
            </a:r>
            <a:r>
              <a:rPr lang="en-US" altLang="zh-TW" dirty="0" err="1"/>
              <a:t>tf.nn.sigmoid</a:t>
            </a:r>
            <a:r>
              <a:rPr lang="en-US" altLang="zh-TW" dirty="0"/>
              <a:t>(x)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6025979" y="284701"/>
            <a:ext cx="311802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</p:txBody>
      </p:sp>
      <p:sp>
        <p:nvSpPr>
          <p:cNvPr id="4" name="矩形 3"/>
          <p:cNvSpPr/>
          <p:nvPr/>
        </p:nvSpPr>
        <p:spPr>
          <a:xfrm>
            <a:off x="6025979" y="866894"/>
            <a:ext cx="223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TF_XOR_GOOD.ipynb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249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6605" y="1463924"/>
            <a:ext cx="8435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loss </a:t>
            </a:r>
            <a:r>
              <a:rPr lang="en-US" altLang="zh-TW" dirty="0"/>
              <a:t>= </a:t>
            </a:r>
            <a:r>
              <a:rPr lang="en-US" altLang="zh-TW" dirty="0" err="1"/>
              <a:t>tf.reduce_mean</a:t>
            </a:r>
            <a:r>
              <a:rPr lang="en-US" altLang="zh-TW" dirty="0"/>
              <a:t>(</a:t>
            </a:r>
            <a:r>
              <a:rPr lang="en-US" altLang="zh-TW" dirty="0" err="1"/>
              <a:t>tf.nn.sigmoid_cross_entropy_with_logits</a:t>
            </a:r>
            <a:r>
              <a:rPr lang="en-US" altLang="zh-TW" dirty="0"/>
              <a:t>(labels=label, logits=x))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learning_rate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tf.placeholder</a:t>
            </a:r>
            <a:r>
              <a:rPr lang="en-US" altLang="zh-TW" dirty="0"/>
              <a:t>(tf.float32)</a:t>
            </a:r>
          </a:p>
          <a:p>
            <a:r>
              <a:rPr lang="en-US" altLang="zh-TW" dirty="0"/>
              <a:t>optimizer = </a:t>
            </a:r>
            <a:r>
              <a:rPr lang="en-US" altLang="zh-TW" dirty="0" err="1"/>
              <a:t>tf.train.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GradientDescentOptimizer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).minimize(loss)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train_data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np.array</a:t>
            </a:r>
            <a:r>
              <a:rPr lang="en-US" altLang="zh-TW" dirty="0"/>
              <a:t>([[0, 0], [0, 1], [1, 0], [1, 1]])</a:t>
            </a:r>
          </a:p>
          <a:p>
            <a:r>
              <a:rPr lang="en-US" altLang="zh-TW" dirty="0" err="1"/>
              <a:t>train_label</a:t>
            </a:r>
            <a:r>
              <a:rPr lang="en-US" altLang="zh-TW" dirty="0"/>
              <a:t> = </a:t>
            </a:r>
            <a:r>
              <a:rPr lang="en-US" altLang="zh-TW" dirty="0" err="1"/>
              <a:t>np.array</a:t>
            </a:r>
            <a:r>
              <a:rPr lang="en-US" altLang="zh-TW" dirty="0"/>
              <a:t>([[0], [1], [1], [0]])</a:t>
            </a:r>
          </a:p>
        </p:txBody>
      </p:sp>
      <p:sp>
        <p:nvSpPr>
          <p:cNvPr id="4" name="矩形 3"/>
          <p:cNvSpPr/>
          <p:nvPr/>
        </p:nvSpPr>
        <p:spPr>
          <a:xfrm>
            <a:off x="6025979" y="284701"/>
            <a:ext cx="311802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77975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936" y="1404196"/>
            <a:ext cx="7727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with </a:t>
            </a:r>
            <a:r>
              <a:rPr lang="en-US" altLang="zh-TW" dirty="0" err="1"/>
              <a:t>tf.Session</a:t>
            </a:r>
            <a:r>
              <a:rPr lang="en-US" altLang="zh-TW" dirty="0"/>
              <a:t>() as </a:t>
            </a:r>
            <a:r>
              <a:rPr lang="en-US" altLang="zh-TW" dirty="0" err="1"/>
              <a:t>sess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sess.run</a:t>
            </a:r>
            <a:r>
              <a:rPr lang="en-US" altLang="zh-TW" dirty="0"/>
              <a:t>(</a:t>
            </a:r>
            <a:r>
              <a:rPr lang="en-US" altLang="zh-TW" dirty="0" err="1"/>
              <a:t>tf.global_variables_initializer</a:t>
            </a:r>
            <a:r>
              <a:rPr lang="en-US" altLang="zh-TW" dirty="0" smtClean="0"/>
              <a:t>())</a:t>
            </a:r>
          </a:p>
          <a:p>
            <a:endParaRPr lang="en-US" altLang="zh-TW" dirty="0"/>
          </a:p>
          <a:p>
            <a:r>
              <a:rPr lang="en-US" altLang="zh-TW" dirty="0"/>
              <a:t>  for step in range(10000):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step &lt; 3000: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 &lt; 6000: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0.1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0.01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/>
              <a:t>_, l, </a:t>
            </a:r>
            <a:r>
              <a:rPr lang="en-US" altLang="zh-TW" dirty="0" err="1"/>
              <a:t>pred</a:t>
            </a:r>
            <a:r>
              <a:rPr lang="en-US" altLang="zh-TW" dirty="0"/>
              <a:t> = </a:t>
            </a:r>
            <a:r>
              <a:rPr lang="en-US" altLang="zh-TW" dirty="0" err="1"/>
              <a:t>sess.run</a:t>
            </a:r>
            <a:r>
              <a:rPr lang="en-US" altLang="zh-TW" dirty="0"/>
              <a:t>([optimizer, loss, </a:t>
            </a:r>
            <a:r>
              <a:rPr lang="en-US" altLang="zh-TW" dirty="0" err="1"/>
              <a:t>preds</a:t>
            </a:r>
            <a:r>
              <a:rPr lang="en-US" altLang="zh-TW" dirty="0"/>
              <a:t>], </a:t>
            </a:r>
            <a:endParaRPr lang="en-US" altLang="zh-TW" dirty="0" smtClean="0"/>
          </a:p>
          <a:p>
            <a:r>
              <a:rPr lang="zh-TW" altLang="en-US" dirty="0" smtClean="0"/>
              <a:t>　　</a:t>
            </a:r>
            <a:r>
              <a:rPr lang="zh-TW" altLang="en-US" dirty="0"/>
              <a:t>　</a:t>
            </a:r>
            <a:r>
              <a:rPr lang="zh-TW" altLang="en-US" dirty="0" smtClean="0"/>
              <a:t>　</a:t>
            </a:r>
            <a:r>
              <a:rPr lang="en-US" altLang="zh-TW" dirty="0" err="1" smtClean="0"/>
              <a:t>feed_dict</a:t>
            </a:r>
            <a:r>
              <a:rPr lang="en-US" altLang="zh-TW" dirty="0"/>
              <a:t>={data: </a:t>
            </a:r>
            <a:r>
              <a:rPr lang="en-US" altLang="zh-TW" dirty="0" err="1"/>
              <a:t>train_data</a:t>
            </a:r>
            <a:r>
              <a:rPr lang="en-US" altLang="zh-TW" dirty="0"/>
              <a:t>, label: </a:t>
            </a:r>
            <a:r>
              <a:rPr lang="en-US" altLang="zh-TW" dirty="0" err="1"/>
              <a:t>train_label</a:t>
            </a:r>
            <a:r>
              <a:rPr lang="en-US" altLang="zh-TW" dirty="0"/>
              <a:t>, </a:t>
            </a:r>
            <a:r>
              <a:rPr lang="en-US" altLang="zh-TW" dirty="0" err="1"/>
              <a:t>learning_rate</a:t>
            </a:r>
            <a:r>
              <a:rPr lang="en-US" altLang="zh-TW" dirty="0"/>
              <a:t>: </a:t>
            </a:r>
            <a:r>
              <a:rPr lang="en-US" altLang="zh-TW" dirty="0" err="1"/>
              <a:t>lr</a:t>
            </a:r>
            <a:r>
              <a:rPr lang="en-US" altLang="zh-TW" dirty="0"/>
              <a:t>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/>
              <a:t>if step % 500:</a:t>
            </a:r>
          </a:p>
          <a:p>
            <a:r>
              <a:rPr lang="en-US" altLang="zh-TW" dirty="0"/>
              <a:t>      print('Step: {} -&gt; Loss: {} -&gt; Predictions: {}'.format(step, l, </a:t>
            </a:r>
            <a:r>
              <a:rPr lang="en-US" altLang="zh-TW" dirty="0" err="1"/>
              <a:t>pred</a:t>
            </a:r>
            <a:r>
              <a:rPr lang="en-US" altLang="zh-TW" dirty="0"/>
              <a:t>))</a:t>
            </a:r>
          </a:p>
        </p:txBody>
      </p:sp>
      <p:sp>
        <p:nvSpPr>
          <p:cNvPr id="3" name="矩形 2"/>
          <p:cNvSpPr/>
          <p:nvPr/>
        </p:nvSpPr>
        <p:spPr>
          <a:xfrm>
            <a:off x="6025979" y="284701"/>
            <a:ext cx="311802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83836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err="1" smtClean="0">
                <a:solidFill>
                  <a:srgbClr val="FFFF00"/>
                </a:solidFill>
              </a:rPr>
              <a:t>Keras</a:t>
            </a:r>
            <a:endParaRPr lang="en-US" altLang="zh-TW" sz="7200" dirty="0" smtClean="0">
              <a:solidFill>
                <a:srgbClr val="FFFF00"/>
              </a:solidFill>
            </a:endParaRPr>
          </a:p>
          <a:p>
            <a:pPr algn="ctr"/>
            <a:r>
              <a:rPr lang="zh-TW" altLang="en-US" sz="7200" dirty="0" smtClean="0"/>
              <a:t>解</a:t>
            </a:r>
            <a:r>
              <a:rPr lang="en-US" altLang="zh-TW" sz="7200" dirty="0" smtClean="0"/>
              <a:t>XOR</a:t>
            </a:r>
            <a:r>
              <a:rPr lang="zh-TW" altLang="en-US" sz="7200" dirty="0" smtClean="0"/>
              <a:t>問題</a:t>
            </a:r>
            <a:endParaRPr lang="en-US" altLang="zh-TW" sz="7200" dirty="0"/>
          </a:p>
          <a:p>
            <a:pPr algn="ctr"/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2223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/>
              <a:t>Neural Network</a:t>
            </a:r>
            <a:endParaRPr lang="en-US" altLang="zh-TW" sz="7200" dirty="0"/>
          </a:p>
          <a:p>
            <a:pPr algn="ctr"/>
            <a:r>
              <a:rPr lang="en-US" altLang="zh-TW" sz="2400" dirty="0" smtClean="0"/>
              <a:t>From Perception to MLP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4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918" y="210215"/>
            <a:ext cx="87362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keras.layers.core</a:t>
            </a:r>
            <a:r>
              <a:rPr lang="en-US" altLang="zh-TW" dirty="0"/>
              <a:t> import Dense, Dropout, Activation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keras.optimizers</a:t>
            </a:r>
            <a:r>
              <a:rPr lang="en-US" altLang="zh-TW" dirty="0"/>
              <a:t> import SGD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 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([[0,0],[0,1],[1,0],[1,1]])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np.array</a:t>
            </a:r>
            <a:r>
              <a:rPr lang="en-US" altLang="zh-TW" dirty="0"/>
              <a:t>([[0],[1],[1],[0]])</a:t>
            </a:r>
          </a:p>
          <a:p>
            <a:endParaRPr lang="en-US" altLang="zh-TW" dirty="0"/>
          </a:p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dirty="0"/>
              <a:t>, </a:t>
            </a:r>
            <a:r>
              <a:rPr lang="en-US" altLang="zh-TW" dirty="0" err="1"/>
              <a:t>input_dim</a:t>
            </a:r>
            <a:r>
              <a:rPr lang="en-US" altLang="zh-TW" dirty="0"/>
              <a:t>=2))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(Activation('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tanh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(Activation('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sigmoid</a:t>
            </a:r>
            <a:r>
              <a:rPr lang="en-US" altLang="zh-TW" dirty="0"/>
              <a:t>'))</a:t>
            </a:r>
          </a:p>
          <a:p>
            <a:endParaRPr lang="en-US" altLang="zh-TW" dirty="0"/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 err="1"/>
              <a:t>sgd</a:t>
            </a:r>
            <a:r>
              <a:rPr lang="en-US" altLang="zh-TW" dirty="0"/>
              <a:t> = SGD(</a:t>
            </a:r>
            <a:r>
              <a:rPr lang="en-US" altLang="zh-TW" dirty="0" err="1"/>
              <a:t>lr</a:t>
            </a:r>
            <a:r>
              <a:rPr lang="en-US" altLang="zh-TW" dirty="0"/>
              <a:t>=0.1)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 optimizer=</a:t>
            </a:r>
            <a:r>
              <a:rPr lang="en-US" altLang="zh-TW" dirty="0" err="1"/>
              <a:t>sgd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en-US" altLang="zh-TW" dirty="0" err="1"/>
              <a:t>model.fit</a:t>
            </a:r>
            <a:r>
              <a:rPr lang="en-US" altLang="zh-TW" dirty="0"/>
              <a:t>(X, y, </a:t>
            </a:r>
            <a:r>
              <a:rPr lang="en-US" altLang="zh-TW" dirty="0" err="1"/>
              <a:t>show_accuracy</a:t>
            </a:r>
            <a:r>
              <a:rPr lang="en-US" altLang="zh-TW" dirty="0"/>
              <a:t>=True, </a:t>
            </a:r>
            <a:r>
              <a:rPr lang="en-US" altLang="zh-TW" dirty="0" err="1"/>
              <a:t>batch_size</a:t>
            </a:r>
            <a:r>
              <a:rPr lang="en-US" altLang="zh-TW" dirty="0"/>
              <a:t>=1, </a:t>
            </a:r>
            <a:r>
              <a:rPr lang="en-US" altLang="zh-TW" dirty="0" err="1"/>
              <a:t>nb_epoch</a:t>
            </a:r>
            <a:r>
              <a:rPr lang="en-US" altLang="zh-TW" dirty="0"/>
              <a:t>=1000)</a:t>
            </a:r>
          </a:p>
          <a:p>
            <a:r>
              <a:rPr lang="en-US" altLang="zh-TW" dirty="0" err="1"/>
              <a:t>model.fit</a:t>
            </a:r>
            <a:r>
              <a:rPr lang="en-US" altLang="zh-TW" dirty="0"/>
              <a:t>(X, y,  </a:t>
            </a:r>
            <a:r>
              <a:rPr lang="en-US" altLang="zh-TW" dirty="0" err="1"/>
              <a:t>batch_size</a:t>
            </a:r>
            <a:r>
              <a:rPr lang="en-US" altLang="zh-TW" dirty="0"/>
              <a:t>=1, </a:t>
            </a:r>
            <a:r>
              <a:rPr lang="en-US" altLang="zh-TW" dirty="0" err="1"/>
              <a:t>nb_epoch</a:t>
            </a:r>
            <a:r>
              <a:rPr lang="en-US" altLang="zh-TW" dirty="0"/>
              <a:t>=1000)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model.predict_proba</a:t>
            </a:r>
            <a:r>
              <a:rPr lang="en-US" altLang="zh-TW" dirty="0"/>
              <a:t>(X))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25979" y="284701"/>
            <a:ext cx="311802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24" y="1333500"/>
            <a:ext cx="4467169" cy="32208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56184" y="4369663"/>
            <a:ext cx="62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tanh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14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50" y="1337849"/>
            <a:ext cx="780213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</a:rPr>
              <a:t>具有學習能力的神經網路</a:t>
            </a:r>
            <a:endParaRPr lang="en-US" altLang="zh-TW" sz="5400" dirty="0" smtClean="0">
              <a:solidFill>
                <a:schemeClr val="bg1"/>
              </a:solidFill>
            </a:endParaRPr>
          </a:p>
          <a:p>
            <a:endParaRPr lang="en-US" altLang="zh-TW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  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zh-TW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8725" y="4588402"/>
            <a:ext cx="641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AI4high/NN_</a:t>
            </a:r>
            <a:r>
              <a:rPr lang="zh-TW" altLang="en-US" sz="2400" dirty="0">
                <a:solidFill>
                  <a:schemeClr val="bg1"/>
                </a:solidFill>
              </a:rPr>
              <a:t>具有學習能力的</a:t>
            </a:r>
            <a:r>
              <a:rPr lang="en-US" altLang="zh-TW" sz="2400" dirty="0">
                <a:solidFill>
                  <a:schemeClr val="bg1"/>
                </a:solidFill>
              </a:rPr>
              <a:t>Perceptron_1.ipynb</a:t>
            </a:r>
          </a:p>
        </p:txBody>
      </p:sp>
    </p:spTree>
    <p:extLst>
      <p:ext uri="{BB962C8B-B14F-4D97-AF65-F5344CB8AC3E}">
        <p14:creationId xmlns:p14="http://schemas.microsoft.com/office/powerpoint/2010/main" val="3823467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261" y="319901"/>
            <a:ext cx="5291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basics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61" y="1802144"/>
            <a:ext cx="84422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k-nearest-neighbor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k-Means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neural network with one hidden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Multinomial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Decision tree for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Decision tree for regression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72261" y="1027787"/>
            <a:ext cx="5729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8334" y="1414965"/>
            <a:ext cx="6149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所有的演算法都是從</a:t>
            </a:r>
            <a:r>
              <a:rPr lang="en-US" altLang="zh-CN" dirty="0" smtClean="0"/>
              <a:t>0</a:t>
            </a:r>
            <a:r>
              <a:rPr lang="zh-CN" altLang="en-US" dirty="0" smtClean="0"/>
              <a:t>開始實現，無需其他的機器學習庫。</a:t>
            </a:r>
          </a:p>
        </p:txBody>
      </p:sp>
    </p:spTree>
    <p:extLst>
      <p:ext uri="{BB962C8B-B14F-4D97-AF65-F5344CB8AC3E}">
        <p14:creationId xmlns:p14="http://schemas.microsoft.com/office/powerpoint/2010/main" val="1052048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0" y="1923535"/>
            <a:ext cx="3678615" cy="28472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9046" y="55056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分類問</a:t>
            </a:r>
            <a:r>
              <a:rPr lang="zh-TW" altLang="en-US" sz="4400" dirty="0"/>
              <a:t>題</a:t>
            </a:r>
            <a:endParaRPr lang="en-US" altLang="zh-TW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60" y="1804087"/>
            <a:ext cx="4059037" cy="308614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3945924" y="2776151"/>
            <a:ext cx="774357" cy="8979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08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324" y="1211133"/>
            <a:ext cx="851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https://github.com/zotroneneis/machine_learning_basics/blob/master/perceptron.ipynb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324" y="56480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具有學習能力的感知機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87859" y="2110082"/>
            <a:ext cx="81183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sklearn.datasets</a:t>
            </a:r>
            <a:r>
              <a:rPr lang="en-US" altLang="zh-TW" sz="2400" dirty="0"/>
              <a:t> import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make_blobs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sklearn.model_selection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train_test_split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np.random.seed</a:t>
            </a:r>
            <a:r>
              <a:rPr lang="en-US" altLang="zh-TW" sz="2400" dirty="0" smtClean="0"/>
              <a:t>(123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en-US" altLang="zh-TW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inline</a:t>
            </a:r>
            <a:endParaRPr lang="zh-TW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328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324" y="1211133"/>
            <a:ext cx="851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https://github.com/zotroneneis/machine_learning_basics/blob/master/perceptron.ipynb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324" y="56480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具有學習能力的感知機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16011" y="1731142"/>
            <a:ext cx="7681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X, y =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make_blobs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n_samples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=1000</a:t>
            </a:r>
            <a:r>
              <a:rPr lang="en-US" altLang="zh-TW" sz="2800" dirty="0"/>
              <a:t>, centers=2)</a:t>
            </a:r>
          </a:p>
          <a:p>
            <a:r>
              <a:rPr lang="en-US" altLang="zh-TW" sz="2800" dirty="0"/>
              <a:t>fig = </a:t>
            </a:r>
            <a:r>
              <a:rPr lang="en-US" altLang="zh-TW" sz="2800" dirty="0" err="1"/>
              <a:t>plt.figure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figsize</a:t>
            </a:r>
            <a:r>
              <a:rPr lang="en-US" altLang="zh-TW" sz="2800" dirty="0"/>
              <a:t>=(8,6))</a:t>
            </a:r>
          </a:p>
          <a:p>
            <a:r>
              <a:rPr lang="en-US" altLang="zh-TW" sz="2800" dirty="0" err="1"/>
              <a:t>plt.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n-US" altLang="zh-TW" sz="2800" dirty="0"/>
              <a:t>(X[:,0], X[:,1], c=y)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plt.title</a:t>
            </a:r>
            <a:r>
              <a:rPr lang="en-US" altLang="zh-TW" sz="2800" dirty="0"/>
              <a:t>("Dataset")</a:t>
            </a:r>
          </a:p>
          <a:p>
            <a:r>
              <a:rPr lang="en-US" altLang="zh-TW" sz="2800" dirty="0" err="1"/>
              <a:t>plt.xlabel</a:t>
            </a:r>
            <a:r>
              <a:rPr lang="en-US" altLang="zh-TW" sz="2800" dirty="0"/>
              <a:t>("First feature")</a:t>
            </a:r>
          </a:p>
          <a:p>
            <a:r>
              <a:rPr lang="en-US" altLang="zh-TW" sz="2800" dirty="0" err="1"/>
              <a:t>plt.ylabel</a:t>
            </a:r>
            <a:r>
              <a:rPr lang="en-US" altLang="zh-TW" sz="2800" dirty="0"/>
              <a:t>("Second feature")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plt.show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8" y="2891481"/>
            <a:ext cx="3678615" cy="2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5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324" y="1211133"/>
            <a:ext cx="851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https://github.com/zotroneneis/machine_learning_basics/blob/master/perceptron.ipynb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324" y="56480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具有學習能力的感知機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87859" y="2110082"/>
            <a:ext cx="81183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sklearn.datasets</a:t>
            </a:r>
            <a:r>
              <a:rPr lang="en-US" altLang="zh-TW" sz="2400" dirty="0"/>
              <a:t> import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make_blobs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sklearn.model_selection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train_test_split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np.random.seed</a:t>
            </a:r>
            <a:r>
              <a:rPr lang="en-US" altLang="zh-TW" sz="2400" dirty="0" smtClean="0"/>
              <a:t>(123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en-US" altLang="zh-TW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inline</a:t>
            </a:r>
            <a:endParaRPr lang="zh-TW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520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727" y="742601"/>
            <a:ext cx="8637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y_true</a:t>
            </a:r>
            <a:r>
              <a:rPr lang="en-US" altLang="zh-TW" sz="2800" dirty="0"/>
              <a:t> = y[:, </a:t>
            </a:r>
            <a:r>
              <a:rPr lang="en-US" altLang="zh-TW" sz="2800" dirty="0" err="1"/>
              <a:t>np.newaxis</a:t>
            </a:r>
            <a:r>
              <a:rPr lang="en-US" altLang="zh-TW" sz="2800" dirty="0"/>
              <a:t>]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X_train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X_test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y_train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y_test</a:t>
            </a:r>
            <a:r>
              <a:rPr lang="en-US" altLang="zh-TW" sz="2800" dirty="0"/>
              <a:t> = </a:t>
            </a:r>
            <a:r>
              <a:rPr lang="en-US" altLang="zh-TW" sz="2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r>
              <a:rPr lang="en-US" altLang="zh-TW" sz="2800" dirty="0"/>
              <a:t>(X, </a:t>
            </a:r>
            <a:r>
              <a:rPr lang="en-US" altLang="zh-TW" sz="2800" dirty="0" err="1"/>
              <a:t>y_true</a:t>
            </a:r>
            <a:r>
              <a:rPr lang="en-US" altLang="zh-TW" sz="2800" dirty="0"/>
              <a:t>)</a:t>
            </a:r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print(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2800" dirty="0" err="1" smtClean="0"/>
              <a:t>'Shape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X_train</a:t>
            </a:r>
            <a:r>
              <a:rPr lang="en-US" altLang="zh-TW" sz="2800" dirty="0"/>
              <a:t>: {</a:t>
            </a:r>
            <a:r>
              <a:rPr lang="en-US" altLang="zh-TW" sz="2800" dirty="0" err="1"/>
              <a:t>X_train.shape</a:t>
            </a:r>
            <a:r>
              <a:rPr lang="en-US" altLang="zh-TW" sz="2800" dirty="0"/>
              <a:t>}')</a:t>
            </a:r>
          </a:p>
          <a:p>
            <a:r>
              <a:rPr lang="en-US" altLang="zh-TW" sz="2800" dirty="0"/>
              <a:t>print(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2800" dirty="0" err="1"/>
              <a:t>'Shape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y_train</a:t>
            </a:r>
            <a:r>
              <a:rPr lang="en-US" altLang="zh-TW" sz="2800" dirty="0"/>
              <a:t>: {</a:t>
            </a:r>
            <a:r>
              <a:rPr lang="en-US" altLang="zh-TW" sz="2800" dirty="0" err="1"/>
              <a:t>y_train.shape</a:t>
            </a:r>
            <a:r>
              <a:rPr lang="en-US" altLang="zh-TW" sz="2800" dirty="0"/>
              <a:t>})')</a:t>
            </a:r>
          </a:p>
          <a:p>
            <a:r>
              <a:rPr lang="en-US" altLang="zh-TW" sz="2800" dirty="0"/>
              <a:t>print(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2800" dirty="0" err="1"/>
              <a:t>'Shape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X_test</a:t>
            </a:r>
            <a:r>
              <a:rPr lang="en-US" altLang="zh-TW" sz="2800" dirty="0"/>
              <a:t>: {</a:t>
            </a:r>
            <a:r>
              <a:rPr lang="en-US" altLang="zh-TW" sz="2800" dirty="0" err="1"/>
              <a:t>X_test.shape</a:t>
            </a:r>
            <a:r>
              <a:rPr lang="en-US" altLang="zh-TW" sz="2800" dirty="0"/>
              <a:t>}')</a:t>
            </a:r>
          </a:p>
          <a:p>
            <a:r>
              <a:rPr lang="en-US" altLang="zh-TW" sz="2800" dirty="0"/>
              <a:t>print(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2800" dirty="0" err="1"/>
              <a:t>'Shape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y_test</a:t>
            </a:r>
            <a:r>
              <a:rPr lang="en-US" altLang="zh-TW" sz="2800" dirty="0"/>
              <a:t>: {</a:t>
            </a:r>
            <a:r>
              <a:rPr lang="en-US" altLang="zh-TW" sz="2800" dirty="0" err="1"/>
              <a:t>y_test.shape</a:t>
            </a:r>
            <a:r>
              <a:rPr lang="en-US" altLang="zh-TW" sz="2800" dirty="0"/>
              <a:t>}')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6567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397" y="632940"/>
            <a:ext cx="3572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Perceptron model class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16692" y="1391820"/>
            <a:ext cx="77435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class Perceptron():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__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__(self):</a:t>
            </a:r>
          </a:p>
          <a:p>
            <a:r>
              <a:rPr lang="en-US" altLang="zh-TW" sz="2000" dirty="0"/>
              <a:t>        pass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en-US" altLang="zh-TW" sz="2000" dirty="0"/>
              <a:t>(self, X, y, </a:t>
            </a:r>
            <a:r>
              <a:rPr lang="en-US" altLang="zh-TW" sz="2000" dirty="0" err="1"/>
              <a:t>learning_rate</a:t>
            </a:r>
            <a:r>
              <a:rPr lang="en-US" altLang="zh-TW" sz="2000" dirty="0"/>
              <a:t>=0.05, </a:t>
            </a:r>
            <a:r>
              <a:rPr lang="en-US" altLang="zh-TW" sz="2000" dirty="0" err="1"/>
              <a:t>n_iters</a:t>
            </a:r>
            <a:r>
              <a:rPr lang="en-US" altLang="zh-TW" sz="2000" dirty="0"/>
              <a:t>=100):</a:t>
            </a:r>
          </a:p>
          <a:p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……………………………</a:t>
            </a:r>
            <a:endParaRPr lang="en-US" altLang="zh-TW" sz="2000" dirty="0"/>
          </a:p>
          <a:p>
            <a:r>
              <a:rPr lang="en-US" altLang="zh-TW" sz="2000" dirty="0"/>
              <a:t>        return </a:t>
            </a:r>
            <a:r>
              <a:rPr lang="en-US" altLang="zh-TW" sz="2000" dirty="0" err="1"/>
              <a:t>self.weights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self.bias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step_function</a:t>
            </a:r>
            <a:r>
              <a:rPr lang="en-US" altLang="zh-TW" sz="2000" dirty="0"/>
              <a:t>(self, x):</a:t>
            </a:r>
          </a:p>
          <a:p>
            <a:r>
              <a:rPr lang="en-US" altLang="zh-TW" sz="2000" dirty="0"/>
              <a:t>        return 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([1 if </a:t>
            </a:r>
            <a:r>
              <a:rPr lang="en-US" altLang="zh-TW" sz="2000" dirty="0" err="1"/>
              <a:t>elem</a:t>
            </a:r>
            <a:r>
              <a:rPr lang="en-US" altLang="zh-TW" sz="2000" dirty="0"/>
              <a:t> &gt;= 0 else 0 for </a:t>
            </a:r>
            <a:r>
              <a:rPr lang="en-US" altLang="zh-TW" sz="2000" dirty="0" err="1"/>
              <a:t>elem</a:t>
            </a:r>
            <a:r>
              <a:rPr lang="en-US" altLang="zh-TW" sz="2000" dirty="0"/>
              <a:t> in x])[:, </a:t>
            </a:r>
            <a:r>
              <a:rPr lang="en-US" altLang="zh-TW" sz="2000" dirty="0" err="1"/>
              <a:t>np.newaxis</a:t>
            </a:r>
            <a:r>
              <a:rPr lang="en-US" altLang="zh-TW" sz="2000" dirty="0"/>
              <a:t>]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en-US" altLang="zh-TW" sz="2000" dirty="0"/>
              <a:t>(self, X):</a:t>
            </a:r>
          </a:p>
          <a:p>
            <a:r>
              <a:rPr lang="en-US" altLang="zh-TW" sz="2000" dirty="0"/>
              <a:t>        a = np.dot(X, </a:t>
            </a:r>
            <a:r>
              <a:rPr lang="en-US" altLang="zh-TW" sz="2000" dirty="0" err="1"/>
              <a:t>self.weights</a:t>
            </a:r>
            <a:r>
              <a:rPr lang="en-US" altLang="zh-TW" sz="2000" dirty="0"/>
              <a:t>) + </a:t>
            </a:r>
            <a:r>
              <a:rPr lang="en-US" altLang="zh-TW" sz="2000" dirty="0" err="1"/>
              <a:t>self.bias</a:t>
            </a:r>
            <a:endParaRPr lang="en-US" altLang="zh-TW" sz="2000" dirty="0"/>
          </a:p>
          <a:p>
            <a:r>
              <a:rPr lang="en-US" altLang="zh-TW" sz="2000" dirty="0"/>
              <a:t>        return </a:t>
            </a:r>
            <a:r>
              <a:rPr lang="en-US" altLang="zh-TW" sz="2000" dirty="0" err="1"/>
              <a:t>self.step_function</a:t>
            </a:r>
            <a:r>
              <a:rPr lang="en-US" altLang="zh-TW" sz="2000" dirty="0"/>
              <a:t>(a)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1119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883" y="171622"/>
            <a:ext cx="3572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Perceptron model class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91981" y="1699858"/>
            <a:ext cx="80236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  </a:t>
            </a:r>
            <a:r>
              <a:rPr lang="en-US" altLang="zh-TW" sz="2800" dirty="0" err="1"/>
              <a:t>def</a:t>
            </a:r>
            <a:r>
              <a:rPr lang="en-US" altLang="zh-TW" sz="2800" dirty="0"/>
              <a:t> train(self, X, y,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learning_rate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=0.05</a:t>
            </a:r>
            <a:r>
              <a:rPr lang="en-US" altLang="zh-TW" sz="2800" dirty="0"/>
              <a:t>, </a:t>
            </a:r>
            <a:r>
              <a:rPr lang="en-US" altLang="zh-TW" sz="2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n_iters</a:t>
            </a:r>
            <a:r>
              <a:rPr lang="en-US" altLang="zh-TW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</a:t>
            </a:r>
            <a:r>
              <a:rPr lang="en-US" altLang="zh-TW" sz="2800" dirty="0"/>
              <a:t>):</a:t>
            </a:r>
          </a:p>
          <a:p>
            <a:r>
              <a:rPr lang="en-US" altLang="zh-TW" sz="2800" dirty="0"/>
              <a:t>  </a:t>
            </a:r>
            <a:endParaRPr lang="en-US" altLang="zh-TW" sz="2800" dirty="0" smtClean="0"/>
          </a:p>
          <a:p>
            <a:r>
              <a:rPr lang="en-US" altLang="zh-TW" sz="2800" dirty="0" smtClean="0"/>
              <a:t>      </a:t>
            </a:r>
            <a:r>
              <a:rPr lang="en-US" altLang="zh-TW" sz="2800" dirty="0" err="1"/>
              <a:t>n_samples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n_features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X.shape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        # Step 0: Initialize the </a:t>
            </a:r>
            <a:r>
              <a:rPr lang="en-US" altLang="zh-TW" sz="2800" dirty="0" smtClean="0"/>
              <a:t>parameters</a:t>
            </a:r>
          </a:p>
          <a:p>
            <a:endParaRPr lang="en-US" altLang="zh-TW" sz="2800" dirty="0"/>
          </a:p>
          <a:p>
            <a:r>
              <a:rPr lang="en-US" altLang="zh-TW" sz="2800" dirty="0"/>
              <a:t>        </a:t>
            </a:r>
            <a:r>
              <a:rPr lang="en-US" altLang="zh-TW" sz="2800" dirty="0" err="1"/>
              <a:t>self.weights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np.zeros</a:t>
            </a:r>
            <a:r>
              <a:rPr lang="en-US" altLang="zh-TW" sz="2800" dirty="0"/>
              <a:t>((n_features,1))</a:t>
            </a:r>
          </a:p>
          <a:p>
            <a:r>
              <a:rPr lang="en-US" altLang="zh-TW" sz="2800" dirty="0"/>
              <a:t>        </a:t>
            </a:r>
            <a:r>
              <a:rPr lang="en-US" altLang="zh-TW" sz="2800" dirty="0" err="1"/>
              <a:t>self.bias</a:t>
            </a:r>
            <a:r>
              <a:rPr lang="en-US" altLang="zh-TW" sz="2800" dirty="0"/>
              <a:t> = </a:t>
            </a:r>
            <a:r>
              <a:rPr lang="en-US" altLang="zh-TW" sz="2800" dirty="0" smtClean="0"/>
              <a:t>0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986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神經網路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08"/>
          <a:stretch/>
        </p:blipFill>
        <p:spPr>
          <a:xfrm>
            <a:off x="0" y="1886900"/>
            <a:ext cx="4432215" cy="2590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201" y="6435723"/>
            <a:ext cx="6994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ithelp.ithome.com.tw/articles/10191528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12292" y="8907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生物神經系統的結構，神經元</a:t>
            </a:r>
            <a:r>
              <a:rPr lang="en-US" altLang="zh-TW" dirty="0"/>
              <a:t>(Neuron)</a:t>
            </a:r>
            <a:r>
              <a:rPr lang="zh-TW" altLang="en-US" dirty="0"/>
              <a:t>之間互相連結，由外部神經元接收信號，再層層傳導至其他神經元，最後作出反應的過程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57" y="2010324"/>
            <a:ext cx="4692993" cy="39823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50" y="1296039"/>
            <a:ext cx="164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987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883" y="171622"/>
            <a:ext cx="3572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Perceptron model class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4230" y="700972"/>
            <a:ext cx="59230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 </a:t>
            </a:r>
            <a:r>
              <a:rPr lang="en-US" altLang="zh-TW" dirty="0" err="1"/>
              <a:t>def</a:t>
            </a:r>
            <a:r>
              <a:rPr lang="en-US" altLang="zh-TW" dirty="0"/>
              <a:t> train(self, X, y, </a:t>
            </a:r>
            <a:r>
              <a:rPr lang="en-US" altLang="zh-TW" dirty="0" err="1"/>
              <a:t>learning_rate</a:t>
            </a:r>
            <a:r>
              <a:rPr lang="en-US" altLang="zh-TW" dirty="0"/>
              <a:t>=0.05, </a:t>
            </a:r>
            <a:r>
              <a:rPr lang="en-US" altLang="zh-TW" dirty="0" err="1"/>
              <a:t>n_iters</a:t>
            </a:r>
            <a:r>
              <a:rPr lang="en-US" altLang="zh-TW" dirty="0"/>
              <a:t>=100):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n_samples</a:t>
            </a:r>
            <a:r>
              <a:rPr lang="en-US" altLang="zh-TW" dirty="0"/>
              <a:t>, </a:t>
            </a:r>
            <a:r>
              <a:rPr lang="en-US" altLang="zh-TW" dirty="0" err="1"/>
              <a:t>n_features</a:t>
            </a:r>
            <a:r>
              <a:rPr lang="en-US" altLang="zh-TW" dirty="0"/>
              <a:t> = </a:t>
            </a:r>
            <a:r>
              <a:rPr lang="en-US" altLang="zh-TW" dirty="0" err="1"/>
              <a:t>X.shape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# Step 0: Initialize the parameters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self.weights</a:t>
            </a:r>
            <a:r>
              <a:rPr lang="en-US" altLang="zh-TW" dirty="0"/>
              <a:t> = </a:t>
            </a:r>
            <a:r>
              <a:rPr lang="en-US" altLang="zh-TW" dirty="0" err="1"/>
              <a:t>np.zeros</a:t>
            </a:r>
            <a:r>
              <a:rPr lang="en-US" altLang="zh-TW" dirty="0"/>
              <a:t>((n_features,1))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self.bias</a:t>
            </a:r>
            <a:r>
              <a:rPr lang="en-US" altLang="zh-TW" dirty="0"/>
              <a:t> = </a:t>
            </a:r>
            <a:r>
              <a:rPr lang="en-US" altLang="zh-TW" dirty="0" smtClean="0"/>
              <a:t>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I </a:t>
            </a:r>
            <a:r>
              <a:rPr lang="en-US" altLang="zh-TW" dirty="0"/>
              <a:t>in range(</a:t>
            </a:r>
            <a:r>
              <a:rPr lang="en-US" altLang="zh-TW" dirty="0" err="1"/>
              <a:t>n_iters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    # Step 1: Compute the activation</a:t>
            </a:r>
          </a:p>
          <a:p>
            <a:r>
              <a:rPr lang="en-US" altLang="zh-TW" dirty="0"/>
              <a:t>            a = np.dot(X, </a:t>
            </a:r>
            <a:r>
              <a:rPr lang="en-US" altLang="zh-TW" dirty="0" err="1"/>
              <a:t>self.weights</a:t>
            </a:r>
            <a:r>
              <a:rPr lang="en-US" altLang="zh-TW" dirty="0"/>
              <a:t>) + </a:t>
            </a:r>
            <a:r>
              <a:rPr lang="en-US" altLang="zh-TW" dirty="0" err="1"/>
              <a:t>self.bias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    # Step 2: Compute the output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self.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step_function</a:t>
            </a:r>
            <a:r>
              <a:rPr lang="en-US" altLang="zh-TW" dirty="0"/>
              <a:t>(a)</a:t>
            </a:r>
          </a:p>
          <a:p>
            <a:endParaRPr lang="en-US" altLang="zh-TW" dirty="0"/>
          </a:p>
          <a:p>
            <a:r>
              <a:rPr lang="en-US" altLang="zh-TW" dirty="0"/>
              <a:t>            # Step 3: Compute weight updates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delta_w</a:t>
            </a:r>
            <a:r>
              <a:rPr lang="en-US" altLang="zh-TW" dirty="0"/>
              <a:t> = </a:t>
            </a:r>
            <a:r>
              <a:rPr lang="en-US" altLang="zh-TW" dirty="0" err="1"/>
              <a:t>learning_rate</a:t>
            </a:r>
            <a:r>
              <a:rPr lang="en-US" altLang="zh-TW" dirty="0"/>
              <a:t> * np.dot(X.T, (y - </a:t>
            </a:r>
            <a:r>
              <a:rPr lang="en-US" altLang="zh-TW" dirty="0" err="1"/>
              <a:t>y_predict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delta_b</a:t>
            </a:r>
            <a:r>
              <a:rPr lang="en-US" altLang="zh-TW" dirty="0"/>
              <a:t> = </a:t>
            </a:r>
            <a:r>
              <a:rPr lang="en-US" altLang="zh-TW" dirty="0" err="1"/>
              <a:t>learning_rate</a:t>
            </a:r>
            <a:r>
              <a:rPr lang="en-US" altLang="zh-TW" dirty="0"/>
              <a:t> * </a:t>
            </a:r>
            <a:r>
              <a:rPr lang="en-US" altLang="zh-TW" dirty="0" err="1"/>
              <a:t>np.sum</a:t>
            </a:r>
            <a:r>
              <a:rPr lang="en-US" altLang="zh-TW" dirty="0"/>
              <a:t>(y - </a:t>
            </a:r>
            <a:r>
              <a:rPr lang="en-US" altLang="zh-TW" dirty="0" err="1"/>
              <a:t>y_predict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            # Step 4: Update the parameters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self.weights</a:t>
            </a:r>
            <a:r>
              <a:rPr lang="en-US" altLang="zh-TW" dirty="0"/>
              <a:t> += </a:t>
            </a:r>
            <a:r>
              <a:rPr lang="en-US" altLang="zh-TW" dirty="0" err="1"/>
              <a:t>delta_w</a:t>
            </a:r>
            <a:endParaRPr lang="en-US" altLang="zh-TW" dirty="0"/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self.bias</a:t>
            </a:r>
            <a:r>
              <a:rPr lang="en-US" altLang="zh-TW" dirty="0"/>
              <a:t> += </a:t>
            </a:r>
            <a:r>
              <a:rPr lang="en-US" altLang="zh-TW" dirty="0" err="1"/>
              <a:t>delta_b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78" y="3336325"/>
            <a:ext cx="3625282" cy="14995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64766" y="5963951"/>
            <a:ext cx="396119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W(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)=W(</a:t>
            </a:r>
            <a:r>
              <a:rPr lang="zh-TW" altLang="en-US" dirty="0" smtClean="0"/>
              <a:t>前一回</a:t>
            </a:r>
            <a:r>
              <a:rPr lang="en-US" altLang="zh-TW" dirty="0" smtClean="0"/>
              <a:t>)+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△W(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誤差變動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b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)=b(</a:t>
            </a:r>
            <a:r>
              <a:rPr lang="zh-TW" altLang="en-US" dirty="0" smtClean="0"/>
              <a:t>前一回</a:t>
            </a:r>
            <a:r>
              <a:rPr lang="en-US" altLang="zh-TW" dirty="0" smtClean="0"/>
              <a:t>)+</a:t>
            </a:r>
            <a:r>
              <a:rPr lang="en-US" altLang="zh-TW" dirty="0" smtClean="0">
                <a:latin typeface="新細明體" panose="02020500000000000000" pitchFamily="18" charset="-120"/>
              </a:rPr>
              <a:t>△b(</a:t>
            </a:r>
            <a:r>
              <a:rPr lang="zh-TW" altLang="en-US" dirty="0">
                <a:latin typeface="新細明體" panose="02020500000000000000" pitchFamily="18" charset="-120"/>
              </a:rPr>
              <a:t>誤差變動</a:t>
            </a:r>
            <a:r>
              <a:rPr lang="en-US" altLang="zh-TW" dirty="0" smtClean="0">
                <a:latin typeface="新細明體" panose="02020500000000000000" pitchFamily="18" charset="-120"/>
              </a:rPr>
              <a:t>)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099347" y="1926280"/>
            <a:ext cx="3637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return </a:t>
            </a:r>
            <a:r>
              <a:rPr lang="en-US" altLang="zh-TW" sz="2400" dirty="0" err="1" smtClean="0"/>
              <a:t>self.weights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self.bias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53737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7308" y="1929367"/>
            <a:ext cx="742229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smtClean="0"/>
              <a:t>p = Perceptron()</a:t>
            </a:r>
          </a:p>
          <a:p>
            <a:endParaRPr lang="en-US" altLang="zh-TW" sz="4400" dirty="0" smtClean="0"/>
          </a:p>
          <a:p>
            <a:r>
              <a:rPr lang="en-US" altLang="zh-TW" sz="2400" dirty="0" err="1" smtClean="0"/>
              <a:t>w_trained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b_trained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= </a:t>
            </a:r>
            <a:r>
              <a:rPr lang="en-US" altLang="zh-TW" sz="2400" dirty="0" err="1" smtClean="0"/>
              <a:t>p.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X_train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y_train,learning_rate</a:t>
            </a:r>
            <a:r>
              <a:rPr lang="en-US" altLang="zh-TW" sz="2400" dirty="0" smtClean="0"/>
              <a:t>=0.05, </a:t>
            </a:r>
            <a:r>
              <a:rPr lang="en-US" altLang="zh-TW" sz="2400" dirty="0" err="1" smtClean="0"/>
              <a:t>n_iters</a:t>
            </a:r>
            <a:r>
              <a:rPr lang="en-US" altLang="zh-TW" sz="2400" dirty="0" smtClean="0"/>
              <a:t>=500)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71044" y="608226"/>
            <a:ext cx="4034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training the model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1114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708" y="665891"/>
            <a:ext cx="19312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Testing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568410" y="2100300"/>
            <a:ext cx="80977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 err="1" smtClean="0"/>
              <a:t>y_p_train</a:t>
            </a:r>
            <a:r>
              <a:rPr lang="en-US" altLang="zh-TW" sz="4400" dirty="0" smtClean="0"/>
              <a:t> = </a:t>
            </a:r>
            <a:r>
              <a:rPr lang="en-US" altLang="zh-TW" sz="4400" dirty="0" err="1" smtClean="0"/>
              <a:t>p.predict</a:t>
            </a:r>
            <a:r>
              <a:rPr lang="en-US" altLang="zh-TW" sz="4400" dirty="0" smtClean="0"/>
              <a:t>(</a:t>
            </a:r>
            <a:r>
              <a:rPr lang="en-US" altLang="zh-TW" sz="4400" dirty="0" err="1" smtClean="0"/>
              <a:t>X_train</a:t>
            </a:r>
            <a:r>
              <a:rPr lang="en-US" altLang="zh-TW" sz="4400" dirty="0" smtClean="0"/>
              <a:t>)</a:t>
            </a:r>
          </a:p>
          <a:p>
            <a:r>
              <a:rPr lang="en-US" altLang="zh-TW" sz="4400" dirty="0" err="1" smtClean="0"/>
              <a:t>y_p_test</a:t>
            </a:r>
            <a:r>
              <a:rPr lang="en-US" altLang="zh-TW" sz="4400" dirty="0" smtClean="0"/>
              <a:t> = </a:t>
            </a:r>
            <a:r>
              <a:rPr lang="en-US" altLang="zh-TW" sz="4400" dirty="0" err="1" smtClean="0"/>
              <a:t>p.predict</a:t>
            </a:r>
            <a:r>
              <a:rPr lang="en-US" altLang="zh-TW" sz="4400" dirty="0" smtClean="0"/>
              <a:t>(</a:t>
            </a:r>
            <a:r>
              <a:rPr lang="en-US" altLang="zh-TW" sz="4400" dirty="0" err="1" smtClean="0"/>
              <a:t>X_test</a:t>
            </a:r>
            <a:r>
              <a:rPr lang="en-US" altLang="zh-TW" sz="4400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f"training</a:t>
            </a:r>
            <a:r>
              <a:rPr lang="en-US" altLang="zh-TW" dirty="0" smtClean="0"/>
              <a:t> accuracy: {100 - </a:t>
            </a:r>
            <a:r>
              <a:rPr lang="en-US" altLang="zh-TW" dirty="0" err="1" smtClean="0"/>
              <a:t>np.mean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np.abs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y_p_train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y_train</a:t>
            </a:r>
            <a:r>
              <a:rPr lang="en-US" altLang="zh-TW" dirty="0" smtClean="0"/>
              <a:t>)) * 100}%")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f"test</a:t>
            </a:r>
            <a:r>
              <a:rPr lang="en-US" altLang="zh-TW" dirty="0" smtClean="0"/>
              <a:t> accuracy: {100 - </a:t>
            </a:r>
            <a:r>
              <a:rPr lang="en-US" altLang="zh-TW" dirty="0" err="1" smtClean="0"/>
              <a:t>np.mean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np.abs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y_p_test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y_test</a:t>
            </a:r>
            <a:r>
              <a:rPr lang="en-US" altLang="zh-TW" dirty="0" smtClean="0"/>
              <a:t>)) * 100}%")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387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675" y="346147"/>
            <a:ext cx="74511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plot_hyperplane</a:t>
            </a:r>
            <a:r>
              <a:rPr lang="en-US" altLang="zh-TW" dirty="0" smtClean="0"/>
              <a:t>(X, y, weights, bias):</a:t>
            </a:r>
          </a:p>
          <a:p>
            <a:r>
              <a:rPr lang="en-US" altLang="zh-TW" dirty="0" smtClean="0"/>
              <a:t>    """</a:t>
            </a:r>
          </a:p>
          <a:p>
            <a:r>
              <a:rPr lang="en-US" altLang="zh-TW" dirty="0" smtClean="0"/>
              <a:t>    Plots the dataset and the estimated decision hyperplane</a:t>
            </a:r>
          </a:p>
          <a:p>
            <a:r>
              <a:rPr lang="en-US" altLang="zh-TW" dirty="0" smtClean="0"/>
              <a:t>    """</a:t>
            </a:r>
          </a:p>
          <a:p>
            <a:r>
              <a:rPr lang="en-US" altLang="zh-TW" dirty="0" smtClean="0"/>
              <a:t>    slope = - weights[0]/weights[1]</a:t>
            </a:r>
          </a:p>
          <a:p>
            <a:r>
              <a:rPr lang="en-US" altLang="zh-TW" dirty="0" smtClean="0"/>
              <a:t>    intercept = - bias/weights[1]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x_hyperplane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np.linspace</a:t>
            </a:r>
            <a:r>
              <a:rPr lang="en-US" altLang="zh-TW" dirty="0" smtClean="0"/>
              <a:t>(-10,10,10)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y_hyperplane</a:t>
            </a:r>
            <a:r>
              <a:rPr lang="en-US" altLang="zh-TW" dirty="0" smtClean="0"/>
              <a:t> = slope * </a:t>
            </a:r>
            <a:r>
              <a:rPr lang="en-US" altLang="zh-TW" dirty="0" err="1" smtClean="0"/>
              <a:t>x_hyperplane</a:t>
            </a:r>
            <a:r>
              <a:rPr lang="en-US" altLang="zh-TW" dirty="0" smtClean="0"/>
              <a:t> + intercept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fig = </a:t>
            </a:r>
            <a:r>
              <a:rPr lang="en-US" altLang="zh-TW" dirty="0" err="1" smtClean="0"/>
              <a:t>plt.figure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=(8,6))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plt.scatter</a:t>
            </a:r>
            <a:r>
              <a:rPr lang="en-US" altLang="zh-TW" dirty="0" smtClean="0"/>
              <a:t>(X[:,0], X[:,1], c=y)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x_hyperplane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y_hyperplane</a:t>
            </a:r>
            <a:r>
              <a:rPr lang="en-US" altLang="zh-TW" dirty="0" smtClean="0"/>
              <a:t>, '-')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plt.title</a:t>
            </a:r>
            <a:r>
              <a:rPr lang="en-US" altLang="zh-TW" dirty="0" smtClean="0"/>
              <a:t>("Dataset and fitted decision hyperplane")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plt.xlabel</a:t>
            </a:r>
            <a:r>
              <a:rPr lang="en-US" altLang="zh-TW" dirty="0" smtClean="0"/>
              <a:t>("First feature")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plt.ylabel</a:t>
            </a:r>
            <a:r>
              <a:rPr lang="en-US" altLang="zh-TW" dirty="0" smtClean="0"/>
              <a:t>("Second feature")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75" y="5847491"/>
            <a:ext cx="6544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plot_hyperplane</a:t>
            </a:r>
            <a:r>
              <a:rPr lang="en-US" altLang="zh-TW" sz="2800" dirty="0" smtClean="0"/>
              <a:t>(X, y, </a:t>
            </a:r>
            <a:r>
              <a:rPr lang="en-US" altLang="zh-TW" sz="2800" dirty="0" err="1" smtClean="0"/>
              <a:t>w_trained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b_trained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320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err="1" smtClean="0"/>
              <a:t>Tensorflow</a:t>
            </a:r>
            <a:endParaRPr lang="en-US" altLang="zh-TW" sz="7200" dirty="0" smtClean="0"/>
          </a:p>
          <a:p>
            <a:pPr algn="ctr"/>
            <a:r>
              <a:rPr lang="en-US" altLang="zh-TW" sz="7200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74342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3" y="260852"/>
            <a:ext cx="2286198" cy="281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7545" y="54349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TensorFlow</a:t>
            </a:r>
            <a:r>
              <a:rPr lang="zh-TW" altLang="en-US" dirty="0"/>
              <a:t>機器學習實戰</a:t>
            </a:r>
            <a:r>
              <a:rPr lang="zh-TW" altLang="en-US" dirty="0" smtClean="0"/>
              <a:t>指南</a:t>
            </a:r>
            <a:endParaRPr lang="zh-TW" altLang="en-US" dirty="0"/>
          </a:p>
          <a:p>
            <a:r>
              <a:rPr lang="en-US" altLang="zh-TW" dirty="0" smtClean="0"/>
              <a:t>(</a:t>
            </a:r>
            <a:r>
              <a:rPr lang="zh-TW" altLang="en-US" dirty="0"/>
              <a:t>美</a:t>
            </a:r>
            <a:r>
              <a:rPr lang="en-US" altLang="zh-TW" dirty="0"/>
              <a:t>)</a:t>
            </a:r>
            <a:r>
              <a:rPr lang="zh-TW" altLang="en-US" dirty="0"/>
              <a:t>尼克</a:t>
            </a:r>
            <a:r>
              <a:rPr lang="en-US" altLang="zh-TW" dirty="0"/>
              <a:t>‧</a:t>
            </a:r>
            <a:r>
              <a:rPr lang="zh-TW" altLang="en-US" dirty="0"/>
              <a:t>麥克盧</a:t>
            </a:r>
            <a:r>
              <a:rPr lang="zh-TW" altLang="en-US" dirty="0" smtClean="0"/>
              <a:t>爾</a:t>
            </a:r>
            <a:r>
              <a:rPr lang="zh-TW" altLang="en-US" dirty="0"/>
              <a:t> </a:t>
            </a:r>
            <a:r>
              <a:rPr lang="zh-TW" altLang="en-US" dirty="0" smtClean="0"/>
              <a:t> 機械工業</a:t>
            </a:r>
            <a:endParaRPr lang="en-US" altLang="zh-TW" dirty="0" smtClean="0"/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github.com/nfmcclure/tensorflow_cookbook</a:t>
            </a:r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4" y="1906038"/>
            <a:ext cx="2183255" cy="29779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49040" y="156802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第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章 神經網路演算法 </a:t>
            </a:r>
            <a:r>
              <a:rPr lang="en-US" altLang="zh-CN" sz="1400" dirty="0" smtClean="0"/>
              <a:t>109</a:t>
            </a:r>
            <a:endParaRPr lang="en-US" altLang="zh-CN" sz="1400" dirty="0"/>
          </a:p>
          <a:p>
            <a:r>
              <a:rPr lang="en-US" altLang="zh-CN" sz="1400" dirty="0"/>
              <a:t>6.1 </a:t>
            </a:r>
            <a:r>
              <a:rPr lang="zh-CN" altLang="en-US" sz="1400" dirty="0" smtClean="0"/>
              <a:t>神經網路演算法基礎 </a:t>
            </a:r>
            <a:r>
              <a:rPr lang="en-US" altLang="zh-CN" sz="1400" dirty="0" smtClean="0"/>
              <a:t>109</a:t>
            </a:r>
            <a:endParaRPr lang="en-US" altLang="zh-CN" sz="1400" dirty="0"/>
          </a:p>
          <a:p>
            <a:r>
              <a:rPr lang="en-US" altLang="zh-CN" sz="1400" dirty="0"/>
              <a:t>6.2 </a:t>
            </a:r>
            <a:r>
              <a:rPr lang="zh-CN" altLang="en-US" sz="1400" dirty="0"/>
              <a:t>用</a:t>
            </a:r>
            <a:r>
              <a:rPr lang="en-US" altLang="zh-CN" sz="1400" dirty="0" err="1" smtClean="0"/>
              <a:t>TensorFlow</a:t>
            </a:r>
            <a:r>
              <a:rPr lang="zh-CN" altLang="en-US" sz="1400" dirty="0" smtClean="0"/>
              <a:t>實現門函數 </a:t>
            </a:r>
            <a:r>
              <a:rPr lang="en-US" altLang="zh-CN" sz="1400" dirty="0" smtClean="0"/>
              <a:t>110</a:t>
            </a:r>
            <a:endParaRPr lang="en-US" altLang="zh-CN" sz="1400" dirty="0"/>
          </a:p>
          <a:p>
            <a:r>
              <a:rPr lang="en-US" altLang="zh-CN" sz="1400" dirty="0"/>
              <a:t>6.3 </a:t>
            </a:r>
            <a:r>
              <a:rPr lang="zh-CN" altLang="en-US" sz="1400" dirty="0" smtClean="0"/>
              <a:t>使用門函數和激勵函數 </a:t>
            </a:r>
            <a:r>
              <a:rPr lang="en-US" altLang="zh-CN" sz="1400" dirty="0" smtClean="0"/>
              <a:t>113</a:t>
            </a:r>
            <a:endParaRPr lang="en-US" altLang="zh-CN" sz="1400" dirty="0"/>
          </a:p>
          <a:p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CN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實現單層神經網路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dirty="0"/>
              <a:t>6.5 </a:t>
            </a:r>
            <a:r>
              <a:rPr lang="zh-CN" altLang="en-US" sz="1400" dirty="0"/>
              <a:t>用</a:t>
            </a:r>
            <a:r>
              <a:rPr lang="en-US" altLang="zh-CN" sz="1400" dirty="0" err="1" smtClean="0"/>
              <a:t>TensorFlow</a:t>
            </a:r>
            <a:r>
              <a:rPr lang="zh-CN" altLang="en-US" sz="1400" dirty="0" smtClean="0"/>
              <a:t>實現神經網路常見層 </a:t>
            </a:r>
            <a:r>
              <a:rPr lang="en-US" altLang="zh-CN" sz="1400" dirty="0" smtClean="0"/>
              <a:t>120</a:t>
            </a:r>
            <a:endParaRPr lang="en-US" altLang="zh-CN" sz="1400" dirty="0"/>
          </a:p>
          <a:p>
            <a:r>
              <a:rPr lang="en-US" altLang="zh-CN" sz="1400" dirty="0"/>
              <a:t>6.6 </a:t>
            </a:r>
            <a:r>
              <a:rPr lang="zh-CN" altLang="en-US" sz="1400" dirty="0"/>
              <a:t>用</a:t>
            </a:r>
            <a:r>
              <a:rPr lang="en-US" altLang="zh-CN" sz="1400" dirty="0" err="1" smtClean="0"/>
              <a:t>TensorFlow</a:t>
            </a:r>
            <a:r>
              <a:rPr lang="zh-CN" altLang="en-US" sz="1400" dirty="0" smtClean="0"/>
              <a:t>實現多層神經網路 </a:t>
            </a:r>
            <a:r>
              <a:rPr lang="en-US" altLang="zh-CN" sz="1400" dirty="0" smtClean="0"/>
              <a:t>126</a:t>
            </a:r>
            <a:endParaRPr lang="en-US" altLang="zh-CN" sz="1400" dirty="0"/>
          </a:p>
          <a:p>
            <a:r>
              <a:rPr lang="en-US" altLang="zh-CN" sz="1400" dirty="0"/>
              <a:t>6.7 </a:t>
            </a:r>
            <a:r>
              <a:rPr lang="zh-CN" altLang="en-US" sz="1400" dirty="0" smtClean="0"/>
              <a:t>線性預測模型的優化 </a:t>
            </a:r>
            <a:r>
              <a:rPr lang="en-US" altLang="zh-CN" sz="1400" dirty="0" smtClean="0"/>
              <a:t>131</a:t>
            </a:r>
            <a:endParaRPr lang="en-US" altLang="zh-CN" sz="1400" dirty="0"/>
          </a:p>
          <a:p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6.8 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CN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基於神經網路實現井字棋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783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29440" y="2767629"/>
            <a:ext cx="628511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</a:p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15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283" y="357403"/>
            <a:ext cx="5529468" cy="928215"/>
          </a:xfrm>
        </p:spPr>
        <p:txBody>
          <a:bodyPr/>
          <a:lstStyle/>
          <a:p>
            <a:r>
              <a:rPr lang="zh-TW" altLang="en-US" dirty="0" smtClean="0"/>
              <a:t>模型化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類</a:t>
            </a:r>
            <a:r>
              <a:rPr lang="zh-TW" altLang="en-US" dirty="0" smtClean="0">
                <a:sym typeface="Wingdings" panose="05000000000000000000" pitchFamily="2" charset="2"/>
              </a:rPr>
              <a:t>神經網路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9090" y="1077782"/>
            <a:ext cx="3799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感知機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7440" y="172737"/>
            <a:ext cx="309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neural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(ANN)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4817" y="2007791"/>
            <a:ext cx="1474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8553" y="2054714"/>
            <a:ext cx="199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激活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 function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93495" y="4624671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Bias(</a:t>
            </a:r>
            <a:r>
              <a:rPr lang="zh-TW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偏權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en-US" altLang="zh-TW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1236208" y="2187255"/>
            <a:ext cx="5562406" cy="3332833"/>
            <a:chOff x="1201811" y="2201229"/>
            <a:chExt cx="5562406" cy="3332833"/>
          </a:xfrm>
        </p:grpSpPr>
        <p:grpSp>
          <p:nvGrpSpPr>
            <p:cNvPr id="14" name="群組 13"/>
            <p:cNvGrpSpPr/>
            <p:nvPr/>
          </p:nvGrpSpPr>
          <p:grpSpPr>
            <a:xfrm>
              <a:off x="1201811" y="2201229"/>
              <a:ext cx="5562406" cy="3332833"/>
              <a:chOff x="8005971" y="2065789"/>
              <a:chExt cx="5562406" cy="3332833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9759850" y="2708920"/>
                <a:ext cx="1080120" cy="108012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8005971" y="2065789"/>
                <a:ext cx="5562406" cy="3332833"/>
                <a:chOff x="8005971" y="2065789"/>
                <a:chExt cx="5562406" cy="3332833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9876303" y="2987370"/>
                  <a:ext cx="8883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smtClean="0"/>
                    <a:t>SUM</a:t>
                  </a:r>
                  <a:endParaRPr lang="zh-TW" altLang="en-US" sz="2800" dirty="0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11927638" y="2961993"/>
                  <a:ext cx="2936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smtClean="0"/>
                    <a:t>f</a:t>
                  </a:r>
                  <a:endParaRPr lang="zh-TW" altLang="en-US" sz="2800"/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8046579" y="206578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X</a:t>
                  </a:r>
                  <a:r>
                    <a:rPr lang="en-US" altLang="zh-TW" dirty="0" smtClean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8005971" y="286294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X</a:t>
                  </a:r>
                  <a:r>
                    <a:rPr lang="en-US" altLang="zh-TW" dirty="0" smtClean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8055313" y="4477872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X</a:t>
                  </a:r>
                  <a:r>
                    <a:rPr lang="en-US" altLang="zh-TW" dirty="0" err="1" smtClean="0"/>
                    <a:t>n</a:t>
                  </a:r>
                  <a:endParaRPr lang="zh-TW" altLang="en-US" dirty="0"/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9145663" y="2168226"/>
                  <a:ext cx="506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W</a:t>
                  </a:r>
                  <a:r>
                    <a:rPr lang="en-US" altLang="zh-TW" dirty="0" smtClean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8932042" y="2784883"/>
                  <a:ext cx="506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W</a:t>
                  </a:r>
                  <a:r>
                    <a:rPr lang="en-US" altLang="zh-TW" dirty="0" smtClean="0"/>
                    <a:t>2</a:t>
                  </a:r>
                  <a:endParaRPr lang="zh-TW" altLang="en-US" dirty="0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9000011" y="3789040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W</a:t>
                  </a:r>
                  <a:r>
                    <a:rPr lang="en-US" altLang="zh-TW" dirty="0" err="1" smtClean="0"/>
                    <a:t>n</a:t>
                  </a:r>
                  <a:endParaRPr lang="zh-TW" altLang="en-US" dirty="0"/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10068967" y="4176666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mtClean="0"/>
                    <a:t>b</a:t>
                  </a:r>
                  <a:endParaRPr lang="zh-TW" altLang="en-US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13271501" y="2768746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Y</a:t>
                  </a:r>
                  <a:endParaRPr lang="zh-TW" altLang="en-US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1594654" y="2769160"/>
                  <a:ext cx="959639" cy="959639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/>
                <p:cNvSpPr/>
                <p:nvPr/>
              </p:nvSpPr>
              <p:spPr>
                <a:xfrm>
                  <a:off x="8491108" y="2072446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/>
                <p:cNvSpPr/>
                <p:nvPr/>
              </p:nvSpPr>
              <p:spPr>
                <a:xfrm>
                  <a:off x="8456124" y="2943334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橢圓 29"/>
                <p:cNvSpPr/>
                <p:nvPr/>
              </p:nvSpPr>
              <p:spPr>
                <a:xfrm>
                  <a:off x="8576691" y="4545998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橢圓 30"/>
                <p:cNvSpPr/>
                <p:nvPr/>
              </p:nvSpPr>
              <p:spPr>
                <a:xfrm>
                  <a:off x="9834562" y="4731591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2" name="直線單箭頭接點 31"/>
                <p:cNvCxnSpPr>
                  <a:stCxn id="28" idx="5"/>
                </p:cNvCxnSpPr>
                <p:nvPr/>
              </p:nvCxnSpPr>
              <p:spPr>
                <a:xfrm>
                  <a:off x="8669117" y="2250455"/>
                  <a:ext cx="1169325" cy="7369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stCxn id="29" idx="6"/>
                  <a:endCxn id="15" idx="2"/>
                </p:cNvCxnSpPr>
                <p:nvPr/>
              </p:nvCxnSpPr>
              <p:spPr>
                <a:xfrm>
                  <a:off x="8664675" y="3047610"/>
                  <a:ext cx="1095175" cy="20137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/>
                <p:cNvCxnSpPr>
                  <a:stCxn id="30" idx="7"/>
                  <a:endCxn id="15" idx="3"/>
                </p:cNvCxnSpPr>
                <p:nvPr/>
              </p:nvCxnSpPr>
              <p:spPr>
                <a:xfrm flipV="1">
                  <a:off x="8754700" y="3630860"/>
                  <a:ext cx="1163330" cy="9456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單箭頭接點 34"/>
                <p:cNvCxnSpPr>
                  <a:stCxn id="31" idx="0"/>
                </p:cNvCxnSpPr>
                <p:nvPr/>
              </p:nvCxnSpPr>
              <p:spPr>
                <a:xfrm flipV="1">
                  <a:off x="9938838" y="3744900"/>
                  <a:ext cx="187073" cy="98669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>
                  <a:stCxn id="15" idx="6"/>
                  <a:endCxn id="27" idx="1"/>
                </p:cNvCxnSpPr>
                <p:nvPr/>
              </p:nvCxnSpPr>
              <p:spPr>
                <a:xfrm>
                  <a:off x="10839970" y="3248980"/>
                  <a:ext cx="754684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橢圓 36"/>
                <p:cNvSpPr/>
                <p:nvPr/>
              </p:nvSpPr>
              <p:spPr>
                <a:xfrm>
                  <a:off x="13308977" y="3119327"/>
                  <a:ext cx="208551" cy="208551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文字方塊 37"/>
                <p:cNvSpPr txBox="1"/>
                <p:nvPr/>
              </p:nvSpPr>
              <p:spPr>
                <a:xfrm>
                  <a:off x="8472415" y="3480937"/>
                  <a:ext cx="461665" cy="683842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TW" smtClean="0"/>
                    <a:t>………..</a:t>
                  </a:r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795969" y="50292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mtClean="0"/>
                    <a:t>1</a:t>
                  </a:r>
                  <a:endParaRPr lang="zh-TW" altLang="en-US"/>
                </a:p>
              </p:txBody>
            </p:sp>
          </p:grpSp>
        </p:grpSp>
        <p:cxnSp>
          <p:nvCxnSpPr>
            <p:cNvPr id="40" name="直線單箭頭接點 39"/>
            <p:cNvCxnSpPr/>
            <p:nvPr/>
          </p:nvCxnSpPr>
          <p:spPr>
            <a:xfrm>
              <a:off x="5750133" y="3367715"/>
              <a:ext cx="7546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左大括弧 3"/>
          <p:cNvSpPr/>
          <p:nvPr/>
        </p:nvSpPr>
        <p:spPr>
          <a:xfrm>
            <a:off x="1049772" y="2109297"/>
            <a:ext cx="229066" cy="2986212"/>
          </a:xfrm>
          <a:prstGeom prst="leftBrace">
            <a:avLst>
              <a:gd name="adj1" fmla="val 3328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5357" y="2649301"/>
            <a:ext cx="1000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32364" y="2854262"/>
            <a:ext cx="1383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489241" y="3798481"/>
                <a:ext cx="2552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36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sz="3600" i="1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altLang="zh-TW" sz="36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41" y="3798481"/>
                <a:ext cx="255275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88280" y="5526294"/>
                <a:ext cx="5461560" cy="832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1+…+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𝑋𝑛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+1∗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altLang="zh-TW" sz="2400" dirty="0" smtClean="0"/>
                  <a:t>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TW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TW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BR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80" y="5526294"/>
                <a:ext cx="5461560" cy="832279"/>
              </a:xfrm>
              <a:prstGeom prst="rect">
                <a:avLst/>
              </a:prstGeom>
              <a:blipFill rotWithShape="0">
                <a:blip r:embed="rId4"/>
                <a:stretch>
                  <a:fillRect t="-28676" b="-10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19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481058" y="4644756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55712" y="5666374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22" idx="1"/>
          </p:cNvCxnSpPr>
          <p:nvPr/>
        </p:nvCxnSpPr>
        <p:spPr>
          <a:xfrm flipV="1">
            <a:off x="2470495" y="465520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770626" y="4146295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957568" y="4624599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22" idx="1"/>
          </p:cNvCxnSpPr>
          <p:nvPr/>
        </p:nvCxnSpPr>
        <p:spPr>
          <a:xfrm>
            <a:off x="2478115" y="464587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2478115" y="3369669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616054" y="4395041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線單箭頭接點 24"/>
          <p:cNvCxnSpPr/>
          <p:nvPr/>
        </p:nvCxnSpPr>
        <p:spPr>
          <a:xfrm flipV="1">
            <a:off x="4867261" y="4925804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5838017" y="4341859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6" imgW="317160" imgH="215640" progId="Equation.3">
                  <p:embed/>
                </p:oleObj>
              </mc:Choice>
              <mc:Fallback>
                <p:oleObj name="方程式" r:id="rId6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017" y="4341859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121034" y="580934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bias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293978" y="5032261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Activation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06599" y="5809347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weights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178" y="1589873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Neuron</a:t>
            </a:r>
            <a:endParaRPr lang="zh-TW" altLang="en-US" sz="3200" b="1" i="1" u="sng" dirty="0"/>
          </a:p>
        </p:txBody>
      </p:sp>
      <p:grpSp>
        <p:nvGrpSpPr>
          <p:cNvPr id="20" name="群組 19"/>
          <p:cNvGrpSpPr/>
          <p:nvPr/>
        </p:nvGrpSpPr>
        <p:grpSpPr>
          <a:xfrm>
            <a:off x="3021212" y="3373346"/>
            <a:ext cx="546036" cy="537290"/>
            <a:chOff x="34511" y="3510100"/>
            <a:chExt cx="546036" cy="537290"/>
          </a:xfrm>
        </p:grpSpPr>
        <p:sp>
          <p:nvSpPr>
            <p:cNvPr id="48" name="矩形 47"/>
            <p:cNvSpPr/>
            <p:nvPr/>
          </p:nvSpPr>
          <p:spPr>
            <a:xfrm>
              <a:off x="34511" y="3510100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36079" y="355277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021212" y="4274006"/>
            <a:ext cx="546036" cy="537290"/>
            <a:chOff x="-43759" y="4374027"/>
            <a:chExt cx="546036" cy="537290"/>
          </a:xfrm>
        </p:grpSpPr>
        <p:sp>
          <p:nvSpPr>
            <p:cNvPr id="49" name="矩形 48"/>
            <p:cNvSpPr/>
            <p:nvPr/>
          </p:nvSpPr>
          <p:spPr>
            <a:xfrm>
              <a:off x="-43759" y="4374027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0" y="4424367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928091" y="5130981"/>
            <a:ext cx="715437" cy="537290"/>
            <a:chOff x="153153" y="5027301"/>
            <a:chExt cx="715437" cy="537290"/>
          </a:xfrm>
        </p:grpSpPr>
        <p:sp>
          <p:nvSpPr>
            <p:cNvPr id="50" name="矩形 49"/>
            <p:cNvSpPr/>
            <p:nvPr/>
          </p:nvSpPr>
          <p:spPr>
            <a:xfrm>
              <a:off x="252603" y="5027301"/>
              <a:ext cx="546036" cy="5372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53153" y="508790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4509542" y="576197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878659" y="3072579"/>
            <a:ext cx="546036" cy="537290"/>
            <a:chOff x="34511" y="3510100"/>
            <a:chExt cx="546036" cy="537290"/>
          </a:xfrm>
        </p:grpSpPr>
        <p:sp>
          <p:nvSpPr>
            <p:cNvPr id="52" name="矩形 51"/>
            <p:cNvSpPr/>
            <p:nvPr/>
          </p:nvSpPr>
          <p:spPr>
            <a:xfrm>
              <a:off x="34511" y="3510100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36079" y="355277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854193" y="4324346"/>
            <a:ext cx="546036" cy="537290"/>
            <a:chOff x="-43759" y="4374027"/>
            <a:chExt cx="546036" cy="537290"/>
          </a:xfrm>
        </p:grpSpPr>
        <p:sp>
          <p:nvSpPr>
            <p:cNvPr id="55" name="矩形 54"/>
            <p:cNvSpPr/>
            <p:nvPr/>
          </p:nvSpPr>
          <p:spPr>
            <a:xfrm>
              <a:off x="-43759" y="4374027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0" y="4424367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781803" y="5617559"/>
            <a:ext cx="715437" cy="537290"/>
            <a:chOff x="153153" y="5027301"/>
            <a:chExt cx="715437" cy="537290"/>
          </a:xfrm>
        </p:grpSpPr>
        <p:sp>
          <p:nvSpPr>
            <p:cNvPr id="58" name="矩形 57"/>
            <p:cNvSpPr/>
            <p:nvPr/>
          </p:nvSpPr>
          <p:spPr>
            <a:xfrm>
              <a:off x="252603" y="5027301"/>
              <a:ext cx="546036" cy="5372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53153" y="508790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sp>
        <p:nvSpPr>
          <p:cNvPr id="62" name="文字方塊 61"/>
          <p:cNvSpPr txBox="1"/>
          <p:nvPr/>
        </p:nvSpPr>
        <p:spPr>
          <a:xfrm>
            <a:off x="5259455" y="4144682"/>
            <a:ext cx="3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3543274" y="1374967"/>
            <a:ext cx="5297714" cy="2078894"/>
            <a:chOff x="3566162" y="4678338"/>
            <a:chExt cx="5297714" cy="2078894"/>
          </a:xfrm>
        </p:grpSpPr>
        <p:sp>
          <p:nvSpPr>
            <p:cNvPr id="64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1509"/>
                <a:gd name="adj2" fmla="val 90824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方程式" r:id="rId9" imgW="317160" imgH="215640" progId="Equation.3">
                      <p:embed/>
                    </p:oleObj>
                  </mc:Choice>
                  <mc:Fallback>
                    <p:oleObj name="方程式" r:id="rId9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方程式" r:id="rId11" imgW="126720" imgH="126720" progId="Equation.3">
                      <p:embed/>
                    </p:oleObj>
                  </mc:Choice>
                  <mc:Fallback>
                    <p:oleObj name="方程式" r:id="rId11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方程式" r:id="rId13" imgW="863280" imgH="393480" progId="Equation.3">
                    <p:embed/>
                  </p:oleObj>
                </mc:Choice>
                <mc:Fallback>
                  <p:oleObj name="方程式" r:id="rId13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文字方塊 66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7346491" y="4374685"/>
            <a:ext cx="87807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0.98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2" grpId="0"/>
      <p:bldP spid="7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73795" y="2645534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900697" y="226233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690403" y="263907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8" name="矩形 117"/>
          <p:cNvSpPr/>
          <p:nvPr/>
        </p:nvSpPr>
        <p:spPr>
          <a:xfrm>
            <a:off x="4676173" y="4169857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單箭頭接點 121"/>
          <p:cNvCxnSpPr/>
          <p:nvPr/>
        </p:nvCxnSpPr>
        <p:spPr>
          <a:xfrm flipV="1">
            <a:off x="4903075" y="3786657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4692781" y="416339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6852035" y="2640342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7078937" y="2257142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6868643" y="263388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30" name="矩形 129"/>
          <p:cNvSpPr/>
          <p:nvPr/>
        </p:nvSpPr>
        <p:spPr>
          <a:xfrm>
            <a:off x="6906115" y="419717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/>
          <p:cNvCxnSpPr/>
          <p:nvPr/>
        </p:nvCxnSpPr>
        <p:spPr>
          <a:xfrm flipV="1">
            <a:off x="7133017" y="381397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6922723" y="419071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89202" y="5550780"/>
                <a:ext cx="6051338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Given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, define a function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2" y="5550780"/>
                <a:ext cx="605133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588" y="4688442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a function.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71220" y="5073773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vector, output vector</a:t>
            </a:r>
            <a:endParaRPr lang="zh-TW" altLang="en-US" sz="2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681884" y="6148467"/>
            <a:ext cx="710528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network structure, define </a:t>
            </a:r>
            <a:r>
              <a:rPr lang="en-US" altLang="zh-TW" sz="2800" b="1" i="1" u="sng" dirty="0"/>
              <a:t>a function set</a:t>
            </a:r>
            <a:endParaRPr lang="zh-TW" altLang="en-US" sz="2800" b="1" i="1" u="sng" dirty="0"/>
          </a:p>
        </p:txBody>
      </p:sp>
      <p:sp>
        <p:nvSpPr>
          <p:cNvPr id="5" name="弧形箭號 (下彎) 4"/>
          <p:cNvSpPr/>
          <p:nvPr/>
        </p:nvSpPr>
        <p:spPr>
          <a:xfrm rot="18733527">
            <a:off x="368672" y="3682291"/>
            <a:ext cx="1395203" cy="701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20" grpId="0"/>
      <p:bldP spid="134" grpId="0"/>
      <p:bldP spid="138" grpId="0" animBg="1"/>
      <p:bldP spid="138" grpId="1" animBg="1"/>
      <p:bldP spid="139" grpId="0" animBg="1"/>
      <p:bldP spid="139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0" grpId="0" animBg="1"/>
      <p:bldP spid="150" grpId="1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02" grpId="0"/>
      <p:bldP spid="124" grpId="0"/>
      <p:bldP spid="128" grpId="0"/>
      <p:bldP spid="149" grpId="0"/>
      <p:bldP spid="103" grpId="0"/>
      <p:bldP spid="4" grpId="0" animBg="1"/>
      <p:bldP spid="121" grpId="0"/>
      <p:bldP spid="152" grpId="0"/>
      <p:bldP spid="152" grpId="1"/>
      <p:bldP spid="153" grpId="0"/>
      <p:bldP spid="153" grpId="1"/>
      <p:bldP spid="3" grpId="0"/>
      <p:bldP spid="101" grpId="0"/>
      <p:bldP spid="1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283" y="357403"/>
            <a:ext cx="5529468" cy="928215"/>
          </a:xfrm>
        </p:spPr>
        <p:txBody>
          <a:bodyPr/>
          <a:lstStyle/>
          <a:p>
            <a:r>
              <a:rPr lang="zh-TW" altLang="en-US" dirty="0" smtClean="0"/>
              <a:t>模型化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類</a:t>
            </a:r>
            <a:r>
              <a:rPr lang="zh-TW" altLang="en-US" dirty="0" smtClean="0">
                <a:sym typeface="Wingdings" panose="05000000000000000000" pitchFamily="2" charset="2"/>
              </a:rPr>
              <a:t>神經網路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72" y="2390906"/>
            <a:ext cx="6433622" cy="37111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0391" y="1807390"/>
            <a:ext cx="1474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2346" y="508193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2281" y="2506236"/>
            <a:ext cx="199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激活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Activation function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89090" y="1077782"/>
            <a:ext cx="3799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感知機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7440" y="172737"/>
            <a:ext cx="309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neural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(ANN)</a:t>
            </a:r>
            <a:endParaRPr lang="zh-TW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81" y="4631996"/>
            <a:ext cx="3412703" cy="16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0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0959" y="116954"/>
            <a:ext cx="787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多層感知機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Multilayer perceptron, MLP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688344" y="869104"/>
            <a:ext cx="7629481" cy="4357116"/>
            <a:chOff x="745135" y="1844824"/>
            <a:chExt cx="7629481" cy="4357116"/>
          </a:xfrm>
        </p:grpSpPr>
        <p:sp>
          <p:nvSpPr>
            <p:cNvPr id="68" name="文字方塊 67"/>
            <p:cNvSpPr txBox="1"/>
            <p:nvPr/>
          </p:nvSpPr>
          <p:spPr>
            <a:xfrm>
              <a:off x="745135" y="5156529"/>
              <a:ext cx="1193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Input layer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954895" y="1844824"/>
              <a:ext cx="7419721" cy="4357116"/>
              <a:chOff x="954895" y="1844824"/>
              <a:chExt cx="7419721" cy="4357116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954895" y="1844824"/>
                <a:ext cx="7204475" cy="3718992"/>
                <a:chOff x="954895" y="1844824"/>
                <a:chExt cx="7204475" cy="3718992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954895" y="2153034"/>
                  <a:ext cx="864096" cy="2791902"/>
                  <a:chOff x="1152307" y="2509306"/>
                  <a:chExt cx="864096" cy="2791902"/>
                </a:xfrm>
              </p:grpSpPr>
              <p:sp>
                <p:nvSpPr>
                  <p:cNvPr id="125" name="矩形 124"/>
                  <p:cNvSpPr/>
                  <p:nvPr/>
                </p:nvSpPr>
                <p:spPr>
                  <a:xfrm>
                    <a:off x="1152307" y="2509306"/>
                    <a:ext cx="864096" cy="279190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126" name="群組 125"/>
                  <p:cNvGrpSpPr/>
                  <p:nvPr/>
                </p:nvGrpSpPr>
                <p:grpSpPr>
                  <a:xfrm>
                    <a:off x="1290519" y="2736741"/>
                    <a:ext cx="581868" cy="2314254"/>
                    <a:chOff x="1290519" y="2736741"/>
                    <a:chExt cx="581868" cy="2314254"/>
                  </a:xfrm>
                </p:grpSpPr>
                <p:sp>
                  <p:nvSpPr>
                    <p:cNvPr id="127" name="橢圓 126"/>
                    <p:cNvSpPr/>
                    <p:nvPr/>
                  </p:nvSpPr>
                  <p:spPr>
                    <a:xfrm>
                      <a:off x="1296323" y="2736741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8" name="橢圓 127"/>
                    <p:cNvSpPr/>
                    <p:nvPr/>
                  </p:nvSpPr>
                  <p:spPr>
                    <a:xfrm>
                      <a:off x="1296323" y="3605836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9" name="橢圓 128"/>
                    <p:cNvSpPr/>
                    <p:nvPr/>
                  </p:nvSpPr>
                  <p:spPr>
                    <a:xfrm>
                      <a:off x="1290519" y="4474931"/>
                      <a:ext cx="576064" cy="57606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/>
                <p:cNvGrpSpPr/>
                <p:nvPr/>
              </p:nvGrpSpPr>
              <p:grpSpPr>
                <a:xfrm>
                  <a:off x="5292291" y="1844824"/>
                  <a:ext cx="864096" cy="3718992"/>
                  <a:chOff x="2195736" y="1412776"/>
                  <a:chExt cx="864096" cy="3718992"/>
                </a:xfrm>
              </p:grpSpPr>
              <p:sp>
                <p:nvSpPr>
                  <p:cNvPr id="120" name="矩形 119"/>
                  <p:cNvSpPr/>
                  <p:nvPr/>
                </p:nvSpPr>
                <p:spPr>
                  <a:xfrm>
                    <a:off x="2195736" y="1412776"/>
                    <a:ext cx="864096" cy="37189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橢圓 120"/>
                  <p:cNvSpPr/>
                  <p:nvPr/>
                </p:nvSpPr>
                <p:spPr>
                  <a:xfrm>
                    <a:off x="2339752" y="164021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2" name="橢圓 121"/>
                  <p:cNvSpPr/>
                  <p:nvPr/>
                </p:nvSpPr>
                <p:spPr>
                  <a:xfrm>
                    <a:off x="2339752" y="250930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" name="橢圓 122"/>
                  <p:cNvSpPr/>
                  <p:nvPr/>
                </p:nvSpPr>
                <p:spPr>
                  <a:xfrm>
                    <a:off x="2333948" y="337840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4" name="橢圓 123"/>
                  <p:cNvSpPr/>
                  <p:nvPr/>
                </p:nvSpPr>
                <p:spPr>
                  <a:xfrm>
                    <a:off x="2322340" y="424749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9" name="群組 78"/>
                <p:cNvGrpSpPr/>
                <p:nvPr/>
              </p:nvGrpSpPr>
              <p:grpSpPr>
                <a:xfrm>
                  <a:off x="3131840" y="1844824"/>
                  <a:ext cx="864096" cy="3718992"/>
                  <a:chOff x="2195736" y="1412776"/>
                  <a:chExt cx="864096" cy="3718992"/>
                </a:xfrm>
              </p:grpSpPr>
              <p:sp>
                <p:nvSpPr>
                  <p:cNvPr id="115" name="矩形 114"/>
                  <p:cNvSpPr/>
                  <p:nvPr/>
                </p:nvSpPr>
                <p:spPr>
                  <a:xfrm>
                    <a:off x="2195736" y="1412776"/>
                    <a:ext cx="864096" cy="37189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6" name="橢圓 115"/>
                  <p:cNvSpPr/>
                  <p:nvPr/>
                </p:nvSpPr>
                <p:spPr>
                  <a:xfrm>
                    <a:off x="2339752" y="164021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7" name="橢圓 116"/>
                  <p:cNvSpPr/>
                  <p:nvPr/>
                </p:nvSpPr>
                <p:spPr>
                  <a:xfrm>
                    <a:off x="2339752" y="250930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橢圓 117"/>
                  <p:cNvSpPr/>
                  <p:nvPr/>
                </p:nvSpPr>
                <p:spPr>
                  <a:xfrm>
                    <a:off x="2333948" y="3378401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橢圓 118"/>
                  <p:cNvSpPr/>
                  <p:nvPr/>
                </p:nvSpPr>
                <p:spPr>
                  <a:xfrm>
                    <a:off x="2322340" y="4247496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80" name="群組 79"/>
                <p:cNvGrpSpPr/>
                <p:nvPr/>
              </p:nvGrpSpPr>
              <p:grpSpPr>
                <a:xfrm>
                  <a:off x="7295274" y="3077151"/>
                  <a:ext cx="864096" cy="1062873"/>
                  <a:chOff x="6643836" y="2234753"/>
                  <a:chExt cx="864096" cy="1062873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6643836" y="2234753"/>
                    <a:ext cx="864096" cy="1062873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橢圓 113"/>
                  <p:cNvSpPr/>
                  <p:nvPr/>
                </p:nvSpPr>
                <p:spPr>
                  <a:xfrm>
                    <a:off x="6787852" y="2462188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81" name="直線單箭頭接點 80"/>
                <p:cNvCxnSpPr>
                  <a:stCxn id="127" idx="6"/>
                  <a:endCxn id="116" idx="2"/>
                </p:cNvCxnSpPr>
                <p:nvPr/>
              </p:nvCxnSpPr>
              <p:spPr>
                <a:xfrm flipV="1">
                  <a:off x="1674975" y="2360291"/>
                  <a:ext cx="1600881" cy="308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/>
                <p:cNvCxnSpPr>
                  <a:stCxn id="127" idx="6"/>
                  <a:endCxn id="117" idx="2"/>
                </p:cNvCxnSpPr>
                <p:nvPr/>
              </p:nvCxnSpPr>
              <p:spPr>
                <a:xfrm>
                  <a:off x="1674975" y="2668501"/>
                  <a:ext cx="1600881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單箭頭接點 82"/>
                <p:cNvCxnSpPr>
                  <a:endCxn id="118" idx="2"/>
                </p:cNvCxnSpPr>
                <p:nvPr/>
              </p:nvCxnSpPr>
              <p:spPr>
                <a:xfrm>
                  <a:off x="1683222" y="2699153"/>
                  <a:ext cx="1586830" cy="1399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單箭頭接點 83"/>
                <p:cNvCxnSpPr>
                  <a:endCxn id="119" idx="2"/>
                </p:cNvCxnSpPr>
                <p:nvPr/>
              </p:nvCxnSpPr>
              <p:spPr>
                <a:xfrm>
                  <a:off x="1690248" y="2693916"/>
                  <a:ext cx="1568196" cy="2273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單箭頭接點 84"/>
                <p:cNvCxnSpPr>
                  <a:stCxn id="128" idx="6"/>
                  <a:endCxn id="116" idx="2"/>
                </p:cNvCxnSpPr>
                <p:nvPr/>
              </p:nvCxnSpPr>
              <p:spPr>
                <a:xfrm flipV="1">
                  <a:off x="1674975" y="2360291"/>
                  <a:ext cx="1600881" cy="1177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單箭頭接點 85"/>
                <p:cNvCxnSpPr>
                  <a:endCxn id="117" idx="2"/>
                </p:cNvCxnSpPr>
                <p:nvPr/>
              </p:nvCxnSpPr>
              <p:spPr>
                <a:xfrm flipV="1">
                  <a:off x="1683222" y="3229386"/>
                  <a:ext cx="1592634" cy="330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單箭頭接點 86"/>
                <p:cNvCxnSpPr>
                  <a:stCxn id="128" idx="6"/>
                  <a:endCxn id="118" idx="2"/>
                </p:cNvCxnSpPr>
                <p:nvPr/>
              </p:nvCxnSpPr>
              <p:spPr>
                <a:xfrm>
                  <a:off x="1674975" y="3537596"/>
                  <a:ext cx="1595077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單箭頭接點 87"/>
                <p:cNvCxnSpPr>
                  <a:endCxn id="119" idx="2"/>
                </p:cNvCxnSpPr>
                <p:nvPr/>
              </p:nvCxnSpPr>
              <p:spPr>
                <a:xfrm>
                  <a:off x="1677877" y="3577913"/>
                  <a:ext cx="1580567" cy="1389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/>
                <p:cNvCxnSpPr>
                  <a:endCxn id="116" idx="2"/>
                </p:cNvCxnSpPr>
                <p:nvPr/>
              </p:nvCxnSpPr>
              <p:spPr>
                <a:xfrm flipV="1">
                  <a:off x="1685132" y="2360291"/>
                  <a:ext cx="1590724" cy="20439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單箭頭接點 89"/>
                <p:cNvCxnSpPr>
                  <a:stCxn id="129" idx="6"/>
                  <a:endCxn id="117" idx="2"/>
                </p:cNvCxnSpPr>
                <p:nvPr/>
              </p:nvCxnSpPr>
              <p:spPr>
                <a:xfrm flipV="1">
                  <a:off x="1669171" y="3229386"/>
                  <a:ext cx="1606685" cy="1177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單箭頭接點 90"/>
                <p:cNvCxnSpPr>
                  <a:stCxn id="129" idx="6"/>
                  <a:endCxn id="118" idx="2"/>
                </p:cNvCxnSpPr>
                <p:nvPr/>
              </p:nvCxnSpPr>
              <p:spPr>
                <a:xfrm flipV="1">
                  <a:off x="1669171" y="4098481"/>
                  <a:ext cx="1600881" cy="308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單箭頭接點 91"/>
                <p:cNvCxnSpPr>
                  <a:stCxn id="129" idx="6"/>
                  <a:endCxn id="119" idx="2"/>
                </p:cNvCxnSpPr>
                <p:nvPr/>
              </p:nvCxnSpPr>
              <p:spPr>
                <a:xfrm>
                  <a:off x="1669171" y="4406691"/>
                  <a:ext cx="1589273" cy="5608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單箭頭接點 92"/>
                <p:cNvCxnSpPr>
                  <a:stCxn id="116" idx="6"/>
                  <a:endCxn id="121" idx="2"/>
                </p:cNvCxnSpPr>
                <p:nvPr/>
              </p:nvCxnSpPr>
              <p:spPr>
                <a:xfrm>
                  <a:off x="3851920" y="2360291"/>
                  <a:ext cx="15843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單箭頭接點 93"/>
                <p:cNvCxnSpPr>
                  <a:stCxn id="116" idx="6"/>
                  <a:endCxn id="122" idx="2"/>
                </p:cNvCxnSpPr>
                <p:nvPr/>
              </p:nvCxnSpPr>
              <p:spPr>
                <a:xfrm>
                  <a:off x="3851920" y="2360291"/>
                  <a:ext cx="1584387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單箭頭接點 94"/>
                <p:cNvCxnSpPr>
                  <a:endCxn id="123" idx="2"/>
                </p:cNvCxnSpPr>
                <p:nvPr/>
              </p:nvCxnSpPr>
              <p:spPr>
                <a:xfrm>
                  <a:off x="3864456" y="2380469"/>
                  <a:ext cx="1566047" cy="17180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單箭頭接點 95"/>
                <p:cNvCxnSpPr>
                  <a:stCxn id="116" idx="6"/>
                  <a:endCxn id="124" idx="2"/>
                </p:cNvCxnSpPr>
                <p:nvPr/>
              </p:nvCxnSpPr>
              <p:spPr>
                <a:xfrm>
                  <a:off x="3851920" y="2360291"/>
                  <a:ext cx="1566975" cy="260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單箭頭接點 96"/>
                <p:cNvCxnSpPr>
                  <a:stCxn id="117" idx="6"/>
                  <a:endCxn id="121" idx="2"/>
                </p:cNvCxnSpPr>
                <p:nvPr/>
              </p:nvCxnSpPr>
              <p:spPr>
                <a:xfrm flipV="1">
                  <a:off x="3851920" y="2360291"/>
                  <a:ext cx="1584387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單箭頭接點 97"/>
                <p:cNvCxnSpPr>
                  <a:endCxn id="122" idx="2"/>
                </p:cNvCxnSpPr>
                <p:nvPr/>
              </p:nvCxnSpPr>
              <p:spPr>
                <a:xfrm flipV="1">
                  <a:off x="3864456" y="3229386"/>
                  <a:ext cx="1571851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單箭頭接點 98"/>
                <p:cNvCxnSpPr>
                  <a:endCxn id="123" idx="2"/>
                </p:cNvCxnSpPr>
                <p:nvPr/>
              </p:nvCxnSpPr>
              <p:spPr>
                <a:xfrm>
                  <a:off x="3864456" y="3249563"/>
                  <a:ext cx="1566047" cy="8489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單箭頭接點 99"/>
                <p:cNvCxnSpPr>
                  <a:endCxn id="124" idx="2"/>
                </p:cNvCxnSpPr>
                <p:nvPr/>
              </p:nvCxnSpPr>
              <p:spPr>
                <a:xfrm>
                  <a:off x="3864456" y="3229386"/>
                  <a:ext cx="1554439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單箭頭接點 100"/>
                <p:cNvCxnSpPr>
                  <a:stCxn id="118" idx="6"/>
                  <a:endCxn id="121" idx="2"/>
                </p:cNvCxnSpPr>
                <p:nvPr/>
              </p:nvCxnSpPr>
              <p:spPr>
                <a:xfrm flipV="1">
                  <a:off x="3846116" y="2360291"/>
                  <a:ext cx="1590191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單箭頭接點 101"/>
                <p:cNvCxnSpPr>
                  <a:stCxn id="118" idx="6"/>
                  <a:endCxn id="122" idx="2"/>
                </p:cNvCxnSpPr>
                <p:nvPr/>
              </p:nvCxnSpPr>
              <p:spPr>
                <a:xfrm flipV="1">
                  <a:off x="3846116" y="3229386"/>
                  <a:ext cx="1590191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單箭頭接點 102"/>
                <p:cNvCxnSpPr>
                  <a:stCxn id="118" idx="6"/>
                </p:cNvCxnSpPr>
                <p:nvPr/>
              </p:nvCxnSpPr>
              <p:spPr>
                <a:xfrm>
                  <a:off x="3846116" y="4098481"/>
                  <a:ext cx="1555492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/>
                <p:cNvCxnSpPr>
                  <a:stCxn id="118" idx="6"/>
                  <a:endCxn id="124" idx="2"/>
                </p:cNvCxnSpPr>
                <p:nvPr/>
              </p:nvCxnSpPr>
              <p:spPr>
                <a:xfrm>
                  <a:off x="3846116" y="4098481"/>
                  <a:ext cx="1572779" cy="8690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單箭頭接點 104"/>
                <p:cNvCxnSpPr>
                  <a:stCxn id="119" idx="6"/>
                  <a:endCxn id="121" idx="2"/>
                </p:cNvCxnSpPr>
                <p:nvPr/>
              </p:nvCxnSpPr>
              <p:spPr>
                <a:xfrm flipV="1">
                  <a:off x="3834508" y="2360291"/>
                  <a:ext cx="1601799" cy="2607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單箭頭接點 105"/>
                <p:cNvCxnSpPr>
                  <a:stCxn id="119" idx="6"/>
                  <a:endCxn id="122" idx="2"/>
                </p:cNvCxnSpPr>
                <p:nvPr/>
              </p:nvCxnSpPr>
              <p:spPr>
                <a:xfrm flipV="1">
                  <a:off x="3834508" y="3229386"/>
                  <a:ext cx="1601799" cy="1738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/>
                <p:cNvCxnSpPr>
                  <a:endCxn id="123" idx="2"/>
                </p:cNvCxnSpPr>
                <p:nvPr/>
              </p:nvCxnSpPr>
              <p:spPr>
                <a:xfrm flipV="1">
                  <a:off x="3851920" y="4098481"/>
                  <a:ext cx="1578583" cy="894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單箭頭接點 107"/>
                <p:cNvCxnSpPr>
                  <a:endCxn id="124" idx="2"/>
                </p:cNvCxnSpPr>
                <p:nvPr/>
              </p:nvCxnSpPr>
              <p:spPr>
                <a:xfrm flipV="1">
                  <a:off x="3851920" y="4967576"/>
                  <a:ext cx="1566975" cy="201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單箭頭接點 108"/>
                <p:cNvCxnSpPr>
                  <a:stCxn id="121" idx="6"/>
                  <a:endCxn id="114" idx="2"/>
                </p:cNvCxnSpPr>
                <p:nvPr/>
              </p:nvCxnSpPr>
              <p:spPr>
                <a:xfrm>
                  <a:off x="6012371" y="2360291"/>
                  <a:ext cx="1426919" cy="1232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單箭頭接點 109"/>
                <p:cNvCxnSpPr>
                  <a:stCxn id="122" idx="6"/>
                  <a:endCxn id="114" idx="2"/>
                </p:cNvCxnSpPr>
                <p:nvPr/>
              </p:nvCxnSpPr>
              <p:spPr>
                <a:xfrm>
                  <a:off x="6012371" y="3229386"/>
                  <a:ext cx="1426919" cy="3632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單箭頭接點 110"/>
                <p:cNvCxnSpPr>
                  <a:stCxn id="123" idx="6"/>
                  <a:endCxn id="114" idx="2"/>
                </p:cNvCxnSpPr>
                <p:nvPr/>
              </p:nvCxnSpPr>
              <p:spPr>
                <a:xfrm flipV="1">
                  <a:off x="6006567" y="3592618"/>
                  <a:ext cx="1432723" cy="5058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單箭頭接點 111"/>
                <p:cNvCxnSpPr>
                  <a:stCxn id="124" idx="6"/>
                  <a:endCxn id="114" idx="2"/>
                </p:cNvCxnSpPr>
                <p:nvPr/>
              </p:nvCxnSpPr>
              <p:spPr>
                <a:xfrm flipV="1">
                  <a:off x="5994959" y="3592618"/>
                  <a:ext cx="1444331" cy="13749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字方塊 70"/>
              <p:cNvSpPr txBox="1"/>
              <p:nvPr/>
            </p:nvSpPr>
            <p:spPr>
              <a:xfrm>
                <a:off x="2197935" y="197807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/>
                  <a:t>Wi,j</a:t>
                </a:r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4346382" y="1937678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/>
                  <a:t>Wj,k</a:t>
                </a:r>
                <a:endParaRPr lang="zh-TW" altLang="en-US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6658066" y="2409475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err="1" smtClean="0"/>
                  <a:t>Wk,l</a:t>
                </a:r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2827120" y="5832608"/>
                <a:ext cx="151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chemeClr val="accent1"/>
                    </a:solidFill>
                  </a:rPr>
                  <a:t>hidden layer 1</a:t>
                </a:r>
                <a:endParaRPr lang="zh-TW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4944190" y="5803501"/>
                <a:ext cx="1519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mtClean="0">
                    <a:solidFill>
                      <a:schemeClr val="accent1"/>
                    </a:solidFill>
                  </a:rPr>
                  <a:t>hidden layer 2</a:t>
                </a:r>
                <a:endParaRPr lang="zh-TW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039699" y="4320489"/>
                <a:ext cx="1334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92D050"/>
                    </a:solidFill>
                  </a:rPr>
                  <a:t>output layer</a:t>
                </a:r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53976" y="5005295"/>
            <a:ext cx="1228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Input layer</a:t>
            </a:r>
          </a:p>
          <a:p>
            <a:r>
              <a:rPr lang="en-US" altLang="zh-TW" dirty="0" smtClean="0"/>
              <a:t>100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130" name="矩形 129"/>
          <p:cNvSpPr/>
          <p:nvPr/>
        </p:nvSpPr>
        <p:spPr>
          <a:xfrm>
            <a:off x="2759108" y="5226220"/>
            <a:ext cx="154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 1</a:t>
            </a:r>
          </a:p>
          <a:p>
            <a:r>
              <a:rPr lang="en-US" altLang="zh-TW" dirty="0" smtClean="0"/>
              <a:t>1000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131" name="矩形 130"/>
          <p:cNvSpPr/>
          <p:nvPr/>
        </p:nvSpPr>
        <p:spPr>
          <a:xfrm>
            <a:off x="5064608" y="5196275"/>
            <a:ext cx="154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 2</a:t>
            </a:r>
          </a:p>
          <a:p>
            <a:r>
              <a:rPr lang="en-US" altLang="zh-TW" dirty="0" smtClean="0"/>
              <a:t>1000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132" name="矩形 131"/>
          <p:cNvSpPr/>
          <p:nvPr/>
        </p:nvSpPr>
        <p:spPr>
          <a:xfrm>
            <a:off x="7023861" y="4171264"/>
            <a:ext cx="1345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output layer</a:t>
            </a:r>
            <a:endParaRPr lang="zh-TW" altLang="en-US" dirty="0" smtClean="0">
              <a:solidFill>
                <a:srgbClr val="92D050"/>
              </a:solidFill>
            </a:endParaRPr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個節點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524175" y="6002040"/>
            <a:ext cx="4429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有多少個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與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參數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857139" y="4949221"/>
            <a:ext cx="22028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層與層的節點全部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都有連結的稱之為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Fully Connected Layer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(Affine)(Dense)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24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0" y="5053105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400685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3753413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92902" y="248111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5058084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Fully </a:t>
            </a:r>
            <a:r>
              <a:rPr lang="en-US" altLang="zh-TW" dirty="0"/>
              <a:t>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1999335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09458" y="1999335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6" y="3501898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4747788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2723095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19881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67108" y="262848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479807" y="253323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53323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1485103" y="311596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311596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1999335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59656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467699" y="4500315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500315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7" y="38815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728475" y="1999335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1999335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42046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31814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39679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23694" y="2751559"/>
            <a:ext cx="764983" cy="2013721"/>
            <a:chOff x="3152254" y="2522953"/>
            <a:chExt cx="764983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61545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63887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61545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61545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63887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52254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52254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2751559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08" y="2799933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2799933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28" y="2751559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0" y="3370262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370262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2751559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18" y="3530129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4744735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4" y="390205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42947" y="238323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31664" y="318145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31664" y="444768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208289" y="5979108"/>
            <a:ext cx="52390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 means many hidden layers</a:t>
            </a:r>
            <a:endParaRPr lang="zh-TW" altLang="en-US" sz="28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428534" y="2744420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394450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1856115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68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8 layers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layers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 layers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AlexNet</a:t>
            </a:r>
            <a:r>
              <a:rPr lang="en-US" altLang="zh-TW" sz="2400" dirty="0"/>
              <a:t> (2012)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VGG (2014)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GoogleNet</a:t>
            </a:r>
            <a:r>
              <a:rPr lang="en-US" altLang="zh-TW" sz="2400" dirty="0"/>
              <a:t> (2014)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16.4%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7.3%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6.7%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http://cs231n.stanford.edu/slides/winter1516_lecture8.pdf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Deep = Many hidden layers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456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AlexNet</a:t>
            </a:r>
            <a:r>
              <a:rPr lang="en-US" altLang="zh-TW" sz="2400" dirty="0"/>
              <a:t> (2012)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VGG </a:t>
            </a:r>
          </a:p>
          <a:p>
            <a:pPr algn="ctr"/>
            <a:r>
              <a:rPr lang="en-US" altLang="zh-TW" sz="2400" dirty="0"/>
              <a:t>(2014)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GoogleNet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(2014)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821" y="1715553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152 layers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3.57%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Residual Net </a:t>
            </a:r>
          </a:p>
          <a:p>
            <a:pPr algn="ctr"/>
            <a:r>
              <a:rPr lang="en-US" altLang="zh-TW" sz="2400" dirty="0"/>
              <a:t>(2015)</a:t>
            </a:r>
            <a:endParaRPr lang="zh-TW" altLang="en-US" sz="2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7182194" y="1153594"/>
            <a:ext cx="1652144" cy="5620695"/>
            <a:chOff x="7182194" y="1153594"/>
            <a:chExt cx="1652144" cy="562069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8877" y="1640939"/>
              <a:ext cx="840310" cy="4276800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458824" y="5943292"/>
              <a:ext cx="1157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Taipei</a:t>
              </a:r>
            </a:p>
            <a:p>
              <a:pPr algn="ctr"/>
              <a:r>
                <a:rPr lang="en-US" altLang="zh-TW" sz="2400" dirty="0"/>
                <a:t>101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182194" y="1153594"/>
              <a:ext cx="1652144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101 layers</a:t>
              </a:r>
              <a:endParaRPr lang="zh-TW" altLang="en-US" sz="2400" dirty="0"/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16.4%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7.3%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6.7%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Deep = Many hidden layers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831107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Special </a:t>
            </a:r>
          </a:p>
          <a:p>
            <a:pPr algn="ctr"/>
            <a:r>
              <a:rPr lang="en-US" altLang="zh-TW" sz="2400" dirty="0"/>
              <a:t>structure</a:t>
            </a:r>
            <a:endParaRPr lang="zh-TW" altLang="en-US" sz="24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813360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2649750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083573" y="3502548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969064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2116266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271940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2405927" y="271895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61220" y="271895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900875" y="2721950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143525" y="271895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3403229" y="271876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2158866" y="351792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405927" y="351747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2661220" y="351747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2900875" y="352047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3143525" y="351747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3403229" y="351728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4094850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2481721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2481721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437031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2733" y="2046177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4206954" y="2046177"/>
            <a:ext cx="1787446" cy="3908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4206954" y="3246605"/>
            <a:ext cx="1764304" cy="1266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AutoShape 2" descr="ãhandwritten digit CNN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57" y="933449"/>
            <a:ext cx="4487168" cy="4467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0375" y="5620813"/>
            <a:ext cx="1379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multiclass </a:t>
            </a:r>
          </a:p>
          <a:p>
            <a:r>
              <a:rPr lang="en-US" altLang="zh-TW" dirty="0" smtClean="0"/>
              <a:t>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316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02189" y="132756"/>
            <a:ext cx="1059068" cy="6578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" y="142875"/>
            <a:ext cx="1562100" cy="6578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3074" name="Picture 2" descr="ãhandwritten digit CN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955926"/>
            <a:ext cx="8361157" cy="19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1736" y="127364"/>
            <a:ext cx="3286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每一張手寫的數字都是</a:t>
            </a:r>
            <a:r>
              <a:rPr lang="en-US" altLang="zh-TW" sz="2400" dirty="0" smtClean="0"/>
              <a:t>28*28(=784)</a:t>
            </a:r>
            <a:endParaRPr lang="zh-TW" altLang="en-US" sz="2400" dirty="0"/>
          </a:p>
        </p:txBody>
      </p:sp>
      <p:sp>
        <p:nvSpPr>
          <p:cNvPr id="5" name="向下箭號 4"/>
          <p:cNvSpPr/>
          <p:nvPr/>
        </p:nvSpPr>
        <p:spPr>
          <a:xfrm>
            <a:off x="800100" y="2737023"/>
            <a:ext cx="709612" cy="441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394" y="4396315"/>
            <a:ext cx="18101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輸入層有</a:t>
            </a:r>
            <a:endParaRPr lang="en-US" altLang="zh-TW" sz="2800" dirty="0" smtClean="0"/>
          </a:p>
          <a:p>
            <a:r>
              <a:rPr lang="en-US" altLang="zh-TW" sz="2800" dirty="0" smtClean="0"/>
              <a:t>784</a:t>
            </a:r>
            <a:r>
              <a:rPr lang="zh-TW" altLang="en-US" sz="2800" dirty="0" smtClean="0"/>
              <a:t>個單</a:t>
            </a:r>
            <a:r>
              <a:rPr lang="zh-TW" altLang="en-US" sz="2800" dirty="0"/>
              <a:t>元</a:t>
            </a:r>
          </a:p>
        </p:txBody>
      </p:sp>
      <p:sp>
        <p:nvSpPr>
          <p:cNvPr id="8" name="左大括弧 7"/>
          <p:cNvSpPr/>
          <p:nvPr/>
        </p:nvSpPr>
        <p:spPr>
          <a:xfrm rot="16200000">
            <a:off x="4648596" y="1749218"/>
            <a:ext cx="473668" cy="6257745"/>
          </a:xfrm>
          <a:prstGeom prst="leftBrace">
            <a:avLst>
              <a:gd name="adj1" fmla="val 8333"/>
              <a:gd name="adj2" fmla="val 49239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2" y="960149"/>
            <a:ext cx="4551502" cy="17937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15035" y="626710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28*28</a:t>
            </a:r>
            <a:r>
              <a:rPr lang="zh-TW" altLang="en-US" dirty="0" smtClean="0"/>
              <a:t>矩陣來代表一張圖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27130" y="5412472"/>
            <a:ext cx="3918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網路架構設計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使用那些層</a:t>
            </a:r>
            <a:endParaRPr lang="en-US" altLang="zh-TW" dirty="0" smtClean="0"/>
          </a:p>
          <a:p>
            <a:r>
              <a:rPr lang="en-US" altLang="zh-TW" dirty="0" smtClean="0"/>
              <a:t>Convolution? Pooling? </a:t>
            </a:r>
            <a:r>
              <a:rPr lang="en-US" altLang="zh-TW" dirty="0" err="1" smtClean="0"/>
              <a:t>Dropout?Dense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1756557" y="2836887"/>
            <a:ext cx="6221627" cy="2063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47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286148"/>
            <a:ext cx="7886700" cy="320397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6" name="Picture 2" descr="01_intro_c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8" y="3490119"/>
            <a:ext cx="35541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69643" y="3337350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Convolution</a:t>
            </a:r>
            <a:r>
              <a:rPr lang="zh-TW" altLang="en-US" sz="2400" dirty="0" smtClean="0"/>
              <a:t>運算</a:t>
            </a:r>
            <a:endParaRPr lang="zh-TW" altLang="en-US" sz="2400" dirty="0"/>
          </a:p>
        </p:txBody>
      </p:sp>
      <p:pic>
        <p:nvPicPr>
          <p:cNvPr id="8" name="Picture 2" descr="Convolutional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332415"/>
            <a:ext cx="3819971" cy="16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323755" y="3799015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Ｍ</a:t>
            </a:r>
            <a:r>
              <a:rPr lang="en-US" altLang="zh-TW" dirty="0" err="1" smtClean="0"/>
              <a:t>axPooling</a:t>
            </a:r>
            <a:r>
              <a:rPr lang="zh-TW" altLang="en-US" dirty="0" smtClean="0"/>
              <a:t>運算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983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010672" y="333375"/>
                <a:ext cx="967765" cy="659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672" y="333375"/>
                <a:ext cx="967765" cy="6597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6"/>
          <a:srcRect r="60944"/>
          <a:stretch/>
        </p:blipFill>
        <p:spPr>
          <a:xfrm>
            <a:off x="7133534" y="148508"/>
            <a:ext cx="1777624" cy="1793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4696" y="333375"/>
                <a:ext cx="1042337" cy="6597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6" y="333375"/>
                <a:ext cx="1042337" cy="6597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60261" y="257175"/>
                <a:ext cx="1701941" cy="660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TW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TW" sz="4400" b="1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44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61" y="257175"/>
                <a:ext cx="1701941" cy="66016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60911" y="413429"/>
            <a:ext cx="162736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輸出層有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個單元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0-9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的機率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3921" y="3785233"/>
            <a:ext cx="1413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全部加起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來的機率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704" y="1321370"/>
            <a:ext cx="1334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機率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的就判定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是哪個數字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7096" y="247553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計算後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5723" y="0"/>
            <a:ext cx="137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真實的答案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5092" y="-36158"/>
            <a:ext cx="137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的答案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7620" y="3725338"/>
            <a:ext cx="1379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multiclass </a:t>
            </a:r>
          </a:p>
          <a:p>
            <a:r>
              <a:rPr lang="en-US" altLang="zh-TW" dirty="0" smtClean="0"/>
              <a:t>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6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2380" y="181402"/>
            <a:ext cx="922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http://www.asimovinstitute.org/neural-network-zoo/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" b="51633"/>
          <a:stretch/>
        </p:blipFill>
        <p:spPr>
          <a:xfrm>
            <a:off x="554356" y="766177"/>
            <a:ext cx="6983265" cy="574177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13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7262"/>
            <a:ext cx="9069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http://www.asimovinstitute.org/neural-network-zoo/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37117"/>
          <a:stretch/>
        </p:blipFill>
        <p:spPr>
          <a:xfrm>
            <a:off x="1401643" y="692036"/>
            <a:ext cx="5765276" cy="616313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0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激活函數</a:t>
            </a:r>
            <a:r>
              <a:rPr lang="en-US" altLang="zh-TW" dirty="0"/>
              <a:t>:Activation </a:t>
            </a:r>
            <a:r>
              <a:rPr lang="en-US" altLang="zh-TW" dirty="0" smtClean="0"/>
              <a:t>function</a:t>
            </a:r>
            <a:br>
              <a:rPr lang="en-US" altLang="zh-TW" dirty="0" smtClean="0"/>
            </a:br>
            <a:r>
              <a:rPr lang="en-US" altLang="zh-TW" dirty="0" smtClean="0"/>
              <a:t>Step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363" y="1764978"/>
            <a:ext cx="5835222" cy="43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激活函數</a:t>
            </a:r>
            <a:r>
              <a:rPr lang="en-US" altLang="zh-TW" dirty="0"/>
              <a:t>:Activation function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Sigmoid function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7"/>
          <a:stretch/>
        </p:blipFill>
        <p:spPr>
          <a:xfrm>
            <a:off x="628650" y="1823980"/>
            <a:ext cx="7944293" cy="3818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9664" y="6005554"/>
            <a:ext cx="4864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https://en.wikipedia.org/wiki/Sigmoid_function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7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753" y="282747"/>
            <a:ext cx="7886700" cy="54103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各種激</a:t>
            </a:r>
            <a:r>
              <a:rPr lang="zh-TW" altLang="en-US" dirty="0"/>
              <a:t>活函數</a:t>
            </a:r>
            <a:r>
              <a:rPr lang="en-US" altLang="zh-TW" dirty="0"/>
              <a:t>:Activation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4" y="2844252"/>
            <a:ext cx="8006791" cy="35485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59" y="852460"/>
            <a:ext cx="2414681" cy="18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185" y="266272"/>
            <a:ext cx="4033966" cy="837598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真值表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邏輯閘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80" y="1273797"/>
            <a:ext cx="8188649" cy="43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9933</TotalTime>
  <Words>2819</Words>
  <Application>Microsoft Office PowerPoint</Application>
  <PresentationFormat>如螢幕大小 (4:3)</PresentationFormat>
  <Paragraphs>625</Paragraphs>
  <Slides>59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8" baseType="lpstr">
      <vt:lpstr>宋体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AI4High::從資料科學到機器學習與人工智慧</vt:lpstr>
      <vt:lpstr>PowerPoint 簡報</vt:lpstr>
      <vt:lpstr>PowerPoint 簡報</vt:lpstr>
      <vt:lpstr>神經網路</vt:lpstr>
      <vt:lpstr>模型化類神經網路</vt:lpstr>
      <vt:lpstr>激活函數:Activation function Step Function</vt:lpstr>
      <vt:lpstr>激活函數:Activation function Sigmoid function</vt:lpstr>
      <vt:lpstr>各種激活函數:Activation function</vt:lpstr>
      <vt:lpstr>真值表[邏輯閘]</vt:lpstr>
      <vt:lpstr>PowerPoint 簡報</vt:lpstr>
      <vt:lpstr>PowerPoint 簡報</vt:lpstr>
      <vt:lpstr>PowerPoint 簡報</vt:lpstr>
      <vt:lpstr>真值表[邏輯閘]</vt:lpstr>
      <vt:lpstr>PowerPoint 簡報</vt:lpstr>
      <vt:lpstr>PowerPoint 簡報</vt:lpstr>
      <vt:lpstr>PowerPoint 簡報</vt:lpstr>
      <vt:lpstr>PowerPoint 簡報</vt:lpstr>
      <vt:lpstr>真值表[邏輯閘]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模型化類神經網路</vt:lpstr>
      <vt:lpstr>Neural Network </vt:lpstr>
      <vt:lpstr>Fully Connect Feedforward Network</vt:lpstr>
      <vt:lpstr>PowerPoint 簡報</vt:lpstr>
      <vt:lpstr>Deep Fully Connect Feedforward Network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AI4High</dc:title>
  <dc:creator>BREAKALLCTF{Letmeseesee}</dc:creator>
  <cp:lastModifiedBy>BREAKALLCTF{Letmeseesee}</cp:lastModifiedBy>
  <cp:revision>64</cp:revision>
  <dcterms:created xsi:type="dcterms:W3CDTF">2019-04-28T21:54:54Z</dcterms:created>
  <dcterms:modified xsi:type="dcterms:W3CDTF">2019-05-17T04:16:22Z</dcterms:modified>
</cp:coreProperties>
</file>