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98" r:id="rId3"/>
    <p:sldId id="286" r:id="rId4"/>
    <p:sldId id="287" r:id="rId5"/>
    <p:sldId id="288" r:id="rId6"/>
    <p:sldId id="289" r:id="rId7"/>
    <p:sldId id="290" r:id="rId8"/>
    <p:sldId id="294" r:id="rId9"/>
    <p:sldId id="291" r:id="rId10"/>
    <p:sldId id="261" r:id="rId11"/>
    <p:sldId id="265" r:id="rId12"/>
    <p:sldId id="264" r:id="rId13"/>
    <p:sldId id="262" r:id="rId14"/>
    <p:sldId id="263" r:id="rId15"/>
    <p:sldId id="257" r:id="rId16"/>
    <p:sldId id="258" r:id="rId17"/>
    <p:sldId id="259" r:id="rId18"/>
    <p:sldId id="260" r:id="rId19"/>
    <p:sldId id="292" r:id="rId20"/>
    <p:sldId id="293" r:id="rId21"/>
    <p:sldId id="267" r:id="rId22"/>
    <p:sldId id="275" r:id="rId23"/>
    <p:sldId id="276" r:id="rId24"/>
    <p:sldId id="277" r:id="rId25"/>
    <p:sldId id="278" r:id="rId26"/>
    <p:sldId id="266" r:id="rId27"/>
    <p:sldId id="268" r:id="rId28"/>
    <p:sldId id="274" r:id="rId29"/>
    <p:sldId id="281" r:id="rId30"/>
    <p:sldId id="282" r:id="rId31"/>
    <p:sldId id="280" r:id="rId32"/>
    <p:sldId id="279" r:id="rId33"/>
    <p:sldId id="295" r:id="rId34"/>
    <p:sldId id="296" r:id="rId35"/>
    <p:sldId id="284" r:id="rId36"/>
    <p:sldId id="283" r:id="rId37"/>
    <p:sldId id="297" r:id="rId3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582A4-B22A-41F8-89D5-2F5FF494516B}" type="datetimeFigureOut">
              <a:rPr lang="zh-TW" altLang="en-US" smtClean="0"/>
              <a:t>2019/5/17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B48F35-E2EE-4C36-BC86-D6F04F687D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5910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79297-EC3A-43A5-94B4-DC61C2630A45}" type="slidenum">
              <a:rPr lang="zh-TW" altLang="en-US" smtClean="0">
                <a:solidFill>
                  <a:prstClr val="black"/>
                </a:solidFill>
              </a:rPr>
              <a:pPr/>
              <a:t>5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603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sigmoid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5C0D-00F1-4D27-9FA2-F1BC4B0526DB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432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F883-9825-4970-AB87-1B798102B7D3}" type="datetimeFigureOut">
              <a:rPr lang="zh-TW" altLang="en-US" smtClean="0"/>
              <a:t>2019/5/17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4B1A-10AF-4902-B331-49D5AB4223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59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F883-9825-4970-AB87-1B798102B7D3}" type="datetimeFigureOut">
              <a:rPr lang="zh-TW" altLang="en-US" smtClean="0"/>
              <a:t>2019/5/17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4B1A-10AF-4902-B331-49D5AB4223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426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F883-9825-4970-AB87-1B798102B7D3}" type="datetimeFigureOut">
              <a:rPr lang="zh-TW" altLang="en-US" smtClean="0"/>
              <a:t>2019/5/17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4B1A-10AF-4902-B331-49D5AB4223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7837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F883-9825-4970-AB87-1B798102B7D3}" type="datetimeFigureOut">
              <a:rPr lang="zh-TW" altLang="en-US" smtClean="0"/>
              <a:t>2019/5/17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4B1A-10AF-4902-B331-49D5AB4223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50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F883-9825-4970-AB87-1B798102B7D3}" type="datetimeFigureOut">
              <a:rPr lang="zh-TW" altLang="en-US" smtClean="0"/>
              <a:t>2019/5/17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4B1A-10AF-4902-B331-49D5AB4223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6923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F883-9825-4970-AB87-1B798102B7D3}" type="datetimeFigureOut">
              <a:rPr lang="zh-TW" altLang="en-US" smtClean="0"/>
              <a:t>2019/5/17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4B1A-10AF-4902-B331-49D5AB4223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9123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F883-9825-4970-AB87-1B798102B7D3}" type="datetimeFigureOut">
              <a:rPr lang="zh-TW" altLang="en-US" smtClean="0"/>
              <a:t>2019/5/17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4B1A-10AF-4902-B331-49D5AB4223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0362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F883-9825-4970-AB87-1B798102B7D3}" type="datetimeFigureOut">
              <a:rPr lang="zh-TW" altLang="en-US" smtClean="0"/>
              <a:t>2019/5/17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4B1A-10AF-4902-B331-49D5AB4223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274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F883-9825-4970-AB87-1B798102B7D3}" type="datetimeFigureOut">
              <a:rPr lang="zh-TW" altLang="en-US" smtClean="0"/>
              <a:t>2019/5/17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4B1A-10AF-4902-B331-49D5AB4223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4085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F883-9825-4970-AB87-1B798102B7D3}" type="datetimeFigureOut">
              <a:rPr lang="zh-TW" altLang="en-US" smtClean="0"/>
              <a:t>2019/5/17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4B1A-10AF-4902-B331-49D5AB4223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3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F883-9825-4970-AB87-1B798102B7D3}" type="datetimeFigureOut">
              <a:rPr lang="zh-TW" altLang="en-US" smtClean="0"/>
              <a:t>2019/5/17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4B1A-10AF-4902-B331-49D5AB4223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2049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AF883-9825-4970-AB87-1B798102B7D3}" type="datetimeFigureOut">
              <a:rPr lang="zh-TW" altLang="en-US" smtClean="0"/>
              <a:t>2019/5/17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A4B1A-10AF-4902-B331-49D5AB4223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2815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0.png"/><Relationship Id="rId5" Type="http://schemas.openxmlformats.org/officeDocument/2006/relationships/image" Target="../media/image320.png"/><Relationship Id="rId4" Type="http://schemas.openxmlformats.org/officeDocument/2006/relationships/image" Target="../media/image3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oleObject" Target="../embeddings/oleObject5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0.wmf"/><Relationship Id="rId12" Type="http://schemas.openxmlformats.org/officeDocument/2006/relationships/image" Target="../media/image5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4.bin"/><Relationship Id="rId5" Type="http://schemas.openxmlformats.org/officeDocument/2006/relationships/image" Target="../media/image49.wmf"/><Relationship Id="rId10" Type="http://schemas.openxmlformats.org/officeDocument/2006/relationships/image" Target="../media/image51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3.bin"/><Relationship Id="rId14" Type="http://schemas.openxmlformats.org/officeDocument/2006/relationships/image" Target="../media/image53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1276" y="1122363"/>
            <a:ext cx="8136924" cy="238760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Learning3_Backpropagation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誤差反向傳播法 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9066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/>
          <p:nvPr/>
        </p:nvSpPr>
        <p:spPr>
          <a:xfrm>
            <a:off x="1136822" y="2331308"/>
            <a:ext cx="897924" cy="8649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3" name="橢圓 2"/>
          <p:cNvSpPr/>
          <p:nvPr/>
        </p:nvSpPr>
        <p:spPr>
          <a:xfrm>
            <a:off x="1136822" y="4024183"/>
            <a:ext cx="897924" cy="8649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cxnSp>
        <p:nvCxnSpPr>
          <p:cNvPr id="5" name="直線單箭頭接點 4"/>
          <p:cNvCxnSpPr/>
          <p:nvPr/>
        </p:nvCxnSpPr>
        <p:spPr>
          <a:xfrm>
            <a:off x="2034746" y="2883243"/>
            <a:ext cx="2018270" cy="50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 flipV="1">
            <a:off x="2034746" y="3641124"/>
            <a:ext cx="2018270" cy="832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/>
          <p:cNvSpPr/>
          <p:nvPr/>
        </p:nvSpPr>
        <p:spPr>
          <a:xfrm>
            <a:off x="4053016" y="3134497"/>
            <a:ext cx="897924" cy="8649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2848956" y="2627870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/>
              <a:t>W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890634" y="4288478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017737" y="1555578"/>
            <a:ext cx="2512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cost = [(y - f(x)) ^ 2] * 0.5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825258" y="3130378"/>
            <a:ext cx="3706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/>
              <a:t>y</a:t>
            </a:r>
            <a:endParaRPr lang="zh-TW" altLang="en-US" sz="3200" dirty="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4950940" y="3566983"/>
            <a:ext cx="1589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6565556" y="3130378"/>
            <a:ext cx="9909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 smtClean="0"/>
              <a:t>f(x) </a:t>
            </a:r>
            <a:endParaRPr lang="zh-TW" altLang="en-US" sz="4000" dirty="0"/>
          </a:p>
        </p:txBody>
      </p:sp>
      <p:sp>
        <p:nvSpPr>
          <p:cNvPr id="16" name="矩形 15"/>
          <p:cNvSpPr/>
          <p:nvPr/>
        </p:nvSpPr>
        <p:spPr>
          <a:xfrm>
            <a:off x="3808333" y="4319938"/>
            <a:ext cx="24994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000" dirty="0" smtClean="0"/>
              <a:t>f(x)=w*</a:t>
            </a:r>
            <a:r>
              <a:rPr lang="en-US" altLang="zh-TW" sz="4000" dirty="0" err="1" smtClean="0"/>
              <a:t>x+b</a:t>
            </a:r>
            <a:endParaRPr lang="zh-TW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143634" y="215726"/>
                <a:ext cx="9132171" cy="8989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𝐶𝑂𝑆𝑇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34" y="215726"/>
                <a:ext cx="9132171" cy="89896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單箭頭接點 6"/>
          <p:cNvCxnSpPr/>
          <p:nvPr/>
        </p:nvCxnSpPr>
        <p:spPr>
          <a:xfrm flipV="1">
            <a:off x="626076" y="2026508"/>
            <a:ext cx="5189838" cy="3295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839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/>
          <p:nvPr/>
        </p:nvSpPr>
        <p:spPr>
          <a:xfrm>
            <a:off x="1136822" y="2331308"/>
            <a:ext cx="897924" cy="8649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3" name="橢圓 2"/>
          <p:cNvSpPr/>
          <p:nvPr/>
        </p:nvSpPr>
        <p:spPr>
          <a:xfrm>
            <a:off x="1136822" y="4024183"/>
            <a:ext cx="897924" cy="8649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cxnSp>
        <p:nvCxnSpPr>
          <p:cNvPr id="5" name="直線單箭頭接點 4"/>
          <p:cNvCxnSpPr/>
          <p:nvPr/>
        </p:nvCxnSpPr>
        <p:spPr>
          <a:xfrm>
            <a:off x="2034746" y="2883243"/>
            <a:ext cx="2018270" cy="50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 flipV="1">
            <a:off x="2034746" y="3641124"/>
            <a:ext cx="2018270" cy="832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/>
          <p:cNvSpPr/>
          <p:nvPr/>
        </p:nvSpPr>
        <p:spPr>
          <a:xfrm>
            <a:off x="4053016" y="3134497"/>
            <a:ext cx="897924" cy="8649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2848956" y="2627870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/>
              <a:t>W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890634" y="4288478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017737" y="1555578"/>
            <a:ext cx="2512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cost = [(y - f(x)) ^ 2] * 0.5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825258" y="3130378"/>
            <a:ext cx="3706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/>
              <a:t>y</a:t>
            </a:r>
            <a:endParaRPr lang="zh-TW" altLang="en-US" sz="3200" dirty="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4950940" y="3566983"/>
            <a:ext cx="1589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6565556" y="3130378"/>
            <a:ext cx="9909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 smtClean="0"/>
              <a:t>f(x) </a:t>
            </a:r>
            <a:endParaRPr lang="zh-TW" altLang="en-US" sz="4000" dirty="0"/>
          </a:p>
        </p:txBody>
      </p:sp>
      <p:sp>
        <p:nvSpPr>
          <p:cNvPr id="16" name="矩形 15"/>
          <p:cNvSpPr/>
          <p:nvPr/>
        </p:nvSpPr>
        <p:spPr>
          <a:xfrm>
            <a:off x="3808333" y="4319938"/>
            <a:ext cx="24994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000" dirty="0" smtClean="0"/>
              <a:t>f(x)=w*</a:t>
            </a:r>
            <a:r>
              <a:rPr lang="en-US" altLang="zh-TW" sz="4000" dirty="0" err="1" smtClean="0"/>
              <a:t>x+b</a:t>
            </a:r>
            <a:endParaRPr lang="zh-TW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135987" y="1511904"/>
                <a:ext cx="3425938" cy="7765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𝑙𝑒𝑎𝑟𝑛𝑖𝑛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𝑟𝑎𝑡𝑒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zh-TW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zh-TW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𝑪</m:t>
                        </m:r>
                      </m:num>
                      <m:den>
                        <m:r>
                          <a:rPr lang="zh-TW" altLang="en-US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zh-TW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𝑾</m:t>
                        </m:r>
                      </m:den>
                    </m:f>
                  </m:oMath>
                </a14:m>
                <a:r>
                  <a:rPr lang="en-US" altLang="zh-TW" b="0" dirty="0" smtClean="0"/>
                  <a:t>       </a:t>
                </a:r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     =</m:t>
                    </m:r>
                  </m:oMath>
                </a14:m>
                <a:r>
                  <a:rPr lang="en-US" altLang="zh-TW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𝑙𝑒𝑎𝑟𝑛𝑖𝑛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𝑟𝑎𝑡𝑒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TW" b="1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𝒅𝑾</m:t>
                    </m:r>
                  </m:oMath>
                </a14:m>
                <a:endParaRPr lang="en-US" altLang="zh-TW" b="1" i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987" y="1511904"/>
                <a:ext cx="3425938" cy="776559"/>
              </a:xfrm>
              <a:prstGeom prst="rect">
                <a:avLst/>
              </a:prstGeom>
              <a:blipFill rotWithShape="0">
                <a:blip r:embed="rId2"/>
                <a:stretch>
                  <a:fillRect b="-31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143634" y="215726"/>
                <a:ext cx="9132171" cy="8989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𝐶𝑂𝑆𝑇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34" y="215726"/>
                <a:ext cx="9132171" cy="8989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635309" y="4862506"/>
                <a:ext cx="1472519" cy="5448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𝑑𝑊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zh-TW" alt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r>
                  <a:rPr lang="en-US" altLang="zh-TW" sz="2000" dirty="0" smtClean="0"/>
                  <a:t>=?</a:t>
                </a:r>
                <a:endParaRPr lang="zh-TW" altLang="en-US" sz="20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309" y="4862506"/>
                <a:ext cx="1472519" cy="544893"/>
              </a:xfrm>
              <a:prstGeom prst="rect">
                <a:avLst/>
              </a:prstGeom>
              <a:blipFill rotWithShape="0">
                <a:blip r:embed="rId4"/>
                <a:stretch>
                  <a:fillRect r="-3306" b="-78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1177665" y="5302101"/>
                <a:ext cx="3170420" cy="7765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𝑙𝑒𝑎𝑟𝑛𝑖𝑛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𝑟𝑎𝑡𝑒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zh-TW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zh-TW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𝑪</m:t>
                        </m:r>
                      </m:num>
                      <m:den>
                        <m:r>
                          <a:rPr lang="zh-TW" altLang="en-US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zh-TW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𝒃</m:t>
                        </m:r>
                      </m:den>
                    </m:f>
                  </m:oMath>
                </a14:m>
                <a:r>
                  <a:rPr lang="en-US" altLang="zh-TW" b="0" dirty="0" smtClean="0"/>
                  <a:t>       </a:t>
                </a:r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   =</m:t>
                    </m:r>
                  </m:oMath>
                </a14:m>
                <a:r>
                  <a:rPr lang="en-US" altLang="zh-TW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𝑙𝑒𝑎𝑟𝑛𝑖𝑛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𝑟𝑎𝑡𝑒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TW" b="1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𝒅𝒃</m:t>
                    </m:r>
                  </m:oMath>
                </a14:m>
                <a:endParaRPr lang="en-US" altLang="zh-TW" b="1" i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665" y="5302101"/>
                <a:ext cx="3170420" cy="776559"/>
              </a:xfrm>
              <a:prstGeom prst="rect">
                <a:avLst/>
              </a:prstGeom>
              <a:blipFill rotWithShape="0">
                <a:blip r:embed="rId5"/>
                <a:stretch>
                  <a:fillRect b="-236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6729463" y="5467411"/>
                <a:ext cx="1186159" cy="499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𝑑𝑏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altLang="zh-TW" dirty="0" smtClean="0"/>
                  <a:t>=?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463" y="5467411"/>
                <a:ext cx="1186159" cy="499560"/>
              </a:xfrm>
              <a:prstGeom prst="rect">
                <a:avLst/>
              </a:prstGeom>
              <a:blipFill rotWithShape="0">
                <a:blip r:embed="rId6"/>
                <a:stretch>
                  <a:fillRect r="-4124" b="-73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6591701" y="4189716"/>
                <a:ext cx="2259145" cy="6676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701" y="4189716"/>
                <a:ext cx="2259145" cy="66761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0676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/>
          <p:nvPr/>
        </p:nvSpPr>
        <p:spPr>
          <a:xfrm>
            <a:off x="280086" y="2257167"/>
            <a:ext cx="897924" cy="8649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3" name="橢圓 2"/>
          <p:cNvSpPr/>
          <p:nvPr/>
        </p:nvSpPr>
        <p:spPr>
          <a:xfrm>
            <a:off x="280086" y="3950042"/>
            <a:ext cx="897924" cy="8649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cxnSp>
        <p:nvCxnSpPr>
          <p:cNvPr id="5" name="直線單箭頭接點 4"/>
          <p:cNvCxnSpPr/>
          <p:nvPr/>
        </p:nvCxnSpPr>
        <p:spPr>
          <a:xfrm>
            <a:off x="1178010" y="2809102"/>
            <a:ext cx="2018270" cy="50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 flipV="1">
            <a:off x="1178010" y="3566983"/>
            <a:ext cx="2018270" cy="832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/>
          <p:cNvSpPr/>
          <p:nvPr/>
        </p:nvSpPr>
        <p:spPr>
          <a:xfrm>
            <a:off x="3196280" y="3060356"/>
            <a:ext cx="897924" cy="8649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SUM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992220" y="255372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/>
              <a:t>W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033898" y="4214337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088690" y="1987896"/>
            <a:ext cx="2512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cost = [(y - f(x)) ^ 2] * 0.5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523513" y="2973970"/>
            <a:ext cx="3706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/>
              <a:t>y</a:t>
            </a:r>
            <a:endParaRPr lang="zh-TW" altLang="en-US" sz="3200" dirty="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4094204" y="3492842"/>
            <a:ext cx="716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43634" y="215726"/>
                <a:ext cx="9132171" cy="8989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𝐶𝑂𝑆𝑇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34" y="215726"/>
                <a:ext cx="9132171" cy="89896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4160463" y="2973970"/>
            <a:ext cx="495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</a:t>
            </a:r>
            <a:r>
              <a:rPr lang="en-US" altLang="zh-TW" dirty="0" smtClean="0"/>
              <a:t>(x)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160463" y="2573528"/>
            <a:ext cx="1228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f</a:t>
            </a:r>
            <a:r>
              <a:rPr lang="en-US" altLang="zh-TW" dirty="0" smtClean="0"/>
              <a:t>(x)=w*</a:t>
            </a:r>
            <a:r>
              <a:rPr lang="en-US" altLang="zh-TW" dirty="0" err="1" smtClean="0"/>
              <a:t>x+b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6340696" y="1104735"/>
                <a:ext cx="2259145" cy="6676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0696" y="1104735"/>
                <a:ext cx="2259145" cy="66761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1467934" y="1642545"/>
                <a:ext cx="3241785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𝑑𝑊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den>
                          </m:f>
                        </m:e>
                      </m:d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934" y="1642545"/>
                <a:ext cx="3241785" cy="7146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1635349" y="4798535"/>
                <a:ext cx="2965107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den>
                          </m:f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349" y="4798535"/>
                <a:ext cx="2965107" cy="71468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185439" y="3781564"/>
                <a:ext cx="778610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5439" y="3781564"/>
                <a:ext cx="778610" cy="71468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3861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/>
          <p:nvPr/>
        </p:nvSpPr>
        <p:spPr>
          <a:xfrm>
            <a:off x="280086" y="2257167"/>
            <a:ext cx="897924" cy="8649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3" name="橢圓 2"/>
          <p:cNvSpPr/>
          <p:nvPr/>
        </p:nvSpPr>
        <p:spPr>
          <a:xfrm>
            <a:off x="280086" y="3950042"/>
            <a:ext cx="897924" cy="8649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cxnSp>
        <p:nvCxnSpPr>
          <p:cNvPr id="5" name="直線單箭頭接點 4"/>
          <p:cNvCxnSpPr/>
          <p:nvPr/>
        </p:nvCxnSpPr>
        <p:spPr>
          <a:xfrm>
            <a:off x="1178010" y="2809102"/>
            <a:ext cx="2018270" cy="50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 flipV="1">
            <a:off x="1178010" y="3566983"/>
            <a:ext cx="2018270" cy="832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/>
          <p:cNvSpPr/>
          <p:nvPr/>
        </p:nvSpPr>
        <p:spPr>
          <a:xfrm>
            <a:off x="3196280" y="3060356"/>
            <a:ext cx="897924" cy="8649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SUM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992220" y="255372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/>
              <a:t>W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033898" y="4214337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017737" y="1555578"/>
            <a:ext cx="2512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cost = [(y - f(x)) ^ 2] * 0.5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932349" y="3056237"/>
            <a:ext cx="3706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/>
              <a:t>y</a:t>
            </a:r>
            <a:endParaRPr lang="zh-TW" altLang="en-US" sz="3200" dirty="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4094204" y="3492842"/>
            <a:ext cx="716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6425512" y="3056237"/>
            <a:ext cx="9701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 smtClean="0"/>
              <a:t>f(z) </a:t>
            </a:r>
            <a:endParaRPr lang="zh-TW" altLang="en-US" sz="4000" dirty="0"/>
          </a:p>
        </p:txBody>
      </p:sp>
      <p:sp>
        <p:nvSpPr>
          <p:cNvPr id="16" name="矩形 15"/>
          <p:cNvSpPr/>
          <p:nvPr/>
        </p:nvSpPr>
        <p:spPr>
          <a:xfrm>
            <a:off x="4952174" y="5099783"/>
            <a:ext cx="13885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000" dirty="0" smtClean="0"/>
              <a:t>f(Z)=Z</a:t>
            </a:r>
            <a:endParaRPr lang="zh-TW" altLang="en-US" sz="4000" dirty="0"/>
          </a:p>
        </p:txBody>
      </p:sp>
      <p:sp>
        <p:nvSpPr>
          <p:cNvPr id="17" name="橢圓 16"/>
          <p:cNvSpPr/>
          <p:nvPr/>
        </p:nvSpPr>
        <p:spPr>
          <a:xfrm>
            <a:off x="4810896" y="3041417"/>
            <a:ext cx="897924" cy="8649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326920" y="3163958"/>
            <a:ext cx="292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Z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210899" y="2050508"/>
            <a:ext cx="20489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000" dirty="0"/>
              <a:t>Z</a:t>
            </a:r>
            <a:r>
              <a:rPr lang="en-US" altLang="zh-TW" sz="4000" dirty="0" smtClean="0"/>
              <a:t>=w*</a:t>
            </a:r>
            <a:r>
              <a:rPr lang="en-US" altLang="zh-TW" sz="4000" dirty="0" err="1" smtClean="0"/>
              <a:t>x+b</a:t>
            </a:r>
            <a:endParaRPr lang="zh-TW" altLang="en-US" sz="4000" dirty="0"/>
          </a:p>
        </p:txBody>
      </p:sp>
      <p:cxnSp>
        <p:nvCxnSpPr>
          <p:cNvPr id="19" name="直線單箭頭接點 18"/>
          <p:cNvCxnSpPr/>
          <p:nvPr/>
        </p:nvCxnSpPr>
        <p:spPr>
          <a:xfrm>
            <a:off x="5708820" y="3472246"/>
            <a:ext cx="716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4198698" y="3673485"/>
                <a:ext cx="507703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698" y="3673485"/>
                <a:ext cx="507703" cy="61901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939252" y="1448681"/>
                <a:ext cx="2633157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52" y="1448681"/>
                <a:ext cx="2633157" cy="6190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1635349" y="4798535"/>
                <a:ext cx="2380395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349" y="4798535"/>
                <a:ext cx="2380395" cy="61901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0285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/>
          <p:nvPr/>
        </p:nvSpPr>
        <p:spPr>
          <a:xfrm>
            <a:off x="280086" y="2257167"/>
            <a:ext cx="897924" cy="8649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3" name="橢圓 2"/>
          <p:cNvSpPr/>
          <p:nvPr/>
        </p:nvSpPr>
        <p:spPr>
          <a:xfrm>
            <a:off x="280086" y="3950042"/>
            <a:ext cx="897924" cy="8649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cxnSp>
        <p:nvCxnSpPr>
          <p:cNvPr id="5" name="直線單箭頭接點 4"/>
          <p:cNvCxnSpPr/>
          <p:nvPr/>
        </p:nvCxnSpPr>
        <p:spPr>
          <a:xfrm>
            <a:off x="1178010" y="2809102"/>
            <a:ext cx="2018270" cy="50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 flipV="1">
            <a:off x="1178010" y="3566983"/>
            <a:ext cx="2018270" cy="832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/>
          <p:cNvSpPr/>
          <p:nvPr/>
        </p:nvSpPr>
        <p:spPr>
          <a:xfrm>
            <a:off x="3196280" y="3060356"/>
            <a:ext cx="897924" cy="8649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SUM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992220" y="255372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/>
              <a:t>W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033898" y="4214337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017737" y="1555578"/>
            <a:ext cx="2512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cost = [(y - f(x)) ^ 2] * 0.5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932349" y="3056237"/>
            <a:ext cx="3706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/>
              <a:t>y</a:t>
            </a:r>
            <a:endParaRPr lang="zh-TW" altLang="en-US" sz="3200" dirty="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4094204" y="3492842"/>
            <a:ext cx="716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6425512" y="3056237"/>
            <a:ext cx="9701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 smtClean="0"/>
              <a:t>f(z) </a:t>
            </a:r>
            <a:endParaRPr lang="zh-TW" altLang="en-US" sz="4000" dirty="0"/>
          </a:p>
        </p:txBody>
      </p:sp>
      <p:sp>
        <p:nvSpPr>
          <p:cNvPr id="16" name="矩形 15"/>
          <p:cNvSpPr/>
          <p:nvPr/>
        </p:nvSpPr>
        <p:spPr>
          <a:xfrm>
            <a:off x="5522058" y="4028585"/>
            <a:ext cx="13885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000" dirty="0" smtClean="0"/>
              <a:t>f(Z)=Z</a:t>
            </a:r>
            <a:endParaRPr lang="zh-TW" altLang="en-US" sz="4000" dirty="0"/>
          </a:p>
        </p:txBody>
      </p:sp>
      <p:sp>
        <p:nvSpPr>
          <p:cNvPr id="17" name="橢圓 16"/>
          <p:cNvSpPr/>
          <p:nvPr/>
        </p:nvSpPr>
        <p:spPr>
          <a:xfrm>
            <a:off x="4810896" y="3041417"/>
            <a:ext cx="897924" cy="8649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326920" y="3163958"/>
            <a:ext cx="292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Z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326920" y="268037"/>
            <a:ext cx="20489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000" dirty="0"/>
              <a:t>Z</a:t>
            </a:r>
            <a:r>
              <a:rPr lang="en-US" altLang="zh-TW" sz="4000" dirty="0" smtClean="0"/>
              <a:t>=w*</a:t>
            </a:r>
            <a:r>
              <a:rPr lang="en-US" altLang="zh-TW" sz="4000" dirty="0" err="1" smtClean="0"/>
              <a:t>x+b</a:t>
            </a:r>
            <a:endParaRPr lang="zh-TW" altLang="en-US" sz="4000" dirty="0"/>
          </a:p>
        </p:txBody>
      </p:sp>
      <p:cxnSp>
        <p:nvCxnSpPr>
          <p:cNvPr id="19" name="直線單箭頭接點 18"/>
          <p:cNvCxnSpPr/>
          <p:nvPr/>
        </p:nvCxnSpPr>
        <p:spPr>
          <a:xfrm>
            <a:off x="5708820" y="3472246"/>
            <a:ext cx="716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4198698" y="3673485"/>
                <a:ext cx="507703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698" y="3673485"/>
                <a:ext cx="507703" cy="61901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939252" y="1448681"/>
                <a:ext cx="2633157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52" y="1448681"/>
                <a:ext cx="2633157" cy="6190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1635349" y="4798535"/>
                <a:ext cx="2380395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349" y="4798535"/>
                <a:ext cx="2380395" cy="61901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4787813" y="5185128"/>
                <a:ext cx="2932598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𝑙𝑒𝑎𝑟𝑛𝑖𝑛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𝑟𝑎𝑡𝑒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7813" y="5185128"/>
                <a:ext cx="2932598" cy="6190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639811" y="384822"/>
                <a:ext cx="2968057" cy="499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b="0" dirty="0" smtClean="0"/>
                  <a:t>W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𝑙𝑒𝑎𝑟𝑛𝑖𝑛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𝑟𝑎𝑡𝑒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11" y="384822"/>
                <a:ext cx="2968057" cy="499560"/>
              </a:xfrm>
              <a:prstGeom prst="rect">
                <a:avLst/>
              </a:prstGeom>
              <a:blipFill rotWithShape="0">
                <a:blip r:embed="rId7"/>
                <a:stretch>
                  <a:fillRect l="-1848" b="-73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9668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21" y="1619273"/>
            <a:ext cx="6182368" cy="255731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736" y="4418206"/>
            <a:ext cx="5323853" cy="65683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8400" y="861391"/>
            <a:ext cx="3190942" cy="1074501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>
            <a:off x="518984" y="1243913"/>
            <a:ext cx="3896497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040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98" y="785320"/>
            <a:ext cx="5323853" cy="65683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1510" y="1939495"/>
            <a:ext cx="1981539" cy="128626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634" y="2073038"/>
            <a:ext cx="1708707" cy="104260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7951" y="2073038"/>
            <a:ext cx="1911650" cy="120735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3099" y="5195259"/>
            <a:ext cx="6025092" cy="69802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4860" y="3706037"/>
            <a:ext cx="3190942" cy="107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11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168" y="363493"/>
            <a:ext cx="4066221" cy="146530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l="27154"/>
          <a:stretch/>
        </p:blipFill>
        <p:spPr>
          <a:xfrm>
            <a:off x="2400428" y="1828798"/>
            <a:ext cx="3547291" cy="847468"/>
          </a:xfrm>
          <a:prstGeom prst="rect">
            <a:avLst/>
          </a:prstGeom>
        </p:spPr>
      </p:pic>
      <p:pic>
        <p:nvPicPr>
          <p:cNvPr id="4" name="內容版面配置區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1963" y="3294103"/>
            <a:ext cx="6182368" cy="255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807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ic.pimg.tw/honglung/1521349132-2896397923_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28" y="843776"/>
            <a:ext cx="7423235" cy="450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565877" y="5774894"/>
            <a:ext cx="80195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669999"/>
                </a:solidFill>
                <a:latin typeface="arial" panose="020B0604020202020204" pitchFamily="34" charset="0"/>
              </a:rPr>
              <a:t>倒遞神經網路</a:t>
            </a:r>
            <a:r>
              <a:rPr lang="en-US" altLang="zh-TW" b="1" dirty="0">
                <a:solidFill>
                  <a:srgbClr val="669999"/>
                </a:solidFill>
                <a:latin typeface="arial" panose="020B0604020202020204" pitchFamily="34" charset="0"/>
              </a:rPr>
              <a:t>(Back-Propagation) </a:t>
            </a:r>
            <a:r>
              <a:rPr lang="zh-TW" altLang="en-US" b="1" dirty="0">
                <a:solidFill>
                  <a:srgbClr val="669999"/>
                </a:solidFill>
                <a:latin typeface="arial" panose="020B0604020202020204" pitchFamily="34" charset="0"/>
              </a:rPr>
              <a:t>數學</a:t>
            </a:r>
            <a:r>
              <a:rPr lang="zh-TW" altLang="en-US" b="1" dirty="0" smtClean="0">
                <a:solidFill>
                  <a:srgbClr val="669999"/>
                </a:solidFill>
                <a:latin typeface="arial" panose="020B0604020202020204" pitchFamily="34" charset="0"/>
              </a:rPr>
              <a:t>推導</a:t>
            </a:r>
            <a:endParaRPr lang="en-US" altLang="zh-TW" b="1" dirty="0" smtClean="0">
              <a:solidFill>
                <a:srgbClr val="669999"/>
              </a:solidFill>
              <a:latin typeface="arial" panose="020B0604020202020204" pitchFamily="34" charset="0"/>
            </a:endParaRPr>
          </a:p>
          <a:p>
            <a:r>
              <a:rPr lang="en-US" altLang="zh-TW" dirty="0"/>
              <a:t>http://</a:t>
            </a:r>
            <a:r>
              <a:rPr lang="en-US" altLang="zh-TW" dirty="0" smtClean="0"/>
              <a:t>honglung.pixnet.net/blog/post/202201656-back-propagation-</a:t>
            </a:r>
            <a:r>
              <a:rPr lang="zh-TW" altLang="en-US" b="1" dirty="0">
                <a:solidFill>
                  <a:srgbClr val="669999"/>
                </a:solidFill>
                <a:latin typeface="arial" panose="020B0604020202020204" pitchFamily="34" charset="0"/>
              </a:rPr>
              <a:t>數學</a:t>
            </a:r>
            <a:r>
              <a:rPr lang="zh-TW" altLang="en-US" b="1" dirty="0" smtClean="0">
                <a:solidFill>
                  <a:srgbClr val="669999"/>
                </a:solidFill>
                <a:latin typeface="arial" panose="020B0604020202020204" pitchFamily="34" charset="0"/>
              </a:rPr>
              <a:t>推導</a:t>
            </a:r>
            <a:endParaRPr lang="en-US" altLang="zh-TW" b="1" dirty="0">
              <a:solidFill>
                <a:srgbClr val="66999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760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818789" y="2502929"/>
            <a:ext cx="5703421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Backprogation</a:t>
            </a:r>
            <a:endParaRPr lang="en-US" altLang="zh-TW" sz="7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誤差反向傳播法 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60C4-8EC1-4890-874E-5CA0D19E2E89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7416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818789" y="2502929"/>
            <a:ext cx="347883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</a:t>
            </a:r>
            <a:endParaRPr lang="zh-TW" altLang="en-US" sz="4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60C4-8EC1-4890-874E-5CA0D19E2E8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9420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60C4-8EC1-4890-874E-5CA0D19E2E89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97780" y="17120"/>
            <a:ext cx="823975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推薦影片教學</a:t>
            </a:r>
            <a:r>
              <a:rPr lang="en-US" altLang="zh-TW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TW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史丹佛大學著名的</a:t>
            </a:r>
            <a:endParaRPr lang="en-US" altLang="zh-TW" sz="4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4400" dirty="0" smtClean="0"/>
              <a:t>Cs231n</a:t>
            </a:r>
            <a:r>
              <a:rPr lang="zh-TW" altLang="en-US" sz="4400" dirty="0" smtClean="0"/>
              <a:t>課程</a:t>
            </a:r>
            <a:r>
              <a:rPr lang="en-US" altLang="zh-TW" sz="4400" dirty="0" smtClean="0"/>
              <a:t>(2015-2019)</a:t>
            </a:r>
            <a:endParaRPr lang="zh-TW" altLang="en-US" sz="4400" dirty="0" smtClean="0"/>
          </a:p>
        </p:txBody>
      </p:sp>
      <p:sp>
        <p:nvSpPr>
          <p:cNvPr id="7" name="矩形 6"/>
          <p:cNvSpPr/>
          <p:nvPr/>
        </p:nvSpPr>
        <p:spPr>
          <a:xfrm>
            <a:off x="171921" y="1348429"/>
            <a:ext cx="49886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Lecture 4 | Introduction to Neural Networks</a:t>
            </a:r>
          </a:p>
          <a:p>
            <a:r>
              <a:rPr lang="en-US" altLang="zh-TW" dirty="0" smtClean="0"/>
              <a:t>https://www.youtube.com/watch?v=d14TUNcbn1k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71921" y="1984513"/>
            <a:ext cx="693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http://cs231n.stanford.edu/slides/2017/cs231n_2017_lecture4.pdf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18469" t="15365" r="23964" b="15766"/>
          <a:stretch/>
        </p:blipFill>
        <p:spPr>
          <a:xfrm>
            <a:off x="880933" y="2346026"/>
            <a:ext cx="6780255" cy="456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985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154180" y="2724741"/>
            <a:ext cx="3218246" cy="435133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43942" y="5746625"/>
            <a:ext cx="44136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第五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誤差反向傳播法 </a:t>
            </a:r>
          </a:p>
        </p:txBody>
      </p:sp>
      <p:sp>
        <p:nvSpPr>
          <p:cNvPr id="6" name="矩形 5"/>
          <p:cNvSpPr/>
          <p:nvPr/>
        </p:nvSpPr>
        <p:spPr>
          <a:xfrm>
            <a:off x="505855" y="454629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Deep Learning</a:t>
            </a:r>
            <a:r>
              <a:rPr lang="zh-TW" altLang="en-US" dirty="0"/>
              <a:t>：用</a:t>
            </a:r>
            <a:r>
              <a:rPr lang="en-US" altLang="zh-TW" dirty="0"/>
              <a:t>Python</a:t>
            </a:r>
            <a:r>
              <a:rPr lang="zh-TW" altLang="en-US" dirty="0"/>
              <a:t>進行深度學習的基礎理論實作</a:t>
            </a:r>
          </a:p>
          <a:p>
            <a:r>
              <a:rPr lang="zh-TW" altLang="en-US" dirty="0" smtClean="0"/>
              <a:t>作者</a:t>
            </a:r>
            <a:r>
              <a:rPr lang="zh-TW" altLang="en-US" dirty="0"/>
              <a:t>： 斎藤康毅  譯者： 吳嘉芳</a:t>
            </a:r>
          </a:p>
          <a:p>
            <a:r>
              <a:rPr lang="zh-TW" altLang="en-US" dirty="0"/>
              <a:t>出版社：歐萊禮  出版日期：</a:t>
            </a:r>
            <a:r>
              <a:rPr lang="en-US" altLang="zh-TW" dirty="0"/>
              <a:t>2017/08/17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26759" y="6325672"/>
            <a:ext cx="7608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https://github.com/oreilly-japan/deep-learning-from-scratch</a:t>
            </a:r>
          </a:p>
        </p:txBody>
      </p:sp>
      <p:sp>
        <p:nvSpPr>
          <p:cNvPr id="2" name="矩形 1"/>
          <p:cNvSpPr/>
          <p:nvPr/>
        </p:nvSpPr>
        <p:spPr>
          <a:xfrm>
            <a:off x="106430" y="96191"/>
            <a:ext cx="29707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5400" dirty="0" smtClean="0"/>
              <a:t>推薦研讀</a:t>
            </a:r>
            <a:endParaRPr lang="en-US" altLang="zh-TW" sz="5400" dirty="0"/>
          </a:p>
        </p:txBody>
      </p:sp>
      <p:sp>
        <p:nvSpPr>
          <p:cNvPr id="8" name="矩形 7"/>
          <p:cNvSpPr/>
          <p:nvPr/>
        </p:nvSpPr>
        <p:spPr>
          <a:xfrm>
            <a:off x="290924" y="994102"/>
            <a:ext cx="514269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/>
              <a:t>史丹佛大學李飛飛教授課程</a:t>
            </a:r>
            <a:endParaRPr lang="en-US" altLang="zh-TW" sz="2400" dirty="0" smtClean="0"/>
          </a:p>
          <a:p>
            <a:r>
              <a:rPr lang="en-US" altLang="zh-TW" sz="2400" dirty="0" smtClean="0"/>
              <a:t>http://cs231n.github.io/optimization-2/</a:t>
            </a: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47663" y="3716296"/>
            <a:ext cx="7766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24</a:t>
            </a:r>
            <a:r>
              <a:rPr lang="zh-CN" altLang="en-US" dirty="0" smtClean="0"/>
              <a:t>章 輕鬆掌握深度學習的核心</a:t>
            </a:r>
            <a:r>
              <a:rPr lang="en-US" altLang="zh-CN" dirty="0" smtClean="0"/>
              <a:t>-</a:t>
            </a:r>
            <a:r>
              <a:rPr lang="zh-CN" altLang="en-US" dirty="0" smtClean="0"/>
              <a:t>誤差反向傳播法</a:t>
            </a:r>
            <a:endParaRPr lang="en-US" altLang="zh-CN" dirty="0" smtClean="0"/>
          </a:p>
          <a:p>
            <a:r>
              <a:rPr lang="en-US" altLang="zh-TW" dirty="0" smtClean="0"/>
              <a:t>http://www.feiguyunai.com/index.php/2019/03/31/python-ml-24th-backp/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327974" y="2804383"/>
            <a:ext cx="49277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ADL Lecture 3: Back Propagation (19/03/12)</a:t>
            </a:r>
          </a:p>
          <a:p>
            <a:r>
              <a:rPr lang="en-US" altLang="zh-TW" dirty="0" smtClean="0"/>
              <a:t>https://www.youtube.com/watch?v=7knheR-wuSc</a:t>
            </a:r>
            <a:endParaRPr lang="zh-TW" altLang="en-US" dirty="0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60C4-8EC1-4890-874E-5CA0D19E2E89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97518" y="2053081"/>
            <a:ext cx="49886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Lecture 4 | Introduction to Neural Networks</a:t>
            </a:r>
          </a:p>
          <a:p>
            <a:r>
              <a:rPr lang="en-US" altLang="zh-TW" dirty="0" smtClean="0"/>
              <a:t>https://www.youtube.com/watch?v=d14TUNcbn1k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9343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024" y="1702973"/>
            <a:ext cx="7327377" cy="360594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17156" y="609769"/>
            <a:ext cx="53916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# set some inputs</a:t>
            </a:r>
            <a:r>
              <a:rPr lang="zh-TW" altLang="en-US" dirty="0" smtClean="0"/>
              <a:t>綠色字是輸入的值</a:t>
            </a:r>
            <a:r>
              <a:rPr lang="en-US" altLang="zh-TW" dirty="0" smtClean="0"/>
              <a:t>(input value)</a:t>
            </a:r>
          </a:p>
          <a:p>
            <a:r>
              <a:rPr lang="en-US" altLang="zh-TW" dirty="0" smtClean="0"/>
              <a:t>x = -2; y = 5; z = -4</a:t>
            </a:r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3939228" y="2074561"/>
            <a:ext cx="15472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/>
              <a:t>q = x + y</a:t>
            </a:r>
            <a:endParaRPr lang="zh-TW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6217235" y="4364680"/>
            <a:ext cx="13099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 = q * z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996778" y="1762897"/>
            <a:ext cx="6400800" cy="1647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495324" y="1594707"/>
            <a:ext cx="1419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Forward Pass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378291" y="144727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mtClean="0"/>
              <a:t>綠色</a:t>
            </a:r>
            <a:endParaRPr lang="zh-TW" altLang="en-US" dirty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60C4-8EC1-4890-874E-5CA0D19E2E89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4724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457" y="2057200"/>
            <a:ext cx="7327377" cy="360594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17156" y="609769"/>
            <a:ext cx="53916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# set some inputs</a:t>
            </a:r>
            <a:r>
              <a:rPr lang="zh-TW" altLang="en-US" dirty="0" smtClean="0"/>
              <a:t>綠色字是輸入的值</a:t>
            </a:r>
            <a:r>
              <a:rPr lang="en-US" altLang="zh-TW" dirty="0" smtClean="0"/>
              <a:t>(input value)</a:t>
            </a:r>
          </a:p>
          <a:p>
            <a:r>
              <a:rPr lang="en-US" altLang="zh-TW" dirty="0" smtClean="0"/>
              <a:t>x = -2; y = 5; z = -4</a:t>
            </a:r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3815661" y="2428788"/>
            <a:ext cx="15472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/>
              <a:t>q = x + y</a:t>
            </a:r>
            <a:endParaRPr lang="zh-TW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6093668" y="4718907"/>
            <a:ext cx="13099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 = q * z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862490" y="1836873"/>
            <a:ext cx="6425823" cy="1890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288313" y="1671112"/>
            <a:ext cx="1547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backward Pass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288694" y="105103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紅</a:t>
            </a:r>
            <a:r>
              <a:rPr lang="zh-TW" altLang="en-US" dirty="0" smtClean="0"/>
              <a:t>色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516599" y="5293690"/>
                <a:ext cx="634020" cy="499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</m:oMath>
                </a14:m>
                <a:r>
                  <a:rPr lang="en-US" altLang="zh-TW" dirty="0" smtClean="0"/>
                  <a:t>=q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599" y="5293690"/>
                <a:ext cx="634020" cy="499560"/>
              </a:xfrm>
              <a:prstGeom prst="rect">
                <a:avLst/>
              </a:prstGeom>
              <a:blipFill rotWithShape="0">
                <a:blip r:embed="rId3"/>
                <a:stretch>
                  <a:fillRect r="-6731" b="-73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4151293" y="3650847"/>
                <a:ext cx="601703" cy="5300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</m:oMath>
                </a14:m>
                <a:r>
                  <a:rPr lang="en-US" altLang="zh-TW" dirty="0" smtClean="0"/>
                  <a:t>=z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93" y="3650847"/>
                <a:ext cx="601703" cy="530017"/>
              </a:xfrm>
              <a:prstGeom prst="rect">
                <a:avLst/>
              </a:prstGeom>
              <a:blipFill rotWithShape="0">
                <a:blip r:embed="rId4"/>
                <a:stretch>
                  <a:fillRect r="-7071" b="-11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單箭頭接點 14"/>
          <p:cNvCxnSpPr/>
          <p:nvPr/>
        </p:nvCxnSpPr>
        <p:spPr>
          <a:xfrm flipH="1" flipV="1">
            <a:off x="4762490" y="3948101"/>
            <a:ext cx="1402637" cy="8979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>
            <a:off x="2118925" y="4909751"/>
            <a:ext cx="4046202" cy="6711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1630753" y="2063999"/>
                <a:ext cx="2094291" cy="5300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TW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</m:oMath>
                </a14:m>
                <a:r>
                  <a:rPr lang="en-US" altLang="zh-TW" dirty="0" smtClean="0"/>
                  <a:t>*1.0=z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753" y="2063999"/>
                <a:ext cx="2094291" cy="530017"/>
              </a:xfrm>
              <a:prstGeom prst="rect">
                <a:avLst/>
              </a:prstGeom>
              <a:blipFill rotWithShape="0">
                <a:blip r:embed="rId5"/>
                <a:stretch>
                  <a:fillRect r="-2041" b="-11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1630753" y="3939086"/>
                <a:ext cx="2094291" cy="5300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altLang="zh-TW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</m:oMath>
                </a14:m>
                <a:r>
                  <a:rPr lang="en-US" altLang="zh-TW" dirty="0" smtClean="0"/>
                  <a:t>*1.0=z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753" y="3939086"/>
                <a:ext cx="2094291" cy="530017"/>
              </a:xfrm>
              <a:prstGeom prst="rect">
                <a:avLst/>
              </a:prstGeom>
              <a:blipFill rotWithShape="0">
                <a:blip r:embed="rId6"/>
                <a:stretch>
                  <a:fillRect r="-2624" b="-22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321118" y="5864563"/>
            <a:ext cx="514269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/>
              <a:t>史丹佛大學</a:t>
            </a:r>
            <a:endParaRPr lang="en-US" altLang="zh-TW" sz="2400" dirty="0" smtClean="0"/>
          </a:p>
          <a:p>
            <a:r>
              <a:rPr lang="en-US" altLang="zh-TW" sz="2400" dirty="0" smtClean="0"/>
              <a:t>http://cs231n.github.io/optimization-2/</a:t>
            </a:r>
            <a:endParaRPr lang="zh-TW" altLang="en-US" sz="2400" dirty="0"/>
          </a:p>
        </p:txBody>
      </p:sp>
      <p:sp>
        <p:nvSpPr>
          <p:cNvPr id="21" name="投影片編號版面配置區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60C4-8EC1-4890-874E-5CA0D19E2E89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4847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46" y="1843522"/>
            <a:ext cx="7262610" cy="265052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128" y="4249798"/>
            <a:ext cx="6688465" cy="1394874"/>
          </a:xfrm>
          <a:prstGeom prst="rect">
            <a:avLst/>
          </a:prstGeom>
        </p:spPr>
      </p:pic>
      <p:sp>
        <p:nvSpPr>
          <p:cNvPr id="7" name="左大括弧 6"/>
          <p:cNvSpPr/>
          <p:nvPr/>
        </p:nvSpPr>
        <p:spPr>
          <a:xfrm rot="16200000">
            <a:off x="5428735" y="1739936"/>
            <a:ext cx="337751" cy="4489621"/>
          </a:xfrm>
          <a:prstGeom prst="leftBrace">
            <a:avLst>
              <a:gd name="adj1" fmla="val 0"/>
              <a:gd name="adj2" fmla="val 49450"/>
            </a:avLst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812746" y="4405561"/>
            <a:ext cx="1755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sigmoid function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596842" y="5583198"/>
            <a:ext cx="514269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/>
              <a:t>史丹佛大學</a:t>
            </a:r>
            <a:endParaRPr lang="en-US" altLang="zh-TW" sz="2400" dirty="0" smtClean="0"/>
          </a:p>
          <a:p>
            <a:r>
              <a:rPr lang="en-US" altLang="zh-TW" sz="2400" dirty="0" smtClean="0"/>
              <a:t>http://cs231n.github.io/optimization-2/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3566984" y="780229"/>
            <a:ext cx="53731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w = [2,-3,-3] # assume some random weights and data</a:t>
            </a:r>
          </a:p>
          <a:p>
            <a:r>
              <a:rPr lang="en-US" altLang="zh-TW" dirty="0" smtClean="0"/>
              <a:t>x = [-1, -2]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forward pass</a:t>
            </a:r>
          </a:p>
          <a:p>
            <a:r>
              <a:rPr lang="en-US" altLang="zh-TW" dirty="0" smtClean="0"/>
              <a:t>dot = w[0]*x[0] + w[1]*x[1] + w[2]</a:t>
            </a:r>
          </a:p>
          <a:p>
            <a:r>
              <a:rPr lang="en-US" altLang="zh-TW" dirty="0" smtClean="0"/>
              <a:t>f = 1.0 / (1 + </a:t>
            </a:r>
            <a:r>
              <a:rPr lang="en-US" altLang="zh-TW" dirty="0" err="1" smtClean="0"/>
              <a:t>math.exp</a:t>
            </a:r>
            <a:r>
              <a:rPr lang="en-US" altLang="zh-TW" dirty="0" smtClean="0"/>
              <a:t>(-dot)) # sigmoid function</a:t>
            </a:r>
            <a:endParaRPr lang="zh-TW" altLang="en-US" dirty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60C4-8EC1-4890-874E-5CA0D19E2E89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5202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60C4-8EC1-4890-874E-5CA0D19E2E89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1667" t="21668" r="38542" b="11296"/>
          <a:stretch/>
        </p:blipFill>
        <p:spPr>
          <a:xfrm>
            <a:off x="376501" y="1595437"/>
            <a:ext cx="7838548" cy="494347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45750" y="372274"/>
            <a:ext cx="49886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Lecture 4 | Introduction to Neural Networks</a:t>
            </a:r>
          </a:p>
          <a:p>
            <a:r>
              <a:rPr lang="en-US" altLang="zh-TW" dirty="0" smtClean="0"/>
              <a:t>https://www.youtube.com/watch?v=d14TUNcbn1k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45750" y="1122355"/>
            <a:ext cx="693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http://cs231n.stanford.edu/slides/2017/cs231n_2017_lecture4.pdf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0303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818789" y="2502929"/>
            <a:ext cx="5703421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Backprogation</a:t>
            </a:r>
            <a:endParaRPr lang="en-US" altLang="zh-TW" sz="7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誤差反向傳播法 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60C4-8EC1-4890-874E-5CA0D19E2E89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93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60C4-8EC1-4890-874E-5CA0D19E2E89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76" y="2041794"/>
            <a:ext cx="6701277" cy="441933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70774" y="1063213"/>
            <a:ext cx="63442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ML Lecture 7: Backpropagation</a:t>
            </a:r>
          </a:p>
          <a:p>
            <a:r>
              <a:rPr lang="en-US" altLang="zh-TW" sz="2400" dirty="0" smtClean="0"/>
              <a:t>https://www.youtube.com/watch?v=ibJpTrp5mc</a:t>
            </a:r>
            <a:r>
              <a:rPr lang="en-US" altLang="zh-TW" dirty="0" smtClean="0"/>
              <a:t>E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70774" y="293772"/>
            <a:ext cx="767549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推薦影片教學</a:t>
            </a:r>
            <a:r>
              <a:rPr lang="en-US" altLang="zh-TW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TW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台大</a:t>
            </a:r>
            <a:r>
              <a:rPr lang="zh-TW" altLang="en-US" sz="4400" dirty="0" smtClean="0"/>
              <a:t>李宏毅教授</a:t>
            </a:r>
          </a:p>
        </p:txBody>
      </p:sp>
    </p:spTree>
    <p:extLst>
      <p:ext uri="{BB962C8B-B14F-4D97-AF65-F5344CB8AC3E}">
        <p14:creationId xmlns:p14="http://schemas.microsoft.com/office/powerpoint/2010/main" val="1480814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t="30613" b="12006"/>
          <a:stretch/>
        </p:blipFill>
        <p:spPr>
          <a:xfrm>
            <a:off x="0" y="2745516"/>
            <a:ext cx="7077075" cy="2273643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t="46400" r="61281"/>
          <a:stretch/>
        </p:blipFill>
        <p:spPr>
          <a:xfrm>
            <a:off x="3013332" y="1311604"/>
            <a:ext cx="2205424" cy="109766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923974" y="501915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隱</a:t>
            </a:r>
            <a:r>
              <a:rPr lang="zh-TW" altLang="en-US" dirty="0"/>
              <a:t>藏</a:t>
            </a:r>
            <a:r>
              <a:rPr lang="zh-TW" altLang="en-US" dirty="0" smtClean="0"/>
              <a:t>層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/>
          <a:srcRect l="5442" r="48554" b="36906"/>
          <a:stretch/>
        </p:blipFill>
        <p:spPr>
          <a:xfrm>
            <a:off x="5308113" y="569921"/>
            <a:ext cx="2636347" cy="184634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/>
          <a:srcRect l="-132" t="71815" r="57164" b="10522"/>
          <a:stretch/>
        </p:blipFill>
        <p:spPr>
          <a:xfrm>
            <a:off x="6203865" y="3472996"/>
            <a:ext cx="2693000" cy="5652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77096" y="241890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前向傳播</a:t>
            </a:r>
            <a:endParaRPr lang="zh-TW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0507" y="6168829"/>
            <a:ext cx="7208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http://www.feiguyunai.com/index.php/2017/10/29/pythonai-nnbasee01/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/>
          <a:srcRect r="61281" b="52742"/>
          <a:stretch/>
        </p:blipFill>
        <p:spPr>
          <a:xfrm>
            <a:off x="584824" y="1462113"/>
            <a:ext cx="2205424" cy="96778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326702" y="513094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輸出</a:t>
            </a:r>
            <a:r>
              <a:rPr lang="zh-TW" altLang="en-US" dirty="0" smtClean="0"/>
              <a:t>層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84824" y="514098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輸入層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510507" y="2629650"/>
            <a:ext cx="6695037" cy="407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8706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0506" y="185007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加法節點的反向傳播</a:t>
            </a:r>
            <a:endParaRPr lang="zh-TW" altLang="en-US" sz="28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24" y="900034"/>
            <a:ext cx="6375990" cy="244792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349426" y="2542458"/>
            <a:ext cx="3590171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class </a:t>
            </a:r>
            <a:r>
              <a:rPr lang="en-US" altLang="zh-TW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AddLayer</a:t>
            </a:r>
            <a:r>
              <a:rPr lang="en-US" altLang="zh-TW" sz="2400" dirty="0" smtClean="0"/>
              <a:t>:</a:t>
            </a:r>
          </a:p>
          <a:p>
            <a:r>
              <a:rPr lang="en-US" altLang="zh-TW" sz="2400" dirty="0" smtClean="0"/>
              <a:t>    </a:t>
            </a:r>
            <a:r>
              <a:rPr lang="en-US" altLang="zh-TW" sz="2400" dirty="0" err="1" smtClean="0"/>
              <a:t>def</a:t>
            </a:r>
            <a:r>
              <a:rPr lang="en-US" altLang="zh-TW" sz="2400" dirty="0" smtClean="0"/>
              <a:t> __</a:t>
            </a:r>
            <a:r>
              <a:rPr lang="en-US" altLang="zh-TW" sz="2400" dirty="0" err="1" smtClean="0"/>
              <a:t>init</a:t>
            </a:r>
            <a:r>
              <a:rPr lang="en-US" altLang="zh-TW" sz="2400" dirty="0" smtClean="0"/>
              <a:t>__(self):</a:t>
            </a:r>
          </a:p>
          <a:p>
            <a:r>
              <a:rPr lang="en-US" altLang="zh-TW" sz="2400" dirty="0" smtClean="0"/>
              <a:t>        pass</a:t>
            </a:r>
          </a:p>
          <a:p>
            <a:r>
              <a:rPr lang="en-US" altLang="zh-TW" sz="2400" dirty="0" smtClean="0"/>
              <a:t>    </a:t>
            </a:r>
            <a:r>
              <a:rPr lang="en-US" altLang="zh-TW" sz="2400" dirty="0" err="1" smtClean="0"/>
              <a:t>def</a:t>
            </a:r>
            <a:r>
              <a:rPr lang="en-US" altLang="zh-TW" sz="2400" dirty="0" smtClean="0"/>
              <a:t> </a:t>
            </a:r>
            <a:r>
              <a:rPr lang="en-US" altLang="zh-TW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forward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self,x,y</a:t>
            </a:r>
            <a:r>
              <a:rPr lang="en-US" altLang="zh-TW" sz="2400" dirty="0" smtClean="0"/>
              <a:t>):</a:t>
            </a:r>
          </a:p>
          <a:p>
            <a:r>
              <a:rPr lang="en-US" altLang="zh-TW" sz="2400" dirty="0" smtClean="0"/>
              <a:t>        return </a:t>
            </a:r>
            <a:r>
              <a:rPr lang="en-US" altLang="zh-TW" sz="2400" dirty="0" err="1" smtClean="0"/>
              <a:t>x+y</a:t>
            </a:r>
            <a:endParaRPr lang="en-US" altLang="zh-TW" sz="2400" dirty="0" smtClean="0"/>
          </a:p>
          <a:p>
            <a:r>
              <a:rPr lang="en-US" altLang="zh-TW" sz="2400" dirty="0" smtClean="0"/>
              <a:t>    </a:t>
            </a:r>
            <a:r>
              <a:rPr lang="en-US" altLang="zh-TW" sz="2400" dirty="0" err="1" smtClean="0"/>
              <a:t>def</a:t>
            </a:r>
            <a:r>
              <a:rPr lang="en-US" altLang="zh-TW" sz="2400" dirty="0" smtClean="0"/>
              <a:t> backward(</a:t>
            </a:r>
            <a:r>
              <a:rPr lang="en-US" altLang="zh-TW" sz="2400" dirty="0" err="1" smtClean="0"/>
              <a:t>self,dout</a:t>
            </a:r>
            <a:r>
              <a:rPr lang="en-US" altLang="zh-TW" sz="2400" dirty="0" smtClean="0"/>
              <a:t>):</a:t>
            </a:r>
          </a:p>
          <a:p>
            <a:r>
              <a:rPr lang="en-US" altLang="zh-TW" sz="2400" dirty="0" smtClean="0"/>
              <a:t>        dx=</a:t>
            </a:r>
            <a:r>
              <a:rPr lang="en-US" altLang="zh-TW" sz="2400" dirty="0" err="1" smtClean="0"/>
              <a:t>dout</a:t>
            </a:r>
            <a:r>
              <a:rPr lang="en-US" altLang="zh-TW" sz="2400" dirty="0" smtClean="0"/>
              <a:t>*1</a:t>
            </a:r>
          </a:p>
          <a:p>
            <a:r>
              <a:rPr lang="en-US" altLang="zh-TW" sz="2400" dirty="0" smtClean="0"/>
              <a:t>        </a:t>
            </a:r>
            <a:r>
              <a:rPr lang="en-US" altLang="zh-TW" sz="2400" dirty="0" err="1" smtClean="0"/>
              <a:t>dy</a:t>
            </a:r>
            <a:r>
              <a:rPr lang="en-US" altLang="zh-TW" sz="2400" dirty="0" smtClean="0"/>
              <a:t>=</a:t>
            </a:r>
            <a:r>
              <a:rPr lang="en-US" altLang="zh-TW" sz="2400" dirty="0" err="1" smtClean="0"/>
              <a:t>dout</a:t>
            </a:r>
            <a:r>
              <a:rPr lang="en-US" altLang="zh-TW" sz="2400" dirty="0" smtClean="0"/>
              <a:t>*1</a:t>
            </a:r>
          </a:p>
          <a:p>
            <a:r>
              <a:rPr lang="en-US" altLang="zh-TW" sz="2400" dirty="0" smtClean="0"/>
              <a:t>        return </a:t>
            </a:r>
            <a:r>
              <a:rPr lang="en-US" altLang="zh-TW" sz="2400" dirty="0" err="1" smtClean="0"/>
              <a:t>dx,dy</a:t>
            </a:r>
            <a:endParaRPr lang="en-US" altLang="zh-TW" sz="2400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60C4-8EC1-4890-874E-5CA0D19E2E89}" type="slidenum">
              <a:rPr lang="zh-TW" altLang="en-US" smtClean="0"/>
              <a:t>29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3465511" y="2244378"/>
                <a:ext cx="905633" cy="524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dirty="0" smtClean="0"/>
                        <m:t>dout</m:t>
                      </m:r>
                      <m:r>
                        <m:rPr>
                          <m:nor/>
                        </m:rPr>
                        <a:rPr lang="en-US" altLang="zh-TW" b="0" i="0" dirty="0" smtClean="0"/>
                        <m:t>=</m:t>
                      </m:r>
                      <m:f>
                        <m:fPr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TW" altLang="en-US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511" y="2244378"/>
                <a:ext cx="905633" cy="524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單箭頭接點 7"/>
          <p:cNvCxnSpPr/>
          <p:nvPr/>
        </p:nvCxnSpPr>
        <p:spPr>
          <a:xfrm>
            <a:off x="504981" y="1043406"/>
            <a:ext cx="3696316" cy="640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298062" y="4525397"/>
                <a:ext cx="5013617" cy="765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TW" altLang="en-US" sz="2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TW" altLang="en-US" sz="2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TW" altLang="en-US" sz="2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TW" altLang="en-US" sz="2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</a:rPr>
                        <m:t>∗1=</m:t>
                      </m:r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</a:rPr>
                        <m:t>𝑑𝑜𝑢𝑡</m:t>
                      </m:r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</a:rPr>
                        <m:t>∗1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62" y="4525397"/>
                <a:ext cx="5013617" cy="76540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4246927" y="858740"/>
            <a:ext cx="946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forward</a:t>
            </a:r>
            <a:endParaRPr lang="zh-TW" alt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2176403" y="3045971"/>
            <a:ext cx="2314832" cy="84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476438" y="2676639"/>
            <a:ext cx="1113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backward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3465511" y="1231597"/>
                <a:ext cx="1071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511" y="1231597"/>
                <a:ext cx="1071704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545" r="-4545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0735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0283" y="357403"/>
            <a:ext cx="5529468" cy="928215"/>
          </a:xfrm>
        </p:spPr>
        <p:txBody>
          <a:bodyPr/>
          <a:lstStyle/>
          <a:p>
            <a:r>
              <a:rPr lang="zh-TW" altLang="en-US" dirty="0"/>
              <a:t>學習能力</a:t>
            </a:r>
            <a:r>
              <a:rPr lang="zh-TW" alt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類</a:t>
            </a:r>
            <a:r>
              <a:rPr lang="zh-TW" altLang="en-US" dirty="0" smtClean="0">
                <a:sym typeface="Wingdings" panose="05000000000000000000" pitchFamily="2" charset="2"/>
              </a:rPr>
              <a:t>神經網路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562028" y="424740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模型結果值</a:t>
            </a:r>
            <a:endParaRPr lang="zh-TW" alt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98187" y="376070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真實值</a:t>
            </a:r>
            <a:endParaRPr lang="zh-TW" alt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116119" y="3945372"/>
            <a:ext cx="6659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誤差</a:t>
            </a:r>
            <a:endParaRPr lang="en-US" altLang="zh-TW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</a:t>
            </a:r>
            <a:endParaRPr lang="zh-TW" alt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67456" y="1189878"/>
            <a:ext cx="54589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步驟四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定義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Weight(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權重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與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Bias(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偏權值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的更新策略</a:t>
            </a:r>
          </a:p>
        </p:txBody>
      </p:sp>
      <p:sp>
        <p:nvSpPr>
          <p:cNvPr id="3" name="弧形箭號 (下彎) 2"/>
          <p:cNvSpPr/>
          <p:nvPr/>
        </p:nvSpPr>
        <p:spPr>
          <a:xfrm flipH="1">
            <a:off x="2335244" y="2870299"/>
            <a:ext cx="3714704" cy="991894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66985" y="1476148"/>
            <a:ext cx="30747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prstClr val="black"/>
                </a:solidFill>
              </a:rPr>
              <a:t>Update the weights and bias</a:t>
            </a:r>
          </a:p>
        </p:txBody>
      </p:sp>
      <p:sp>
        <p:nvSpPr>
          <p:cNvPr id="14" name="矩形 13"/>
          <p:cNvSpPr/>
          <p:nvPr/>
        </p:nvSpPr>
        <p:spPr>
          <a:xfrm>
            <a:off x="1545156" y="2100405"/>
            <a:ext cx="396119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prstClr val="black"/>
                </a:solidFill>
              </a:rPr>
              <a:t>W(</a:t>
            </a:r>
            <a:r>
              <a:rPr lang="zh-TW" altLang="en-US" dirty="0" smtClean="0">
                <a:solidFill>
                  <a:prstClr val="black"/>
                </a:solidFill>
              </a:rPr>
              <a:t>新的</a:t>
            </a:r>
            <a:r>
              <a:rPr lang="en-US" altLang="zh-TW" dirty="0" smtClean="0">
                <a:solidFill>
                  <a:prstClr val="black"/>
                </a:solidFill>
              </a:rPr>
              <a:t>)=W(</a:t>
            </a:r>
            <a:r>
              <a:rPr lang="zh-TW" altLang="en-US" dirty="0" smtClean="0">
                <a:solidFill>
                  <a:prstClr val="black"/>
                </a:solidFill>
              </a:rPr>
              <a:t>前一回</a:t>
            </a:r>
            <a:r>
              <a:rPr lang="en-US" altLang="zh-TW" dirty="0" smtClean="0">
                <a:solidFill>
                  <a:prstClr val="black"/>
                </a:solidFill>
              </a:rPr>
              <a:t>)+</a:t>
            </a:r>
            <a:r>
              <a:rPr lang="en-US" altLang="zh-TW" dirty="0" smtClean="0">
                <a:solidFill>
                  <a:prstClr val="black"/>
                </a:solidFill>
                <a:latin typeface="新細明體" panose="02020500000000000000" pitchFamily="18" charset="-120"/>
              </a:rPr>
              <a:t>△W(</a:t>
            </a:r>
            <a:r>
              <a:rPr lang="zh-TW" altLang="en-US" dirty="0" smtClean="0">
                <a:solidFill>
                  <a:prstClr val="black"/>
                </a:solidFill>
                <a:latin typeface="新細明體" panose="02020500000000000000" pitchFamily="18" charset="-120"/>
              </a:rPr>
              <a:t>誤差變動</a:t>
            </a:r>
            <a:r>
              <a:rPr lang="en-US" altLang="zh-TW" dirty="0" smtClean="0">
                <a:solidFill>
                  <a:prstClr val="black"/>
                </a:solidFill>
                <a:latin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solidFill>
                  <a:prstClr val="black"/>
                </a:solidFill>
                <a:latin typeface="新細明體" panose="02020500000000000000" pitchFamily="18" charset="-120"/>
              </a:rPr>
              <a:t>b</a:t>
            </a:r>
            <a:r>
              <a:rPr lang="en-US" altLang="zh-TW" dirty="0" smtClean="0">
                <a:solidFill>
                  <a:prstClr val="black"/>
                </a:solidFill>
              </a:rPr>
              <a:t>(</a:t>
            </a:r>
            <a:r>
              <a:rPr lang="zh-TW" altLang="en-US" dirty="0" smtClean="0">
                <a:solidFill>
                  <a:prstClr val="black"/>
                </a:solidFill>
              </a:rPr>
              <a:t>新的</a:t>
            </a:r>
            <a:r>
              <a:rPr lang="en-US" altLang="zh-TW" dirty="0" smtClean="0">
                <a:solidFill>
                  <a:prstClr val="black"/>
                </a:solidFill>
              </a:rPr>
              <a:t>)=b(</a:t>
            </a:r>
            <a:r>
              <a:rPr lang="zh-TW" altLang="en-US" dirty="0" smtClean="0">
                <a:solidFill>
                  <a:prstClr val="black"/>
                </a:solidFill>
              </a:rPr>
              <a:t>前一回</a:t>
            </a:r>
            <a:r>
              <a:rPr lang="en-US" altLang="zh-TW" dirty="0" smtClean="0">
                <a:solidFill>
                  <a:prstClr val="black"/>
                </a:solidFill>
              </a:rPr>
              <a:t>)+</a:t>
            </a:r>
            <a:r>
              <a:rPr lang="en-US" altLang="zh-TW" dirty="0" smtClean="0">
                <a:solidFill>
                  <a:prstClr val="black"/>
                </a:solidFill>
                <a:latin typeface="新細明體" panose="02020500000000000000" pitchFamily="18" charset="-120"/>
              </a:rPr>
              <a:t>△b(</a:t>
            </a:r>
            <a:r>
              <a:rPr lang="zh-TW" altLang="en-US" dirty="0">
                <a:solidFill>
                  <a:prstClr val="black"/>
                </a:solidFill>
                <a:latin typeface="新細明體" panose="02020500000000000000" pitchFamily="18" charset="-120"/>
              </a:rPr>
              <a:t>誤差變動</a:t>
            </a:r>
            <a:r>
              <a:rPr lang="en-US" altLang="zh-TW" dirty="0" smtClean="0">
                <a:solidFill>
                  <a:prstClr val="black"/>
                </a:solidFill>
                <a:latin typeface="新細明體" panose="02020500000000000000" pitchFamily="18" charset="-120"/>
              </a:rPr>
              <a:t>)</a:t>
            </a:r>
            <a:endParaRPr lang="en-US" altLang="zh-TW" dirty="0" smtClean="0">
              <a:solidFill>
                <a:prstClr val="black"/>
              </a:solidFill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751" y="1841259"/>
            <a:ext cx="2857963" cy="1181291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6050736" y="160612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學習規</a:t>
            </a:r>
            <a:r>
              <a:rPr lang="zh-TW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則</a:t>
            </a:r>
          </a:p>
        </p:txBody>
      </p:sp>
      <p:sp>
        <p:nvSpPr>
          <p:cNvPr id="20" name="矩形 19"/>
          <p:cNvSpPr/>
          <p:nvPr/>
        </p:nvSpPr>
        <p:spPr>
          <a:xfrm>
            <a:off x="5951477" y="116969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從錯誤中學習</a:t>
            </a:r>
            <a:endParaRPr lang="zh-TW" alt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684012" y="3135509"/>
            <a:ext cx="13977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學習率</a:t>
            </a:r>
            <a:endParaRPr lang="en-US" altLang="zh-TW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rate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23" name="直線單箭頭接點 22"/>
          <p:cNvCxnSpPr>
            <a:stCxn id="21" idx="1"/>
          </p:cNvCxnSpPr>
          <p:nvPr/>
        </p:nvCxnSpPr>
        <p:spPr>
          <a:xfrm flipH="1" flipV="1">
            <a:off x="7158732" y="2898276"/>
            <a:ext cx="525280" cy="5603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群組 54"/>
          <p:cNvGrpSpPr/>
          <p:nvPr/>
        </p:nvGrpSpPr>
        <p:grpSpPr>
          <a:xfrm>
            <a:off x="874790" y="3250549"/>
            <a:ext cx="5562406" cy="3332833"/>
            <a:chOff x="1201811" y="2201229"/>
            <a:chExt cx="5562406" cy="3332833"/>
          </a:xfrm>
        </p:grpSpPr>
        <p:grpSp>
          <p:nvGrpSpPr>
            <p:cNvPr id="56" name="群組 55"/>
            <p:cNvGrpSpPr/>
            <p:nvPr/>
          </p:nvGrpSpPr>
          <p:grpSpPr>
            <a:xfrm>
              <a:off x="1201811" y="2201229"/>
              <a:ext cx="5562406" cy="3332833"/>
              <a:chOff x="8005971" y="2065789"/>
              <a:chExt cx="5562406" cy="3332833"/>
            </a:xfrm>
          </p:grpSpPr>
          <p:sp>
            <p:nvSpPr>
              <p:cNvPr id="58" name="橢圓 57"/>
              <p:cNvSpPr/>
              <p:nvPr/>
            </p:nvSpPr>
            <p:spPr>
              <a:xfrm>
                <a:off x="9759850" y="2708920"/>
                <a:ext cx="1080120" cy="1080120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9" name="群組 58"/>
              <p:cNvGrpSpPr/>
              <p:nvPr/>
            </p:nvGrpSpPr>
            <p:grpSpPr>
              <a:xfrm>
                <a:off x="8005971" y="2065789"/>
                <a:ext cx="5562406" cy="3332833"/>
                <a:chOff x="8005971" y="2065789"/>
                <a:chExt cx="5562406" cy="3332833"/>
              </a:xfrm>
            </p:grpSpPr>
            <p:sp>
              <p:nvSpPr>
                <p:cNvPr id="60" name="文字方塊 59"/>
                <p:cNvSpPr txBox="1"/>
                <p:nvPr/>
              </p:nvSpPr>
              <p:spPr>
                <a:xfrm>
                  <a:off x="9876303" y="2987370"/>
                  <a:ext cx="88838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800" dirty="0" smtClean="0">
                      <a:solidFill>
                        <a:prstClr val="black"/>
                      </a:solidFill>
                    </a:rPr>
                    <a:t>SUM</a:t>
                  </a:r>
                  <a:endParaRPr lang="zh-TW" altLang="en-US" sz="28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1" name="文字方塊 60"/>
                <p:cNvSpPr txBox="1"/>
                <p:nvPr/>
              </p:nvSpPr>
              <p:spPr>
                <a:xfrm>
                  <a:off x="11927638" y="2961993"/>
                  <a:ext cx="29367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800" smtClean="0">
                      <a:solidFill>
                        <a:prstClr val="black"/>
                      </a:solidFill>
                    </a:rPr>
                    <a:t>f</a:t>
                  </a:r>
                  <a:endParaRPr lang="zh-TW" altLang="en-US" sz="2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2" name="文字方塊 61"/>
                <p:cNvSpPr txBox="1"/>
                <p:nvPr/>
              </p:nvSpPr>
              <p:spPr>
                <a:xfrm>
                  <a:off x="8046579" y="2065789"/>
                  <a:ext cx="4219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prstClr val="black"/>
                      </a:solidFill>
                    </a:rPr>
                    <a:t>X</a:t>
                  </a:r>
                  <a:r>
                    <a:rPr lang="en-US" altLang="zh-TW" dirty="0" smtClean="0">
                      <a:solidFill>
                        <a:prstClr val="black"/>
                      </a:solidFill>
                    </a:rPr>
                    <a:t>1</a:t>
                  </a:r>
                  <a:endParaRPr lang="zh-TW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3" name="文字方塊 62"/>
                <p:cNvSpPr txBox="1"/>
                <p:nvPr/>
              </p:nvSpPr>
              <p:spPr>
                <a:xfrm>
                  <a:off x="8005971" y="2862943"/>
                  <a:ext cx="4219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prstClr val="black"/>
                      </a:solidFill>
                    </a:rPr>
                    <a:t>X</a:t>
                  </a:r>
                  <a:r>
                    <a:rPr lang="en-US" altLang="zh-TW" dirty="0" smtClean="0">
                      <a:solidFill>
                        <a:prstClr val="black"/>
                      </a:solidFill>
                    </a:rPr>
                    <a:t>2</a:t>
                  </a:r>
                  <a:endParaRPr lang="zh-TW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4" name="文字方塊 63"/>
                <p:cNvSpPr txBox="1"/>
                <p:nvPr/>
              </p:nvSpPr>
              <p:spPr>
                <a:xfrm>
                  <a:off x="8055313" y="4477872"/>
                  <a:ext cx="4267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err="1">
                      <a:solidFill>
                        <a:prstClr val="black"/>
                      </a:solidFill>
                    </a:rPr>
                    <a:t>X</a:t>
                  </a:r>
                  <a:r>
                    <a:rPr lang="en-US" altLang="zh-TW" dirty="0" err="1" smtClean="0">
                      <a:solidFill>
                        <a:prstClr val="black"/>
                      </a:solidFill>
                    </a:rPr>
                    <a:t>n</a:t>
                  </a:r>
                  <a:endParaRPr lang="zh-TW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5" name="文字方塊 64"/>
                <p:cNvSpPr txBox="1"/>
                <p:nvPr/>
              </p:nvSpPr>
              <p:spPr>
                <a:xfrm>
                  <a:off x="9145663" y="2168226"/>
                  <a:ext cx="5068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prstClr val="black"/>
                      </a:solidFill>
                    </a:rPr>
                    <a:t>W</a:t>
                  </a:r>
                  <a:r>
                    <a:rPr lang="en-US" altLang="zh-TW" dirty="0" smtClean="0">
                      <a:solidFill>
                        <a:prstClr val="black"/>
                      </a:solidFill>
                    </a:rPr>
                    <a:t>1</a:t>
                  </a:r>
                  <a:endParaRPr lang="zh-TW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6" name="文字方塊 65"/>
                <p:cNvSpPr txBox="1"/>
                <p:nvPr/>
              </p:nvSpPr>
              <p:spPr>
                <a:xfrm>
                  <a:off x="8932042" y="2784883"/>
                  <a:ext cx="5068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prstClr val="black"/>
                      </a:solidFill>
                    </a:rPr>
                    <a:t>W</a:t>
                  </a:r>
                  <a:r>
                    <a:rPr lang="en-US" altLang="zh-TW" dirty="0" smtClean="0">
                      <a:solidFill>
                        <a:prstClr val="black"/>
                      </a:solidFill>
                    </a:rPr>
                    <a:t>2</a:t>
                  </a:r>
                  <a:endParaRPr lang="zh-TW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7" name="文字方塊 66"/>
                <p:cNvSpPr txBox="1"/>
                <p:nvPr/>
              </p:nvSpPr>
              <p:spPr>
                <a:xfrm>
                  <a:off x="9000011" y="3789040"/>
                  <a:ext cx="5049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err="1">
                      <a:solidFill>
                        <a:prstClr val="black"/>
                      </a:solidFill>
                    </a:rPr>
                    <a:t>W</a:t>
                  </a:r>
                  <a:r>
                    <a:rPr lang="en-US" altLang="zh-TW" dirty="0" err="1" smtClean="0">
                      <a:solidFill>
                        <a:prstClr val="black"/>
                      </a:solidFill>
                    </a:rPr>
                    <a:t>n</a:t>
                  </a:r>
                  <a:endParaRPr lang="zh-TW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8" name="文字方塊 67"/>
                <p:cNvSpPr txBox="1"/>
                <p:nvPr/>
              </p:nvSpPr>
              <p:spPr>
                <a:xfrm>
                  <a:off x="10068967" y="4176666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mtClean="0">
                      <a:solidFill>
                        <a:prstClr val="black"/>
                      </a:solidFill>
                    </a:rPr>
                    <a:t>b</a:t>
                  </a:r>
                  <a:endParaRPr lang="zh-TW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9" name="文字方塊 68"/>
                <p:cNvSpPr txBox="1"/>
                <p:nvPr/>
              </p:nvSpPr>
              <p:spPr>
                <a:xfrm>
                  <a:off x="13271501" y="2768746"/>
                  <a:ext cx="2968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prstClr val="black"/>
                      </a:solidFill>
                    </a:rPr>
                    <a:t>Y</a:t>
                  </a:r>
                  <a:endParaRPr lang="zh-TW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0" name="矩形 69"/>
                <p:cNvSpPr/>
                <p:nvPr/>
              </p:nvSpPr>
              <p:spPr>
                <a:xfrm>
                  <a:off x="11594654" y="2769160"/>
                  <a:ext cx="959639" cy="959639"/>
                </a:xfrm>
                <a:prstGeom prst="rect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1" name="橢圓 70"/>
                <p:cNvSpPr/>
                <p:nvPr/>
              </p:nvSpPr>
              <p:spPr>
                <a:xfrm>
                  <a:off x="8491108" y="2072446"/>
                  <a:ext cx="208551" cy="208551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橢圓 71"/>
                <p:cNvSpPr/>
                <p:nvPr/>
              </p:nvSpPr>
              <p:spPr>
                <a:xfrm>
                  <a:off x="8456124" y="2943334"/>
                  <a:ext cx="208551" cy="208551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" name="橢圓 72"/>
                <p:cNvSpPr/>
                <p:nvPr/>
              </p:nvSpPr>
              <p:spPr>
                <a:xfrm>
                  <a:off x="8576691" y="4545998"/>
                  <a:ext cx="208551" cy="208551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4" name="橢圓 73"/>
                <p:cNvSpPr/>
                <p:nvPr/>
              </p:nvSpPr>
              <p:spPr>
                <a:xfrm>
                  <a:off x="9834562" y="4731591"/>
                  <a:ext cx="208551" cy="208551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75" name="直線單箭頭接點 74"/>
                <p:cNvCxnSpPr>
                  <a:stCxn id="71" idx="5"/>
                </p:cNvCxnSpPr>
                <p:nvPr/>
              </p:nvCxnSpPr>
              <p:spPr>
                <a:xfrm>
                  <a:off x="8669117" y="2250455"/>
                  <a:ext cx="1169325" cy="73691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線單箭頭接點 75"/>
                <p:cNvCxnSpPr>
                  <a:stCxn id="72" idx="6"/>
                  <a:endCxn id="58" idx="2"/>
                </p:cNvCxnSpPr>
                <p:nvPr/>
              </p:nvCxnSpPr>
              <p:spPr>
                <a:xfrm>
                  <a:off x="8664675" y="3047610"/>
                  <a:ext cx="1095175" cy="20137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線單箭頭接點 76"/>
                <p:cNvCxnSpPr>
                  <a:stCxn id="73" idx="7"/>
                  <a:endCxn id="58" idx="3"/>
                </p:cNvCxnSpPr>
                <p:nvPr/>
              </p:nvCxnSpPr>
              <p:spPr>
                <a:xfrm flipV="1">
                  <a:off x="8754700" y="3630860"/>
                  <a:ext cx="1163330" cy="94568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線單箭頭接點 77"/>
                <p:cNvCxnSpPr>
                  <a:stCxn id="74" idx="0"/>
                </p:cNvCxnSpPr>
                <p:nvPr/>
              </p:nvCxnSpPr>
              <p:spPr>
                <a:xfrm flipV="1">
                  <a:off x="9938838" y="3744900"/>
                  <a:ext cx="187073" cy="986691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線單箭頭接點 78"/>
                <p:cNvCxnSpPr>
                  <a:stCxn id="58" idx="6"/>
                  <a:endCxn id="70" idx="1"/>
                </p:cNvCxnSpPr>
                <p:nvPr/>
              </p:nvCxnSpPr>
              <p:spPr>
                <a:xfrm>
                  <a:off x="10839970" y="3248980"/>
                  <a:ext cx="754684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橢圓 79"/>
                <p:cNvSpPr/>
                <p:nvPr/>
              </p:nvSpPr>
              <p:spPr>
                <a:xfrm>
                  <a:off x="13308977" y="3119327"/>
                  <a:ext cx="208551" cy="208551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1" name="文字方塊 80"/>
                <p:cNvSpPr txBox="1"/>
                <p:nvPr/>
              </p:nvSpPr>
              <p:spPr>
                <a:xfrm>
                  <a:off x="8472415" y="3480937"/>
                  <a:ext cx="461665" cy="683842"/>
                </a:xfrm>
                <a:prstGeom prst="rect">
                  <a:avLst/>
                </a:prstGeom>
                <a:noFill/>
              </p:spPr>
              <p:txBody>
                <a:bodyPr vert="eaVert" wrap="none" rtlCol="0">
                  <a:spAutoFit/>
                </a:bodyPr>
                <a:lstStyle/>
                <a:p>
                  <a:r>
                    <a:rPr lang="en-US" altLang="zh-TW" smtClean="0">
                      <a:solidFill>
                        <a:prstClr val="black"/>
                      </a:solidFill>
                    </a:rPr>
                    <a:t>………..</a:t>
                  </a:r>
                  <a:endParaRPr lang="zh-TW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2" name="文字方塊 81"/>
                <p:cNvSpPr txBox="1"/>
                <p:nvPr/>
              </p:nvSpPr>
              <p:spPr>
                <a:xfrm>
                  <a:off x="9795969" y="502929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mtClean="0">
                      <a:solidFill>
                        <a:prstClr val="black"/>
                      </a:solidFill>
                    </a:rPr>
                    <a:t>1</a:t>
                  </a:r>
                  <a:endParaRPr lang="zh-TW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cxnSp>
          <p:nvCxnSpPr>
            <p:cNvPr id="57" name="直線單箭頭接點 56"/>
            <p:cNvCxnSpPr/>
            <p:nvPr/>
          </p:nvCxnSpPr>
          <p:spPr>
            <a:xfrm>
              <a:off x="5750133" y="3367715"/>
              <a:ext cx="75468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60C4-8EC1-4890-874E-5CA0D19E2E8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236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9688" y="408941"/>
            <a:ext cx="2969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乘法節點的反向傳播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1395412"/>
            <a:ext cx="5399516" cy="254793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775753" y="960566"/>
            <a:ext cx="3162300" cy="44012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 smtClean="0"/>
              <a:t>class </a:t>
            </a:r>
            <a:r>
              <a:rPr lang="en-US" altLang="zh-TW" sz="2000" dirty="0" err="1" smtClean="0"/>
              <a:t>MultiLayer</a:t>
            </a:r>
            <a:r>
              <a:rPr lang="en-US" altLang="zh-TW" sz="2000" dirty="0" smtClean="0"/>
              <a:t>:</a:t>
            </a:r>
          </a:p>
          <a:p>
            <a:r>
              <a:rPr lang="en-US" altLang="zh-TW" sz="2000" dirty="0" smtClean="0"/>
              <a:t>    </a:t>
            </a:r>
            <a:r>
              <a:rPr lang="en-US" altLang="zh-TW" sz="2000" dirty="0" err="1" smtClean="0"/>
              <a:t>def</a:t>
            </a:r>
            <a:r>
              <a:rPr lang="en-US" altLang="zh-TW" sz="2000" dirty="0" smtClean="0"/>
              <a:t> __</a:t>
            </a:r>
            <a:r>
              <a:rPr lang="en-US" altLang="zh-TW" sz="2000" dirty="0" err="1" smtClean="0"/>
              <a:t>init</a:t>
            </a:r>
            <a:r>
              <a:rPr lang="en-US" altLang="zh-TW" sz="2000" dirty="0" smtClean="0"/>
              <a:t>__(self):</a:t>
            </a:r>
          </a:p>
          <a:p>
            <a:r>
              <a:rPr lang="en-US" altLang="zh-TW" sz="2000" dirty="0" smtClean="0"/>
              <a:t>        </a:t>
            </a:r>
            <a:r>
              <a:rPr lang="en-US" altLang="zh-TW" sz="2000" dirty="0" err="1" smtClean="0"/>
              <a:t>self.x</a:t>
            </a:r>
            <a:r>
              <a:rPr lang="en-US" altLang="zh-TW" sz="2000" dirty="0" smtClean="0"/>
              <a:t>=None</a:t>
            </a:r>
          </a:p>
          <a:p>
            <a:r>
              <a:rPr lang="en-US" altLang="zh-TW" sz="2000" dirty="0" smtClean="0"/>
              <a:t>        </a:t>
            </a:r>
            <a:r>
              <a:rPr lang="en-US" altLang="zh-TW" sz="2000" dirty="0" err="1" smtClean="0"/>
              <a:t>self.y</a:t>
            </a:r>
            <a:r>
              <a:rPr lang="en-US" altLang="zh-TW" sz="2000" dirty="0" smtClean="0"/>
              <a:t>=None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    </a:t>
            </a:r>
            <a:r>
              <a:rPr lang="en-US" altLang="zh-TW" sz="2000" dirty="0" err="1" smtClean="0"/>
              <a:t>def</a:t>
            </a:r>
            <a:r>
              <a:rPr lang="en-US" altLang="zh-TW" sz="2000" dirty="0" smtClean="0"/>
              <a:t> forward(</a:t>
            </a:r>
            <a:r>
              <a:rPr lang="en-US" altLang="zh-TW" sz="2000" dirty="0" err="1" smtClean="0"/>
              <a:t>self,x,y</a:t>
            </a:r>
            <a:r>
              <a:rPr lang="en-US" altLang="zh-TW" sz="2000" dirty="0" smtClean="0"/>
              <a:t>):</a:t>
            </a:r>
          </a:p>
          <a:p>
            <a:r>
              <a:rPr lang="en-US" altLang="zh-TW" sz="2000" dirty="0" smtClean="0"/>
              <a:t>        </a:t>
            </a:r>
            <a:r>
              <a:rPr lang="en-US" altLang="zh-TW" sz="2000" dirty="0" err="1" smtClean="0"/>
              <a:t>self.x</a:t>
            </a:r>
            <a:r>
              <a:rPr lang="en-US" altLang="zh-TW" sz="2000" dirty="0" smtClean="0"/>
              <a:t>=x</a:t>
            </a:r>
          </a:p>
          <a:p>
            <a:r>
              <a:rPr lang="en-US" altLang="zh-TW" sz="2000" dirty="0" smtClean="0"/>
              <a:t>        </a:t>
            </a:r>
            <a:r>
              <a:rPr lang="en-US" altLang="zh-TW" sz="2000" dirty="0" err="1" smtClean="0"/>
              <a:t>self.y</a:t>
            </a:r>
            <a:r>
              <a:rPr lang="en-US" altLang="zh-TW" sz="2000" dirty="0" smtClean="0"/>
              <a:t>=y</a:t>
            </a:r>
          </a:p>
          <a:p>
            <a:r>
              <a:rPr lang="en-US" altLang="zh-TW" sz="2000" dirty="0" smtClean="0"/>
              <a:t>        return x*y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    </a:t>
            </a:r>
            <a:r>
              <a:rPr lang="en-US" altLang="zh-TW" sz="2000" dirty="0" err="1" smtClean="0"/>
              <a:t>def</a:t>
            </a:r>
            <a:r>
              <a:rPr lang="en-US" altLang="zh-TW" sz="2000" dirty="0" smtClean="0"/>
              <a:t> backward(</a:t>
            </a:r>
            <a:r>
              <a:rPr lang="en-US" altLang="zh-TW" sz="2000" dirty="0" err="1" smtClean="0"/>
              <a:t>self,dout</a:t>
            </a:r>
            <a:r>
              <a:rPr lang="en-US" altLang="zh-TW" sz="2000" dirty="0" smtClean="0"/>
              <a:t>):</a:t>
            </a:r>
          </a:p>
          <a:p>
            <a:r>
              <a:rPr lang="en-US" altLang="zh-TW" sz="2000" dirty="0" smtClean="0"/>
              <a:t>        dx=</a:t>
            </a:r>
            <a:r>
              <a:rPr lang="en-US" altLang="zh-TW" sz="2000" dirty="0" err="1" smtClean="0"/>
              <a:t>dout</a:t>
            </a:r>
            <a:r>
              <a:rPr lang="en-US" altLang="zh-TW" sz="2000" dirty="0" smtClean="0"/>
              <a:t>*</a:t>
            </a:r>
            <a:r>
              <a:rPr lang="en-US" altLang="zh-TW" sz="2000" dirty="0" err="1" smtClean="0"/>
              <a:t>self.y</a:t>
            </a:r>
            <a:endParaRPr lang="en-US" altLang="zh-TW" sz="2000" dirty="0" smtClean="0"/>
          </a:p>
          <a:p>
            <a:r>
              <a:rPr lang="en-US" altLang="zh-TW" sz="2000" dirty="0" smtClean="0"/>
              <a:t>        </a:t>
            </a:r>
            <a:r>
              <a:rPr lang="en-US" altLang="zh-TW" sz="2000" dirty="0" err="1" smtClean="0"/>
              <a:t>dy</a:t>
            </a:r>
            <a:r>
              <a:rPr lang="en-US" altLang="zh-TW" sz="2000" dirty="0" smtClean="0"/>
              <a:t>=</a:t>
            </a:r>
            <a:r>
              <a:rPr lang="en-US" altLang="zh-TW" sz="2000" dirty="0" err="1" smtClean="0"/>
              <a:t>dout</a:t>
            </a:r>
            <a:r>
              <a:rPr lang="en-US" altLang="zh-TW" sz="2000" dirty="0" smtClean="0"/>
              <a:t>*</a:t>
            </a:r>
            <a:r>
              <a:rPr lang="en-US" altLang="zh-TW" sz="2000" dirty="0" err="1" smtClean="0"/>
              <a:t>self.x</a:t>
            </a:r>
            <a:endParaRPr lang="en-US" altLang="zh-TW" sz="2000" dirty="0" smtClean="0"/>
          </a:p>
          <a:p>
            <a:r>
              <a:rPr lang="en-US" altLang="zh-TW" sz="2000" dirty="0" smtClean="0"/>
              <a:t>        return </a:t>
            </a:r>
            <a:r>
              <a:rPr lang="en-US" altLang="zh-TW" sz="2000" dirty="0" err="1" smtClean="0"/>
              <a:t>dx,dy</a:t>
            </a:r>
            <a:endParaRPr lang="zh-TW" altLang="en-US" sz="20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60C4-8EC1-4890-874E-5CA0D19E2E89}" type="slidenum">
              <a:rPr lang="zh-TW" altLang="en-US" smtClean="0"/>
              <a:t>30</a:t>
            </a:fld>
            <a:endParaRPr lang="zh-TW" altLang="en-US"/>
          </a:p>
        </p:txBody>
      </p:sp>
      <p:cxnSp>
        <p:nvCxnSpPr>
          <p:cNvPr id="6" name="直線單箭頭接點 5"/>
          <p:cNvCxnSpPr/>
          <p:nvPr/>
        </p:nvCxnSpPr>
        <p:spPr>
          <a:xfrm>
            <a:off x="818019" y="1549100"/>
            <a:ext cx="3696316" cy="640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3259565" y="1803314"/>
                <a:ext cx="10107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565" y="1803314"/>
                <a:ext cx="1010790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422" r="-4217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3797020" y="993323"/>
            <a:ext cx="946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forward</a:t>
            </a:r>
            <a:endParaRPr lang="zh-TW" alt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3498462" y="2636281"/>
                <a:ext cx="905633" cy="524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dirty="0" smtClean="0"/>
                        <m:t>dout</m:t>
                      </m:r>
                      <m:r>
                        <m:rPr>
                          <m:nor/>
                        </m:rPr>
                        <a:rPr lang="en-US" altLang="zh-TW" b="0" i="0" dirty="0" smtClean="0"/>
                        <m:t>=</m:t>
                      </m:r>
                      <m:f>
                        <m:fPr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TW" altLang="en-US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462" y="2636281"/>
                <a:ext cx="905633" cy="524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98062" y="4525397"/>
                <a:ext cx="5019387" cy="765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TW" altLang="en-US" sz="2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TW" altLang="en-US" sz="2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zh-TW" sz="2400" b="1" i="1" dirty="0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1" i="1" dirty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TW" sz="2400" b="1" i="1" dirty="0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𝒛</m:t>
                          </m:r>
                        </m:num>
                        <m:den>
                          <m:r>
                            <a:rPr lang="zh-TW" altLang="en-US" sz="2400" b="1" i="1" dirty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TW" sz="2400" b="1" i="1" dirty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𝒚</m:t>
                          </m:r>
                        </m:den>
                      </m:f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TW" altLang="en-US" sz="2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TW" sz="2400" b="1" i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</a:rPr>
                        <m:t>𝑑𝑜𝑢𝑡</m:t>
                      </m:r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TW" sz="2400" b="1" i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TW" altLang="en-US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62" y="4525397"/>
                <a:ext cx="5019387" cy="765402"/>
              </a:xfrm>
              <a:prstGeom prst="rect">
                <a:avLst/>
              </a:prstGeom>
              <a:blipFill rotWithShape="0">
                <a:blip r:embed="rId5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35973" y="5476567"/>
                <a:ext cx="5296130" cy="7946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TW" altLang="en-US" sz="2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TW" sz="24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TW" altLang="en-US" sz="2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zh-TW" sz="2400" b="1" i="1" dirty="0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1" i="1" dirty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TW" sz="2400" b="1" i="1" dirty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𝒛</m:t>
                          </m:r>
                        </m:num>
                        <m:den>
                          <m:r>
                            <a:rPr lang="zh-TW" altLang="en-US" sz="2400" b="1" i="1" dirty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TW" sz="2400" b="1" i="1" dirty="0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altLang="zh-TW" sz="24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TW" altLang="en-US" sz="2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zh-TW" sz="2400" i="1" dirty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TW" sz="2400" b="1" i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</a:rPr>
                        <m:t>𝑑𝑜𝑢𝑡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TW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73" y="5476567"/>
                <a:ext cx="5296130" cy="79464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單箭頭接點 11"/>
          <p:cNvCxnSpPr/>
          <p:nvPr/>
        </p:nvCxnSpPr>
        <p:spPr>
          <a:xfrm flipH="1" flipV="1">
            <a:off x="2639604" y="3530419"/>
            <a:ext cx="2314832" cy="84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939639" y="3161087"/>
            <a:ext cx="1113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backward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35688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2971" y="844034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 smtClean="0"/>
              <a:t>除</a:t>
            </a:r>
            <a:r>
              <a:rPr lang="zh-CN" altLang="en-US" sz="2800" dirty="0" smtClean="0"/>
              <a:t>法節點的反向傳播</a:t>
            </a:r>
            <a:endParaRPr lang="zh-TW" altLang="en-US" sz="28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271" y="1751955"/>
            <a:ext cx="5212906" cy="2671763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60C4-8EC1-4890-874E-5CA0D19E2E89}" type="slidenum">
              <a:rPr lang="zh-TW" altLang="en-US" smtClean="0"/>
              <a:t>31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1210103" y="4558608"/>
                <a:ext cx="4037772" cy="8291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3600" i="1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3600" i="1">
                            <a:latin typeface="Cambria Math" panose="02040503050406030204" pitchFamily="18" charset="0"/>
                          </a:rPr>
                          <m:t>Y</m:t>
                        </m:r>
                      </m:den>
                    </m:f>
                    <m:r>
                      <a:rPr lang="en-US" altLang="zh-TW" sz="3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3600" i="1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zh-TW" alt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3600" i="1" smtClean="0">
                            <a:latin typeface="Cambria Math" panose="02040503050406030204" pitchFamily="18" charset="0"/>
                          </a:rPr>
                          <m:t>Z</m:t>
                        </m:r>
                      </m:den>
                    </m:f>
                    <m:f>
                      <m:fPr>
                        <m:ctrlPr>
                          <a:rPr lang="en-US" altLang="zh-TW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3600" i="1" smtClean="0">
                            <a:latin typeface="Cambria Math" panose="02040503050406030204" pitchFamily="18" charset="0"/>
                          </a:rPr>
                          <m:t>Z</m:t>
                        </m:r>
                      </m:num>
                      <m:den>
                        <m:r>
                          <a:rPr lang="zh-TW" alt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3600" i="1">
                            <a:latin typeface="Cambria Math" panose="02040503050406030204" pitchFamily="18" charset="0"/>
                          </a:rPr>
                          <m:t>Y</m:t>
                        </m:r>
                      </m:den>
                    </m:f>
                    <m:r>
                      <a:rPr lang="en-US" altLang="zh-TW" sz="3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3600" i="1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zh-TW" alt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3600" i="1">
                            <a:latin typeface="Cambria Math" panose="02040503050406030204" pitchFamily="18" charset="0"/>
                          </a:rPr>
                          <m:t>Z</m:t>
                        </m:r>
                      </m:den>
                    </m:f>
                  </m:oMath>
                </a14:m>
                <a:r>
                  <a:rPr lang="zh-TW" altLang="en-US" sz="3600" dirty="0" smtClean="0"/>
                  <a:t>*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3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sz="3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36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36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TW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3600" i="1" dirty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p>
                                <m:r>
                                  <a:rPr lang="en-US" altLang="zh-TW" sz="36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103" y="4558608"/>
                <a:ext cx="4037772" cy="829138"/>
              </a:xfrm>
              <a:prstGeom prst="rect">
                <a:avLst/>
              </a:prstGeom>
              <a:blipFill rotWithShape="0">
                <a:blip r:embed="rId3"/>
                <a:stretch>
                  <a:fillRect l="-151" b="-169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38852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1109662"/>
            <a:ext cx="6830853" cy="2605088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60C4-8EC1-4890-874E-5CA0D19E2E89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332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016957" y="1870077"/>
            <a:ext cx="7398500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activation function</a:t>
            </a:r>
          </a:p>
          <a:p>
            <a:endParaRPr lang="en-US" altLang="zh-TW" sz="7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7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學問深啊</a:t>
            </a:r>
            <a:r>
              <a:rPr lang="en-US" altLang="zh-TW" sz="7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60C4-8EC1-4890-874E-5CA0D19E2E89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74325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Neural Network </a:t>
            </a:r>
            <a:endParaRPr lang="zh-TW" altLang="en-US" dirty="0"/>
          </a:p>
        </p:txBody>
      </p:sp>
      <p:cxnSp>
        <p:nvCxnSpPr>
          <p:cNvPr id="36" name="直線單箭頭接點 35"/>
          <p:cNvCxnSpPr/>
          <p:nvPr/>
        </p:nvCxnSpPr>
        <p:spPr>
          <a:xfrm flipV="1">
            <a:off x="6481058" y="4644756"/>
            <a:ext cx="804687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4555712" y="5666374"/>
            <a:ext cx="596697" cy="584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>
            <a:endCxn id="22" idx="1"/>
          </p:cNvCxnSpPr>
          <p:nvPr/>
        </p:nvCxnSpPr>
        <p:spPr>
          <a:xfrm flipV="1">
            <a:off x="2470495" y="4655201"/>
            <a:ext cx="2145559" cy="12533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5770626" y="4146295"/>
            <a:ext cx="941612" cy="9416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4957568" y="4624599"/>
            <a:ext cx="804687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endCxn id="22" idx="1"/>
          </p:cNvCxnSpPr>
          <p:nvPr/>
        </p:nvCxnSpPr>
        <p:spPr>
          <a:xfrm>
            <a:off x="2478115" y="4645872"/>
            <a:ext cx="2137939" cy="93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endCxn id="22" idx="1"/>
          </p:cNvCxnSpPr>
          <p:nvPr/>
        </p:nvCxnSpPr>
        <p:spPr>
          <a:xfrm>
            <a:off x="2478115" y="3369669"/>
            <a:ext cx="2137939" cy="12855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群組 20"/>
          <p:cNvGrpSpPr/>
          <p:nvPr/>
        </p:nvGrpSpPr>
        <p:grpSpPr>
          <a:xfrm>
            <a:off x="4616054" y="4395041"/>
            <a:ext cx="520319" cy="520319"/>
            <a:chOff x="3342651" y="3507082"/>
            <a:chExt cx="520319" cy="520319"/>
          </a:xfrm>
        </p:grpSpPr>
        <p:sp>
          <p:nvSpPr>
            <p:cNvPr id="22" name="矩形 21"/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23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" name="方程式" r:id="rId4" imgW="139680" imgH="139680" progId="Equation.3">
                    <p:embed/>
                  </p:oleObj>
                </mc:Choice>
                <mc:Fallback>
                  <p:oleObj name="方程式" r:id="rId4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5" name="直線單箭頭接點 24"/>
          <p:cNvCxnSpPr/>
          <p:nvPr/>
        </p:nvCxnSpPr>
        <p:spPr>
          <a:xfrm flipV="1">
            <a:off x="4867261" y="4925804"/>
            <a:ext cx="0" cy="7547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Object 12"/>
          <p:cNvGraphicFramePr>
            <a:graphicFrameLocks noChangeAspect="1"/>
          </p:cNvGraphicFramePr>
          <p:nvPr>
            <p:extLst/>
          </p:nvPr>
        </p:nvGraphicFramePr>
        <p:xfrm>
          <a:off x="5838017" y="4341859"/>
          <a:ext cx="787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方程式" r:id="rId6" imgW="317160" imgH="215640" progId="Equation.3">
                  <p:embed/>
                </p:oleObj>
              </mc:Choice>
              <mc:Fallback>
                <p:oleObj name="方程式" r:id="rId6" imgW="3171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8017" y="4341859"/>
                        <a:ext cx="787400" cy="5334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5121034" y="5809347"/>
            <a:ext cx="798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bias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5293978" y="5032261"/>
            <a:ext cx="18947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Activation function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706599" y="5809347"/>
            <a:ext cx="1186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weights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95178" y="1589873"/>
            <a:ext cx="14636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Neuron</a:t>
            </a:r>
            <a:endParaRPr lang="zh-TW" altLang="en-US" sz="3200" b="1" i="1" u="sng" dirty="0"/>
          </a:p>
        </p:txBody>
      </p:sp>
      <p:grpSp>
        <p:nvGrpSpPr>
          <p:cNvPr id="20" name="群組 19"/>
          <p:cNvGrpSpPr/>
          <p:nvPr/>
        </p:nvGrpSpPr>
        <p:grpSpPr>
          <a:xfrm>
            <a:off x="3021212" y="3373346"/>
            <a:ext cx="546036" cy="537290"/>
            <a:chOff x="34511" y="3510100"/>
            <a:chExt cx="546036" cy="537290"/>
          </a:xfrm>
        </p:grpSpPr>
        <p:sp>
          <p:nvSpPr>
            <p:cNvPr id="48" name="矩形 47"/>
            <p:cNvSpPr/>
            <p:nvPr/>
          </p:nvSpPr>
          <p:spPr>
            <a:xfrm>
              <a:off x="34511" y="3510100"/>
              <a:ext cx="546036" cy="5372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136079" y="3552772"/>
              <a:ext cx="342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3021212" y="4274006"/>
            <a:ext cx="546036" cy="537290"/>
            <a:chOff x="-43759" y="4374027"/>
            <a:chExt cx="546036" cy="537290"/>
          </a:xfrm>
        </p:grpSpPr>
        <p:sp>
          <p:nvSpPr>
            <p:cNvPr id="49" name="矩形 48"/>
            <p:cNvSpPr/>
            <p:nvPr/>
          </p:nvSpPr>
          <p:spPr>
            <a:xfrm>
              <a:off x="-43759" y="4374027"/>
              <a:ext cx="546036" cy="5372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0" y="4424367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-2</a:t>
              </a:r>
              <a:endParaRPr lang="zh-TW" altLang="en-US" sz="2400" dirty="0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2928091" y="5130981"/>
            <a:ext cx="715437" cy="537290"/>
            <a:chOff x="153153" y="5027301"/>
            <a:chExt cx="715437" cy="537290"/>
          </a:xfrm>
        </p:grpSpPr>
        <p:sp>
          <p:nvSpPr>
            <p:cNvPr id="50" name="矩形 49"/>
            <p:cNvSpPr/>
            <p:nvPr/>
          </p:nvSpPr>
          <p:spPr>
            <a:xfrm>
              <a:off x="252603" y="5027301"/>
              <a:ext cx="546036" cy="5372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153153" y="5087907"/>
              <a:ext cx="7154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-1</a:t>
              </a:r>
              <a:endParaRPr lang="zh-TW" altLang="en-US" sz="2400" dirty="0"/>
            </a:p>
          </p:txBody>
        </p:sp>
      </p:grpSp>
      <p:sp>
        <p:nvSpPr>
          <p:cNvPr id="47" name="文字方塊 46"/>
          <p:cNvSpPr txBox="1"/>
          <p:nvPr/>
        </p:nvSpPr>
        <p:spPr>
          <a:xfrm>
            <a:off x="4509542" y="5761974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1878659" y="3072579"/>
            <a:ext cx="546036" cy="537290"/>
            <a:chOff x="34511" y="3510100"/>
            <a:chExt cx="546036" cy="537290"/>
          </a:xfrm>
        </p:grpSpPr>
        <p:sp>
          <p:nvSpPr>
            <p:cNvPr id="52" name="矩形 51"/>
            <p:cNvSpPr/>
            <p:nvPr/>
          </p:nvSpPr>
          <p:spPr>
            <a:xfrm>
              <a:off x="34511" y="3510100"/>
              <a:ext cx="546036" cy="53729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文字方塊 52"/>
            <p:cNvSpPr txBox="1"/>
            <p:nvPr/>
          </p:nvSpPr>
          <p:spPr>
            <a:xfrm>
              <a:off x="136079" y="3552772"/>
              <a:ext cx="342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2</a:t>
              </a:r>
              <a:endParaRPr lang="zh-TW" altLang="en-US" sz="2400" dirty="0"/>
            </a:p>
          </p:txBody>
        </p:sp>
      </p:grpSp>
      <p:grpSp>
        <p:nvGrpSpPr>
          <p:cNvPr id="54" name="群組 53"/>
          <p:cNvGrpSpPr/>
          <p:nvPr/>
        </p:nvGrpSpPr>
        <p:grpSpPr>
          <a:xfrm>
            <a:off x="1854193" y="4324346"/>
            <a:ext cx="546036" cy="537290"/>
            <a:chOff x="-43759" y="4374027"/>
            <a:chExt cx="546036" cy="537290"/>
          </a:xfrm>
        </p:grpSpPr>
        <p:sp>
          <p:nvSpPr>
            <p:cNvPr id="55" name="矩形 54"/>
            <p:cNvSpPr/>
            <p:nvPr/>
          </p:nvSpPr>
          <p:spPr>
            <a:xfrm>
              <a:off x="-43759" y="4374027"/>
              <a:ext cx="546036" cy="53729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0" y="4424367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-1</a:t>
              </a:r>
              <a:endParaRPr lang="zh-TW" altLang="en-US" sz="2400" dirty="0"/>
            </a:p>
          </p:txBody>
        </p:sp>
      </p:grpSp>
      <p:grpSp>
        <p:nvGrpSpPr>
          <p:cNvPr id="57" name="群組 56"/>
          <p:cNvGrpSpPr/>
          <p:nvPr/>
        </p:nvGrpSpPr>
        <p:grpSpPr>
          <a:xfrm>
            <a:off x="1781803" y="5617559"/>
            <a:ext cx="715437" cy="537290"/>
            <a:chOff x="153153" y="5027301"/>
            <a:chExt cx="715437" cy="537290"/>
          </a:xfrm>
        </p:grpSpPr>
        <p:sp>
          <p:nvSpPr>
            <p:cNvPr id="58" name="矩形 57"/>
            <p:cNvSpPr/>
            <p:nvPr/>
          </p:nvSpPr>
          <p:spPr>
            <a:xfrm>
              <a:off x="252603" y="5027301"/>
              <a:ext cx="546036" cy="53729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153153" y="5087907"/>
              <a:ext cx="7154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</p:grpSp>
      <p:sp>
        <p:nvSpPr>
          <p:cNvPr id="62" name="文字方塊 61"/>
          <p:cNvSpPr txBox="1"/>
          <p:nvPr/>
        </p:nvSpPr>
        <p:spPr>
          <a:xfrm>
            <a:off x="5259455" y="4144682"/>
            <a:ext cx="379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4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grpSp>
        <p:nvGrpSpPr>
          <p:cNvPr id="63" name="群組 62"/>
          <p:cNvGrpSpPr/>
          <p:nvPr/>
        </p:nvGrpSpPr>
        <p:grpSpPr>
          <a:xfrm>
            <a:off x="3543274" y="1374967"/>
            <a:ext cx="5297714" cy="2078894"/>
            <a:chOff x="3566162" y="4678338"/>
            <a:chExt cx="5297714" cy="2078894"/>
          </a:xfrm>
        </p:grpSpPr>
        <p:sp>
          <p:nvSpPr>
            <p:cNvPr id="64" name="圓角矩形圖說文字 63"/>
            <p:cNvSpPr/>
            <p:nvPr/>
          </p:nvSpPr>
          <p:spPr>
            <a:xfrm>
              <a:off x="3566162" y="4678338"/>
              <a:ext cx="5297714" cy="2078894"/>
            </a:xfrm>
            <a:prstGeom prst="wedgeRoundRectCallout">
              <a:avLst>
                <a:gd name="adj1" fmla="val 1509"/>
                <a:gd name="adj2" fmla="val 90824"/>
                <a:gd name="adj3" fmla="val 16667"/>
              </a:avLst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5" name="群組 64"/>
            <p:cNvGrpSpPr/>
            <p:nvPr/>
          </p:nvGrpSpPr>
          <p:grpSpPr>
            <a:xfrm>
              <a:off x="5943645" y="4731685"/>
              <a:ext cx="2743688" cy="1838325"/>
              <a:chOff x="4096343" y="4657321"/>
              <a:chExt cx="2743688" cy="1838325"/>
            </a:xfrm>
          </p:grpSpPr>
          <p:pic>
            <p:nvPicPr>
              <p:cNvPr id="68" name="圖片 6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96343" y="4657321"/>
                <a:ext cx="2571750" cy="1838325"/>
              </a:xfrm>
              <a:prstGeom prst="rect">
                <a:avLst/>
              </a:prstGeom>
            </p:spPr>
          </p:pic>
          <p:graphicFrame>
            <p:nvGraphicFramePr>
              <p:cNvPr id="69" name="Object 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474734" y="4768231"/>
              <a:ext cx="717072" cy="4897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8" name="方程式" r:id="rId9" imgW="317160" imgH="215640" progId="Equation.3">
                      <p:embed/>
                    </p:oleObj>
                  </mc:Choice>
                  <mc:Fallback>
                    <p:oleObj name="方程式" r:id="rId9" imgW="31716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74734" y="4768231"/>
                            <a:ext cx="717072" cy="489740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0" name="Object 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6512897" y="6101982"/>
              <a:ext cx="327134" cy="3256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9" name="方程式" r:id="rId11" imgW="126720" imgH="126720" progId="Equation.3">
                      <p:embed/>
                    </p:oleObj>
                  </mc:Choice>
                  <mc:Fallback>
                    <p:oleObj name="方程式" r:id="rId11" imgW="126720" imgH="12672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12897" y="6101982"/>
                            <a:ext cx="327134" cy="325661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6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800520" y="5368768"/>
            <a:ext cx="2143125" cy="973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" name="方程式" r:id="rId13" imgW="863280" imgH="393480" progId="Equation.3">
                    <p:embed/>
                  </p:oleObj>
                </mc:Choice>
                <mc:Fallback>
                  <p:oleObj name="方程式" r:id="rId13" imgW="86328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0520" y="5368768"/>
                          <a:ext cx="2143125" cy="9731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" name="文字方塊 66"/>
            <p:cNvSpPr txBox="1"/>
            <p:nvPr/>
          </p:nvSpPr>
          <p:spPr>
            <a:xfrm>
              <a:off x="3800520" y="4795570"/>
              <a:ext cx="2463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Sigmoid Function</a:t>
              </a:r>
              <a:endParaRPr lang="zh-TW" altLang="en-US" sz="2400" dirty="0"/>
            </a:p>
          </p:txBody>
        </p:sp>
      </p:grpSp>
      <p:sp>
        <p:nvSpPr>
          <p:cNvPr id="71" name="文字方塊 70"/>
          <p:cNvSpPr txBox="1"/>
          <p:nvPr/>
        </p:nvSpPr>
        <p:spPr>
          <a:xfrm>
            <a:off x="7346491" y="4374685"/>
            <a:ext cx="878079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0.98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94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62" grpId="0"/>
      <p:bldP spid="7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1351" y="221996"/>
            <a:ext cx="24112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Sigmoid</a:t>
            </a:r>
            <a:r>
              <a:rPr lang="zh-TW" altLang="en-US" sz="2400" dirty="0" smtClean="0"/>
              <a:t>激活函数</a:t>
            </a:r>
            <a:endParaRPr lang="zh-TW" altLang="en-US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b="37281"/>
          <a:stretch/>
        </p:blipFill>
        <p:spPr>
          <a:xfrm>
            <a:off x="81351" y="683661"/>
            <a:ext cx="8574843" cy="151851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26" y="2202178"/>
            <a:ext cx="7799309" cy="95671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324100" y="3158894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class sigmoid: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def</a:t>
            </a:r>
            <a:r>
              <a:rPr lang="en-US" altLang="zh-TW" dirty="0" smtClean="0"/>
              <a:t> __</a:t>
            </a:r>
            <a:r>
              <a:rPr lang="en-US" altLang="zh-TW" dirty="0" err="1" smtClean="0"/>
              <a:t>init</a:t>
            </a:r>
            <a:r>
              <a:rPr lang="en-US" altLang="zh-TW" dirty="0" smtClean="0"/>
              <a:t>__(self):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self.out</a:t>
            </a:r>
            <a:r>
              <a:rPr lang="en-US" altLang="zh-TW" dirty="0" smtClean="0"/>
              <a:t>=None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def</a:t>
            </a:r>
            <a:r>
              <a:rPr lang="en-US" altLang="zh-TW" dirty="0" smtClean="0"/>
              <a:t> forward(</a:t>
            </a:r>
            <a:r>
              <a:rPr lang="en-US" altLang="zh-TW" dirty="0" err="1" smtClean="0"/>
              <a:t>self,x</a:t>
            </a:r>
            <a:r>
              <a:rPr lang="en-US" altLang="zh-TW" dirty="0" smtClean="0"/>
              <a:t>):</a:t>
            </a:r>
          </a:p>
          <a:p>
            <a:r>
              <a:rPr lang="en-US" altLang="zh-TW" dirty="0" smtClean="0"/>
              <a:t>        out=1/(1+np.exp(-x))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self.out</a:t>
            </a:r>
            <a:r>
              <a:rPr lang="en-US" altLang="zh-TW" dirty="0" smtClean="0"/>
              <a:t>=out</a:t>
            </a:r>
          </a:p>
          <a:p>
            <a:r>
              <a:rPr lang="en-US" altLang="zh-TW" dirty="0" smtClean="0"/>
              <a:t>        return out</a:t>
            </a:r>
          </a:p>
          <a:p>
            <a:r>
              <a:rPr lang="en-US" altLang="zh-TW" dirty="0" smtClean="0"/>
              <a:t>    </a:t>
            </a:r>
          </a:p>
          <a:p>
            <a:r>
              <a:rPr lang="zh-TW" altLang="en-US" dirty="0"/>
              <a:t> </a:t>
            </a:r>
            <a:r>
              <a:rPr lang="zh-TW" altLang="en-US" dirty="0" smtClean="0"/>
              <a:t>   </a:t>
            </a:r>
            <a:r>
              <a:rPr lang="en-US" altLang="zh-TW" dirty="0" err="1" smtClean="0"/>
              <a:t>def</a:t>
            </a:r>
            <a:r>
              <a:rPr lang="en-US" altLang="zh-TW" dirty="0" smtClean="0"/>
              <a:t> backward(</a:t>
            </a:r>
            <a:r>
              <a:rPr lang="en-US" altLang="zh-TW" dirty="0" err="1" smtClean="0"/>
              <a:t>self,dout</a:t>
            </a:r>
            <a:r>
              <a:rPr lang="en-US" altLang="zh-TW" dirty="0" smtClean="0"/>
              <a:t>):</a:t>
            </a:r>
          </a:p>
          <a:p>
            <a:r>
              <a:rPr lang="en-US" altLang="zh-TW" dirty="0" smtClean="0"/>
              <a:t>        dx=</a:t>
            </a:r>
            <a:r>
              <a:rPr lang="en-US" altLang="zh-TW" dirty="0" err="1" smtClean="0"/>
              <a:t>dout</a:t>
            </a:r>
            <a:r>
              <a:rPr lang="en-US" altLang="zh-TW" dirty="0" smtClean="0"/>
              <a:t>*(1.0-self.out)*</a:t>
            </a:r>
            <a:r>
              <a:rPr lang="en-US" altLang="zh-TW" dirty="0" err="1" smtClean="0"/>
              <a:t>self.out</a:t>
            </a:r>
            <a:endParaRPr lang="en-US" altLang="zh-TW" dirty="0" smtClean="0"/>
          </a:p>
          <a:p>
            <a:r>
              <a:rPr lang="en-US" altLang="zh-TW" dirty="0" smtClean="0"/>
              <a:t>        return dx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60C4-8EC1-4890-874E-5CA0D19E2E89}" type="slidenum">
              <a:rPr lang="zh-TW" altLang="en-US" smtClean="0"/>
              <a:t>35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610100" y="339752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http://www.feiguyunai.com/index.php/2019/03/31/python-ml-24th-backp/#241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0299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6032" y="631522"/>
            <a:ext cx="53955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err="1" smtClean="0"/>
              <a:t>ReLU</a:t>
            </a:r>
            <a:r>
              <a:rPr lang="zh-TW" altLang="en-US" sz="3600" dirty="0" smtClean="0"/>
              <a:t> 啟動函數的反向傳播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04" y="1736318"/>
            <a:ext cx="4618771" cy="284321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395580" y="1470867"/>
            <a:ext cx="33909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smtClean="0"/>
              <a:t>class </a:t>
            </a:r>
            <a:r>
              <a:rPr lang="en-US" altLang="zh-TW" sz="2000" dirty="0" err="1" smtClean="0"/>
              <a:t>ReLu</a:t>
            </a:r>
            <a:r>
              <a:rPr lang="en-US" altLang="zh-TW" sz="2000" dirty="0" smtClean="0"/>
              <a:t>:</a:t>
            </a:r>
          </a:p>
          <a:p>
            <a:r>
              <a:rPr lang="en-US" altLang="zh-TW" sz="2000" dirty="0" smtClean="0"/>
              <a:t>    </a:t>
            </a:r>
            <a:r>
              <a:rPr lang="en-US" altLang="zh-TW" sz="2000" dirty="0" err="1" smtClean="0"/>
              <a:t>def</a:t>
            </a:r>
            <a:r>
              <a:rPr lang="en-US" altLang="zh-TW" sz="2000" dirty="0" smtClean="0"/>
              <a:t> __</a:t>
            </a:r>
            <a:r>
              <a:rPr lang="en-US" altLang="zh-TW" sz="2000" dirty="0" err="1" smtClean="0"/>
              <a:t>init</a:t>
            </a:r>
            <a:r>
              <a:rPr lang="en-US" altLang="zh-TW" sz="2000" dirty="0" smtClean="0"/>
              <a:t>__(self):</a:t>
            </a:r>
          </a:p>
          <a:p>
            <a:r>
              <a:rPr lang="en-US" altLang="zh-TW" sz="2000" dirty="0" smtClean="0"/>
              <a:t>        </a:t>
            </a:r>
            <a:r>
              <a:rPr lang="en-US" altLang="zh-TW" sz="2000" dirty="0" err="1" smtClean="0"/>
              <a:t>self.mask</a:t>
            </a:r>
            <a:r>
              <a:rPr lang="en-US" altLang="zh-TW" sz="2000" dirty="0" smtClean="0"/>
              <a:t>=None</a:t>
            </a:r>
          </a:p>
          <a:p>
            <a:r>
              <a:rPr lang="en-US" altLang="zh-TW" sz="2000" dirty="0" smtClean="0"/>
              <a:t>      </a:t>
            </a:r>
          </a:p>
          <a:p>
            <a:r>
              <a:rPr lang="en-US" altLang="zh-TW" sz="2000" dirty="0" smtClean="0"/>
              <a:t>    </a:t>
            </a:r>
            <a:r>
              <a:rPr lang="en-US" altLang="zh-TW" sz="2000" dirty="0" err="1" smtClean="0"/>
              <a:t>def</a:t>
            </a:r>
            <a:r>
              <a:rPr lang="en-US" altLang="zh-TW" sz="2000" dirty="0" smtClean="0"/>
              <a:t> </a:t>
            </a:r>
            <a:r>
              <a:rPr lang="en-US" altLang="zh-TW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forward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self,x</a:t>
            </a:r>
            <a:r>
              <a:rPr lang="en-US" altLang="zh-TW" sz="2000" dirty="0" smtClean="0"/>
              <a:t>):</a:t>
            </a:r>
          </a:p>
          <a:p>
            <a:r>
              <a:rPr lang="en-US" altLang="zh-TW" sz="2000" dirty="0" smtClean="0"/>
              <a:t>        </a:t>
            </a:r>
            <a:r>
              <a:rPr lang="en-US" altLang="zh-TW" sz="2000" dirty="0" err="1" smtClean="0"/>
              <a:t>self.mask</a:t>
            </a:r>
            <a:r>
              <a:rPr lang="en-US" altLang="zh-TW" sz="2000" dirty="0" smtClean="0"/>
              <a:t>=(x&lt;=0)  </a:t>
            </a:r>
            <a:endParaRPr lang="zh-TW" altLang="en-US" sz="2000" dirty="0" smtClean="0"/>
          </a:p>
          <a:p>
            <a:r>
              <a:rPr lang="zh-TW" altLang="en-US" sz="2000" dirty="0" smtClean="0"/>
              <a:t>        </a:t>
            </a:r>
            <a:r>
              <a:rPr lang="en-US" altLang="zh-TW" sz="2000" dirty="0" smtClean="0"/>
              <a:t>out=</a:t>
            </a:r>
            <a:r>
              <a:rPr lang="en-US" altLang="zh-TW" sz="2000" dirty="0" err="1" smtClean="0"/>
              <a:t>x.copy</a:t>
            </a:r>
            <a:r>
              <a:rPr lang="en-US" altLang="zh-TW" sz="2000" dirty="0" smtClean="0"/>
              <a:t>()</a:t>
            </a:r>
          </a:p>
          <a:p>
            <a:r>
              <a:rPr lang="zh-TW" altLang="en-US" sz="2000" dirty="0" smtClean="0"/>
              <a:t>        </a:t>
            </a:r>
            <a:r>
              <a:rPr lang="en-US" altLang="zh-TW" sz="2000" dirty="0" smtClean="0"/>
              <a:t>out[</a:t>
            </a:r>
            <a:r>
              <a:rPr lang="en-US" altLang="zh-TW" sz="2000" dirty="0" err="1" smtClean="0"/>
              <a:t>self.mask</a:t>
            </a:r>
            <a:r>
              <a:rPr lang="en-US" altLang="zh-TW" sz="2000" dirty="0" smtClean="0"/>
              <a:t>]=0        </a:t>
            </a:r>
          </a:p>
          <a:p>
            <a:r>
              <a:rPr lang="en-US" altLang="zh-TW" sz="2000" dirty="0" smtClean="0"/>
              <a:t>        return out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    </a:t>
            </a:r>
            <a:r>
              <a:rPr lang="en-US" altLang="zh-TW" sz="2000" dirty="0" err="1" smtClean="0"/>
              <a:t>def</a:t>
            </a:r>
            <a:r>
              <a:rPr lang="en-US" altLang="zh-TW" sz="2000" dirty="0" smtClean="0"/>
              <a:t> </a:t>
            </a:r>
            <a:r>
              <a:rPr lang="en-US" altLang="zh-TW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backward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self,dout</a:t>
            </a:r>
            <a:r>
              <a:rPr lang="en-US" altLang="zh-TW" sz="2000" dirty="0" smtClean="0"/>
              <a:t>):</a:t>
            </a:r>
          </a:p>
          <a:p>
            <a:r>
              <a:rPr lang="en-US" altLang="zh-TW" sz="2000" dirty="0" smtClean="0"/>
              <a:t>        </a:t>
            </a:r>
            <a:r>
              <a:rPr lang="en-US" altLang="zh-TW" sz="2000" dirty="0" err="1" smtClean="0"/>
              <a:t>dout</a:t>
            </a:r>
            <a:r>
              <a:rPr lang="en-US" altLang="zh-TW" sz="2000" dirty="0" smtClean="0"/>
              <a:t>[</a:t>
            </a:r>
            <a:r>
              <a:rPr lang="en-US" altLang="zh-TW" sz="2000" dirty="0" err="1" smtClean="0"/>
              <a:t>self.mask</a:t>
            </a:r>
            <a:r>
              <a:rPr lang="en-US" altLang="zh-TW" sz="2000" dirty="0" smtClean="0"/>
              <a:t>]=0</a:t>
            </a:r>
          </a:p>
          <a:p>
            <a:r>
              <a:rPr lang="en-US" altLang="zh-TW" sz="2000" dirty="0" smtClean="0"/>
              <a:t>        dx=</a:t>
            </a:r>
            <a:r>
              <a:rPr lang="en-US" altLang="zh-TW" sz="2000" dirty="0" err="1" smtClean="0"/>
              <a:t>dout</a:t>
            </a:r>
            <a:endParaRPr lang="en-US" altLang="zh-TW" sz="2000" dirty="0" smtClean="0"/>
          </a:p>
          <a:p>
            <a:r>
              <a:rPr lang="en-US" altLang="zh-TW" sz="2000" dirty="0" smtClean="0"/>
              <a:t>        return dx</a:t>
            </a:r>
          </a:p>
        </p:txBody>
      </p:sp>
      <p:sp>
        <p:nvSpPr>
          <p:cNvPr id="5" name="矩形 4"/>
          <p:cNvSpPr/>
          <p:nvPr/>
        </p:nvSpPr>
        <p:spPr>
          <a:xfrm>
            <a:off x="563808" y="5611891"/>
            <a:ext cx="44537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#</a:t>
            </a:r>
            <a:r>
              <a:rPr lang="zh-TW" altLang="en-US" dirty="0" smtClean="0"/>
              <a:t>把</a:t>
            </a:r>
            <a:r>
              <a:rPr lang="en-US" altLang="zh-TW" dirty="0" smtClean="0"/>
              <a:t>x</a:t>
            </a:r>
            <a:r>
              <a:rPr lang="zh-TW" altLang="en-US" dirty="0" smtClean="0"/>
              <a:t>中不大於</a:t>
            </a:r>
            <a:r>
              <a:rPr lang="en-US" altLang="zh-TW" dirty="0" smtClean="0"/>
              <a:t>0</a:t>
            </a:r>
            <a:r>
              <a:rPr lang="zh-TW" altLang="en-US" dirty="0" smtClean="0"/>
              <a:t>的置為</a:t>
            </a:r>
            <a:r>
              <a:rPr lang="en-US" altLang="zh-TW" dirty="0" smtClean="0"/>
              <a:t>True</a:t>
            </a:r>
            <a:r>
              <a:rPr lang="zh-TW" altLang="en-US" dirty="0" smtClean="0"/>
              <a:t>，否則為</a:t>
            </a:r>
            <a:r>
              <a:rPr lang="en-US" altLang="zh-TW" dirty="0" smtClean="0"/>
              <a:t>False</a:t>
            </a:r>
            <a:r>
              <a:rPr lang="zh-TW" altLang="en-US" dirty="0" smtClean="0"/>
              <a:t>。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#</a:t>
            </a:r>
            <a:r>
              <a:rPr lang="zh-TW" altLang="en-US" dirty="0" smtClean="0"/>
              <a:t>使不大於</a:t>
            </a:r>
            <a:r>
              <a:rPr lang="en-US" altLang="zh-TW" dirty="0" smtClean="0"/>
              <a:t>0</a:t>
            </a:r>
            <a:r>
              <a:rPr lang="zh-TW" altLang="en-US" dirty="0" smtClean="0"/>
              <a:t>的設置為</a:t>
            </a:r>
            <a:r>
              <a:rPr lang="en-US" altLang="zh-TW" dirty="0" smtClean="0"/>
              <a:t>0</a:t>
            </a:r>
            <a:r>
              <a:rPr lang="zh-TW" altLang="en-US" dirty="0" smtClean="0"/>
              <a:t>，其它不變。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60C4-8EC1-4890-874E-5CA0D19E2E89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09059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60C4-8EC1-4890-874E-5CA0D19E2E89}" type="slidenum">
              <a:rPr lang="zh-TW" altLang="en-US" smtClean="0"/>
              <a:t>37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841406" y="558284"/>
            <a:ext cx="43177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altLang="zh-TW" sz="3200" dirty="0" smtClean="0"/>
              <a:t>ELU activation function </a:t>
            </a:r>
            <a:endParaRPr lang="zh-TW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841406" y="1143059"/>
            <a:ext cx="3529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https://github.com/bioinf-jku/SNNs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95324" y="6169581"/>
            <a:ext cx="6124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Tutorials and implementations for "Self-normalizing networks"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5937" t="10000" r="14687" b="11666"/>
          <a:stretch/>
        </p:blipFill>
        <p:spPr>
          <a:xfrm>
            <a:off x="741809" y="1771174"/>
            <a:ext cx="7258050" cy="40290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616435" y="1457117"/>
            <a:ext cx="3968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SNNs/Keras-CNN/CIFAR10-Conv-SELU.py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8137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/>
          <p:cNvSpPr/>
          <p:nvPr/>
        </p:nvSpPr>
        <p:spPr>
          <a:xfrm>
            <a:off x="3869603" y="918422"/>
            <a:ext cx="2624896" cy="45357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62" name="橢圓 61"/>
          <p:cNvSpPr/>
          <p:nvPr/>
        </p:nvSpPr>
        <p:spPr>
          <a:xfrm>
            <a:off x="3893733" y="1782400"/>
            <a:ext cx="2600766" cy="180661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298757" y="899910"/>
            <a:ext cx="864096" cy="45357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937234" y="2333348"/>
            <a:ext cx="764336" cy="81161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1298757" y="1294951"/>
            <a:ext cx="5195742" cy="3700013"/>
            <a:chOff x="7931282" y="1752696"/>
            <a:chExt cx="5195742" cy="3700013"/>
          </a:xfrm>
        </p:grpSpPr>
        <p:sp>
          <p:nvSpPr>
            <p:cNvPr id="7" name="文字方塊 6"/>
            <p:cNvSpPr txBox="1"/>
            <p:nvPr/>
          </p:nvSpPr>
          <p:spPr>
            <a:xfrm>
              <a:off x="10501692" y="2961992"/>
              <a:ext cx="8883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>
                  <a:solidFill>
                    <a:prstClr val="black"/>
                  </a:solidFill>
                </a:rPr>
                <a:t>SUM</a:t>
              </a:r>
              <a:endParaRPr lang="zh-TW" altLang="en-US" sz="2800" dirty="0">
                <a:solidFill>
                  <a:prstClr val="black"/>
                </a:solidFill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11728920" y="2953412"/>
              <a:ext cx="2936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>
                  <a:solidFill>
                    <a:prstClr val="black"/>
                  </a:solidFill>
                </a:rPr>
                <a:t>f</a:t>
              </a:r>
              <a:endParaRPr lang="zh-TW" altLang="en-US" sz="2800" dirty="0">
                <a:solidFill>
                  <a:prstClr val="black"/>
                </a:solidFill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8110874" y="1870813"/>
              <a:ext cx="421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prstClr val="black"/>
                  </a:solidFill>
                </a:rPr>
                <a:t>X</a:t>
              </a:r>
              <a:r>
                <a:rPr lang="en-US" altLang="zh-TW" dirty="0" smtClean="0">
                  <a:solidFill>
                    <a:prstClr val="black"/>
                  </a:solidFill>
                </a:rPr>
                <a:t>1</a:t>
              </a:r>
              <a:endParaRPr lang="zh-TW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8110874" y="2718472"/>
              <a:ext cx="421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prstClr val="black"/>
                  </a:solidFill>
                </a:rPr>
                <a:t>X</a:t>
              </a:r>
              <a:r>
                <a:rPr lang="en-US" altLang="zh-TW" dirty="0" smtClean="0">
                  <a:solidFill>
                    <a:prstClr val="black"/>
                  </a:solidFill>
                </a:rPr>
                <a:t>2</a:t>
              </a:r>
              <a:endParaRPr lang="zh-TW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8110874" y="4402050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>
                  <a:solidFill>
                    <a:prstClr val="black"/>
                  </a:solidFill>
                </a:rPr>
                <a:t>X</a:t>
              </a:r>
              <a:r>
                <a:rPr lang="en-US" altLang="zh-TW" dirty="0" err="1" smtClean="0">
                  <a:solidFill>
                    <a:prstClr val="black"/>
                  </a:solidFill>
                </a:rPr>
                <a:t>n</a:t>
              </a:r>
              <a:endParaRPr lang="zh-TW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8898373" y="2122853"/>
              <a:ext cx="506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prstClr val="black"/>
                  </a:solidFill>
                </a:rPr>
                <a:t>W</a:t>
              </a:r>
              <a:r>
                <a:rPr lang="en-US" altLang="zh-TW" dirty="0" smtClean="0">
                  <a:solidFill>
                    <a:prstClr val="black"/>
                  </a:solidFill>
                </a:rPr>
                <a:t>1</a:t>
              </a:r>
              <a:endParaRPr lang="zh-TW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8859818" y="2622764"/>
              <a:ext cx="506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prstClr val="black"/>
                  </a:solidFill>
                </a:rPr>
                <a:t>W</a:t>
              </a:r>
              <a:r>
                <a:rPr lang="en-US" altLang="zh-TW" dirty="0" smtClean="0">
                  <a:solidFill>
                    <a:prstClr val="black"/>
                  </a:solidFill>
                </a:rPr>
                <a:t>2</a:t>
              </a:r>
              <a:endParaRPr lang="zh-TW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8927489" y="3862089"/>
              <a:ext cx="5049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>
                  <a:solidFill>
                    <a:prstClr val="black"/>
                  </a:solidFill>
                </a:rPr>
                <a:t>W</a:t>
              </a:r>
              <a:r>
                <a:rPr lang="en-US" altLang="zh-TW" dirty="0" err="1" smtClean="0">
                  <a:solidFill>
                    <a:prstClr val="black"/>
                  </a:solidFill>
                </a:rPr>
                <a:t>n</a:t>
              </a:r>
              <a:endParaRPr lang="zh-TW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9044018" y="471404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prstClr val="black"/>
                  </a:solidFill>
                </a:rPr>
                <a:t>b</a:t>
              </a:r>
              <a:endParaRPr lang="zh-TW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2701459" y="3007176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prstClr val="black"/>
                  </a:solidFill>
                </a:rPr>
                <a:t>Y</a:t>
              </a:r>
              <a:endParaRPr lang="zh-TW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1558851" y="2842079"/>
              <a:ext cx="633808" cy="72027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橢圓 17"/>
            <p:cNvSpPr/>
            <p:nvPr/>
          </p:nvSpPr>
          <p:spPr>
            <a:xfrm>
              <a:off x="7931282" y="1752696"/>
              <a:ext cx="768378" cy="528301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橢圓 18"/>
            <p:cNvSpPr/>
            <p:nvPr/>
          </p:nvSpPr>
          <p:spPr>
            <a:xfrm>
              <a:off x="7968110" y="2662216"/>
              <a:ext cx="696565" cy="489669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橢圓 19"/>
            <p:cNvSpPr/>
            <p:nvPr/>
          </p:nvSpPr>
          <p:spPr>
            <a:xfrm>
              <a:off x="7968111" y="4313358"/>
              <a:ext cx="817132" cy="44119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橢圓 20"/>
            <p:cNvSpPr/>
            <p:nvPr/>
          </p:nvSpPr>
          <p:spPr>
            <a:xfrm>
              <a:off x="8017828" y="5029290"/>
              <a:ext cx="681832" cy="36933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cxnSp>
          <p:nvCxnSpPr>
            <p:cNvPr id="22" name="直線單箭頭接點 21"/>
            <p:cNvCxnSpPr>
              <a:stCxn id="18" idx="5"/>
              <a:endCxn id="5" idx="2"/>
            </p:cNvCxnSpPr>
            <p:nvPr/>
          </p:nvCxnSpPr>
          <p:spPr>
            <a:xfrm>
              <a:off x="8587134" y="2203629"/>
              <a:ext cx="1966931" cy="99858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>
              <a:stCxn id="19" idx="6"/>
              <a:endCxn id="5" idx="2"/>
            </p:cNvCxnSpPr>
            <p:nvPr/>
          </p:nvCxnSpPr>
          <p:spPr>
            <a:xfrm>
              <a:off x="8664675" y="2907051"/>
              <a:ext cx="1889390" cy="2951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>
              <a:stCxn id="20" idx="6"/>
            </p:cNvCxnSpPr>
            <p:nvPr/>
          </p:nvCxnSpPr>
          <p:spPr>
            <a:xfrm flipV="1">
              <a:off x="8785243" y="3276384"/>
              <a:ext cx="1720076" cy="12575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>
              <a:stCxn id="21" idx="7"/>
            </p:cNvCxnSpPr>
            <p:nvPr/>
          </p:nvCxnSpPr>
          <p:spPr>
            <a:xfrm flipV="1">
              <a:off x="8599808" y="3366523"/>
              <a:ext cx="1926450" cy="171685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/>
            <p:cNvCxnSpPr>
              <a:stCxn id="5" idx="6"/>
              <a:endCxn id="17" idx="1"/>
            </p:cNvCxnSpPr>
            <p:nvPr/>
          </p:nvCxnSpPr>
          <p:spPr>
            <a:xfrm>
              <a:off x="11318401" y="3202218"/>
              <a:ext cx="24045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橢圓 26"/>
            <p:cNvSpPr/>
            <p:nvPr/>
          </p:nvSpPr>
          <p:spPr>
            <a:xfrm>
              <a:off x="12572770" y="2907052"/>
              <a:ext cx="554254" cy="56958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8472415" y="3480937"/>
              <a:ext cx="461665" cy="68384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smtClean="0">
                  <a:solidFill>
                    <a:prstClr val="black"/>
                  </a:solidFill>
                </a:rPr>
                <a:t>………..</a:t>
              </a:r>
              <a:endParaRPr lang="zh-TW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8207901" y="508337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prstClr val="black"/>
                  </a:solidFill>
                </a:rPr>
                <a:t>1</a:t>
              </a:r>
              <a:endParaRPr lang="zh-TW" altLang="en-US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4" name="直線單箭頭接點 3"/>
          <p:cNvCxnSpPr/>
          <p:nvPr/>
        </p:nvCxnSpPr>
        <p:spPr>
          <a:xfrm flipV="1">
            <a:off x="5575828" y="2738142"/>
            <a:ext cx="348722" cy="103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1033440" y="5480626"/>
            <a:ext cx="1193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ED7D31"/>
                </a:solidFill>
              </a:rPr>
              <a:t>Input layer</a:t>
            </a:r>
            <a:endParaRPr lang="zh-TW" altLang="en-US" dirty="0">
              <a:solidFill>
                <a:srgbClr val="ED7D31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4018417" y="5625090"/>
            <a:ext cx="1334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92D050"/>
                </a:solidFill>
              </a:rPr>
              <a:t>output layer</a:t>
            </a:r>
            <a:endParaRPr lang="zh-TW" altLang="en-US" dirty="0">
              <a:solidFill>
                <a:srgbClr val="92D050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14481" y="191118"/>
            <a:ext cx="78741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單層</a:t>
            </a:r>
            <a:r>
              <a:rPr lang="zh-TW" altLang="en-US" sz="2800" dirty="0" smtClean="0">
                <a:solidFill>
                  <a:prstClr val="black"/>
                </a:solidFill>
              </a:rPr>
              <a:t>感知機</a:t>
            </a:r>
            <a:r>
              <a:rPr lang="en-US" altLang="zh-TW" sz="2800" dirty="0" smtClean="0">
                <a:solidFill>
                  <a:prstClr val="black"/>
                </a:solidFill>
              </a:rPr>
              <a:t>:</a:t>
            </a:r>
            <a:r>
              <a:rPr lang="zh-TW" altLang="en-US" sz="2800" dirty="0" smtClean="0">
                <a:solidFill>
                  <a:prstClr val="black"/>
                </a:solidFill>
              </a:rPr>
              <a:t>只有</a:t>
            </a:r>
            <a:r>
              <a:rPr lang="zh-TW" altLang="en-US" sz="28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一層</a:t>
            </a:r>
            <a:r>
              <a:rPr lang="en-US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Weight(</a:t>
            </a:r>
            <a:r>
              <a:rPr lang="zh-TW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權重</a:t>
            </a:r>
            <a:r>
              <a:rPr lang="en-US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與</a:t>
            </a:r>
            <a:r>
              <a:rPr lang="en-US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Bias(</a:t>
            </a:r>
            <a:r>
              <a:rPr lang="zh-TW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偏權值</a:t>
            </a:r>
            <a:r>
              <a:rPr lang="en-US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sz="2800" dirty="0" smtClean="0">
                <a:solidFill>
                  <a:prstClr val="black"/>
                </a:solidFill>
              </a:rPr>
              <a:t> 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76" name="投影片編號版面配置區 7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60C4-8EC1-4890-874E-5CA0D19E2E8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258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6628854" y="1873318"/>
            <a:ext cx="864096" cy="27919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402719" y="4742784"/>
            <a:ext cx="1193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ED7D31"/>
                </a:solidFill>
              </a:rPr>
              <a:t>Input layer</a:t>
            </a:r>
            <a:endParaRPr lang="zh-TW" altLang="en-US" dirty="0">
              <a:solidFill>
                <a:srgbClr val="ED7D31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1715230" y="1789294"/>
            <a:ext cx="5025043" cy="2791903"/>
            <a:chOff x="954895" y="2153034"/>
            <a:chExt cx="5025043" cy="2791903"/>
          </a:xfrm>
        </p:grpSpPr>
        <p:grpSp>
          <p:nvGrpSpPr>
            <p:cNvPr id="12" name="群組 11"/>
            <p:cNvGrpSpPr/>
            <p:nvPr/>
          </p:nvGrpSpPr>
          <p:grpSpPr>
            <a:xfrm>
              <a:off x="954895" y="2153034"/>
              <a:ext cx="864096" cy="2791902"/>
              <a:chOff x="1152307" y="2509306"/>
              <a:chExt cx="864096" cy="2791902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1152307" y="2509306"/>
                <a:ext cx="864096" cy="279190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61" name="群組 60"/>
              <p:cNvGrpSpPr/>
              <p:nvPr/>
            </p:nvGrpSpPr>
            <p:grpSpPr>
              <a:xfrm>
                <a:off x="1290519" y="3605836"/>
                <a:ext cx="581868" cy="1445159"/>
                <a:chOff x="1290519" y="3605836"/>
                <a:chExt cx="581868" cy="1445159"/>
              </a:xfrm>
            </p:grpSpPr>
            <p:sp>
              <p:nvSpPr>
                <p:cNvPr id="63" name="橢圓 62"/>
                <p:cNvSpPr/>
                <p:nvPr/>
              </p:nvSpPr>
              <p:spPr>
                <a:xfrm>
                  <a:off x="1296323" y="3605836"/>
                  <a:ext cx="576064" cy="57606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橢圓 63"/>
                <p:cNvSpPr/>
                <p:nvPr/>
              </p:nvSpPr>
              <p:spPr>
                <a:xfrm>
                  <a:off x="1290519" y="4474931"/>
                  <a:ext cx="576064" cy="57606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14" name="群組 13"/>
            <p:cNvGrpSpPr/>
            <p:nvPr/>
          </p:nvGrpSpPr>
          <p:grpSpPr>
            <a:xfrm>
              <a:off x="3114372" y="2153035"/>
              <a:ext cx="864096" cy="2791902"/>
              <a:chOff x="2178268" y="1720987"/>
              <a:chExt cx="864096" cy="2791902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2178268" y="1720987"/>
                <a:ext cx="864096" cy="27919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橢圓 51"/>
              <p:cNvSpPr/>
              <p:nvPr/>
            </p:nvSpPr>
            <p:spPr>
              <a:xfrm>
                <a:off x="2339752" y="2509306"/>
                <a:ext cx="576064" cy="57606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橢圓 52"/>
              <p:cNvSpPr/>
              <p:nvPr/>
            </p:nvSpPr>
            <p:spPr>
              <a:xfrm>
                <a:off x="2333948" y="3378401"/>
                <a:ext cx="576064" cy="57606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21" name="直線單箭頭接點 20"/>
            <p:cNvCxnSpPr>
              <a:endCxn id="52" idx="2"/>
            </p:cNvCxnSpPr>
            <p:nvPr/>
          </p:nvCxnSpPr>
          <p:spPr>
            <a:xfrm flipV="1">
              <a:off x="1683222" y="3229386"/>
              <a:ext cx="1592634" cy="330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>
              <a:stCxn id="63" idx="6"/>
              <a:endCxn id="53" idx="2"/>
            </p:cNvCxnSpPr>
            <p:nvPr/>
          </p:nvCxnSpPr>
          <p:spPr>
            <a:xfrm>
              <a:off x="1674975" y="3537596"/>
              <a:ext cx="1595077" cy="5608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>
              <a:stCxn id="64" idx="6"/>
              <a:endCxn id="52" idx="2"/>
            </p:cNvCxnSpPr>
            <p:nvPr/>
          </p:nvCxnSpPr>
          <p:spPr>
            <a:xfrm flipV="1">
              <a:off x="1669171" y="3229386"/>
              <a:ext cx="1606685" cy="11773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/>
            <p:cNvCxnSpPr>
              <a:stCxn id="64" idx="6"/>
              <a:endCxn id="53" idx="2"/>
            </p:cNvCxnSpPr>
            <p:nvPr/>
          </p:nvCxnSpPr>
          <p:spPr>
            <a:xfrm flipV="1">
              <a:off x="1669171" y="4098481"/>
              <a:ext cx="1600881" cy="3082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/>
            <p:cNvCxnSpPr/>
            <p:nvPr/>
          </p:nvCxnSpPr>
          <p:spPr>
            <a:xfrm>
              <a:off x="3855471" y="3175263"/>
              <a:ext cx="2124467" cy="743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字方塊 5"/>
          <p:cNvSpPr txBox="1"/>
          <p:nvPr/>
        </p:nvSpPr>
        <p:spPr>
          <a:xfrm>
            <a:off x="2435734" y="206474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prstClr val="black"/>
                </a:solidFill>
              </a:rPr>
              <a:t>b1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694254" y="4828933"/>
            <a:ext cx="1519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5B9BD5"/>
                </a:solidFill>
              </a:rPr>
              <a:t>hidden layer 1</a:t>
            </a:r>
            <a:endParaRPr lang="zh-TW" altLang="en-US" dirty="0">
              <a:solidFill>
                <a:srgbClr val="5B9BD5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503103" y="4760972"/>
            <a:ext cx="1334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92D050"/>
                </a:solidFill>
              </a:rPr>
              <a:t>output layer</a:t>
            </a:r>
            <a:endParaRPr lang="zh-TW" altLang="en-US" dirty="0">
              <a:solidFill>
                <a:srgbClr val="92D050"/>
              </a:solidFill>
            </a:endParaRPr>
          </a:p>
        </p:txBody>
      </p:sp>
      <p:sp>
        <p:nvSpPr>
          <p:cNvPr id="71" name="橢圓 70"/>
          <p:cNvSpPr/>
          <p:nvPr/>
        </p:nvSpPr>
        <p:spPr>
          <a:xfrm>
            <a:off x="6772870" y="2519091"/>
            <a:ext cx="576064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cxnSp>
        <p:nvCxnSpPr>
          <p:cNvPr id="85" name="直線單箭頭接點 84"/>
          <p:cNvCxnSpPr>
            <a:endCxn id="47" idx="2"/>
          </p:cNvCxnSpPr>
          <p:nvPr/>
        </p:nvCxnSpPr>
        <p:spPr>
          <a:xfrm flipV="1">
            <a:off x="4685251" y="3633527"/>
            <a:ext cx="2008796" cy="113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28626" y="504102"/>
            <a:ext cx="84772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雙層</a:t>
            </a:r>
            <a:r>
              <a:rPr lang="zh-TW" altLang="en-US" sz="3200" dirty="0" smtClean="0">
                <a:solidFill>
                  <a:prstClr val="black"/>
                </a:solidFill>
              </a:rPr>
              <a:t>感知機</a:t>
            </a:r>
            <a:r>
              <a:rPr lang="en-US" altLang="zh-TW" sz="3200" dirty="0" smtClean="0">
                <a:solidFill>
                  <a:prstClr val="black"/>
                </a:solidFill>
              </a:rPr>
              <a:t>:</a:t>
            </a:r>
            <a:r>
              <a:rPr lang="zh-TW" altLang="en-US" sz="3200" dirty="0" smtClean="0">
                <a:solidFill>
                  <a:prstClr val="black"/>
                </a:solidFill>
              </a:rPr>
              <a:t>有</a:t>
            </a:r>
            <a:r>
              <a:rPr lang="zh-TW" altLang="en-US" sz="32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兩層</a:t>
            </a:r>
            <a:r>
              <a:rPr lang="en-US" altLang="zh-TW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Weight(</a:t>
            </a:r>
            <a:r>
              <a:rPr lang="zh-TW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權重</a:t>
            </a:r>
            <a:r>
              <a:rPr lang="en-US" altLang="zh-TW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與</a:t>
            </a:r>
            <a:r>
              <a:rPr lang="en-US" altLang="zh-TW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Bias(</a:t>
            </a:r>
            <a:r>
              <a:rPr lang="zh-TW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偏權值</a:t>
            </a:r>
            <a:r>
              <a:rPr lang="en-US" altLang="zh-TW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sz="3200" dirty="0" smtClean="0">
                <a:solidFill>
                  <a:prstClr val="black"/>
                </a:solidFill>
              </a:rPr>
              <a:t> 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60C4-8EC1-4890-874E-5CA0D19E2E8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7" name="橢圓 46"/>
          <p:cNvSpPr/>
          <p:nvPr/>
        </p:nvSpPr>
        <p:spPr>
          <a:xfrm>
            <a:off x="6694047" y="3345495"/>
            <a:ext cx="576064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cxnSp>
        <p:nvCxnSpPr>
          <p:cNvPr id="48" name="直線單箭頭接點 47"/>
          <p:cNvCxnSpPr>
            <a:stCxn id="52" idx="6"/>
          </p:cNvCxnSpPr>
          <p:nvPr/>
        </p:nvCxnSpPr>
        <p:spPr>
          <a:xfrm>
            <a:off x="4612255" y="2865646"/>
            <a:ext cx="2000113" cy="750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V="1">
            <a:off x="4667251" y="2915493"/>
            <a:ext cx="2026796" cy="778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692198" y="2745929"/>
            <a:ext cx="506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prstClr val="black"/>
                </a:solidFill>
              </a:rPr>
              <a:t>W1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438763" y="3251687"/>
            <a:ext cx="506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prstClr val="black"/>
                </a:solidFill>
              </a:rPr>
              <a:t>W2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311940" y="3061712"/>
            <a:ext cx="506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prstClr val="black"/>
                </a:solidFill>
              </a:rPr>
              <a:t>W3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009238" y="3785763"/>
            <a:ext cx="506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prstClr val="black"/>
                </a:solidFill>
              </a:rPr>
              <a:t>W4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614213" y="2603189"/>
            <a:ext cx="506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prstClr val="black"/>
                </a:solidFill>
              </a:rPr>
              <a:t>W5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58" name="橢圓 57"/>
          <p:cNvSpPr/>
          <p:nvPr/>
        </p:nvSpPr>
        <p:spPr>
          <a:xfrm>
            <a:off x="1984656" y="2150284"/>
            <a:ext cx="323888" cy="368807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prstClr val="black"/>
                </a:solidFill>
              </a:rPr>
              <a:t>1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59" name="直線單箭頭接點 58"/>
          <p:cNvCxnSpPr/>
          <p:nvPr/>
        </p:nvCxnSpPr>
        <p:spPr>
          <a:xfrm>
            <a:off x="2308544" y="2339796"/>
            <a:ext cx="1721843" cy="482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>
            <a:off x="2350683" y="2387874"/>
            <a:ext cx="1527982" cy="1272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2244124" y="2474023"/>
            <a:ext cx="42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prstClr val="black"/>
                </a:solidFill>
              </a:rPr>
              <a:t>b2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66" name="橢圓 65"/>
          <p:cNvSpPr/>
          <p:nvPr/>
        </p:nvSpPr>
        <p:spPr>
          <a:xfrm>
            <a:off x="4136946" y="2019207"/>
            <a:ext cx="323888" cy="368807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prstClr val="black"/>
                </a:solidFill>
              </a:rPr>
              <a:t>1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74" name="直線單箭頭接點 73"/>
          <p:cNvCxnSpPr>
            <a:endCxn id="71" idx="2"/>
          </p:cNvCxnSpPr>
          <p:nvPr/>
        </p:nvCxnSpPr>
        <p:spPr>
          <a:xfrm>
            <a:off x="4491473" y="2214632"/>
            <a:ext cx="2281397" cy="592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/>
          <p:nvPr/>
        </p:nvCxnSpPr>
        <p:spPr>
          <a:xfrm>
            <a:off x="4493431" y="2234579"/>
            <a:ext cx="2118937" cy="1381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629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 66"/>
          <p:cNvSpPr/>
          <p:nvPr/>
        </p:nvSpPr>
        <p:spPr>
          <a:xfrm>
            <a:off x="4832645" y="1798015"/>
            <a:ext cx="864096" cy="2730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7116439" y="1798015"/>
            <a:ext cx="864096" cy="27919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16894" y="4647534"/>
            <a:ext cx="1193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ED7D31"/>
                </a:solidFill>
              </a:rPr>
              <a:t>Input layer</a:t>
            </a:r>
            <a:endParaRPr lang="zh-TW" altLang="en-US" dirty="0">
              <a:solidFill>
                <a:srgbClr val="ED7D31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744227" y="1692055"/>
            <a:ext cx="6441424" cy="2791903"/>
            <a:chOff x="954895" y="2153034"/>
            <a:chExt cx="6441424" cy="2791903"/>
          </a:xfrm>
        </p:grpSpPr>
        <p:grpSp>
          <p:nvGrpSpPr>
            <p:cNvPr id="12" name="群組 11"/>
            <p:cNvGrpSpPr/>
            <p:nvPr/>
          </p:nvGrpSpPr>
          <p:grpSpPr>
            <a:xfrm>
              <a:off x="954895" y="2153034"/>
              <a:ext cx="864096" cy="2791902"/>
              <a:chOff x="1152307" y="2509306"/>
              <a:chExt cx="864096" cy="2791902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1152307" y="2509306"/>
                <a:ext cx="864096" cy="279190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61" name="群組 60"/>
              <p:cNvGrpSpPr/>
              <p:nvPr/>
            </p:nvGrpSpPr>
            <p:grpSpPr>
              <a:xfrm>
                <a:off x="1290519" y="3605836"/>
                <a:ext cx="581868" cy="1445159"/>
                <a:chOff x="1290519" y="3605836"/>
                <a:chExt cx="581868" cy="1445159"/>
              </a:xfrm>
            </p:grpSpPr>
            <p:sp>
              <p:nvSpPr>
                <p:cNvPr id="63" name="橢圓 62"/>
                <p:cNvSpPr/>
                <p:nvPr/>
              </p:nvSpPr>
              <p:spPr>
                <a:xfrm>
                  <a:off x="1296323" y="3605836"/>
                  <a:ext cx="576064" cy="57606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橢圓 63"/>
                <p:cNvSpPr/>
                <p:nvPr/>
              </p:nvSpPr>
              <p:spPr>
                <a:xfrm>
                  <a:off x="1290519" y="4474931"/>
                  <a:ext cx="576064" cy="57606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14" name="群組 13"/>
            <p:cNvGrpSpPr/>
            <p:nvPr/>
          </p:nvGrpSpPr>
          <p:grpSpPr>
            <a:xfrm>
              <a:off x="3114372" y="2153035"/>
              <a:ext cx="864096" cy="2791902"/>
              <a:chOff x="2178268" y="1720987"/>
              <a:chExt cx="864096" cy="2791902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2178268" y="1720987"/>
                <a:ext cx="864096" cy="27919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橢圓 51"/>
              <p:cNvSpPr/>
              <p:nvPr/>
            </p:nvSpPr>
            <p:spPr>
              <a:xfrm>
                <a:off x="2339752" y="2509306"/>
                <a:ext cx="576064" cy="57606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橢圓 52"/>
              <p:cNvSpPr/>
              <p:nvPr/>
            </p:nvSpPr>
            <p:spPr>
              <a:xfrm>
                <a:off x="2333948" y="3378401"/>
                <a:ext cx="576064" cy="57606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21" name="直線單箭頭接點 20"/>
            <p:cNvCxnSpPr>
              <a:endCxn id="52" idx="2"/>
            </p:cNvCxnSpPr>
            <p:nvPr/>
          </p:nvCxnSpPr>
          <p:spPr>
            <a:xfrm flipV="1">
              <a:off x="1683222" y="3229386"/>
              <a:ext cx="1592634" cy="330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>
              <a:stCxn id="63" idx="6"/>
              <a:endCxn id="53" idx="2"/>
            </p:cNvCxnSpPr>
            <p:nvPr/>
          </p:nvCxnSpPr>
          <p:spPr>
            <a:xfrm>
              <a:off x="1674975" y="3537596"/>
              <a:ext cx="1595077" cy="5608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>
              <a:stCxn id="64" idx="6"/>
              <a:endCxn id="52" idx="2"/>
            </p:cNvCxnSpPr>
            <p:nvPr/>
          </p:nvCxnSpPr>
          <p:spPr>
            <a:xfrm flipV="1">
              <a:off x="1669171" y="3229386"/>
              <a:ext cx="1606685" cy="11773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/>
            <p:cNvCxnSpPr>
              <a:stCxn id="64" idx="6"/>
              <a:endCxn id="53" idx="2"/>
            </p:cNvCxnSpPr>
            <p:nvPr/>
          </p:nvCxnSpPr>
          <p:spPr>
            <a:xfrm flipV="1">
              <a:off x="1669171" y="4098481"/>
              <a:ext cx="1600881" cy="3082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/>
            <p:nvPr/>
          </p:nvCxnSpPr>
          <p:spPr>
            <a:xfrm flipV="1">
              <a:off x="5742080" y="3048715"/>
              <a:ext cx="1577795" cy="1527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/>
            <p:cNvCxnSpPr/>
            <p:nvPr/>
          </p:nvCxnSpPr>
          <p:spPr>
            <a:xfrm>
              <a:off x="5670493" y="3171332"/>
              <a:ext cx="1725826" cy="8548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/>
            <p:nvPr/>
          </p:nvCxnSpPr>
          <p:spPr>
            <a:xfrm flipV="1">
              <a:off x="5618667" y="4118659"/>
              <a:ext cx="1777652" cy="645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字方塊 5"/>
          <p:cNvSpPr txBox="1"/>
          <p:nvPr/>
        </p:nvSpPr>
        <p:spPr>
          <a:xfrm>
            <a:off x="1969694" y="1469082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err="1" smtClean="0">
                <a:solidFill>
                  <a:prstClr val="black"/>
                </a:solidFill>
              </a:rPr>
              <a:t>Wi,j</a:t>
            </a: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118141" y="1428683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prstClr val="black"/>
                </a:solidFill>
              </a:rPr>
              <a:t>Wj,k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982411" y="1345035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prstClr val="black"/>
                </a:solidFill>
              </a:rPr>
              <a:t>Wk,l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524654" y="4661436"/>
            <a:ext cx="1519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rgbClr val="5B9BD5"/>
                </a:solidFill>
              </a:rPr>
              <a:t>hidden layer 1</a:t>
            </a:r>
            <a:endParaRPr lang="zh-TW" altLang="en-US">
              <a:solidFill>
                <a:srgbClr val="5B9BD5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531388" y="4674527"/>
            <a:ext cx="1519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5B9BD5"/>
                </a:solidFill>
              </a:rPr>
              <a:t>hidden layer 2</a:t>
            </a:r>
            <a:endParaRPr lang="zh-TW" altLang="en-US" dirty="0">
              <a:solidFill>
                <a:srgbClr val="5B9BD5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015791" y="4782040"/>
            <a:ext cx="1334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92D050"/>
                </a:solidFill>
              </a:rPr>
              <a:t>output layer</a:t>
            </a:r>
            <a:endParaRPr lang="zh-TW" altLang="en-US" dirty="0">
              <a:solidFill>
                <a:srgbClr val="92D050"/>
              </a:solidFill>
            </a:endParaRPr>
          </a:p>
        </p:txBody>
      </p:sp>
      <p:sp>
        <p:nvSpPr>
          <p:cNvPr id="69" name="橢圓 68"/>
          <p:cNvSpPr/>
          <p:nvPr/>
        </p:nvSpPr>
        <p:spPr>
          <a:xfrm>
            <a:off x="4976661" y="3414486"/>
            <a:ext cx="576064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70" name="橢圓 69"/>
          <p:cNvSpPr/>
          <p:nvPr/>
        </p:nvSpPr>
        <p:spPr>
          <a:xfrm>
            <a:off x="5002987" y="2471111"/>
            <a:ext cx="576064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71" name="橢圓 70"/>
          <p:cNvSpPr/>
          <p:nvPr/>
        </p:nvSpPr>
        <p:spPr>
          <a:xfrm>
            <a:off x="7260455" y="3348071"/>
            <a:ext cx="576064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72" name="橢圓 71"/>
          <p:cNvSpPr/>
          <p:nvPr/>
        </p:nvSpPr>
        <p:spPr>
          <a:xfrm>
            <a:off x="7184011" y="2318394"/>
            <a:ext cx="576064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cxnSp>
        <p:nvCxnSpPr>
          <p:cNvPr id="73" name="直線單箭頭接點 72"/>
          <p:cNvCxnSpPr/>
          <p:nvPr/>
        </p:nvCxnSpPr>
        <p:spPr>
          <a:xfrm flipV="1">
            <a:off x="3725201" y="2720772"/>
            <a:ext cx="1304602" cy="76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>
            <a:off x="3730524" y="3627686"/>
            <a:ext cx="1214049" cy="74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 flipV="1">
            <a:off x="3756391" y="2851653"/>
            <a:ext cx="1216041" cy="767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/>
          <p:nvPr/>
        </p:nvCxnSpPr>
        <p:spPr>
          <a:xfrm>
            <a:off x="3746611" y="2821603"/>
            <a:ext cx="1197962" cy="842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/>
          <p:nvPr/>
        </p:nvCxnSpPr>
        <p:spPr>
          <a:xfrm flipV="1">
            <a:off x="5552725" y="2768407"/>
            <a:ext cx="1525054" cy="93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投影片編號版面配置區 8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60C4-8EC1-4890-874E-5CA0D19E2E8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428626" y="504102"/>
            <a:ext cx="84772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三層</a:t>
            </a:r>
            <a:r>
              <a:rPr lang="zh-TW" altLang="en-US" sz="3200" dirty="0" smtClean="0">
                <a:solidFill>
                  <a:prstClr val="black"/>
                </a:solidFill>
              </a:rPr>
              <a:t>感知機</a:t>
            </a:r>
            <a:r>
              <a:rPr lang="en-US" altLang="zh-TW" sz="3200" dirty="0" smtClean="0">
                <a:solidFill>
                  <a:prstClr val="black"/>
                </a:solidFill>
              </a:rPr>
              <a:t>:</a:t>
            </a:r>
            <a:r>
              <a:rPr lang="zh-TW" altLang="en-US" sz="3200" dirty="0" smtClean="0">
                <a:solidFill>
                  <a:prstClr val="black"/>
                </a:solidFill>
              </a:rPr>
              <a:t>有</a:t>
            </a:r>
            <a:r>
              <a:rPr lang="zh-TW" altLang="en-US" sz="3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</a:t>
            </a:r>
            <a:r>
              <a:rPr lang="zh-TW" altLang="en-US" sz="32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層</a:t>
            </a:r>
            <a:r>
              <a:rPr lang="en-US" altLang="zh-TW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Weight(</a:t>
            </a:r>
            <a:r>
              <a:rPr lang="zh-TW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權重</a:t>
            </a:r>
            <a:r>
              <a:rPr lang="en-US" altLang="zh-TW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與</a:t>
            </a:r>
            <a:r>
              <a:rPr lang="en-US" altLang="zh-TW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Bias(</a:t>
            </a:r>
            <a:r>
              <a:rPr lang="zh-TW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偏權值</a:t>
            </a:r>
            <a:r>
              <a:rPr lang="en-US" altLang="zh-TW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sz="3200" dirty="0" smtClean="0">
                <a:solidFill>
                  <a:prstClr val="black"/>
                </a:solidFill>
              </a:rPr>
              <a:t> 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346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70959" y="116954"/>
            <a:ext cx="78772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多層感知機 </a:t>
            </a:r>
            <a:r>
              <a:rPr lang="en-US" altLang="zh-TW" sz="3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Multilayer perceptron, MLP</a:t>
            </a:r>
            <a:endParaRPr lang="zh-TW" altLang="en-US" sz="36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7" name="群組 66"/>
          <p:cNvGrpSpPr/>
          <p:nvPr/>
        </p:nvGrpSpPr>
        <p:grpSpPr>
          <a:xfrm>
            <a:off x="688344" y="869104"/>
            <a:ext cx="7629481" cy="4357116"/>
            <a:chOff x="745135" y="1844824"/>
            <a:chExt cx="7629481" cy="4357116"/>
          </a:xfrm>
        </p:grpSpPr>
        <p:sp>
          <p:nvSpPr>
            <p:cNvPr id="68" name="文字方塊 67"/>
            <p:cNvSpPr txBox="1"/>
            <p:nvPr/>
          </p:nvSpPr>
          <p:spPr>
            <a:xfrm>
              <a:off x="745135" y="5156529"/>
              <a:ext cx="1193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ED7D31"/>
                  </a:solidFill>
                </a:rPr>
                <a:t>Input layer</a:t>
              </a:r>
              <a:endParaRPr lang="zh-TW" altLang="en-US" dirty="0">
                <a:solidFill>
                  <a:srgbClr val="ED7D31"/>
                </a:solidFill>
              </a:endParaRPr>
            </a:p>
          </p:txBody>
        </p:sp>
        <p:grpSp>
          <p:nvGrpSpPr>
            <p:cNvPr id="69" name="群組 68"/>
            <p:cNvGrpSpPr/>
            <p:nvPr/>
          </p:nvGrpSpPr>
          <p:grpSpPr>
            <a:xfrm>
              <a:off x="954895" y="1844824"/>
              <a:ext cx="7419721" cy="4357116"/>
              <a:chOff x="954895" y="1844824"/>
              <a:chExt cx="7419721" cy="4357116"/>
            </a:xfrm>
          </p:grpSpPr>
          <p:grpSp>
            <p:nvGrpSpPr>
              <p:cNvPr id="70" name="群組 69"/>
              <p:cNvGrpSpPr/>
              <p:nvPr/>
            </p:nvGrpSpPr>
            <p:grpSpPr>
              <a:xfrm>
                <a:off x="954895" y="1844824"/>
                <a:ext cx="7204475" cy="3718992"/>
                <a:chOff x="954895" y="1844824"/>
                <a:chExt cx="7204475" cy="3718992"/>
              </a:xfrm>
            </p:grpSpPr>
            <p:grpSp>
              <p:nvGrpSpPr>
                <p:cNvPr id="77" name="群組 76"/>
                <p:cNvGrpSpPr/>
                <p:nvPr/>
              </p:nvGrpSpPr>
              <p:grpSpPr>
                <a:xfrm>
                  <a:off x="954895" y="2153034"/>
                  <a:ext cx="864096" cy="2791902"/>
                  <a:chOff x="1152307" y="2509306"/>
                  <a:chExt cx="864096" cy="2791902"/>
                </a:xfrm>
              </p:grpSpPr>
              <p:sp>
                <p:nvSpPr>
                  <p:cNvPr id="125" name="矩形 124"/>
                  <p:cNvSpPr/>
                  <p:nvPr/>
                </p:nvSpPr>
                <p:spPr>
                  <a:xfrm>
                    <a:off x="1152307" y="2509306"/>
                    <a:ext cx="864096" cy="2791902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solidFill>
                        <a:prstClr val="white"/>
                      </a:solidFill>
                    </a:endParaRPr>
                  </a:p>
                </p:txBody>
              </p:sp>
              <p:grpSp>
                <p:nvGrpSpPr>
                  <p:cNvPr id="126" name="群組 125"/>
                  <p:cNvGrpSpPr/>
                  <p:nvPr/>
                </p:nvGrpSpPr>
                <p:grpSpPr>
                  <a:xfrm>
                    <a:off x="1290519" y="2736741"/>
                    <a:ext cx="581868" cy="2314254"/>
                    <a:chOff x="1290519" y="2736741"/>
                    <a:chExt cx="581868" cy="2314254"/>
                  </a:xfrm>
                </p:grpSpPr>
                <p:sp>
                  <p:nvSpPr>
                    <p:cNvPr id="127" name="橢圓 126"/>
                    <p:cNvSpPr/>
                    <p:nvPr/>
                  </p:nvSpPr>
                  <p:spPr>
                    <a:xfrm>
                      <a:off x="1296323" y="2736741"/>
                      <a:ext cx="576064" cy="57606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28" name="橢圓 127"/>
                    <p:cNvSpPr/>
                    <p:nvPr/>
                  </p:nvSpPr>
                  <p:spPr>
                    <a:xfrm>
                      <a:off x="1296323" y="3605836"/>
                      <a:ext cx="576064" cy="57606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29" name="橢圓 128"/>
                    <p:cNvSpPr/>
                    <p:nvPr/>
                  </p:nvSpPr>
                  <p:spPr>
                    <a:xfrm>
                      <a:off x="1290519" y="4474931"/>
                      <a:ext cx="576064" cy="57606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78" name="群組 77"/>
                <p:cNvGrpSpPr/>
                <p:nvPr/>
              </p:nvGrpSpPr>
              <p:grpSpPr>
                <a:xfrm>
                  <a:off x="5292291" y="1844824"/>
                  <a:ext cx="864096" cy="3718992"/>
                  <a:chOff x="2195736" y="1412776"/>
                  <a:chExt cx="864096" cy="3718992"/>
                </a:xfrm>
              </p:grpSpPr>
              <p:sp>
                <p:nvSpPr>
                  <p:cNvPr id="120" name="矩形 119"/>
                  <p:cNvSpPr/>
                  <p:nvPr/>
                </p:nvSpPr>
                <p:spPr>
                  <a:xfrm>
                    <a:off x="2195736" y="1412776"/>
                    <a:ext cx="864096" cy="3718992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1" name="橢圓 120"/>
                  <p:cNvSpPr/>
                  <p:nvPr/>
                </p:nvSpPr>
                <p:spPr>
                  <a:xfrm>
                    <a:off x="2339752" y="1640211"/>
                    <a:ext cx="576064" cy="57606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2" name="橢圓 121"/>
                  <p:cNvSpPr/>
                  <p:nvPr/>
                </p:nvSpPr>
                <p:spPr>
                  <a:xfrm>
                    <a:off x="2339752" y="2509306"/>
                    <a:ext cx="576064" cy="57606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3" name="橢圓 122"/>
                  <p:cNvSpPr/>
                  <p:nvPr/>
                </p:nvSpPr>
                <p:spPr>
                  <a:xfrm>
                    <a:off x="2333948" y="3378401"/>
                    <a:ext cx="576064" cy="57606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4" name="橢圓 123"/>
                  <p:cNvSpPr/>
                  <p:nvPr/>
                </p:nvSpPr>
                <p:spPr>
                  <a:xfrm>
                    <a:off x="2322340" y="4247496"/>
                    <a:ext cx="576064" cy="57606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9" name="群組 78"/>
                <p:cNvGrpSpPr/>
                <p:nvPr/>
              </p:nvGrpSpPr>
              <p:grpSpPr>
                <a:xfrm>
                  <a:off x="3131840" y="1844824"/>
                  <a:ext cx="864096" cy="3718992"/>
                  <a:chOff x="2195736" y="1412776"/>
                  <a:chExt cx="864096" cy="3718992"/>
                </a:xfrm>
              </p:grpSpPr>
              <p:sp>
                <p:nvSpPr>
                  <p:cNvPr id="115" name="矩形 114"/>
                  <p:cNvSpPr/>
                  <p:nvPr/>
                </p:nvSpPr>
                <p:spPr>
                  <a:xfrm>
                    <a:off x="2195736" y="1412776"/>
                    <a:ext cx="864096" cy="3718992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6" name="橢圓 115"/>
                  <p:cNvSpPr/>
                  <p:nvPr/>
                </p:nvSpPr>
                <p:spPr>
                  <a:xfrm>
                    <a:off x="2339752" y="1640211"/>
                    <a:ext cx="576064" cy="57606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7" name="橢圓 116"/>
                  <p:cNvSpPr/>
                  <p:nvPr/>
                </p:nvSpPr>
                <p:spPr>
                  <a:xfrm>
                    <a:off x="2339752" y="2509306"/>
                    <a:ext cx="576064" cy="57606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8" name="橢圓 117"/>
                  <p:cNvSpPr/>
                  <p:nvPr/>
                </p:nvSpPr>
                <p:spPr>
                  <a:xfrm>
                    <a:off x="2333948" y="3378401"/>
                    <a:ext cx="576064" cy="57606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9" name="橢圓 118"/>
                  <p:cNvSpPr/>
                  <p:nvPr/>
                </p:nvSpPr>
                <p:spPr>
                  <a:xfrm>
                    <a:off x="2322340" y="4247496"/>
                    <a:ext cx="576064" cy="57606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80" name="群組 79"/>
                <p:cNvGrpSpPr/>
                <p:nvPr/>
              </p:nvGrpSpPr>
              <p:grpSpPr>
                <a:xfrm>
                  <a:off x="7295274" y="3077151"/>
                  <a:ext cx="864096" cy="1062873"/>
                  <a:chOff x="6643836" y="2234753"/>
                  <a:chExt cx="864096" cy="1062873"/>
                </a:xfrm>
              </p:grpSpPr>
              <p:sp>
                <p:nvSpPr>
                  <p:cNvPr id="113" name="矩形 112"/>
                  <p:cNvSpPr/>
                  <p:nvPr/>
                </p:nvSpPr>
                <p:spPr>
                  <a:xfrm>
                    <a:off x="6643836" y="2234753"/>
                    <a:ext cx="864096" cy="1062873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4" name="橢圓 113"/>
                  <p:cNvSpPr/>
                  <p:nvPr/>
                </p:nvSpPr>
                <p:spPr>
                  <a:xfrm>
                    <a:off x="6787852" y="2462188"/>
                    <a:ext cx="576064" cy="57606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cxnSp>
              <p:nvCxnSpPr>
                <p:cNvPr id="81" name="直線單箭頭接點 80"/>
                <p:cNvCxnSpPr>
                  <a:stCxn id="127" idx="6"/>
                  <a:endCxn id="116" idx="2"/>
                </p:cNvCxnSpPr>
                <p:nvPr/>
              </p:nvCxnSpPr>
              <p:spPr>
                <a:xfrm flipV="1">
                  <a:off x="1674975" y="2360291"/>
                  <a:ext cx="1600881" cy="30821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線單箭頭接點 81"/>
                <p:cNvCxnSpPr>
                  <a:stCxn id="127" idx="6"/>
                  <a:endCxn id="117" idx="2"/>
                </p:cNvCxnSpPr>
                <p:nvPr/>
              </p:nvCxnSpPr>
              <p:spPr>
                <a:xfrm>
                  <a:off x="1674975" y="2668501"/>
                  <a:ext cx="1600881" cy="5608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線單箭頭接點 82"/>
                <p:cNvCxnSpPr>
                  <a:endCxn id="118" idx="2"/>
                </p:cNvCxnSpPr>
                <p:nvPr/>
              </p:nvCxnSpPr>
              <p:spPr>
                <a:xfrm>
                  <a:off x="1683222" y="2699153"/>
                  <a:ext cx="1586830" cy="139932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線單箭頭接點 83"/>
                <p:cNvCxnSpPr>
                  <a:endCxn id="119" idx="2"/>
                </p:cNvCxnSpPr>
                <p:nvPr/>
              </p:nvCxnSpPr>
              <p:spPr>
                <a:xfrm>
                  <a:off x="1690248" y="2693916"/>
                  <a:ext cx="1568196" cy="22736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線單箭頭接點 84"/>
                <p:cNvCxnSpPr>
                  <a:stCxn id="128" idx="6"/>
                  <a:endCxn id="116" idx="2"/>
                </p:cNvCxnSpPr>
                <p:nvPr/>
              </p:nvCxnSpPr>
              <p:spPr>
                <a:xfrm flipV="1">
                  <a:off x="1674975" y="2360291"/>
                  <a:ext cx="1600881" cy="117730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線單箭頭接點 85"/>
                <p:cNvCxnSpPr>
                  <a:endCxn id="117" idx="2"/>
                </p:cNvCxnSpPr>
                <p:nvPr/>
              </p:nvCxnSpPr>
              <p:spPr>
                <a:xfrm flipV="1">
                  <a:off x="1683222" y="3229386"/>
                  <a:ext cx="1592634" cy="33085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線單箭頭接點 86"/>
                <p:cNvCxnSpPr>
                  <a:stCxn id="128" idx="6"/>
                  <a:endCxn id="118" idx="2"/>
                </p:cNvCxnSpPr>
                <p:nvPr/>
              </p:nvCxnSpPr>
              <p:spPr>
                <a:xfrm>
                  <a:off x="1674975" y="3537596"/>
                  <a:ext cx="1595077" cy="5608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線單箭頭接點 87"/>
                <p:cNvCxnSpPr>
                  <a:endCxn id="119" idx="2"/>
                </p:cNvCxnSpPr>
                <p:nvPr/>
              </p:nvCxnSpPr>
              <p:spPr>
                <a:xfrm>
                  <a:off x="1677877" y="3577913"/>
                  <a:ext cx="1580567" cy="138966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線單箭頭接點 88"/>
                <p:cNvCxnSpPr>
                  <a:endCxn id="116" idx="2"/>
                </p:cNvCxnSpPr>
                <p:nvPr/>
              </p:nvCxnSpPr>
              <p:spPr>
                <a:xfrm flipV="1">
                  <a:off x="1685132" y="2360291"/>
                  <a:ext cx="1590724" cy="204391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線單箭頭接點 89"/>
                <p:cNvCxnSpPr>
                  <a:stCxn id="129" idx="6"/>
                  <a:endCxn id="117" idx="2"/>
                </p:cNvCxnSpPr>
                <p:nvPr/>
              </p:nvCxnSpPr>
              <p:spPr>
                <a:xfrm flipV="1">
                  <a:off x="1669171" y="3229386"/>
                  <a:ext cx="1606685" cy="117730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線單箭頭接點 90"/>
                <p:cNvCxnSpPr>
                  <a:stCxn id="129" idx="6"/>
                  <a:endCxn id="118" idx="2"/>
                </p:cNvCxnSpPr>
                <p:nvPr/>
              </p:nvCxnSpPr>
              <p:spPr>
                <a:xfrm flipV="1">
                  <a:off x="1669171" y="4098481"/>
                  <a:ext cx="1600881" cy="30821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線單箭頭接點 91"/>
                <p:cNvCxnSpPr>
                  <a:stCxn id="129" idx="6"/>
                  <a:endCxn id="119" idx="2"/>
                </p:cNvCxnSpPr>
                <p:nvPr/>
              </p:nvCxnSpPr>
              <p:spPr>
                <a:xfrm>
                  <a:off x="1669171" y="4406691"/>
                  <a:ext cx="1589273" cy="5608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線單箭頭接點 92"/>
                <p:cNvCxnSpPr>
                  <a:stCxn id="116" idx="6"/>
                  <a:endCxn id="121" idx="2"/>
                </p:cNvCxnSpPr>
                <p:nvPr/>
              </p:nvCxnSpPr>
              <p:spPr>
                <a:xfrm>
                  <a:off x="3851920" y="2360291"/>
                  <a:ext cx="158438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線單箭頭接點 93"/>
                <p:cNvCxnSpPr>
                  <a:stCxn id="116" idx="6"/>
                  <a:endCxn id="122" idx="2"/>
                </p:cNvCxnSpPr>
                <p:nvPr/>
              </p:nvCxnSpPr>
              <p:spPr>
                <a:xfrm>
                  <a:off x="3851920" y="2360291"/>
                  <a:ext cx="1584387" cy="86909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線單箭頭接點 94"/>
                <p:cNvCxnSpPr>
                  <a:endCxn id="123" idx="2"/>
                </p:cNvCxnSpPr>
                <p:nvPr/>
              </p:nvCxnSpPr>
              <p:spPr>
                <a:xfrm>
                  <a:off x="3864456" y="2380469"/>
                  <a:ext cx="1566047" cy="17180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線單箭頭接點 95"/>
                <p:cNvCxnSpPr>
                  <a:stCxn id="116" idx="6"/>
                  <a:endCxn id="124" idx="2"/>
                </p:cNvCxnSpPr>
                <p:nvPr/>
              </p:nvCxnSpPr>
              <p:spPr>
                <a:xfrm>
                  <a:off x="3851920" y="2360291"/>
                  <a:ext cx="1566975" cy="26072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線單箭頭接點 96"/>
                <p:cNvCxnSpPr>
                  <a:stCxn id="117" idx="6"/>
                  <a:endCxn id="121" idx="2"/>
                </p:cNvCxnSpPr>
                <p:nvPr/>
              </p:nvCxnSpPr>
              <p:spPr>
                <a:xfrm flipV="1">
                  <a:off x="3851920" y="2360291"/>
                  <a:ext cx="1584387" cy="86909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線單箭頭接點 97"/>
                <p:cNvCxnSpPr>
                  <a:endCxn id="122" idx="2"/>
                </p:cNvCxnSpPr>
                <p:nvPr/>
              </p:nvCxnSpPr>
              <p:spPr>
                <a:xfrm flipV="1">
                  <a:off x="3864456" y="3229386"/>
                  <a:ext cx="1571851" cy="201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線單箭頭接點 98"/>
                <p:cNvCxnSpPr>
                  <a:endCxn id="123" idx="2"/>
                </p:cNvCxnSpPr>
                <p:nvPr/>
              </p:nvCxnSpPr>
              <p:spPr>
                <a:xfrm>
                  <a:off x="3864456" y="3249563"/>
                  <a:ext cx="1566047" cy="84891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線單箭頭接點 99"/>
                <p:cNvCxnSpPr>
                  <a:endCxn id="124" idx="2"/>
                </p:cNvCxnSpPr>
                <p:nvPr/>
              </p:nvCxnSpPr>
              <p:spPr>
                <a:xfrm>
                  <a:off x="3864456" y="3229386"/>
                  <a:ext cx="1554439" cy="17381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線單箭頭接點 100"/>
                <p:cNvCxnSpPr>
                  <a:stCxn id="118" idx="6"/>
                  <a:endCxn id="121" idx="2"/>
                </p:cNvCxnSpPr>
                <p:nvPr/>
              </p:nvCxnSpPr>
              <p:spPr>
                <a:xfrm flipV="1">
                  <a:off x="3846116" y="2360291"/>
                  <a:ext cx="1590191" cy="17381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線單箭頭接點 101"/>
                <p:cNvCxnSpPr>
                  <a:stCxn id="118" idx="6"/>
                  <a:endCxn id="122" idx="2"/>
                </p:cNvCxnSpPr>
                <p:nvPr/>
              </p:nvCxnSpPr>
              <p:spPr>
                <a:xfrm flipV="1">
                  <a:off x="3846116" y="3229386"/>
                  <a:ext cx="1590191" cy="86909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線單箭頭接點 102"/>
                <p:cNvCxnSpPr>
                  <a:stCxn id="118" idx="6"/>
                </p:cNvCxnSpPr>
                <p:nvPr/>
              </p:nvCxnSpPr>
              <p:spPr>
                <a:xfrm>
                  <a:off x="3846116" y="4098481"/>
                  <a:ext cx="1555492" cy="201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線單箭頭接點 103"/>
                <p:cNvCxnSpPr>
                  <a:stCxn id="118" idx="6"/>
                  <a:endCxn id="124" idx="2"/>
                </p:cNvCxnSpPr>
                <p:nvPr/>
              </p:nvCxnSpPr>
              <p:spPr>
                <a:xfrm>
                  <a:off x="3846116" y="4098481"/>
                  <a:ext cx="1572779" cy="86909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線單箭頭接點 104"/>
                <p:cNvCxnSpPr>
                  <a:stCxn id="119" idx="6"/>
                  <a:endCxn id="121" idx="2"/>
                </p:cNvCxnSpPr>
                <p:nvPr/>
              </p:nvCxnSpPr>
              <p:spPr>
                <a:xfrm flipV="1">
                  <a:off x="3834508" y="2360291"/>
                  <a:ext cx="1601799" cy="26072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線單箭頭接點 105"/>
                <p:cNvCxnSpPr>
                  <a:stCxn id="119" idx="6"/>
                  <a:endCxn id="122" idx="2"/>
                </p:cNvCxnSpPr>
                <p:nvPr/>
              </p:nvCxnSpPr>
              <p:spPr>
                <a:xfrm flipV="1">
                  <a:off x="3834508" y="3229386"/>
                  <a:ext cx="1601799" cy="17381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線單箭頭接點 106"/>
                <p:cNvCxnSpPr>
                  <a:endCxn id="123" idx="2"/>
                </p:cNvCxnSpPr>
                <p:nvPr/>
              </p:nvCxnSpPr>
              <p:spPr>
                <a:xfrm flipV="1">
                  <a:off x="3851920" y="4098481"/>
                  <a:ext cx="1578583" cy="8943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線單箭頭接點 107"/>
                <p:cNvCxnSpPr>
                  <a:endCxn id="124" idx="2"/>
                </p:cNvCxnSpPr>
                <p:nvPr/>
              </p:nvCxnSpPr>
              <p:spPr>
                <a:xfrm flipV="1">
                  <a:off x="3851920" y="4967576"/>
                  <a:ext cx="1566975" cy="201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線單箭頭接點 108"/>
                <p:cNvCxnSpPr>
                  <a:stCxn id="121" idx="6"/>
                  <a:endCxn id="114" idx="2"/>
                </p:cNvCxnSpPr>
                <p:nvPr/>
              </p:nvCxnSpPr>
              <p:spPr>
                <a:xfrm>
                  <a:off x="6012371" y="2360291"/>
                  <a:ext cx="1426919" cy="123232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線單箭頭接點 109"/>
                <p:cNvCxnSpPr>
                  <a:stCxn id="122" idx="6"/>
                  <a:endCxn id="114" idx="2"/>
                </p:cNvCxnSpPr>
                <p:nvPr/>
              </p:nvCxnSpPr>
              <p:spPr>
                <a:xfrm>
                  <a:off x="6012371" y="3229386"/>
                  <a:ext cx="1426919" cy="36323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線單箭頭接點 110"/>
                <p:cNvCxnSpPr>
                  <a:stCxn id="123" idx="6"/>
                  <a:endCxn id="114" idx="2"/>
                </p:cNvCxnSpPr>
                <p:nvPr/>
              </p:nvCxnSpPr>
              <p:spPr>
                <a:xfrm flipV="1">
                  <a:off x="6006567" y="3592618"/>
                  <a:ext cx="1432723" cy="50586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線單箭頭接點 111"/>
                <p:cNvCxnSpPr>
                  <a:stCxn id="124" idx="6"/>
                  <a:endCxn id="114" idx="2"/>
                </p:cNvCxnSpPr>
                <p:nvPr/>
              </p:nvCxnSpPr>
              <p:spPr>
                <a:xfrm flipV="1">
                  <a:off x="5994959" y="3592618"/>
                  <a:ext cx="1444331" cy="137495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" name="文字方塊 70"/>
              <p:cNvSpPr txBox="1"/>
              <p:nvPr/>
            </p:nvSpPr>
            <p:spPr>
              <a:xfrm>
                <a:off x="2197935" y="1978077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err="1" smtClean="0">
                    <a:solidFill>
                      <a:prstClr val="black"/>
                    </a:solidFill>
                  </a:rPr>
                  <a:t>Wi,j</a:t>
                </a:r>
                <a:endParaRPr lang="zh-TW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文字方塊 71"/>
              <p:cNvSpPr txBox="1"/>
              <p:nvPr/>
            </p:nvSpPr>
            <p:spPr>
              <a:xfrm>
                <a:off x="4346382" y="1937678"/>
                <a:ext cx="6062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err="1" smtClean="0">
                    <a:solidFill>
                      <a:prstClr val="black"/>
                    </a:solidFill>
                  </a:rPr>
                  <a:t>Wj,k</a:t>
                </a:r>
                <a:endParaRPr lang="zh-TW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文字方塊 72"/>
              <p:cNvSpPr txBox="1"/>
              <p:nvPr/>
            </p:nvSpPr>
            <p:spPr>
              <a:xfrm>
                <a:off x="6658066" y="2409475"/>
                <a:ext cx="604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err="1" smtClean="0">
                    <a:solidFill>
                      <a:prstClr val="black"/>
                    </a:solidFill>
                  </a:rPr>
                  <a:t>Wk,l</a:t>
                </a:r>
                <a:endParaRPr lang="zh-TW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文字方塊 73"/>
              <p:cNvSpPr txBox="1"/>
              <p:nvPr/>
            </p:nvSpPr>
            <p:spPr>
              <a:xfrm>
                <a:off x="2827120" y="5832608"/>
                <a:ext cx="1519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mtClean="0">
                    <a:solidFill>
                      <a:srgbClr val="5B9BD5"/>
                    </a:solidFill>
                  </a:rPr>
                  <a:t>hidden layer 1</a:t>
                </a:r>
                <a:endParaRPr lang="zh-TW" altLang="en-US">
                  <a:solidFill>
                    <a:srgbClr val="5B9BD5"/>
                  </a:solidFill>
                </a:endParaRPr>
              </a:p>
            </p:txBody>
          </p:sp>
          <p:sp>
            <p:nvSpPr>
              <p:cNvPr id="75" name="文字方塊 74"/>
              <p:cNvSpPr txBox="1"/>
              <p:nvPr/>
            </p:nvSpPr>
            <p:spPr>
              <a:xfrm>
                <a:off x="4944190" y="5803501"/>
                <a:ext cx="1519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mtClean="0">
                    <a:solidFill>
                      <a:srgbClr val="5B9BD5"/>
                    </a:solidFill>
                  </a:rPr>
                  <a:t>hidden layer 2</a:t>
                </a:r>
                <a:endParaRPr lang="zh-TW" altLang="en-US">
                  <a:solidFill>
                    <a:srgbClr val="5B9BD5"/>
                  </a:solidFill>
                </a:endParaRPr>
              </a:p>
            </p:txBody>
          </p:sp>
          <p:sp>
            <p:nvSpPr>
              <p:cNvPr id="76" name="文字方塊 75"/>
              <p:cNvSpPr txBox="1"/>
              <p:nvPr/>
            </p:nvSpPr>
            <p:spPr>
              <a:xfrm>
                <a:off x="7039699" y="4320489"/>
                <a:ext cx="13349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92D050"/>
                    </a:solidFill>
                  </a:rPr>
                  <a:t>output layer</a:t>
                </a:r>
                <a:endParaRPr lang="zh-TW" altLang="en-US" dirty="0">
                  <a:solidFill>
                    <a:srgbClr val="92D050"/>
                  </a:solidFill>
                </a:endParaRPr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653976" y="5005295"/>
            <a:ext cx="12282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prstClr val="black"/>
                </a:solidFill>
              </a:rPr>
              <a:t>Input layer</a:t>
            </a:r>
          </a:p>
          <a:p>
            <a:r>
              <a:rPr lang="en-US" altLang="zh-TW" dirty="0" smtClean="0">
                <a:solidFill>
                  <a:prstClr val="black"/>
                </a:solidFill>
              </a:rPr>
              <a:t>100</a:t>
            </a:r>
            <a:r>
              <a:rPr lang="zh-TW" altLang="en-US" dirty="0" smtClean="0">
                <a:solidFill>
                  <a:prstClr val="black"/>
                </a:solidFill>
              </a:rPr>
              <a:t>個節點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2759108" y="5226220"/>
            <a:ext cx="1541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prstClr val="black"/>
                </a:solidFill>
              </a:rPr>
              <a:t>Hidden layer 1</a:t>
            </a:r>
          </a:p>
          <a:p>
            <a:r>
              <a:rPr lang="en-US" altLang="zh-TW" dirty="0" smtClean="0">
                <a:solidFill>
                  <a:prstClr val="black"/>
                </a:solidFill>
              </a:rPr>
              <a:t>1000</a:t>
            </a:r>
            <a:r>
              <a:rPr lang="zh-TW" altLang="en-US" dirty="0" smtClean="0">
                <a:solidFill>
                  <a:prstClr val="black"/>
                </a:solidFill>
              </a:rPr>
              <a:t>個節點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5064608" y="5196275"/>
            <a:ext cx="1541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prstClr val="black"/>
                </a:solidFill>
              </a:rPr>
              <a:t>Hidden layer 2</a:t>
            </a:r>
          </a:p>
          <a:p>
            <a:r>
              <a:rPr lang="en-US" altLang="zh-TW" dirty="0" smtClean="0">
                <a:solidFill>
                  <a:prstClr val="black"/>
                </a:solidFill>
              </a:rPr>
              <a:t>1000</a:t>
            </a:r>
            <a:r>
              <a:rPr lang="zh-TW" altLang="en-US" dirty="0" smtClean="0">
                <a:solidFill>
                  <a:prstClr val="black"/>
                </a:solidFill>
              </a:rPr>
              <a:t>個節點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7023861" y="4171264"/>
            <a:ext cx="13452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92D050"/>
                </a:solidFill>
              </a:rPr>
              <a:t>output layer</a:t>
            </a:r>
            <a:endParaRPr lang="zh-TW" altLang="en-US" dirty="0" smtClean="0">
              <a:solidFill>
                <a:srgbClr val="92D050"/>
              </a:solidFill>
            </a:endParaRPr>
          </a:p>
          <a:p>
            <a:r>
              <a:rPr lang="en-US" altLang="zh-TW" dirty="0" smtClean="0">
                <a:solidFill>
                  <a:prstClr val="black"/>
                </a:solidFill>
              </a:rPr>
              <a:t>1</a:t>
            </a:r>
            <a:r>
              <a:rPr lang="zh-TW" altLang="en-US" dirty="0" smtClean="0">
                <a:solidFill>
                  <a:prstClr val="black"/>
                </a:solidFill>
              </a:rPr>
              <a:t>個節點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4175" y="6002040"/>
            <a:ext cx="44294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</a:rPr>
              <a:t>有多少個</a:t>
            </a:r>
            <a:r>
              <a:rPr lang="en-US" altLang="zh-TW" sz="36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</a:rPr>
              <a:t>W</a:t>
            </a:r>
            <a:r>
              <a:rPr lang="zh-TW" altLang="en-US" sz="36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</a:rPr>
              <a:t>與</a:t>
            </a:r>
            <a:r>
              <a:rPr lang="en-US" altLang="zh-TW" sz="36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</a:rPr>
              <a:t>b</a:t>
            </a:r>
            <a:r>
              <a:rPr lang="zh-TW" altLang="en-US" sz="36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</a:rPr>
              <a:t>參數</a:t>
            </a:r>
            <a:r>
              <a:rPr lang="en-US" altLang="zh-TW" sz="36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</a:rPr>
              <a:t>??</a:t>
            </a:r>
            <a:endParaRPr lang="en-US" altLang="zh-TW" sz="36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60831" y="5964502"/>
            <a:ext cx="40831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</a:rPr>
              <a:t>W</a:t>
            </a:r>
            <a:r>
              <a:rPr lang="zh-TW" altLang="en-US" sz="36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</a:rPr>
              <a:t>與</a:t>
            </a:r>
            <a:r>
              <a:rPr lang="en-US" altLang="zh-TW" sz="36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</a:rPr>
              <a:t>b</a:t>
            </a:r>
            <a:r>
              <a:rPr lang="zh-TW" altLang="en-US" sz="36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</a:rPr>
              <a:t>參數更新</a:t>
            </a:r>
            <a:r>
              <a:rPr lang="en-US" altLang="zh-TW" sz="36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</a:rPr>
              <a:t>?????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sp>
        <p:nvSpPr>
          <p:cNvPr id="133" name="文字方塊 132"/>
          <p:cNvSpPr txBox="1"/>
          <p:nvPr/>
        </p:nvSpPr>
        <p:spPr>
          <a:xfrm>
            <a:off x="840744" y="4333209"/>
            <a:ext cx="1193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ED7D31"/>
                </a:solidFill>
              </a:rPr>
              <a:t>Input layer</a:t>
            </a:r>
            <a:endParaRPr lang="zh-TW" altLang="en-US" dirty="0">
              <a:solidFill>
                <a:srgbClr val="ED7D31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60C4-8EC1-4890-874E-5CA0D19E2E8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437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70959" y="116954"/>
            <a:ext cx="78772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多層感知機 </a:t>
            </a:r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Multilayer perceptron, MLP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7" name="群組 66"/>
          <p:cNvGrpSpPr/>
          <p:nvPr/>
        </p:nvGrpSpPr>
        <p:grpSpPr>
          <a:xfrm>
            <a:off x="531125" y="1042550"/>
            <a:ext cx="6912606" cy="4026070"/>
            <a:chOff x="745135" y="1844824"/>
            <a:chExt cx="7629481" cy="4357116"/>
          </a:xfrm>
        </p:grpSpPr>
        <p:sp>
          <p:nvSpPr>
            <p:cNvPr id="68" name="文字方塊 67"/>
            <p:cNvSpPr txBox="1"/>
            <p:nvPr/>
          </p:nvSpPr>
          <p:spPr>
            <a:xfrm>
              <a:off x="745135" y="5156529"/>
              <a:ext cx="1193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2"/>
                  </a:solidFill>
                </a:rPr>
                <a:t>Input layer</a:t>
              </a:r>
              <a:endParaRPr lang="zh-TW" altLang="en-US" dirty="0">
                <a:solidFill>
                  <a:schemeClr val="accent2"/>
                </a:solidFill>
              </a:endParaRPr>
            </a:p>
          </p:txBody>
        </p:sp>
        <p:grpSp>
          <p:nvGrpSpPr>
            <p:cNvPr id="69" name="群組 68"/>
            <p:cNvGrpSpPr/>
            <p:nvPr/>
          </p:nvGrpSpPr>
          <p:grpSpPr>
            <a:xfrm>
              <a:off x="954895" y="1844824"/>
              <a:ext cx="7419721" cy="4357116"/>
              <a:chOff x="954895" y="1844824"/>
              <a:chExt cx="7419721" cy="4357116"/>
            </a:xfrm>
          </p:grpSpPr>
          <p:grpSp>
            <p:nvGrpSpPr>
              <p:cNvPr id="70" name="群組 69"/>
              <p:cNvGrpSpPr/>
              <p:nvPr/>
            </p:nvGrpSpPr>
            <p:grpSpPr>
              <a:xfrm>
                <a:off x="954895" y="1844824"/>
                <a:ext cx="7204475" cy="3718992"/>
                <a:chOff x="954895" y="1844824"/>
                <a:chExt cx="7204475" cy="3718992"/>
              </a:xfrm>
            </p:grpSpPr>
            <p:grpSp>
              <p:nvGrpSpPr>
                <p:cNvPr id="77" name="群組 76"/>
                <p:cNvGrpSpPr/>
                <p:nvPr/>
              </p:nvGrpSpPr>
              <p:grpSpPr>
                <a:xfrm>
                  <a:off x="954895" y="2153034"/>
                  <a:ext cx="864096" cy="2791902"/>
                  <a:chOff x="1152307" y="2509306"/>
                  <a:chExt cx="864096" cy="2791902"/>
                </a:xfrm>
              </p:grpSpPr>
              <p:sp>
                <p:nvSpPr>
                  <p:cNvPr id="125" name="矩形 124"/>
                  <p:cNvSpPr/>
                  <p:nvPr/>
                </p:nvSpPr>
                <p:spPr>
                  <a:xfrm>
                    <a:off x="1152307" y="2509306"/>
                    <a:ext cx="864096" cy="2791902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grpSp>
                <p:nvGrpSpPr>
                  <p:cNvPr id="126" name="群組 125"/>
                  <p:cNvGrpSpPr/>
                  <p:nvPr/>
                </p:nvGrpSpPr>
                <p:grpSpPr>
                  <a:xfrm>
                    <a:off x="1290519" y="2736741"/>
                    <a:ext cx="581868" cy="2314254"/>
                    <a:chOff x="1290519" y="2736741"/>
                    <a:chExt cx="581868" cy="2314254"/>
                  </a:xfrm>
                </p:grpSpPr>
                <p:sp>
                  <p:nvSpPr>
                    <p:cNvPr id="127" name="橢圓 126"/>
                    <p:cNvSpPr/>
                    <p:nvPr/>
                  </p:nvSpPr>
                  <p:spPr>
                    <a:xfrm>
                      <a:off x="1296323" y="2736741"/>
                      <a:ext cx="576064" cy="57606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128" name="橢圓 127"/>
                    <p:cNvSpPr/>
                    <p:nvPr/>
                  </p:nvSpPr>
                  <p:spPr>
                    <a:xfrm>
                      <a:off x="1296323" y="3605836"/>
                      <a:ext cx="576064" cy="57606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129" name="橢圓 128"/>
                    <p:cNvSpPr/>
                    <p:nvPr/>
                  </p:nvSpPr>
                  <p:spPr>
                    <a:xfrm>
                      <a:off x="1290519" y="4474931"/>
                      <a:ext cx="576064" cy="57606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</p:grpSp>
            <p:grpSp>
              <p:nvGrpSpPr>
                <p:cNvPr id="78" name="群組 77"/>
                <p:cNvGrpSpPr/>
                <p:nvPr/>
              </p:nvGrpSpPr>
              <p:grpSpPr>
                <a:xfrm>
                  <a:off x="5292291" y="1844824"/>
                  <a:ext cx="864096" cy="3718992"/>
                  <a:chOff x="2195736" y="1412776"/>
                  <a:chExt cx="864096" cy="3718992"/>
                </a:xfrm>
              </p:grpSpPr>
              <p:sp>
                <p:nvSpPr>
                  <p:cNvPr id="120" name="矩形 119"/>
                  <p:cNvSpPr/>
                  <p:nvPr/>
                </p:nvSpPr>
                <p:spPr>
                  <a:xfrm>
                    <a:off x="2195736" y="1412776"/>
                    <a:ext cx="864096" cy="3718992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21" name="橢圓 120"/>
                  <p:cNvSpPr/>
                  <p:nvPr/>
                </p:nvSpPr>
                <p:spPr>
                  <a:xfrm>
                    <a:off x="2339752" y="1640211"/>
                    <a:ext cx="576064" cy="57606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22" name="橢圓 121"/>
                  <p:cNvSpPr/>
                  <p:nvPr/>
                </p:nvSpPr>
                <p:spPr>
                  <a:xfrm>
                    <a:off x="2339752" y="2509306"/>
                    <a:ext cx="576064" cy="57606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23" name="橢圓 122"/>
                  <p:cNvSpPr/>
                  <p:nvPr/>
                </p:nvSpPr>
                <p:spPr>
                  <a:xfrm>
                    <a:off x="2333948" y="3378401"/>
                    <a:ext cx="576064" cy="57606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24" name="橢圓 123"/>
                  <p:cNvSpPr/>
                  <p:nvPr/>
                </p:nvSpPr>
                <p:spPr>
                  <a:xfrm>
                    <a:off x="2322340" y="4247496"/>
                    <a:ext cx="576064" cy="57606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grpSp>
              <p:nvGrpSpPr>
                <p:cNvPr id="79" name="群組 78"/>
                <p:cNvGrpSpPr/>
                <p:nvPr/>
              </p:nvGrpSpPr>
              <p:grpSpPr>
                <a:xfrm>
                  <a:off x="3131840" y="1844824"/>
                  <a:ext cx="864096" cy="3718992"/>
                  <a:chOff x="2195736" y="1412776"/>
                  <a:chExt cx="864096" cy="3718992"/>
                </a:xfrm>
              </p:grpSpPr>
              <p:sp>
                <p:nvSpPr>
                  <p:cNvPr id="115" name="矩形 114"/>
                  <p:cNvSpPr/>
                  <p:nvPr/>
                </p:nvSpPr>
                <p:spPr>
                  <a:xfrm>
                    <a:off x="2195736" y="1412776"/>
                    <a:ext cx="864096" cy="3718992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16" name="橢圓 115"/>
                  <p:cNvSpPr/>
                  <p:nvPr/>
                </p:nvSpPr>
                <p:spPr>
                  <a:xfrm>
                    <a:off x="2339752" y="1640211"/>
                    <a:ext cx="576064" cy="57606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17" name="橢圓 116"/>
                  <p:cNvSpPr/>
                  <p:nvPr/>
                </p:nvSpPr>
                <p:spPr>
                  <a:xfrm>
                    <a:off x="2339752" y="2509306"/>
                    <a:ext cx="576064" cy="57606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18" name="橢圓 117"/>
                  <p:cNvSpPr/>
                  <p:nvPr/>
                </p:nvSpPr>
                <p:spPr>
                  <a:xfrm>
                    <a:off x="2333948" y="3378401"/>
                    <a:ext cx="576064" cy="57606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19" name="橢圓 118"/>
                  <p:cNvSpPr/>
                  <p:nvPr/>
                </p:nvSpPr>
                <p:spPr>
                  <a:xfrm>
                    <a:off x="2322340" y="4247496"/>
                    <a:ext cx="576064" cy="57606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grpSp>
              <p:nvGrpSpPr>
                <p:cNvPr id="80" name="群組 79"/>
                <p:cNvGrpSpPr/>
                <p:nvPr/>
              </p:nvGrpSpPr>
              <p:grpSpPr>
                <a:xfrm>
                  <a:off x="7295274" y="3077151"/>
                  <a:ext cx="864096" cy="1062873"/>
                  <a:chOff x="6643836" y="2234753"/>
                  <a:chExt cx="864096" cy="1062873"/>
                </a:xfrm>
              </p:grpSpPr>
              <p:sp>
                <p:nvSpPr>
                  <p:cNvPr id="113" name="矩形 112"/>
                  <p:cNvSpPr/>
                  <p:nvPr/>
                </p:nvSpPr>
                <p:spPr>
                  <a:xfrm>
                    <a:off x="6643836" y="2234753"/>
                    <a:ext cx="864096" cy="1062873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14" name="橢圓 113"/>
                  <p:cNvSpPr/>
                  <p:nvPr/>
                </p:nvSpPr>
                <p:spPr>
                  <a:xfrm>
                    <a:off x="6787852" y="2462188"/>
                    <a:ext cx="576064" cy="57606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cxnSp>
              <p:nvCxnSpPr>
                <p:cNvPr id="81" name="直線單箭頭接點 80"/>
                <p:cNvCxnSpPr>
                  <a:stCxn id="127" idx="6"/>
                  <a:endCxn id="116" idx="2"/>
                </p:cNvCxnSpPr>
                <p:nvPr/>
              </p:nvCxnSpPr>
              <p:spPr>
                <a:xfrm flipV="1">
                  <a:off x="1674975" y="2360291"/>
                  <a:ext cx="1600881" cy="30821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線單箭頭接點 81"/>
                <p:cNvCxnSpPr>
                  <a:stCxn id="127" idx="6"/>
                  <a:endCxn id="117" idx="2"/>
                </p:cNvCxnSpPr>
                <p:nvPr/>
              </p:nvCxnSpPr>
              <p:spPr>
                <a:xfrm>
                  <a:off x="1674975" y="2668501"/>
                  <a:ext cx="1600881" cy="5608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線單箭頭接點 82"/>
                <p:cNvCxnSpPr>
                  <a:endCxn id="118" idx="2"/>
                </p:cNvCxnSpPr>
                <p:nvPr/>
              </p:nvCxnSpPr>
              <p:spPr>
                <a:xfrm>
                  <a:off x="1683222" y="2699153"/>
                  <a:ext cx="1586830" cy="139932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線單箭頭接點 83"/>
                <p:cNvCxnSpPr>
                  <a:endCxn id="119" idx="2"/>
                </p:cNvCxnSpPr>
                <p:nvPr/>
              </p:nvCxnSpPr>
              <p:spPr>
                <a:xfrm>
                  <a:off x="1690248" y="2693916"/>
                  <a:ext cx="1568196" cy="22736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線單箭頭接點 84"/>
                <p:cNvCxnSpPr>
                  <a:stCxn id="128" idx="6"/>
                  <a:endCxn id="116" idx="2"/>
                </p:cNvCxnSpPr>
                <p:nvPr/>
              </p:nvCxnSpPr>
              <p:spPr>
                <a:xfrm flipV="1">
                  <a:off x="1674975" y="2360291"/>
                  <a:ext cx="1600881" cy="117730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線單箭頭接點 85"/>
                <p:cNvCxnSpPr>
                  <a:endCxn id="117" idx="2"/>
                </p:cNvCxnSpPr>
                <p:nvPr/>
              </p:nvCxnSpPr>
              <p:spPr>
                <a:xfrm flipV="1">
                  <a:off x="1683222" y="3229386"/>
                  <a:ext cx="1592634" cy="33085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線單箭頭接點 86"/>
                <p:cNvCxnSpPr>
                  <a:stCxn id="128" idx="6"/>
                  <a:endCxn id="118" idx="2"/>
                </p:cNvCxnSpPr>
                <p:nvPr/>
              </p:nvCxnSpPr>
              <p:spPr>
                <a:xfrm>
                  <a:off x="1674975" y="3537596"/>
                  <a:ext cx="1595077" cy="5608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線單箭頭接點 87"/>
                <p:cNvCxnSpPr>
                  <a:endCxn id="119" idx="2"/>
                </p:cNvCxnSpPr>
                <p:nvPr/>
              </p:nvCxnSpPr>
              <p:spPr>
                <a:xfrm>
                  <a:off x="1677877" y="3577913"/>
                  <a:ext cx="1580567" cy="138966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線單箭頭接點 88"/>
                <p:cNvCxnSpPr>
                  <a:endCxn id="116" idx="2"/>
                </p:cNvCxnSpPr>
                <p:nvPr/>
              </p:nvCxnSpPr>
              <p:spPr>
                <a:xfrm flipV="1">
                  <a:off x="1685132" y="2360291"/>
                  <a:ext cx="1590724" cy="204391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線單箭頭接點 89"/>
                <p:cNvCxnSpPr>
                  <a:stCxn id="129" idx="6"/>
                  <a:endCxn id="117" idx="2"/>
                </p:cNvCxnSpPr>
                <p:nvPr/>
              </p:nvCxnSpPr>
              <p:spPr>
                <a:xfrm flipV="1">
                  <a:off x="1669171" y="3229386"/>
                  <a:ext cx="1606685" cy="117730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線單箭頭接點 90"/>
                <p:cNvCxnSpPr>
                  <a:stCxn id="129" idx="6"/>
                  <a:endCxn id="118" idx="2"/>
                </p:cNvCxnSpPr>
                <p:nvPr/>
              </p:nvCxnSpPr>
              <p:spPr>
                <a:xfrm flipV="1">
                  <a:off x="1669171" y="4098481"/>
                  <a:ext cx="1600881" cy="30821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線單箭頭接點 91"/>
                <p:cNvCxnSpPr>
                  <a:stCxn id="129" idx="6"/>
                  <a:endCxn id="119" idx="2"/>
                </p:cNvCxnSpPr>
                <p:nvPr/>
              </p:nvCxnSpPr>
              <p:spPr>
                <a:xfrm>
                  <a:off x="1669171" y="4406691"/>
                  <a:ext cx="1589273" cy="5608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線單箭頭接點 92"/>
                <p:cNvCxnSpPr>
                  <a:stCxn id="116" idx="6"/>
                  <a:endCxn id="121" idx="2"/>
                </p:cNvCxnSpPr>
                <p:nvPr/>
              </p:nvCxnSpPr>
              <p:spPr>
                <a:xfrm>
                  <a:off x="3851920" y="2360291"/>
                  <a:ext cx="158438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線單箭頭接點 93"/>
                <p:cNvCxnSpPr>
                  <a:stCxn id="116" idx="6"/>
                  <a:endCxn id="122" idx="2"/>
                </p:cNvCxnSpPr>
                <p:nvPr/>
              </p:nvCxnSpPr>
              <p:spPr>
                <a:xfrm>
                  <a:off x="3851920" y="2360291"/>
                  <a:ext cx="1584387" cy="86909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線單箭頭接點 94"/>
                <p:cNvCxnSpPr>
                  <a:endCxn id="123" idx="2"/>
                </p:cNvCxnSpPr>
                <p:nvPr/>
              </p:nvCxnSpPr>
              <p:spPr>
                <a:xfrm>
                  <a:off x="3864456" y="2380469"/>
                  <a:ext cx="1566047" cy="17180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線單箭頭接點 95"/>
                <p:cNvCxnSpPr>
                  <a:stCxn id="116" idx="6"/>
                  <a:endCxn id="124" idx="2"/>
                </p:cNvCxnSpPr>
                <p:nvPr/>
              </p:nvCxnSpPr>
              <p:spPr>
                <a:xfrm>
                  <a:off x="3851920" y="2360291"/>
                  <a:ext cx="1566975" cy="26072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線單箭頭接點 96"/>
                <p:cNvCxnSpPr>
                  <a:stCxn id="117" idx="6"/>
                  <a:endCxn id="121" idx="2"/>
                </p:cNvCxnSpPr>
                <p:nvPr/>
              </p:nvCxnSpPr>
              <p:spPr>
                <a:xfrm flipV="1">
                  <a:off x="3851920" y="2360291"/>
                  <a:ext cx="1584387" cy="86909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線單箭頭接點 97"/>
                <p:cNvCxnSpPr>
                  <a:endCxn id="122" idx="2"/>
                </p:cNvCxnSpPr>
                <p:nvPr/>
              </p:nvCxnSpPr>
              <p:spPr>
                <a:xfrm flipV="1">
                  <a:off x="3864456" y="3229386"/>
                  <a:ext cx="1571851" cy="201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線單箭頭接點 98"/>
                <p:cNvCxnSpPr>
                  <a:endCxn id="123" idx="2"/>
                </p:cNvCxnSpPr>
                <p:nvPr/>
              </p:nvCxnSpPr>
              <p:spPr>
                <a:xfrm>
                  <a:off x="3864456" y="3249563"/>
                  <a:ext cx="1566047" cy="84891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線單箭頭接點 99"/>
                <p:cNvCxnSpPr>
                  <a:endCxn id="124" idx="2"/>
                </p:cNvCxnSpPr>
                <p:nvPr/>
              </p:nvCxnSpPr>
              <p:spPr>
                <a:xfrm>
                  <a:off x="3864456" y="3229386"/>
                  <a:ext cx="1554439" cy="17381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線單箭頭接點 100"/>
                <p:cNvCxnSpPr>
                  <a:stCxn id="118" idx="6"/>
                  <a:endCxn id="121" idx="2"/>
                </p:cNvCxnSpPr>
                <p:nvPr/>
              </p:nvCxnSpPr>
              <p:spPr>
                <a:xfrm flipV="1">
                  <a:off x="3846116" y="2360291"/>
                  <a:ext cx="1590191" cy="17381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線單箭頭接點 101"/>
                <p:cNvCxnSpPr>
                  <a:stCxn id="118" idx="6"/>
                  <a:endCxn id="122" idx="2"/>
                </p:cNvCxnSpPr>
                <p:nvPr/>
              </p:nvCxnSpPr>
              <p:spPr>
                <a:xfrm flipV="1">
                  <a:off x="3846116" y="3229386"/>
                  <a:ext cx="1590191" cy="86909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線單箭頭接點 102"/>
                <p:cNvCxnSpPr>
                  <a:stCxn id="118" idx="6"/>
                </p:cNvCxnSpPr>
                <p:nvPr/>
              </p:nvCxnSpPr>
              <p:spPr>
                <a:xfrm>
                  <a:off x="3846116" y="4098481"/>
                  <a:ext cx="1555492" cy="201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線單箭頭接點 103"/>
                <p:cNvCxnSpPr>
                  <a:stCxn id="118" idx="6"/>
                  <a:endCxn id="124" idx="2"/>
                </p:cNvCxnSpPr>
                <p:nvPr/>
              </p:nvCxnSpPr>
              <p:spPr>
                <a:xfrm>
                  <a:off x="3846116" y="4098481"/>
                  <a:ext cx="1572779" cy="86909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線單箭頭接點 104"/>
                <p:cNvCxnSpPr>
                  <a:stCxn id="119" idx="6"/>
                  <a:endCxn id="121" idx="2"/>
                </p:cNvCxnSpPr>
                <p:nvPr/>
              </p:nvCxnSpPr>
              <p:spPr>
                <a:xfrm flipV="1">
                  <a:off x="3834508" y="2360291"/>
                  <a:ext cx="1601799" cy="26072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線單箭頭接點 105"/>
                <p:cNvCxnSpPr>
                  <a:stCxn id="119" idx="6"/>
                  <a:endCxn id="122" idx="2"/>
                </p:cNvCxnSpPr>
                <p:nvPr/>
              </p:nvCxnSpPr>
              <p:spPr>
                <a:xfrm flipV="1">
                  <a:off x="3834508" y="3229386"/>
                  <a:ext cx="1601799" cy="17381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線單箭頭接點 106"/>
                <p:cNvCxnSpPr>
                  <a:endCxn id="123" idx="2"/>
                </p:cNvCxnSpPr>
                <p:nvPr/>
              </p:nvCxnSpPr>
              <p:spPr>
                <a:xfrm flipV="1">
                  <a:off x="3851920" y="4098481"/>
                  <a:ext cx="1578583" cy="8943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線單箭頭接點 107"/>
                <p:cNvCxnSpPr>
                  <a:endCxn id="124" idx="2"/>
                </p:cNvCxnSpPr>
                <p:nvPr/>
              </p:nvCxnSpPr>
              <p:spPr>
                <a:xfrm flipV="1">
                  <a:off x="3851920" y="4967576"/>
                  <a:ext cx="1566975" cy="201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線單箭頭接點 108"/>
                <p:cNvCxnSpPr>
                  <a:stCxn id="121" idx="6"/>
                  <a:endCxn id="114" idx="2"/>
                </p:cNvCxnSpPr>
                <p:nvPr/>
              </p:nvCxnSpPr>
              <p:spPr>
                <a:xfrm>
                  <a:off x="6012371" y="2360291"/>
                  <a:ext cx="1426919" cy="123232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線單箭頭接點 109"/>
                <p:cNvCxnSpPr>
                  <a:stCxn id="122" idx="6"/>
                  <a:endCxn id="114" idx="2"/>
                </p:cNvCxnSpPr>
                <p:nvPr/>
              </p:nvCxnSpPr>
              <p:spPr>
                <a:xfrm>
                  <a:off x="6012371" y="3229386"/>
                  <a:ext cx="1426919" cy="36323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線單箭頭接點 110"/>
                <p:cNvCxnSpPr>
                  <a:stCxn id="123" idx="6"/>
                  <a:endCxn id="114" idx="2"/>
                </p:cNvCxnSpPr>
                <p:nvPr/>
              </p:nvCxnSpPr>
              <p:spPr>
                <a:xfrm flipV="1">
                  <a:off x="6006567" y="3592618"/>
                  <a:ext cx="1432723" cy="50586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線單箭頭接點 111"/>
                <p:cNvCxnSpPr>
                  <a:stCxn id="124" idx="6"/>
                  <a:endCxn id="114" idx="2"/>
                </p:cNvCxnSpPr>
                <p:nvPr/>
              </p:nvCxnSpPr>
              <p:spPr>
                <a:xfrm flipV="1">
                  <a:off x="5994959" y="3592618"/>
                  <a:ext cx="1444331" cy="137495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" name="文字方塊 70"/>
              <p:cNvSpPr txBox="1"/>
              <p:nvPr/>
            </p:nvSpPr>
            <p:spPr>
              <a:xfrm>
                <a:off x="2197935" y="1978077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err="1" smtClean="0"/>
                  <a:t>Wi,j</a:t>
                </a:r>
                <a:endParaRPr lang="zh-TW" altLang="en-US"/>
              </a:p>
            </p:txBody>
          </p:sp>
          <p:sp>
            <p:nvSpPr>
              <p:cNvPr id="72" name="文字方塊 71"/>
              <p:cNvSpPr txBox="1"/>
              <p:nvPr/>
            </p:nvSpPr>
            <p:spPr>
              <a:xfrm>
                <a:off x="4346382" y="1937678"/>
                <a:ext cx="6062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err="1" smtClean="0"/>
                  <a:t>Wj,k</a:t>
                </a:r>
                <a:endParaRPr lang="zh-TW" altLang="en-US"/>
              </a:p>
            </p:txBody>
          </p:sp>
          <p:sp>
            <p:nvSpPr>
              <p:cNvPr id="73" name="文字方塊 72"/>
              <p:cNvSpPr txBox="1"/>
              <p:nvPr/>
            </p:nvSpPr>
            <p:spPr>
              <a:xfrm>
                <a:off x="6658066" y="2409475"/>
                <a:ext cx="604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err="1" smtClean="0"/>
                  <a:t>Wk,l</a:t>
                </a:r>
                <a:endParaRPr lang="zh-TW" altLang="en-US"/>
              </a:p>
            </p:txBody>
          </p:sp>
          <p:sp>
            <p:nvSpPr>
              <p:cNvPr id="74" name="文字方塊 73"/>
              <p:cNvSpPr txBox="1"/>
              <p:nvPr/>
            </p:nvSpPr>
            <p:spPr>
              <a:xfrm>
                <a:off x="2827120" y="5832608"/>
                <a:ext cx="1519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mtClean="0">
                    <a:solidFill>
                      <a:schemeClr val="accent1"/>
                    </a:solidFill>
                  </a:rPr>
                  <a:t>hidden layer 1</a:t>
                </a:r>
                <a:endParaRPr lang="zh-TW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5" name="文字方塊 74"/>
              <p:cNvSpPr txBox="1"/>
              <p:nvPr/>
            </p:nvSpPr>
            <p:spPr>
              <a:xfrm>
                <a:off x="4944190" y="5803501"/>
                <a:ext cx="1519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mtClean="0">
                    <a:solidFill>
                      <a:schemeClr val="accent1"/>
                    </a:solidFill>
                  </a:rPr>
                  <a:t>hidden layer 2</a:t>
                </a:r>
                <a:endParaRPr lang="zh-TW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6" name="文字方塊 75"/>
              <p:cNvSpPr txBox="1"/>
              <p:nvPr/>
            </p:nvSpPr>
            <p:spPr>
              <a:xfrm>
                <a:off x="7039699" y="4320489"/>
                <a:ext cx="13349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92D050"/>
                    </a:solidFill>
                  </a:rPr>
                  <a:t>output layer</a:t>
                </a:r>
                <a:endParaRPr lang="zh-TW" altLang="en-US" dirty="0">
                  <a:solidFill>
                    <a:srgbClr val="92D050"/>
                  </a:solidFill>
                </a:endParaRPr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653976" y="5005295"/>
            <a:ext cx="12282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Input layer</a:t>
            </a:r>
          </a:p>
          <a:p>
            <a:r>
              <a:rPr lang="en-US" altLang="zh-TW" dirty="0" smtClean="0"/>
              <a:t>100</a:t>
            </a:r>
            <a:r>
              <a:rPr lang="zh-TW" altLang="en-US" dirty="0" smtClean="0"/>
              <a:t>個節點</a:t>
            </a:r>
            <a:endParaRPr lang="en-US" altLang="zh-TW" dirty="0"/>
          </a:p>
        </p:txBody>
      </p:sp>
      <p:sp>
        <p:nvSpPr>
          <p:cNvPr id="130" name="矩形 129"/>
          <p:cNvSpPr/>
          <p:nvPr/>
        </p:nvSpPr>
        <p:spPr>
          <a:xfrm>
            <a:off x="2492107" y="5133929"/>
            <a:ext cx="1541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Hidden layer 1</a:t>
            </a:r>
          </a:p>
          <a:p>
            <a:r>
              <a:rPr lang="en-US" altLang="zh-TW" dirty="0" smtClean="0"/>
              <a:t>1000</a:t>
            </a:r>
            <a:r>
              <a:rPr lang="zh-TW" altLang="en-US" dirty="0" smtClean="0"/>
              <a:t>個節點</a:t>
            </a:r>
            <a:endParaRPr lang="en-US" altLang="zh-TW" dirty="0"/>
          </a:p>
        </p:txBody>
      </p:sp>
      <p:sp>
        <p:nvSpPr>
          <p:cNvPr id="131" name="矩形 130"/>
          <p:cNvSpPr/>
          <p:nvPr/>
        </p:nvSpPr>
        <p:spPr>
          <a:xfrm>
            <a:off x="4503986" y="5118348"/>
            <a:ext cx="1541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Hidden layer 2</a:t>
            </a:r>
          </a:p>
          <a:p>
            <a:r>
              <a:rPr lang="en-US" altLang="zh-TW" dirty="0" smtClean="0"/>
              <a:t>1000</a:t>
            </a:r>
            <a:r>
              <a:rPr lang="zh-TW" altLang="en-US" dirty="0" smtClean="0"/>
              <a:t>個節點</a:t>
            </a:r>
            <a:endParaRPr lang="en-US" altLang="zh-TW" dirty="0"/>
          </a:p>
        </p:txBody>
      </p:sp>
      <p:sp>
        <p:nvSpPr>
          <p:cNvPr id="132" name="矩形 131"/>
          <p:cNvSpPr/>
          <p:nvPr/>
        </p:nvSpPr>
        <p:spPr>
          <a:xfrm>
            <a:off x="6391464" y="3477544"/>
            <a:ext cx="13452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92D050"/>
                </a:solidFill>
              </a:rPr>
              <a:t>output layer</a:t>
            </a:r>
            <a:endParaRPr lang="zh-TW" altLang="en-US" dirty="0" smtClean="0">
              <a:solidFill>
                <a:srgbClr val="92D050"/>
              </a:solidFill>
            </a:endParaRPr>
          </a:p>
          <a:p>
            <a:r>
              <a:rPr lang="en-US" altLang="zh-TW" dirty="0" smtClean="0"/>
              <a:t>1</a:t>
            </a:r>
            <a:r>
              <a:rPr lang="zh-TW" altLang="en-US" dirty="0" smtClean="0"/>
              <a:t>個節點</a:t>
            </a:r>
            <a:endParaRPr lang="en-US" altLang="zh-TW" dirty="0"/>
          </a:p>
        </p:txBody>
      </p:sp>
      <p:sp>
        <p:nvSpPr>
          <p:cNvPr id="3" name="矩形 2"/>
          <p:cNvSpPr/>
          <p:nvPr/>
        </p:nvSpPr>
        <p:spPr>
          <a:xfrm>
            <a:off x="347159" y="653447"/>
            <a:ext cx="34868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有多少個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W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與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參數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??</a:t>
            </a:r>
            <a:endParaRPr lang="en-US" altLang="zh-TW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60C4-8EC1-4890-874E-5CA0D19E2E89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76350" y="5723403"/>
            <a:ext cx="354776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如何快速計算</a:t>
            </a:r>
            <a:endParaRPr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W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與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參數的更新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??</a:t>
            </a:r>
            <a:endParaRPr lang="zh-TW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4478681" y="5747143"/>
            <a:ext cx="3258023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32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Backprogation</a:t>
            </a:r>
            <a:endParaRPr lang="en-US" altLang="zh-TW" sz="32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誤差反向傳播法 </a:t>
            </a:r>
            <a:endParaRPr lang="zh-TW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9180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818789" y="2502929"/>
            <a:ext cx="5703421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Backprogation</a:t>
            </a:r>
            <a:endParaRPr lang="en-US" altLang="zh-TW" sz="7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誤差反向傳播法 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60C4-8EC1-4890-874E-5CA0D19E2E8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8250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674</TotalTime>
  <Words>1151</Words>
  <Application>Microsoft Office PowerPoint</Application>
  <PresentationFormat>如螢幕大小 (4:3)</PresentationFormat>
  <Paragraphs>360</Paragraphs>
  <Slides>37</Slides>
  <Notes>2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7" baseType="lpstr">
      <vt:lpstr>宋体</vt:lpstr>
      <vt:lpstr>新細明體</vt:lpstr>
      <vt:lpstr>Arial</vt:lpstr>
      <vt:lpstr>Arial</vt:lpstr>
      <vt:lpstr>Calibri</vt:lpstr>
      <vt:lpstr>Calibri Light</vt:lpstr>
      <vt:lpstr>Cambria Math</vt:lpstr>
      <vt:lpstr>Wingdings</vt:lpstr>
      <vt:lpstr>Office 佈景主題</vt:lpstr>
      <vt:lpstr>方程式</vt:lpstr>
      <vt:lpstr>Learning3_Backpropagation 誤差反向傳播法 </vt:lpstr>
      <vt:lpstr>PowerPoint 簡報</vt:lpstr>
      <vt:lpstr>學習能力類神經網路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Neural Network 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BREAKALLCTF{Letmeseesee}</dc:creator>
  <cp:lastModifiedBy>BREAKALLCTF{Letmeseesee}</cp:lastModifiedBy>
  <cp:revision>18</cp:revision>
  <dcterms:created xsi:type="dcterms:W3CDTF">2019-05-08T15:19:33Z</dcterms:created>
  <dcterms:modified xsi:type="dcterms:W3CDTF">2019-05-17T04:30:40Z</dcterms:modified>
</cp:coreProperties>
</file>