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4" Type="http://schemas.openxmlformats.org/officeDocument/2006/relationships/image" Target="../media/image4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A9AD1-80EE-4AFB-BD59-8B28F4654E8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34438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92A70-611B-4A80-B00D-6B8B58CFA08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9948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D55D0-0D33-45F9-9ED5-B0CFF2F0864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1602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10A14D9-3B50-4299-967F-448A564A845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9512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4522F0F-8665-45AB-B256-7E9B3F2B86A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666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3A2624-81C5-4587-BF35-6F670AFE78E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7794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2D2AB-29BE-4A3B-84FD-F4EFD641884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4434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9188D-C845-4D96-BDC2-C4668972A0C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73156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A389AC-68EC-4386-A029-C2B2393DC28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382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83029-48A4-45BC-ACFA-E8793844E9F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50951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FDEC5-A979-4B37-8CD8-492F161D382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7443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00A8C6-F400-497B-8797-0CFDBF9177C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2418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B8E21-E0C4-4002-92B3-786CB2668E1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8968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E87809F-0801-451B-927A-F610EAB4BFDD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5" Type="http://schemas.openxmlformats.org/officeDocument/2006/relationships/image" Target="../media/image14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24" Type="http://schemas.openxmlformats.org/officeDocument/2006/relationships/oleObject" Target="../embeddings/oleObject15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2.bin"/><Relationship Id="rId18" Type="http://schemas.openxmlformats.org/officeDocument/2006/relationships/oleObject" Target="../embeddings/oleObject35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1.wmf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0.wmf"/><Relationship Id="rId19" Type="http://schemas.openxmlformats.org/officeDocument/2006/relationships/image" Target="../media/image34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ru-RU" altLang="en-US" sz="4400"/>
              <a:t>Лекция 10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uk-UA" altLang="en-US" sz="3200" b="1"/>
              <a:t>Задачи выпуклого программирования</a:t>
            </a:r>
            <a:r>
              <a:rPr lang="ru-RU" altLang="en-US" sz="320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296863"/>
            <a:ext cx="8435975" cy="540067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ru-RU" altLang="en-US" sz="2400"/>
              <a:t>2. </a:t>
            </a:r>
            <a:r>
              <a:rPr lang="uk-UA" altLang="en-US" sz="2000"/>
              <a:t>Составляем необходимые и  достаточные условия существования седловой точки для функци Лагранжа в виде</a:t>
            </a:r>
          </a:p>
          <a:p>
            <a:pPr>
              <a:lnSpc>
                <a:spcPct val="90000"/>
              </a:lnSpc>
              <a:buFontTx/>
              <a:buNone/>
            </a:pPr>
            <a:endParaRPr lang="uk-UA" altLang="en-US" sz="2000"/>
          </a:p>
          <a:p>
            <a:pPr>
              <a:lnSpc>
                <a:spcPct val="90000"/>
              </a:lnSpc>
              <a:buFontTx/>
              <a:buNone/>
            </a:pPr>
            <a:endParaRPr lang="uk-UA" altLang="en-US" sz="2000"/>
          </a:p>
          <a:p>
            <a:pPr>
              <a:lnSpc>
                <a:spcPct val="90000"/>
              </a:lnSpc>
              <a:buFontTx/>
              <a:buNone/>
            </a:pPr>
            <a:endParaRPr lang="uk-UA" altLang="en-US" sz="2000"/>
          </a:p>
          <a:p>
            <a:pPr>
              <a:lnSpc>
                <a:spcPct val="90000"/>
              </a:lnSpc>
              <a:buFontTx/>
              <a:buNone/>
            </a:pPr>
            <a:endParaRPr lang="uk-UA" altLang="en-US" sz="2000"/>
          </a:p>
          <a:p>
            <a:pPr>
              <a:lnSpc>
                <a:spcPct val="90000"/>
              </a:lnSpc>
              <a:buFontTx/>
              <a:buNone/>
            </a:pPr>
            <a:endParaRPr lang="uk-UA" altLang="en-US" sz="2000"/>
          </a:p>
          <a:p>
            <a:pPr>
              <a:lnSpc>
                <a:spcPct val="90000"/>
              </a:lnSpc>
              <a:buFontTx/>
              <a:buNone/>
            </a:pPr>
            <a:endParaRPr lang="uk-UA" altLang="en-US" sz="2000"/>
          </a:p>
          <a:p>
            <a:pPr>
              <a:lnSpc>
                <a:spcPct val="90000"/>
              </a:lnSpc>
              <a:buFontTx/>
              <a:buNone/>
            </a:pPr>
            <a:endParaRPr lang="uk-UA" altLang="en-US" sz="2000"/>
          </a:p>
          <a:p>
            <a:pPr>
              <a:lnSpc>
                <a:spcPct val="90000"/>
              </a:lnSpc>
              <a:buFontTx/>
              <a:buNone/>
            </a:pPr>
            <a:endParaRPr lang="uk-UA" altLang="en-US" sz="2000"/>
          </a:p>
          <a:p>
            <a:pPr>
              <a:lnSpc>
                <a:spcPct val="90000"/>
              </a:lnSpc>
              <a:buFontTx/>
              <a:buNone/>
            </a:pPr>
            <a:endParaRPr lang="uk-UA" altLang="en-US" sz="2000"/>
          </a:p>
          <a:p>
            <a:pPr>
              <a:lnSpc>
                <a:spcPct val="90000"/>
              </a:lnSpc>
              <a:buFontTx/>
              <a:buNone/>
            </a:pPr>
            <a:endParaRPr lang="uk-UA" altLang="en-US" sz="2000"/>
          </a:p>
          <a:p>
            <a:pPr>
              <a:lnSpc>
                <a:spcPct val="90000"/>
              </a:lnSpc>
              <a:buFontTx/>
              <a:buNone/>
            </a:pPr>
            <a:endParaRPr lang="uk-UA" altLang="en-US" sz="2000"/>
          </a:p>
          <a:p>
            <a:pPr>
              <a:lnSpc>
                <a:spcPct val="90000"/>
              </a:lnSpc>
              <a:buFontTx/>
              <a:buNone/>
            </a:pPr>
            <a:endParaRPr lang="uk-UA" altLang="en-US" sz="2000"/>
          </a:p>
          <a:p>
            <a:pPr>
              <a:lnSpc>
                <a:spcPct val="90000"/>
              </a:lnSpc>
              <a:buFontTx/>
              <a:buNone/>
            </a:pPr>
            <a:r>
              <a:rPr lang="uk-UA" altLang="en-US" sz="2000"/>
              <a:t>где                       и                            - дополнительные переменные      </a:t>
            </a:r>
            <a:endParaRPr lang="ru-RU" altLang="en-US" sz="2000"/>
          </a:p>
          <a:p>
            <a:pPr>
              <a:lnSpc>
                <a:spcPct val="90000"/>
              </a:lnSpc>
              <a:buFontTx/>
              <a:buNone/>
            </a:pPr>
            <a:endParaRPr lang="ru-RU" altLang="en-US" sz="2000"/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2519363" y="1665288"/>
          <a:ext cx="2844800" cy="254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Уравнение" r:id="rId3" imgW="1701720" imgH="1523880" progId="Equation.3">
                  <p:embed/>
                </p:oleObj>
              </mc:Choice>
              <mc:Fallback>
                <p:oleObj name="Уравнение" r:id="rId3" imgW="1701720" imgH="1523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1665288"/>
                        <a:ext cx="2844800" cy="254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030288" y="4394200"/>
          <a:ext cx="34448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Уравнение" r:id="rId5" imgW="2946240" imgH="304560" progId="Equation.3">
                  <p:embed/>
                </p:oleObj>
              </mc:Choice>
              <mc:Fallback>
                <p:oleObj name="Уравнение" r:id="rId5" imgW="294624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4394200"/>
                        <a:ext cx="344487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1042988" y="4905375"/>
          <a:ext cx="12604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Уравнение" r:id="rId7" imgW="876300" imgH="330200" progId="Equation.3">
                  <p:embed/>
                </p:oleObj>
              </mc:Choice>
              <mc:Fallback>
                <p:oleObj name="Уравнение" r:id="rId7" imgW="876300" imgH="330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905375"/>
                        <a:ext cx="126047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2879725" y="4941888"/>
          <a:ext cx="13319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Уравнение" r:id="rId9" imgW="952087" imgH="304668" progId="Equation.3">
                  <p:embed/>
                </p:oleObj>
              </mc:Choice>
              <mc:Fallback>
                <p:oleObj name="Уравнение" r:id="rId9" imgW="952087" imgH="30466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4941888"/>
                        <a:ext cx="133191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260350"/>
            <a:ext cx="8388350" cy="4525963"/>
          </a:xfrm>
        </p:spPr>
        <p:txBody>
          <a:bodyPr/>
          <a:lstStyle/>
          <a:p>
            <a:pPr marL="0" indent="363538">
              <a:buFontTx/>
              <a:buNone/>
            </a:pPr>
            <a:r>
              <a:rPr lang="uk-UA" altLang="en-US" sz="2400"/>
              <a:t>3.</a:t>
            </a:r>
            <a:r>
              <a:rPr lang="en-US" altLang="en-US" sz="2400"/>
              <a:t> </a:t>
            </a:r>
            <a:r>
              <a:rPr lang="ru-RU" altLang="en-US" sz="2400"/>
              <a:t>Н</a:t>
            </a:r>
            <a:r>
              <a:rPr lang="uk-UA" altLang="en-US" sz="2400"/>
              <a:t>аходят координаты седловой точки для функции Лагранжа решая систему п.2.</a:t>
            </a:r>
          </a:p>
          <a:p>
            <a:pPr marL="0" indent="363538">
              <a:buFontTx/>
              <a:buNone/>
            </a:pPr>
            <a:r>
              <a:rPr lang="uk-UA" altLang="en-US" sz="2400"/>
              <a:t>Для этого решают задачу линейного программирова-ния методом искусственного базиса:</a:t>
            </a:r>
          </a:p>
          <a:p>
            <a:pPr marL="0" indent="363538">
              <a:buFontTx/>
              <a:buNone/>
            </a:pPr>
            <a:endParaRPr lang="uk-UA" altLang="en-US" sz="2400"/>
          </a:p>
          <a:p>
            <a:pPr marL="0" indent="363538">
              <a:buFontTx/>
              <a:buNone/>
            </a:pPr>
            <a:endParaRPr lang="uk-UA" altLang="en-US" sz="2400"/>
          </a:p>
          <a:p>
            <a:pPr marL="0" indent="363538">
              <a:buFontTx/>
              <a:buNone/>
            </a:pPr>
            <a:endParaRPr lang="uk-UA" altLang="en-US" sz="2400"/>
          </a:p>
          <a:p>
            <a:pPr marL="0" indent="363538">
              <a:buFontTx/>
              <a:buNone/>
            </a:pPr>
            <a:endParaRPr lang="uk-UA" altLang="en-US" sz="2400"/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468313" y="2276475"/>
          <a:ext cx="4681537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Уравнение" r:id="rId3" imgW="2920680" imgH="1396800" progId="Equation.3">
                  <p:embed/>
                </p:oleObj>
              </mc:Choice>
              <mc:Fallback>
                <p:oleObj name="Уравнение" r:id="rId3" imgW="2920680" imgH="1396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276475"/>
                        <a:ext cx="4681537" cy="223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539750" y="1808163"/>
          <a:ext cx="25590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Уравнение" r:id="rId5" imgW="1346040" imgH="355320" progId="Equation.3">
                  <p:embed/>
                </p:oleObj>
              </mc:Choice>
              <mc:Fallback>
                <p:oleObj name="Уравнение" r:id="rId5" imgW="134604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08163"/>
                        <a:ext cx="255905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358775" y="6057900"/>
            <a:ext cx="864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/>
              <a:t>Вводим искусственные переменные       в первое и второе уравнения системы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431800" y="4400550"/>
            <a:ext cx="774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/>
              <a:t>учитывая условия </a:t>
            </a:r>
          </a:p>
        </p:txBody>
      </p:sp>
      <p:graphicFrame>
        <p:nvGraphicFramePr>
          <p:cNvPr id="21533" name="Object 29"/>
          <p:cNvGraphicFramePr>
            <a:graphicFrameLocks noChangeAspect="1"/>
          </p:cNvGraphicFramePr>
          <p:nvPr>
            <p:ph sz="quarter" idx="3"/>
          </p:nvPr>
        </p:nvGraphicFramePr>
        <p:xfrm>
          <a:off x="576263" y="4724400"/>
          <a:ext cx="21240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Уравнение" r:id="rId7" imgW="1244520" imgH="583920" progId="Equation.3">
                  <p:embed/>
                </p:oleObj>
              </mc:Choice>
              <mc:Fallback>
                <p:oleObj name="Уравнение" r:id="rId7" imgW="1244520" imgH="58392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724400"/>
                        <a:ext cx="21240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6" name="Object 32"/>
          <p:cNvGraphicFramePr>
            <a:graphicFrameLocks noChangeAspect="1"/>
          </p:cNvGraphicFramePr>
          <p:nvPr/>
        </p:nvGraphicFramePr>
        <p:xfrm>
          <a:off x="4356100" y="5986463"/>
          <a:ext cx="2841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Уравнение" r:id="rId9" imgW="164880" imgH="228600" progId="Equation.3">
                  <p:embed/>
                </p:oleObj>
              </mc:Choice>
              <mc:Fallback>
                <p:oleObj name="Уравнение" r:id="rId9" imgW="164880" imgH="228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986463"/>
                        <a:ext cx="2841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8300"/>
            <a:ext cx="8229600" cy="5757863"/>
          </a:xfrm>
        </p:spPr>
        <p:txBody>
          <a:bodyPr/>
          <a:lstStyle/>
          <a:p>
            <a:pPr>
              <a:buFontTx/>
              <a:buNone/>
            </a:pPr>
            <a:r>
              <a:rPr lang="uk-UA" altLang="en-US"/>
              <a:t>4.Записывают оптимальное решение исходной задачи и находят значения целевой функции</a:t>
            </a:r>
            <a:r>
              <a:rPr lang="uk-UA" altLang="en-US" sz="3600"/>
              <a:t>.</a:t>
            </a:r>
            <a:endParaRPr lang="ru-RU" altLang="en-US" sz="3600"/>
          </a:p>
          <a:p>
            <a:pPr>
              <a:buFontTx/>
              <a:buNone/>
            </a:pP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b="1"/>
              <a:t>Основные определения</a:t>
            </a:r>
            <a:endParaRPr lang="ru-RU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uk-UA" altLang="en-US"/>
              <a:t> </a:t>
            </a:r>
            <a:r>
              <a:rPr lang="uk-UA" altLang="en-US" sz="2000"/>
              <a:t>Задача нелинейного программирования (ЗНП)</a:t>
            </a:r>
          </a:p>
          <a:p>
            <a:pPr>
              <a:buFontTx/>
              <a:buNone/>
            </a:pPr>
            <a:endParaRPr lang="ru-RU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762000" y="2209800"/>
          <a:ext cx="2514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Уравнение" r:id="rId3" imgW="1752600" imgH="279400" progId="Equation.3">
                  <p:embed/>
                </p:oleObj>
              </mc:Choice>
              <mc:Fallback>
                <p:oleObj name="Уравнение" r:id="rId3" imgW="17526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25146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762000" y="2667000"/>
          <a:ext cx="3733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Уравнение" r:id="rId5" imgW="2145369" imgH="304668" progId="Equation.3">
                  <p:embed/>
                </p:oleObj>
              </mc:Choice>
              <mc:Fallback>
                <p:oleObj name="Уравнение" r:id="rId5" imgW="2145369" imgH="3046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37338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762000" y="3276600"/>
          <a:ext cx="2286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Уравнение" r:id="rId7" imgW="1193800" imgH="330200" progId="Equation.3">
                  <p:embed/>
                </p:oleObj>
              </mc:Choice>
              <mc:Fallback>
                <p:oleObj name="Уравнение" r:id="rId7" imgW="11938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76600"/>
                        <a:ext cx="228600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685800" y="4038600"/>
            <a:ext cx="769620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altLang="en-US"/>
              <a:t>Для решения ЗНП в общей постановке не существует универсальных методов. </a:t>
            </a:r>
          </a:p>
          <a:p>
            <a:pPr>
              <a:spcBef>
                <a:spcPct val="50000"/>
              </a:spcBef>
            </a:pPr>
            <a:r>
              <a:rPr lang="uk-UA" altLang="en-US"/>
              <a:t>Но для отдельных классов задач разработаны эффективные методы решения. </a:t>
            </a:r>
          </a:p>
          <a:p>
            <a:pPr>
              <a:spcBef>
                <a:spcPct val="50000"/>
              </a:spcBef>
            </a:pPr>
            <a:r>
              <a:rPr lang="uk-UA" altLang="en-US"/>
              <a:t>Существуют ряд таких методов для решения задач НП при условии, что </a:t>
            </a:r>
            <a:r>
              <a:rPr lang="uk-UA" altLang="en-US">
                <a:solidFill>
                  <a:srgbClr val="FF0000"/>
                </a:solidFill>
              </a:rPr>
              <a:t>функция </a:t>
            </a:r>
            <a:r>
              <a:rPr lang="en-US" altLang="en-US" sz="2400" i="1">
                <a:solidFill>
                  <a:srgbClr val="FF0000"/>
                </a:solidFill>
              </a:rPr>
              <a:t>f</a:t>
            </a:r>
            <a:r>
              <a:rPr lang="uk-UA" altLang="en-US">
                <a:solidFill>
                  <a:srgbClr val="FF0000"/>
                </a:solidFill>
              </a:rPr>
              <a:t> - вогнутая (в</a:t>
            </a:r>
            <a:r>
              <a:rPr lang="ru-RU" altLang="en-US">
                <a:solidFill>
                  <a:srgbClr val="FF0000"/>
                </a:solidFill>
              </a:rPr>
              <a:t>ы</a:t>
            </a:r>
            <a:r>
              <a:rPr lang="uk-UA" altLang="en-US">
                <a:solidFill>
                  <a:srgbClr val="FF0000"/>
                </a:solidFill>
              </a:rPr>
              <a:t>пуклая)</a:t>
            </a:r>
            <a:r>
              <a:rPr lang="uk-UA" altLang="en-US"/>
              <a:t> </a:t>
            </a:r>
            <a:r>
              <a:rPr lang="uk-UA" altLang="en-US">
                <a:solidFill>
                  <a:srgbClr val="FF0000"/>
                </a:solidFill>
              </a:rPr>
              <a:t>и область допустимых решений также выпуклая.</a:t>
            </a:r>
            <a:endParaRPr lang="ru-RU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134938"/>
            <a:ext cx="8229600" cy="836613"/>
          </a:xfrm>
        </p:spPr>
        <p:txBody>
          <a:bodyPr/>
          <a:lstStyle/>
          <a:p>
            <a:r>
              <a:rPr lang="ru-RU" altLang="en-US"/>
              <a:t>Определения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8362950" cy="500062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uk-UA" altLang="en-US" sz="1800"/>
              <a:t>Функция                                заданная на выпуклом множестве        ,</a:t>
            </a:r>
          </a:p>
          <a:p>
            <a:pPr marL="0" indent="0">
              <a:buFontTx/>
              <a:buNone/>
            </a:pPr>
            <a:r>
              <a:rPr lang="uk-UA" altLang="en-US" sz="1800"/>
              <a:t>называется </a:t>
            </a:r>
            <a:r>
              <a:rPr lang="uk-UA" altLang="en-US" sz="1800" b="1"/>
              <a:t>выпуклой</a:t>
            </a:r>
            <a:r>
              <a:rPr lang="uk-UA" altLang="en-US" sz="1800"/>
              <a:t>, если для любых двух точек         и           из множества      , и каждого                      выполняется соотношения </a:t>
            </a:r>
            <a:endParaRPr lang="ru-RU" altLang="en-US" sz="18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600200" y="1066800"/>
          <a:ext cx="18923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" name="Уравнение" r:id="rId3" imgW="1193800" imgH="279400" progId="Equation.3">
                  <p:embed/>
                </p:oleObj>
              </mc:Choice>
              <mc:Fallback>
                <p:oleObj name="Уравнение" r:id="rId3" imgW="11938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66800"/>
                        <a:ext cx="18923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7848600" y="1127125"/>
          <a:ext cx="457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Уравнение" r:id="rId5" imgW="215713" imgH="190335" progId="Equation.3">
                  <p:embed/>
                </p:oleObj>
              </mc:Choice>
              <mc:Fallback>
                <p:oleObj name="Уравнение" r:id="rId5" imgW="215713" imgH="1903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127125"/>
                        <a:ext cx="4572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6715125" y="1520825"/>
          <a:ext cx="34131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Уравнение" r:id="rId7" imgW="241091" imgH="266469" progId="Equation.3">
                  <p:embed/>
                </p:oleObj>
              </mc:Choice>
              <mc:Fallback>
                <p:oleObj name="Уравнение" r:id="rId7" imgW="241091" imgH="26646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1520825"/>
                        <a:ext cx="341313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7391400" y="1524000"/>
          <a:ext cx="3667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Уравнение" r:id="rId9" imgW="253780" imgH="266469" progId="Equation.3">
                  <p:embed/>
                </p:oleObj>
              </mc:Choice>
              <mc:Fallback>
                <p:oleObj name="Уравнение" r:id="rId9" imgW="253780" imgH="26646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524000"/>
                        <a:ext cx="3667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1763713" y="1736725"/>
          <a:ext cx="3810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Уравнение" r:id="rId11" imgW="215713" imgH="190335" progId="Equation.3">
                  <p:embed/>
                </p:oleObj>
              </mc:Choice>
              <mc:Fallback>
                <p:oleObj name="Уравнение" r:id="rId11" imgW="215713" imgH="1903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36725"/>
                        <a:ext cx="381000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3321050" y="1773238"/>
          <a:ext cx="1143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8" name="Уравнение" r:id="rId13" imgW="723586" imgH="203112" progId="Equation.3">
                  <p:embed/>
                </p:oleObj>
              </mc:Choice>
              <mc:Fallback>
                <p:oleObj name="Уравнение" r:id="rId13" imgW="723586" imgH="2031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773238"/>
                        <a:ext cx="1143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539750" y="2349500"/>
          <a:ext cx="44958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Уравнение" r:id="rId15" imgW="3581400" imgH="266700" progId="Equation.3">
                  <p:embed/>
                </p:oleObj>
              </mc:Choice>
              <mc:Fallback>
                <p:oleObj name="Уравнение" r:id="rId15" imgW="3581400" imgH="266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349500"/>
                        <a:ext cx="4495800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34" name="Rectangle 90"/>
          <p:cNvSpPr>
            <a:spLocks noChangeArrowheads="1"/>
          </p:cNvSpPr>
          <p:nvPr/>
        </p:nvSpPr>
        <p:spPr bwMode="auto">
          <a:xfrm>
            <a:off x="539750" y="2960688"/>
            <a:ext cx="8229600" cy="17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8675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6663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465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uk-UA" altLang="en-US" sz="2000"/>
              <a:t>Функция                                заданная на выпуклом множестве  </a:t>
            </a:r>
            <a:r>
              <a:rPr lang="uk-UA" altLang="en-US" sz="2400" i="1">
                <a:latin typeface="Times New Roman" panose="02020603050405020304" pitchFamily="18" charset="0"/>
              </a:rPr>
              <a:t>Х</a:t>
            </a:r>
            <a:r>
              <a:rPr lang="ru-RU" altLang="en-US" sz="2400">
                <a:latin typeface="Times New Roman" panose="02020603050405020304" pitchFamily="18" charset="0"/>
              </a:rPr>
              <a:t> </a:t>
            </a:r>
            <a:r>
              <a:rPr lang="uk-UA" altLang="en-US" sz="2000"/>
              <a:t>      называется </a:t>
            </a:r>
            <a:r>
              <a:rPr lang="uk-UA" altLang="en-US" sz="2000" b="1"/>
              <a:t>вогнутой</a:t>
            </a:r>
            <a:r>
              <a:rPr lang="uk-UA" altLang="en-US" sz="2000"/>
              <a:t>, если для любых двух точек  </a:t>
            </a:r>
            <a:r>
              <a:rPr lang="uk-UA" altLang="en-US" sz="2000" i="1">
                <a:latin typeface="Times New Roman" panose="02020603050405020304" pitchFamily="18" charset="0"/>
              </a:rPr>
              <a:t>Х</a:t>
            </a:r>
            <a:r>
              <a:rPr lang="uk-UA" altLang="en-US" sz="1600" i="1">
                <a:latin typeface="Times New Roman" panose="02020603050405020304" pitchFamily="18" charset="0"/>
              </a:rPr>
              <a:t>1</a:t>
            </a:r>
            <a:r>
              <a:rPr lang="uk-UA" altLang="en-US" sz="2000" i="1">
                <a:latin typeface="Times New Roman" panose="02020603050405020304" pitchFamily="18" charset="0"/>
              </a:rPr>
              <a:t> </a:t>
            </a:r>
            <a:r>
              <a:rPr lang="uk-UA" altLang="en-US" sz="2000">
                <a:latin typeface="Times New Roman" panose="02020603050405020304" pitchFamily="18" charset="0"/>
              </a:rPr>
              <a:t>и</a:t>
            </a:r>
            <a:r>
              <a:rPr lang="uk-UA" altLang="en-US" sz="2000" i="1">
                <a:latin typeface="Times New Roman" panose="02020603050405020304" pitchFamily="18" charset="0"/>
              </a:rPr>
              <a:t> Х</a:t>
            </a:r>
            <a:r>
              <a:rPr lang="uk-UA" altLang="en-US" sz="1600" i="1">
                <a:latin typeface="Times New Roman" panose="02020603050405020304" pitchFamily="18" charset="0"/>
              </a:rPr>
              <a:t>2</a:t>
            </a:r>
            <a:r>
              <a:rPr lang="uk-UA" altLang="en-US" sz="2000" i="1">
                <a:latin typeface="Times New Roman" panose="02020603050405020304" pitchFamily="18" charset="0"/>
              </a:rPr>
              <a:t> </a:t>
            </a:r>
            <a:r>
              <a:rPr lang="uk-UA" altLang="en-US" sz="2000">
                <a:latin typeface="Times New Roman" panose="02020603050405020304" pitchFamily="18" charset="0"/>
              </a:rPr>
              <a:t>из </a:t>
            </a:r>
            <a:r>
              <a:rPr lang="uk-UA" altLang="en-US" sz="2000"/>
              <a:t>множества </a:t>
            </a:r>
            <a:r>
              <a:rPr lang="uk-UA" altLang="en-US" sz="2000" i="1">
                <a:latin typeface="Times New Roman" panose="02020603050405020304" pitchFamily="18" charset="0"/>
              </a:rPr>
              <a:t>Х</a:t>
            </a:r>
            <a:r>
              <a:rPr lang="uk-UA" altLang="en-US" sz="2000"/>
              <a:t>, и каждого                   выполняется соотношения </a:t>
            </a:r>
            <a:endParaRPr lang="ru-RU" altLang="en-US" sz="2000"/>
          </a:p>
        </p:txBody>
      </p:sp>
      <p:sp>
        <p:nvSpPr>
          <p:cNvPr id="6238" name="Rectangle 9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37" name="Object 93"/>
          <p:cNvGraphicFramePr>
            <a:graphicFrameLocks noChangeAspect="1"/>
          </p:cNvGraphicFramePr>
          <p:nvPr/>
        </p:nvGraphicFramePr>
        <p:xfrm>
          <a:off x="1692275" y="2960688"/>
          <a:ext cx="18351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Уравнение" r:id="rId17" imgW="1206500" imgH="292100" progId="Equation.3">
                  <p:embed/>
                </p:oleObj>
              </mc:Choice>
              <mc:Fallback>
                <p:oleObj name="Уравнение" r:id="rId17" imgW="1206500" imgH="2921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60688"/>
                        <a:ext cx="18351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2" name="Rectangle 9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41" name="Object 97"/>
          <p:cNvGraphicFramePr>
            <a:graphicFrameLocks noChangeAspect="1"/>
          </p:cNvGraphicFramePr>
          <p:nvPr/>
        </p:nvGraphicFramePr>
        <p:xfrm>
          <a:off x="3455988" y="3686175"/>
          <a:ext cx="11525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Уравнение" r:id="rId19" imgW="723586" imgH="203112" progId="Equation.3">
                  <p:embed/>
                </p:oleObj>
              </mc:Choice>
              <mc:Fallback>
                <p:oleObj name="Уравнение" r:id="rId19" imgW="723586" imgH="203112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3686175"/>
                        <a:ext cx="1152525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4" name="Rectangle 10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43" name="Object 99"/>
          <p:cNvGraphicFramePr>
            <a:graphicFrameLocks noChangeAspect="1"/>
          </p:cNvGraphicFramePr>
          <p:nvPr/>
        </p:nvGraphicFramePr>
        <p:xfrm>
          <a:off x="647700" y="4113213"/>
          <a:ext cx="46021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Уравнение" r:id="rId21" imgW="3670300" imgH="266700" progId="Equation.3">
                  <p:embed/>
                </p:oleObj>
              </mc:Choice>
              <mc:Fallback>
                <p:oleObj name="Уравнение" r:id="rId21" imgW="3670300" imgH="2667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113213"/>
                        <a:ext cx="4602163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5" name="Text Box 101"/>
          <p:cNvSpPr txBox="1">
            <a:spLocks noChangeArrowheads="1"/>
          </p:cNvSpPr>
          <p:nvPr/>
        </p:nvSpPr>
        <p:spPr bwMode="auto">
          <a:xfrm>
            <a:off x="395288" y="5229225"/>
            <a:ext cx="8569325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altLang="en-US"/>
              <a:t>Задача називается </a:t>
            </a:r>
            <a:r>
              <a:rPr lang="uk-UA" altLang="en-US" b="1"/>
              <a:t>задачей выпуклого программирования</a:t>
            </a:r>
            <a:r>
              <a:rPr lang="uk-UA" altLang="en-US"/>
              <a:t>, если функция </a:t>
            </a:r>
          </a:p>
          <a:p>
            <a:pPr>
              <a:spcBef>
                <a:spcPct val="50000"/>
              </a:spcBef>
            </a:pPr>
            <a:r>
              <a:rPr lang="uk-UA" altLang="en-US"/>
              <a:t>                     является вогнутой, а функции                             ‑ выпуклыми.</a:t>
            </a:r>
            <a:endParaRPr lang="ru-RU" altLang="en-US"/>
          </a:p>
        </p:txBody>
      </p:sp>
      <p:graphicFrame>
        <p:nvGraphicFramePr>
          <p:cNvPr id="6246" name="Object 102"/>
          <p:cNvGraphicFramePr>
            <a:graphicFrameLocks noChangeAspect="1"/>
          </p:cNvGraphicFramePr>
          <p:nvPr>
            <p:ph sz="half" idx="2"/>
          </p:nvPr>
        </p:nvGraphicFramePr>
        <p:xfrm>
          <a:off x="358775" y="5589588"/>
          <a:ext cx="138271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Уравнение" r:id="rId23" imgW="1206500" imgH="292100" progId="Equation.3">
                  <p:embed/>
                </p:oleObj>
              </mc:Choice>
              <mc:Fallback>
                <p:oleObj name="Уравнение" r:id="rId23" imgW="1206500" imgH="292100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5589588"/>
                        <a:ext cx="138271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" name="Rectangle 105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248" name="Object 104"/>
          <p:cNvGraphicFramePr>
            <a:graphicFrameLocks noChangeAspect="1"/>
          </p:cNvGraphicFramePr>
          <p:nvPr/>
        </p:nvGraphicFramePr>
        <p:xfrm>
          <a:off x="5076825" y="5589588"/>
          <a:ext cx="141128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Уравнение" r:id="rId24" imgW="1282700" imgH="304800" progId="Equation.3">
                  <p:embed/>
                </p:oleObj>
              </mc:Choice>
              <mc:Fallback>
                <p:oleObj name="Уравнение" r:id="rId24" imgW="1282700" imgH="30480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589588"/>
                        <a:ext cx="1411288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0" name="Text Box 106"/>
          <p:cNvSpPr txBox="1">
            <a:spLocks noChangeArrowheads="1"/>
          </p:cNvSpPr>
          <p:nvPr/>
        </p:nvSpPr>
        <p:spPr bwMode="auto">
          <a:xfrm>
            <a:off x="503238" y="836613"/>
            <a:ext cx="244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b="1"/>
              <a:t>Определение 1.</a:t>
            </a:r>
          </a:p>
        </p:txBody>
      </p:sp>
      <p:sp>
        <p:nvSpPr>
          <p:cNvPr id="6251" name="Text Box 107"/>
          <p:cNvSpPr txBox="1">
            <a:spLocks noChangeArrowheads="1"/>
          </p:cNvSpPr>
          <p:nvPr/>
        </p:nvSpPr>
        <p:spPr bwMode="auto">
          <a:xfrm>
            <a:off x="611188" y="2744788"/>
            <a:ext cx="244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b="1"/>
              <a:t>Определение 2.</a:t>
            </a:r>
          </a:p>
        </p:txBody>
      </p:sp>
      <p:sp>
        <p:nvSpPr>
          <p:cNvPr id="6252" name="Text Box 108"/>
          <p:cNvSpPr txBox="1">
            <a:spLocks noChangeArrowheads="1"/>
          </p:cNvSpPr>
          <p:nvPr/>
        </p:nvSpPr>
        <p:spPr bwMode="auto">
          <a:xfrm>
            <a:off x="611188" y="4905375"/>
            <a:ext cx="244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b="1"/>
              <a:t>Определение 3.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2455863" y="629285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  <p:pic>
        <p:nvPicPr>
          <p:cNvPr id="7218" name="Picture 50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152400"/>
            <a:ext cx="8229600" cy="698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81213"/>
          </a:xfrm>
        </p:spPr>
        <p:txBody>
          <a:bodyPr/>
          <a:lstStyle/>
          <a:p>
            <a:pPr marL="0" indent="363538">
              <a:lnSpc>
                <a:spcPct val="80000"/>
              </a:lnSpc>
              <a:buFontTx/>
              <a:buNone/>
            </a:pPr>
            <a:r>
              <a:rPr lang="uk-UA" altLang="en-US" sz="2000" b="1"/>
              <a:t>Функцией Лагранжа</a:t>
            </a:r>
            <a:r>
              <a:rPr lang="uk-UA" altLang="en-US" sz="2000"/>
              <a:t> задачи выпуклого программирования называется функция </a:t>
            </a:r>
          </a:p>
          <a:p>
            <a:pPr marL="0" indent="363538">
              <a:lnSpc>
                <a:spcPct val="80000"/>
              </a:lnSpc>
              <a:buFontTx/>
              <a:buNone/>
            </a:pPr>
            <a:r>
              <a:rPr lang="uk-UA" altLang="en-US" sz="2000"/>
              <a:t>                                                </a:t>
            </a:r>
          </a:p>
          <a:p>
            <a:pPr marL="0" indent="363538">
              <a:lnSpc>
                <a:spcPct val="80000"/>
              </a:lnSpc>
              <a:buFontTx/>
              <a:buNone/>
            </a:pPr>
            <a:endParaRPr lang="uk-UA" altLang="en-US" sz="2000"/>
          </a:p>
          <a:p>
            <a:pPr marL="0" indent="363538">
              <a:lnSpc>
                <a:spcPct val="80000"/>
              </a:lnSpc>
              <a:buFontTx/>
              <a:buNone/>
            </a:pPr>
            <a:endParaRPr lang="uk-UA" altLang="en-US" sz="2000"/>
          </a:p>
          <a:p>
            <a:pPr marL="0" indent="363538">
              <a:lnSpc>
                <a:spcPct val="80000"/>
              </a:lnSpc>
              <a:buFontTx/>
              <a:buNone/>
            </a:pPr>
            <a:r>
              <a:rPr lang="uk-UA" altLang="en-US" sz="2000"/>
              <a:t>где                             </a:t>
            </a:r>
            <a:r>
              <a:rPr lang="uk-UA" altLang="en-US" sz="2000" b="1"/>
              <a:t>множители Лагранжа</a:t>
            </a:r>
            <a:r>
              <a:rPr lang="uk-UA" altLang="en-US" sz="2000"/>
              <a:t>.</a:t>
            </a:r>
            <a:endParaRPr lang="ru-RU" altLang="en-US" sz="2000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503238" y="2205038"/>
          <a:ext cx="52403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Уравнение" r:id="rId3" imgW="4229100" imgH="584200" progId="Equation.3">
                  <p:embed/>
                </p:oleObj>
              </mc:Choice>
              <mc:Fallback>
                <p:oleObj name="Уравнение" r:id="rId3" imgW="42291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205038"/>
                        <a:ext cx="5240337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5724525" y="2384425"/>
          <a:ext cx="23002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Уравнение" r:id="rId5" imgW="1765300" imgH="279400" progId="Equation.3">
                  <p:embed/>
                </p:oleObj>
              </mc:Choice>
              <mc:Fallback>
                <p:oleObj name="Уравнение" r:id="rId5" imgW="1765300" imgH="27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384425"/>
                        <a:ext cx="2300288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1368425" y="3033713"/>
          <a:ext cx="15398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Уравнение" r:id="rId7" imgW="1180588" imgH="279279" progId="Equation.3">
                  <p:embed/>
                </p:oleObj>
              </mc:Choice>
              <mc:Fallback>
                <p:oleObj name="Уравнение" r:id="rId7" imgW="1180588" imgH="27927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033713"/>
                        <a:ext cx="1539875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358775" y="3968750"/>
            <a:ext cx="8461375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24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913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uk-UA" altLang="en-US"/>
              <a:t>Точки                                                        називается </a:t>
            </a:r>
            <a:r>
              <a:rPr lang="uk-UA" altLang="en-US" b="1"/>
              <a:t>седловой точкой </a:t>
            </a:r>
          </a:p>
          <a:p>
            <a:endParaRPr lang="uk-UA" altLang="en-US" b="1"/>
          </a:p>
          <a:p>
            <a:r>
              <a:rPr lang="uk-UA" altLang="en-US" b="1"/>
              <a:t>функции Лагранжа</a:t>
            </a:r>
            <a:r>
              <a:rPr lang="uk-UA" altLang="en-US"/>
              <a:t>, если</a:t>
            </a:r>
          </a:p>
          <a:p>
            <a:endParaRPr lang="uk-UA" altLang="en-US"/>
          </a:p>
          <a:p>
            <a:endParaRPr lang="uk-UA" altLang="en-US"/>
          </a:p>
          <a:p>
            <a:endParaRPr lang="uk-UA" altLang="en-US"/>
          </a:p>
          <a:p>
            <a:r>
              <a:rPr lang="uk-UA" altLang="en-US"/>
              <a:t>для всех </a:t>
            </a:r>
            <a:endParaRPr lang="ru-RU" alt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1655763" y="3933825"/>
          <a:ext cx="33432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Уравнение" r:id="rId9" imgW="3098800" imgH="330200" progId="Equation.3">
                  <p:embed/>
                </p:oleObj>
              </mc:Choice>
              <mc:Fallback>
                <p:oleObj name="Уравнение" r:id="rId9" imgW="3098800" imgH="330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3933825"/>
                        <a:ext cx="334327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503238" y="5013325"/>
          <a:ext cx="25431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Уравнение" r:id="rId11" imgW="2540000" imgH="342900" progId="Equation.3">
                  <p:embed/>
                </p:oleObj>
              </mc:Choice>
              <mc:Fallback>
                <p:oleObj name="Уравнение" r:id="rId11" imgW="2540000" imgH="342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5013325"/>
                        <a:ext cx="25431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3095625" y="5013325"/>
          <a:ext cx="24860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Уравнение" r:id="rId13" imgW="2489200" imgH="330200" progId="Equation.3">
                  <p:embed/>
                </p:oleObj>
              </mc:Choice>
              <mc:Fallback>
                <p:oleObj name="Уравнение" r:id="rId13" imgW="2489200" imgH="330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5013325"/>
                        <a:ext cx="24860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5435600" y="5013325"/>
          <a:ext cx="2476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Уравнение" r:id="rId15" imgW="2476500" imgH="330200" progId="Equation.3">
                  <p:embed/>
                </p:oleObj>
              </mc:Choice>
              <mc:Fallback>
                <p:oleObj name="Уравнение" r:id="rId15" imgW="2476500" imgH="330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13325"/>
                        <a:ext cx="24765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1871663" y="5624513"/>
          <a:ext cx="26765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Уравнение" r:id="rId17" imgW="2679700" imgH="330200" progId="Equation.3">
                  <p:embed/>
                </p:oleObj>
              </mc:Choice>
              <mc:Fallback>
                <p:oleObj name="Уравнение" r:id="rId17" imgW="2679700" imgH="330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5624513"/>
                        <a:ext cx="267652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827088" y="1233488"/>
            <a:ext cx="2447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b="1"/>
              <a:t>Определение 4.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900113" y="3536950"/>
            <a:ext cx="244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en-US" b="1"/>
              <a:t>Определение 5.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b="1"/>
              <a:t>Теорема Куна Таккера</a:t>
            </a:r>
            <a:endParaRPr lang="ru-RU" altLang="en-US" b="1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363538">
              <a:buFontTx/>
              <a:buNone/>
            </a:pPr>
            <a:r>
              <a:rPr lang="uk-UA" altLang="en-US"/>
              <a:t>Для задачи выпуклого программирова-ния  множество допустимых решений, которое обладает свойством регулярнос-ти,                           являеся </a:t>
            </a:r>
            <a:r>
              <a:rPr lang="uk-UA" altLang="en-US" b="1"/>
              <a:t>оптималь-ным планом</a:t>
            </a:r>
            <a:r>
              <a:rPr lang="uk-UA" altLang="en-US"/>
              <a:t> т.і т.т., когда существует такой вектор                          что            ‑ седловая точка функции Лагранжа.</a:t>
            </a:r>
            <a:endParaRPr lang="ru-RU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150938" y="3105150"/>
          <a:ext cx="27003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Уравнение" r:id="rId3" imgW="1562100" imgH="330200" progId="Equation.3">
                  <p:embed/>
                </p:oleObj>
              </mc:Choice>
              <mc:Fallback>
                <p:oleObj name="Уравнение" r:id="rId3" imgW="15621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105150"/>
                        <a:ext cx="2700337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3167063" y="4113213"/>
          <a:ext cx="42481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Уравнение" r:id="rId5" imgW="3035300" imgH="330200" progId="Equation.3">
                  <p:embed/>
                </p:oleObj>
              </mc:Choice>
              <mc:Fallback>
                <p:oleObj name="Уравнение" r:id="rId5" imgW="30353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4113213"/>
                        <a:ext cx="42481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1368425" y="4652963"/>
          <a:ext cx="9731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Уравнение" r:id="rId7" imgW="672808" imgH="279279" progId="Equation.3">
                  <p:embed/>
                </p:oleObj>
              </mc:Choice>
              <mc:Fallback>
                <p:oleObj name="Уравнение" r:id="rId7" imgW="672808" imgH="27927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652963"/>
                        <a:ext cx="97313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en-US" sz="4000" b="1"/>
              <a:t>Задача квадратичного програмирования</a:t>
            </a:r>
            <a:r>
              <a:rPr lang="ru-RU" altLang="en-US" sz="400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044700"/>
          </a:xfrm>
        </p:spPr>
        <p:txBody>
          <a:bodyPr/>
          <a:lstStyle/>
          <a:p>
            <a:pPr>
              <a:buFontTx/>
              <a:buNone/>
            </a:pPr>
            <a:r>
              <a:rPr lang="uk-UA" altLang="en-US" sz="2000" b="1" i="1"/>
              <a:t>Определение 6</a:t>
            </a:r>
            <a:r>
              <a:rPr lang="uk-UA" altLang="en-US" sz="2000" b="1"/>
              <a:t>. </a:t>
            </a:r>
            <a:r>
              <a:rPr lang="uk-UA" altLang="en-US" sz="2000"/>
              <a:t>Квадратичной формой относительно переменных  </a:t>
            </a:r>
          </a:p>
          <a:p>
            <a:pPr>
              <a:buFontTx/>
              <a:buNone/>
            </a:pPr>
            <a:r>
              <a:rPr lang="uk-UA" altLang="en-US" sz="2000"/>
              <a:t>                         називается числовая функция этих переменных, </a:t>
            </a:r>
          </a:p>
          <a:p>
            <a:pPr>
              <a:buFontTx/>
              <a:buNone/>
            </a:pPr>
            <a:r>
              <a:rPr lang="uk-UA" altLang="en-US" sz="2000"/>
              <a:t>которая имеет вид</a:t>
            </a:r>
          </a:p>
          <a:p>
            <a:pPr>
              <a:buFontTx/>
              <a:buNone/>
            </a:pPr>
            <a:endParaRPr lang="uk-UA" altLang="en-US" sz="2000"/>
          </a:p>
          <a:p>
            <a:pPr>
              <a:buFontTx/>
              <a:buNone/>
            </a:pPr>
            <a:endParaRPr lang="uk-UA" altLang="en-US" sz="2000"/>
          </a:p>
          <a:p>
            <a:pPr>
              <a:buFontTx/>
              <a:buNone/>
            </a:pPr>
            <a:endParaRPr lang="uk-UA" altLang="en-US" sz="2000"/>
          </a:p>
          <a:p>
            <a:pPr>
              <a:buFontTx/>
              <a:buNone/>
            </a:pPr>
            <a:endParaRPr lang="ru-RU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576263" y="1952625"/>
          <a:ext cx="14747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Уравнение" r:id="rId3" imgW="939800" imgH="279400" progId="Equation.3">
                  <p:embed/>
                </p:oleObj>
              </mc:Choice>
              <mc:Fallback>
                <p:oleObj name="Уравнение" r:id="rId3" imgW="9398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1952625"/>
                        <a:ext cx="14747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468313" y="2708275"/>
          <a:ext cx="78486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Уравнение" r:id="rId5" imgW="6032500" imgH="609600" progId="Equation.3">
                  <p:embed/>
                </p:oleObj>
              </mc:Choice>
              <mc:Fallback>
                <p:oleObj name="Уравнение" r:id="rId5" imgW="6032500" imgH="60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708275"/>
                        <a:ext cx="784860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468313" y="3824288"/>
            <a:ext cx="84248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altLang="en-US" b="1" i="1"/>
              <a:t>Определение 7. </a:t>
            </a:r>
            <a:r>
              <a:rPr lang="uk-UA" altLang="en-US"/>
              <a:t>Квадратичная форма </a:t>
            </a:r>
            <a:r>
              <a:rPr lang="uk-UA" altLang="en-US" i="1"/>
              <a:t>F </a:t>
            </a:r>
            <a:r>
              <a:rPr lang="uk-UA" altLang="en-US"/>
              <a:t>називается положительно (отрица- тельно) – определенной, если                                  для всех значений переменных                            , кроме </a:t>
            </a:r>
            <a:endParaRPr lang="ru-RU" alt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3887788" y="4149725"/>
          <a:ext cx="1866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Уравнение" r:id="rId7" imgW="1866090" imgH="266584" progId="Equation.3">
                  <p:embed/>
                </p:oleObj>
              </mc:Choice>
              <mc:Fallback>
                <p:oleObj name="Уравнение" r:id="rId7" imgW="1866090" imgH="26658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4149725"/>
                        <a:ext cx="18669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1979613" y="4437063"/>
          <a:ext cx="14382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Уравнение" r:id="rId9" imgW="1435100" imgH="279400" progId="Equation.3">
                  <p:embed/>
                </p:oleObj>
              </mc:Choice>
              <mc:Fallback>
                <p:oleObj name="Уравнение" r:id="rId9" imgW="1435100" imgH="279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437063"/>
                        <a:ext cx="14382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73" name="Object 13"/>
          <p:cNvGraphicFramePr>
            <a:graphicFrameLocks noChangeAspect="1"/>
          </p:cNvGraphicFramePr>
          <p:nvPr/>
        </p:nvGraphicFramePr>
        <p:xfrm>
          <a:off x="4464050" y="4452938"/>
          <a:ext cx="561975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Уравнение" r:id="rId11" imgW="558558" imgH="203112" progId="Equation.3">
                  <p:embed/>
                </p:oleObj>
              </mc:Choice>
              <mc:Fallback>
                <p:oleObj name="Уравнение" r:id="rId11" imgW="558558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4452938"/>
                        <a:ext cx="561975" cy="20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576263" y="5084763"/>
            <a:ext cx="8424862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uk-UA" altLang="en-US" b="1" i="1"/>
              <a:t>Определение 8. </a:t>
            </a:r>
            <a:r>
              <a:rPr lang="uk-UA" altLang="en-US"/>
              <a:t>Квадратичная форма </a:t>
            </a:r>
            <a:r>
              <a:rPr lang="uk-UA" altLang="en-US" i="1"/>
              <a:t>F </a:t>
            </a:r>
            <a:r>
              <a:rPr lang="uk-UA" altLang="en-US"/>
              <a:t>називается положительно (отрица- тельно) – полуопределенной,если                               для любого набора значений переменных                         , и существует такой набор переменных                          , где не все значения переменных одновременно равны нулю, что </a:t>
            </a:r>
            <a:endParaRPr lang="ru-RU" alt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4356100" y="5408613"/>
          <a:ext cx="1866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Уравнение" r:id="rId13" imgW="1866090" imgH="266584" progId="Equation.3">
                  <p:embed/>
                </p:oleObj>
              </mc:Choice>
              <mc:Fallback>
                <p:oleObj name="Уравнение" r:id="rId13" imgW="1866090" imgH="26658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408613"/>
                        <a:ext cx="18669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3132138" y="5697538"/>
          <a:ext cx="143827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Уравнение" r:id="rId15" imgW="1435100" imgH="279400" progId="Equation.3">
                  <p:embed/>
                </p:oleObj>
              </mc:Choice>
              <mc:Fallback>
                <p:oleObj name="Уравнение" r:id="rId15" imgW="1435100" imgH="279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697538"/>
                        <a:ext cx="143827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2124075" y="5949950"/>
          <a:ext cx="14954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Уравнение" r:id="rId16" imgW="1498600" imgH="279400" progId="Equation.3">
                  <p:embed/>
                </p:oleObj>
              </mc:Choice>
              <mc:Fallback>
                <p:oleObj name="Уравнение" r:id="rId16" imgW="1498600" imgH="279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949950"/>
                        <a:ext cx="14954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2519363" y="6237288"/>
          <a:ext cx="876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Уравнение" r:id="rId18" imgW="875920" imgH="266584" progId="Equation.3">
                  <p:embed/>
                </p:oleObj>
              </mc:Choice>
              <mc:Fallback>
                <p:oleObj name="Уравнение" r:id="rId18" imgW="875920" imgH="26658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6237288"/>
                        <a:ext cx="8763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5425"/>
            <a:ext cx="8229600" cy="3348038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uk-UA" altLang="en-US" sz="2000" b="1" i="1"/>
              <a:t>Определение 9.</a:t>
            </a:r>
            <a:r>
              <a:rPr lang="uk-UA" altLang="en-US" sz="2000"/>
              <a:t> Задача, которая состоит в определении максимального (минимального) значения функции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uk-UA" altLang="en-US" sz="2000"/>
          </a:p>
          <a:p>
            <a:pPr marL="0" indent="0">
              <a:lnSpc>
                <a:spcPct val="80000"/>
              </a:lnSpc>
              <a:buFontTx/>
              <a:buNone/>
            </a:pPr>
            <a:endParaRPr lang="uk-UA" altLang="en-US" sz="2000"/>
          </a:p>
          <a:p>
            <a:pPr marL="0" indent="0">
              <a:lnSpc>
                <a:spcPct val="80000"/>
              </a:lnSpc>
              <a:buFontTx/>
              <a:buNone/>
            </a:pPr>
            <a:endParaRPr lang="uk-UA" altLang="en-US" sz="2000"/>
          </a:p>
          <a:p>
            <a:pPr marL="0" indent="0">
              <a:lnSpc>
                <a:spcPct val="80000"/>
              </a:lnSpc>
              <a:buFontTx/>
              <a:buNone/>
            </a:pPr>
            <a:endParaRPr lang="uk-UA" altLang="en-US" sz="20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uk-UA" altLang="en-US" sz="2000"/>
              <a:t>при ограничениях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uk-UA" altLang="en-US" sz="20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uk-UA" altLang="en-US" sz="2000"/>
              <a:t>                                                        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uk-UA" altLang="en-US" sz="2000"/>
          </a:p>
          <a:p>
            <a:pPr marL="0" indent="0">
              <a:lnSpc>
                <a:spcPct val="80000"/>
              </a:lnSpc>
              <a:buFontTx/>
              <a:buNone/>
            </a:pPr>
            <a:endParaRPr lang="uk-UA" altLang="en-US" sz="2000"/>
          </a:p>
          <a:p>
            <a:pPr marL="0" indent="0">
              <a:lnSpc>
                <a:spcPct val="80000"/>
              </a:lnSpc>
              <a:buFontTx/>
              <a:buNone/>
            </a:pPr>
            <a:endParaRPr lang="uk-UA" altLang="en-US" sz="2000"/>
          </a:p>
          <a:p>
            <a:pPr marL="0" indent="0">
              <a:lnSpc>
                <a:spcPct val="80000"/>
              </a:lnSpc>
              <a:buFontTx/>
              <a:buNone/>
            </a:pPr>
            <a:endParaRPr lang="uk-UA" altLang="en-US" sz="20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uk-UA" altLang="en-US" sz="2000"/>
              <a:t>где                            -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uk-UA" altLang="en-US" sz="20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uk-UA" altLang="en-US" sz="2000"/>
              <a:t>отрицательно (положительно)-полуопределенная квадратичная форма, називається </a:t>
            </a:r>
            <a:r>
              <a:rPr lang="uk-UA" altLang="en-US" sz="2000" b="1"/>
              <a:t>задачею квадратичного програмування.</a:t>
            </a:r>
            <a:endParaRPr lang="ru-RU" altLang="en-US" sz="2000" b="1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2124075" y="765175"/>
          <a:ext cx="36004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Уравнение" r:id="rId3" imgW="2463800" imgH="609600" progId="Equation.3">
                  <p:embed/>
                </p:oleObj>
              </mc:Choice>
              <mc:Fallback>
                <p:oleObj name="Уравнение" r:id="rId3" imgW="24638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765175"/>
                        <a:ext cx="36004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059113" y="2276475"/>
          <a:ext cx="25209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Уравнение" r:id="rId5" imgW="1866900" imgH="609600" progId="Equation.3">
                  <p:embed/>
                </p:oleObj>
              </mc:Choice>
              <mc:Fallback>
                <p:oleObj name="Уравнение" r:id="rId5" imgW="1866900" imgH="60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276475"/>
                        <a:ext cx="2520950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3095625" y="3249613"/>
          <a:ext cx="19081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Уравнение" r:id="rId7" imgW="1345616" imgH="304668" progId="Equation.3">
                  <p:embed/>
                </p:oleObj>
              </mc:Choice>
              <mc:Fallback>
                <p:oleObj name="Уравнение" r:id="rId7" imgW="1345616" imgH="3046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249613"/>
                        <a:ext cx="190817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008063" y="3860800"/>
          <a:ext cx="158432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Уравнение" r:id="rId9" imgW="1091726" imgH="609336" progId="Equation.3">
                  <p:embed/>
                </p:oleObj>
              </mc:Choice>
              <mc:Fallback>
                <p:oleObj name="Уравнение" r:id="rId9" imgW="1091726" imgH="6093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860800"/>
                        <a:ext cx="1584325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 sz="4000"/>
              <a:t>Решение задачи квадоатичного программирования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ru-RU" altLang="en-US" sz="2800"/>
              <a:t>Для ЗКП с</a:t>
            </a:r>
            <a:r>
              <a:rPr lang="uk-UA" altLang="en-US" sz="2800"/>
              <a:t>оставляем функцию Лагранжа</a:t>
            </a:r>
          </a:p>
          <a:p>
            <a:pPr marL="609600" indent="-609600">
              <a:buFontTx/>
              <a:buNone/>
            </a:pPr>
            <a:endParaRPr lang="ru-RU" altLang="en-US" sz="2800"/>
          </a:p>
          <a:p>
            <a:pPr marL="609600" indent="-609600">
              <a:buFontTx/>
              <a:buNone/>
            </a:pPr>
            <a:endParaRPr lang="ru-RU" altLang="en-US" sz="2800"/>
          </a:p>
          <a:p>
            <a:pPr marL="609600" indent="-609600">
              <a:buFontTx/>
              <a:buNone/>
            </a:pPr>
            <a:endParaRPr lang="ru-RU" altLang="en-US" sz="2800"/>
          </a:p>
          <a:p>
            <a:pPr marL="609600" indent="-609600">
              <a:buFontTx/>
              <a:buNone/>
            </a:pPr>
            <a:r>
              <a:rPr lang="ru-RU" altLang="en-US" sz="2800"/>
              <a:t>2. </a:t>
            </a:r>
            <a:r>
              <a:rPr lang="uk-UA" altLang="en-US" sz="2800"/>
              <a:t>Составляем необходимые и  достаточные условия существования седловой точки для функци Лагранжа в виде</a:t>
            </a:r>
            <a:r>
              <a:rPr lang="uk-UA" altLang="en-US"/>
              <a:t> </a:t>
            </a:r>
            <a:r>
              <a:rPr lang="uk-UA" altLang="en-US" sz="2800"/>
              <a:t>(16) – (21) </a:t>
            </a:r>
            <a:endParaRPr lang="ru-RU" altLang="en-US" sz="2800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3100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647700" y="2349500"/>
          <a:ext cx="7056438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Уравнение" r:id="rId3" imgW="4038600" imgH="660400" progId="Equation.3">
                  <p:embed/>
                </p:oleObj>
              </mc:Choice>
              <mc:Fallback>
                <p:oleObj name="Уравнение" r:id="rId3" imgW="40386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349500"/>
                        <a:ext cx="7056438" cy="114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407</Words>
  <Application>Microsoft Office PowerPoint</Application>
  <PresentationFormat>Экран (4:3)</PresentationFormat>
  <Paragraphs>82</Paragraphs>
  <Slides>12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Оформление по умолчанию</vt:lpstr>
      <vt:lpstr>Microsoft Equation 3.0</vt:lpstr>
      <vt:lpstr>Лекция 10</vt:lpstr>
      <vt:lpstr>Основные определения</vt:lpstr>
      <vt:lpstr>Определения</vt:lpstr>
      <vt:lpstr>Презентация PowerPoint</vt:lpstr>
      <vt:lpstr>Презентация PowerPoint</vt:lpstr>
      <vt:lpstr>Теорема Куна Таккера</vt:lpstr>
      <vt:lpstr>Задача квадратичного програмирования </vt:lpstr>
      <vt:lpstr>Презентация PowerPoint</vt:lpstr>
      <vt:lpstr>Решение задачи квадоатичного программирования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Максим Сысоев</dc:creator>
  <cp:lastModifiedBy>Максим Сысоев</cp:lastModifiedBy>
  <cp:revision>17</cp:revision>
  <cp:lastPrinted>1601-01-01T00:00:00Z</cp:lastPrinted>
  <dcterms:created xsi:type="dcterms:W3CDTF">1601-01-01T00:00:00Z</dcterms:created>
  <dcterms:modified xsi:type="dcterms:W3CDTF">2015-11-06T06:00:07Z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