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4"/>
  </p:notesMasterIdLst>
  <p:sldIdLst>
    <p:sldId id="256" r:id="rId3"/>
    <p:sldId id="257" r:id="rId4"/>
    <p:sldId id="258" r:id="rId5"/>
    <p:sldId id="259" r:id="rId6"/>
    <p:sldId id="260" r:id="rId7"/>
    <p:sldId id="263" r:id="rId8"/>
    <p:sldId id="264" r:id="rId9"/>
    <p:sldId id="261" r:id="rId10"/>
    <p:sldId id="262"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74499-2A79-4EC0-9555-53ABE49BF28F}"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B028-588B-4090-BD09-7FCC0DE3E6DF}" type="slidenum">
              <a:rPr lang="en-US" smtClean="0"/>
              <a:t>‹#›</a:t>
            </a:fld>
            <a:endParaRPr lang="en-US"/>
          </a:p>
        </p:txBody>
      </p:sp>
    </p:spTree>
    <p:extLst>
      <p:ext uri="{BB962C8B-B14F-4D97-AF65-F5344CB8AC3E}">
        <p14:creationId xmlns:p14="http://schemas.microsoft.com/office/powerpoint/2010/main" val="2147176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4109580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428297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607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2132759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2486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3415199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4124273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255834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447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2544115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9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1795650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9252C2-DDBB-4AE9-BE5B-1FECDCE1C3C9}"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3390927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9252C2-DDBB-4AE9-BE5B-1FECDCE1C3C9}"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4141267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9252C2-DDBB-4AE9-BE5B-1FECDCE1C3C9}"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690677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252C2-DDBB-4AE9-BE5B-1FECDCE1C3C9}" type="datetimeFigureOut">
              <a:rPr lang="en-US" smtClean="0"/>
              <a:t>11/20/2019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25492682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9252C2-DDBB-4AE9-BE5B-1FECDCE1C3C9}" type="datetimeFigureOut">
              <a:rPr lang="en-US" smtClean="0"/>
              <a:t>11/20/2019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8432C7-A669-4C66-85B7-CA0E55975882}" type="slidenum">
              <a:rPr lang="en-US" smtClean="0"/>
              <a:t>‹#›</a:t>
            </a:fld>
            <a:endParaRPr lang="en-US"/>
          </a:p>
        </p:txBody>
      </p:sp>
    </p:spTree>
    <p:extLst>
      <p:ext uri="{BB962C8B-B14F-4D97-AF65-F5344CB8AC3E}">
        <p14:creationId xmlns:p14="http://schemas.microsoft.com/office/powerpoint/2010/main" val="465874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9252C2-DDBB-4AE9-BE5B-1FECDCE1C3C9}"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1127063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487740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379813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9252C2-DDBB-4AE9-BE5B-1FECDCE1C3C9}"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178055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9252C2-DDBB-4AE9-BE5B-1FECDCE1C3C9}"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67226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9252C2-DDBB-4AE9-BE5B-1FECDCE1C3C9}"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139472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9252C2-DDBB-4AE9-BE5B-1FECDCE1C3C9}"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291241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252C2-DDBB-4AE9-BE5B-1FECDCE1C3C9}" type="datetimeFigureOut">
              <a:rPr lang="en-US" smtClean="0"/>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319312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9252C2-DDBB-4AE9-BE5B-1FECDCE1C3C9}"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2176077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9252C2-DDBB-4AE9-BE5B-1FECDCE1C3C9}"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432C7-A669-4C66-85B7-CA0E55975882}" type="slidenum">
              <a:rPr lang="en-US" smtClean="0"/>
              <a:t>‹#›</a:t>
            </a:fld>
            <a:endParaRPr lang="en-US"/>
          </a:p>
        </p:txBody>
      </p:sp>
    </p:spTree>
    <p:extLst>
      <p:ext uri="{BB962C8B-B14F-4D97-AF65-F5344CB8AC3E}">
        <p14:creationId xmlns:p14="http://schemas.microsoft.com/office/powerpoint/2010/main" val="113225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9252C2-DDBB-4AE9-BE5B-1FECDCE1C3C9}" type="datetimeFigureOut">
              <a:rPr lang="en-US" smtClean="0"/>
              <a:t>11/20/2019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8432C7-A669-4C66-85B7-CA0E55975882}" type="slidenum">
              <a:rPr lang="en-US" smtClean="0"/>
              <a:t>‹#›</a:t>
            </a:fld>
            <a:endParaRPr lang="en-US"/>
          </a:p>
        </p:txBody>
      </p:sp>
    </p:spTree>
    <p:extLst>
      <p:ext uri="{BB962C8B-B14F-4D97-AF65-F5344CB8AC3E}">
        <p14:creationId xmlns:p14="http://schemas.microsoft.com/office/powerpoint/2010/main" val="1779951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9252C2-DDBB-4AE9-BE5B-1FECDCE1C3C9}" type="datetimeFigureOut">
              <a:rPr lang="en-US" smtClean="0"/>
              <a:t>11/20/2019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8432C7-A669-4C66-85B7-CA0E5597588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718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6320" y="365760"/>
            <a:ext cx="9851136" cy="954107"/>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US" sz="2800" smtClean="0">
                <a:solidFill>
                  <a:srgbClr val="C00000"/>
                </a:solidFill>
                <a:latin typeface="Times New Roman" panose="02020603050405020304" pitchFamily="18" charset="0"/>
                <a:cs typeface="Times New Roman" panose="02020603050405020304" pitchFamily="18" charset="0"/>
              </a:rPr>
              <a:t>Đại </a:t>
            </a:r>
            <a:r>
              <a:rPr lang="en-US" sz="2800" err="1" smtClean="0">
                <a:solidFill>
                  <a:srgbClr val="C00000"/>
                </a:solidFill>
                <a:latin typeface="Times New Roman" panose="02020603050405020304" pitchFamily="18" charset="0"/>
                <a:cs typeface="Times New Roman" panose="02020603050405020304" pitchFamily="18" charset="0"/>
              </a:rPr>
              <a:t>học</a:t>
            </a:r>
            <a:r>
              <a:rPr lang="en-US" sz="2800" smtClean="0">
                <a:solidFill>
                  <a:srgbClr val="C00000"/>
                </a:solidFill>
                <a:latin typeface="Times New Roman" panose="02020603050405020304" pitchFamily="18" charset="0"/>
                <a:cs typeface="Times New Roman" panose="02020603050405020304" pitchFamily="18" charset="0"/>
              </a:rPr>
              <a:t> </a:t>
            </a:r>
            <a:r>
              <a:rPr lang="en-US" sz="2800" err="1" smtClean="0">
                <a:solidFill>
                  <a:srgbClr val="C00000"/>
                </a:solidFill>
                <a:latin typeface="Times New Roman" panose="02020603050405020304" pitchFamily="18" charset="0"/>
                <a:cs typeface="Times New Roman" panose="02020603050405020304" pitchFamily="18" charset="0"/>
              </a:rPr>
              <a:t>Công</a:t>
            </a:r>
            <a:r>
              <a:rPr lang="en-US" sz="2800" smtClean="0">
                <a:solidFill>
                  <a:srgbClr val="C00000"/>
                </a:solidFill>
                <a:latin typeface="Times New Roman" panose="02020603050405020304" pitchFamily="18" charset="0"/>
                <a:cs typeface="Times New Roman" panose="02020603050405020304" pitchFamily="18" charset="0"/>
              </a:rPr>
              <a:t> </a:t>
            </a:r>
            <a:r>
              <a:rPr lang="en-US" sz="2800" err="1" smtClean="0">
                <a:solidFill>
                  <a:srgbClr val="C00000"/>
                </a:solidFill>
                <a:latin typeface="Times New Roman" panose="02020603050405020304" pitchFamily="18" charset="0"/>
                <a:cs typeface="Times New Roman" panose="02020603050405020304" pitchFamily="18" charset="0"/>
              </a:rPr>
              <a:t>Nghiệp</a:t>
            </a:r>
            <a:r>
              <a:rPr lang="en-US" sz="2800" smtClean="0">
                <a:solidFill>
                  <a:srgbClr val="C00000"/>
                </a:solidFill>
                <a:latin typeface="Times New Roman" panose="02020603050405020304" pitchFamily="18" charset="0"/>
                <a:cs typeface="Times New Roman" panose="02020603050405020304" pitchFamily="18" charset="0"/>
              </a:rPr>
              <a:t> </a:t>
            </a:r>
            <a:r>
              <a:rPr lang="en-US" sz="2800" err="1" smtClean="0">
                <a:solidFill>
                  <a:srgbClr val="C00000"/>
                </a:solidFill>
                <a:latin typeface="Times New Roman" panose="02020603050405020304" pitchFamily="18" charset="0"/>
                <a:cs typeface="Times New Roman" panose="02020603050405020304" pitchFamily="18" charset="0"/>
              </a:rPr>
              <a:t>Thực</a:t>
            </a:r>
            <a:r>
              <a:rPr lang="en-US" sz="2800" smtClean="0">
                <a:solidFill>
                  <a:srgbClr val="C00000"/>
                </a:solidFill>
                <a:latin typeface="Times New Roman" panose="02020603050405020304" pitchFamily="18" charset="0"/>
                <a:cs typeface="Times New Roman" panose="02020603050405020304" pitchFamily="18" charset="0"/>
              </a:rPr>
              <a:t> </a:t>
            </a:r>
            <a:r>
              <a:rPr lang="en-US" sz="2800" err="1" smtClean="0">
                <a:solidFill>
                  <a:srgbClr val="C00000"/>
                </a:solidFill>
                <a:latin typeface="Times New Roman" panose="02020603050405020304" pitchFamily="18" charset="0"/>
                <a:cs typeface="Times New Roman" panose="02020603050405020304" pitchFamily="18" charset="0"/>
              </a:rPr>
              <a:t>Phẩm</a:t>
            </a:r>
            <a:r>
              <a:rPr lang="en-US" sz="2800" smtClean="0">
                <a:solidFill>
                  <a:srgbClr val="C00000"/>
                </a:solidFill>
                <a:latin typeface="Times New Roman" panose="02020603050405020304" pitchFamily="18" charset="0"/>
                <a:cs typeface="Times New Roman" panose="02020603050405020304" pitchFamily="18" charset="0"/>
              </a:rPr>
              <a:t> </a:t>
            </a:r>
            <a:r>
              <a:rPr lang="en-US" sz="2800" err="1" smtClean="0">
                <a:solidFill>
                  <a:srgbClr val="C00000"/>
                </a:solidFill>
                <a:latin typeface="Times New Roman" panose="02020603050405020304" pitchFamily="18" charset="0"/>
                <a:cs typeface="Times New Roman" panose="02020603050405020304" pitchFamily="18" charset="0"/>
              </a:rPr>
              <a:t>Tp.Hồ</a:t>
            </a:r>
            <a:r>
              <a:rPr lang="en-US" sz="2800" smtClean="0">
                <a:solidFill>
                  <a:srgbClr val="C00000"/>
                </a:solidFill>
                <a:latin typeface="Times New Roman" panose="02020603050405020304" pitchFamily="18" charset="0"/>
                <a:cs typeface="Times New Roman" panose="02020603050405020304" pitchFamily="18" charset="0"/>
              </a:rPr>
              <a:t> </a:t>
            </a:r>
            <a:r>
              <a:rPr lang="en-US" sz="2800" err="1" smtClean="0">
                <a:solidFill>
                  <a:srgbClr val="C00000"/>
                </a:solidFill>
                <a:latin typeface="Times New Roman" panose="02020603050405020304" pitchFamily="18" charset="0"/>
                <a:cs typeface="Times New Roman" panose="02020603050405020304" pitchFamily="18" charset="0"/>
              </a:rPr>
              <a:t>Chí</a:t>
            </a:r>
            <a:r>
              <a:rPr lang="en-US" sz="2800" smtClean="0">
                <a:solidFill>
                  <a:srgbClr val="C00000"/>
                </a:solidFill>
                <a:latin typeface="Times New Roman" panose="02020603050405020304" pitchFamily="18" charset="0"/>
                <a:cs typeface="Times New Roman" panose="02020603050405020304" pitchFamily="18" charset="0"/>
              </a:rPr>
              <a:t> Minh</a:t>
            </a:r>
          </a:p>
          <a:p>
            <a:pPr algn="ctr"/>
            <a:r>
              <a:rPr lang="en-US" sz="2800" err="1" smtClean="0">
                <a:solidFill>
                  <a:srgbClr val="C00000"/>
                </a:solidFill>
                <a:latin typeface="Times New Roman" panose="02020603050405020304" pitchFamily="18" charset="0"/>
                <a:cs typeface="Times New Roman" panose="02020603050405020304" pitchFamily="18" charset="0"/>
              </a:rPr>
              <a:t>Khoa</a:t>
            </a:r>
            <a:r>
              <a:rPr lang="en-US" sz="2800" smtClean="0">
                <a:solidFill>
                  <a:srgbClr val="C00000"/>
                </a:solidFill>
                <a:latin typeface="Times New Roman" panose="02020603050405020304" pitchFamily="18" charset="0"/>
                <a:cs typeface="Times New Roman" panose="02020603050405020304" pitchFamily="18" charset="0"/>
              </a:rPr>
              <a:t> </a:t>
            </a:r>
            <a:r>
              <a:rPr lang="en-US" sz="2800" err="1" smtClean="0">
                <a:solidFill>
                  <a:srgbClr val="C00000"/>
                </a:solidFill>
                <a:latin typeface="Times New Roman" panose="02020603050405020304" pitchFamily="18" charset="0"/>
                <a:cs typeface="Times New Roman" panose="02020603050405020304" pitchFamily="18" charset="0"/>
              </a:rPr>
              <a:t>Công</a:t>
            </a:r>
            <a:r>
              <a:rPr lang="en-US" sz="2800" smtClean="0">
                <a:solidFill>
                  <a:srgbClr val="C00000"/>
                </a:solidFill>
                <a:latin typeface="Times New Roman" panose="02020603050405020304" pitchFamily="18" charset="0"/>
                <a:cs typeface="Times New Roman" panose="02020603050405020304" pitchFamily="18" charset="0"/>
              </a:rPr>
              <a:t> </a:t>
            </a:r>
            <a:r>
              <a:rPr lang="en-US" sz="2800" err="1" smtClean="0">
                <a:solidFill>
                  <a:srgbClr val="C00000"/>
                </a:solidFill>
                <a:latin typeface="Times New Roman" panose="02020603050405020304" pitchFamily="18" charset="0"/>
                <a:cs typeface="Times New Roman" panose="02020603050405020304" pitchFamily="18" charset="0"/>
              </a:rPr>
              <a:t>nghệ</a:t>
            </a:r>
            <a:r>
              <a:rPr lang="en-US" sz="2800" smtClean="0">
                <a:solidFill>
                  <a:srgbClr val="C00000"/>
                </a:solidFill>
                <a:latin typeface="Times New Roman" panose="02020603050405020304" pitchFamily="18" charset="0"/>
                <a:cs typeface="Times New Roman" panose="02020603050405020304" pitchFamily="18" charset="0"/>
              </a:rPr>
              <a:t> </a:t>
            </a:r>
            <a:r>
              <a:rPr lang="en-US" sz="2800" err="1" smtClean="0">
                <a:solidFill>
                  <a:srgbClr val="C00000"/>
                </a:solidFill>
                <a:latin typeface="Times New Roman" panose="02020603050405020304" pitchFamily="18" charset="0"/>
                <a:cs typeface="Times New Roman" panose="02020603050405020304" pitchFamily="18" charset="0"/>
              </a:rPr>
              <a:t>thông</a:t>
            </a:r>
            <a:r>
              <a:rPr lang="en-US" sz="2800" smtClean="0">
                <a:solidFill>
                  <a:srgbClr val="C00000"/>
                </a:solidFill>
                <a:latin typeface="Times New Roman" panose="02020603050405020304" pitchFamily="18" charset="0"/>
                <a:cs typeface="Times New Roman" panose="02020603050405020304" pitchFamily="18" charset="0"/>
              </a:rPr>
              <a:t> tin </a:t>
            </a:r>
            <a:endParaRPr lang="en-US" sz="280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6320" y="1950720"/>
            <a:ext cx="1487424" cy="461665"/>
          </a:xfrm>
          <a:prstGeom prst="rect">
            <a:avLst/>
          </a:prstGeom>
          <a:noFill/>
        </p:spPr>
        <p:txBody>
          <a:bodyPr wrap="square" rtlCol="0">
            <a:spAutoFit/>
          </a:bodyPr>
          <a:lstStyle/>
          <a:p>
            <a:r>
              <a:rPr lang="en-US" sz="2400" b="1" smtClean="0">
                <a:latin typeface="Times New Roman" panose="02020603050405020304" pitchFamily="18" charset="0"/>
                <a:cs typeface="Times New Roman" panose="02020603050405020304" pitchFamily="18" charset="0"/>
              </a:rPr>
              <a:t>Môn học:</a:t>
            </a:r>
            <a:endParaRPr lang="en-US" sz="2400" b="1">
              <a:latin typeface="Times New Roman" panose="02020603050405020304" pitchFamily="18" charset="0"/>
              <a:cs typeface="Times New Roman" panose="02020603050405020304" pitchFamily="18" charset="0"/>
            </a:endParaRPr>
          </a:p>
        </p:txBody>
      </p:sp>
      <p:sp>
        <p:nvSpPr>
          <p:cNvPr id="7" name="Rectangle 6"/>
          <p:cNvSpPr/>
          <p:nvPr/>
        </p:nvSpPr>
        <p:spPr>
          <a:xfrm>
            <a:off x="1780032" y="2412385"/>
            <a:ext cx="8253984" cy="923330"/>
          </a:xfrm>
          <a:prstGeom prst="rect">
            <a:avLst/>
          </a:prstGeom>
          <a:noFill/>
        </p:spPr>
        <p:txBody>
          <a:bodyPr wrap="square" lIns="91440" tIns="45720" rIns="91440" bIns="45720">
            <a:spAutoFit/>
          </a:bodyPr>
          <a:lstStyle/>
          <a:p>
            <a:pPr algn="ctr"/>
            <a:r>
              <a:rPr lang="en-US" sz="540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CÔNG NGHỆ .NET</a:t>
            </a:r>
            <a:endParaRPr lang="en-US" sz="54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8" name="Rectangle 7"/>
          <p:cNvSpPr/>
          <p:nvPr/>
        </p:nvSpPr>
        <p:spPr>
          <a:xfrm>
            <a:off x="4156179" y="3797380"/>
            <a:ext cx="3611418" cy="523220"/>
          </a:xfrm>
          <a:prstGeom prst="rect">
            <a:avLst/>
          </a:prstGeom>
        </p:spPr>
        <p:txBody>
          <a:bodyPr wrap="square">
            <a:spAutoFit/>
          </a:bodyPr>
          <a:lstStyle/>
          <a:p>
            <a:pPr algn="ctr"/>
            <a:r>
              <a:rPr lang="en-US" sz="2800" smtClean="0">
                <a:latin typeface="Times New Roman" panose="02020603050405020304" pitchFamily="18" charset="0"/>
                <a:cs typeface="Times New Roman" panose="02020603050405020304" pitchFamily="18" charset="0"/>
              </a:rPr>
              <a:t>GV: </a:t>
            </a:r>
            <a:r>
              <a:rPr lang="en-US" sz="2800" smtClean="0">
                <a:latin typeface="Times New Roman" panose="02020603050405020304" pitchFamily="18" charset="0"/>
                <a:cs typeface="Times New Roman" panose="02020603050405020304" pitchFamily="18" charset="0"/>
              </a:rPr>
              <a:t>Lâm Thị Họa Mi</a:t>
            </a:r>
            <a:endParaRPr lang="en-US" sz="2800">
              <a:latin typeface="Times New Roman" panose="02020603050405020304" pitchFamily="18" charset="0"/>
              <a:cs typeface="Times New Roman" panose="02020603050405020304" pitchFamily="18" charset="0"/>
            </a:endParaRPr>
          </a:p>
        </p:txBody>
      </p:sp>
      <p:sp>
        <p:nvSpPr>
          <p:cNvPr id="9" name="Rectangle 8"/>
          <p:cNvSpPr/>
          <p:nvPr/>
        </p:nvSpPr>
        <p:spPr>
          <a:xfrm>
            <a:off x="6510528" y="4782265"/>
            <a:ext cx="4693920" cy="1323439"/>
          </a:xfrm>
          <a:prstGeom prst="rect">
            <a:avLst/>
          </a:prstGeom>
        </p:spPr>
        <p:txBody>
          <a:bodyPr wrap="square">
            <a:spAutoFit/>
          </a:bodyPr>
          <a:lstStyle/>
          <a:p>
            <a:pPr algn="just"/>
            <a:r>
              <a:rPr lang="en-US" sz="2000" b="1">
                <a:solidFill>
                  <a:srgbClr val="002060"/>
                </a:solidFill>
                <a:latin typeface="Times New Roman" panose="02020603050405020304" pitchFamily="18" charset="0"/>
                <a:cs typeface="Times New Roman" panose="02020603050405020304" pitchFamily="18" charset="0"/>
              </a:rPr>
              <a:t>Nhóm thực hiện gồm:</a:t>
            </a:r>
          </a:p>
          <a:p>
            <a:pPr marL="342900" indent="-342900" algn="just">
              <a:buAutoNum type="arabicPeriod"/>
            </a:pPr>
            <a:r>
              <a:rPr lang="en-US" sz="2000" b="1">
                <a:solidFill>
                  <a:srgbClr val="002060"/>
                </a:solidFill>
                <a:latin typeface="Times New Roman" panose="02020603050405020304" pitchFamily="18" charset="0"/>
                <a:cs typeface="Times New Roman" panose="02020603050405020304" pitchFamily="18" charset="0"/>
              </a:rPr>
              <a:t>Đỗ Thị Mỹ Diễm_2001170023</a:t>
            </a:r>
          </a:p>
          <a:p>
            <a:pPr marL="342900" indent="-342900" algn="just">
              <a:buAutoNum type="arabicPeriod"/>
            </a:pPr>
            <a:r>
              <a:rPr lang="en-US" sz="2000" b="1">
                <a:solidFill>
                  <a:srgbClr val="002060"/>
                </a:solidFill>
                <a:latin typeface="Times New Roman" panose="02020603050405020304" pitchFamily="18" charset="0"/>
                <a:cs typeface="Times New Roman" panose="02020603050405020304" pitchFamily="18" charset="0"/>
              </a:rPr>
              <a:t>Nguyễn Thị Thùy </a:t>
            </a:r>
            <a:r>
              <a:rPr lang="en-US" sz="2000" b="1" smtClean="0">
                <a:solidFill>
                  <a:srgbClr val="002060"/>
                </a:solidFill>
                <a:latin typeface="Times New Roman" panose="02020603050405020304" pitchFamily="18" charset="0"/>
                <a:cs typeface="Times New Roman" panose="02020603050405020304" pitchFamily="18" charset="0"/>
              </a:rPr>
              <a:t>Dương_2001170321</a:t>
            </a:r>
          </a:p>
          <a:p>
            <a:pPr marL="342900" indent="-342900" algn="just">
              <a:buAutoNum type="arabicPeriod"/>
            </a:pPr>
            <a:r>
              <a:rPr lang="en-US" sz="2000" b="1" smtClean="0">
                <a:solidFill>
                  <a:srgbClr val="002060"/>
                </a:solidFill>
                <a:latin typeface="Times New Roman" panose="02020603050405020304" pitchFamily="18" charset="0"/>
                <a:cs typeface="Times New Roman" panose="02020603050405020304" pitchFamily="18" charset="0"/>
              </a:rPr>
              <a:t>Nguyễn Tấn Đạt_200117021</a:t>
            </a:r>
            <a:endParaRPr lang="en-US" sz="2000" b="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201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296" y="1072896"/>
            <a:ext cx="10107168" cy="646331"/>
          </a:xfrm>
          <a:prstGeom prst="rect">
            <a:avLst/>
          </a:prstGeom>
          <a:noFill/>
        </p:spPr>
        <p:txBody>
          <a:bodyPr wrap="square" rtlCol="0">
            <a:spAutoFit/>
          </a:bodyPr>
          <a:lstStyle/>
          <a:p>
            <a:r>
              <a:rPr lang="en-US" sz="3600" b="1" smtClean="0">
                <a:solidFill>
                  <a:srgbClr val="00B050"/>
                </a:solidFill>
                <a:latin typeface="Times New Roman" panose="02020603050405020304" pitchFamily="18" charset="0"/>
                <a:cs typeface="Times New Roman" panose="02020603050405020304" pitchFamily="18" charset="0"/>
              </a:rPr>
              <a:t>III. Kết luận về phần mềm:</a:t>
            </a:r>
          </a:p>
        </p:txBody>
      </p:sp>
      <p:sp>
        <p:nvSpPr>
          <p:cNvPr id="5" name="TextBox 4"/>
          <p:cNvSpPr txBox="1"/>
          <p:nvPr/>
        </p:nvSpPr>
        <p:spPr>
          <a:xfrm>
            <a:off x="1225296" y="2401824"/>
            <a:ext cx="9784080" cy="3139321"/>
          </a:xfrm>
          <a:prstGeom prst="rect">
            <a:avLst/>
          </a:prstGeom>
          <a:noFill/>
        </p:spPr>
        <p:txBody>
          <a:bodyPr wrap="square" rtlCol="0">
            <a:spAutoFit/>
          </a:bodyPr>
          <a:lstStyle/>
          <a:p>
            <a:pPr marL="342900" indent="-342900">
              <a:buFont typeface="Wingdings" panose="05000000000000000000" pitchFamily="2" charset="2"/>
              <a:buChar char="F"/>
            </a:pPr>
            <a:r>
              <a:rPr lang="en-US" sz="2200" smtClean="0">
                <a:latin typeface="Times New Roman" panose="02020603050405020304" pitchFamily="18" charset="0"/>
                <a:cs typeface="Times New Roman" panose="02020603050405020304" pitchFamily="18" charset="0"/>
              </a:rPr>
              <a:t>Phần </a:t>
            </a:r>
            <a:r>
              <a:rPr lang="en-US" sz="2200">
                <a:latin typeface="Times New Roman" panose="02020603050405020304" pitchFamily="18" charset="0"/>
                <a:cs typeface="Times New Roman" panose="02020603050405020304" pitchFamily="18" charset="0"/>
              </a:rPr>
              <a:t>mềm cải tiến này sẽ giúp cho mọi người dù ở xa hay ở gần cũng đều có thể dễ dàng mua được vé xe mà mình yêu thích. Đi bất cứ đâu mà họ mong muốn, chỉ bằng một cú click chuột “đặt </a:t>
            </a:r>
            <a:r>
              <a:rPr lang="en-US" sz="2200">
                <a:latin typeface="Times New Roman" panose="02020603050405020304" pitchFamily="18" charset="0"/>
                <a:cs typeface="Times New Roman" panose="02020603050405020304" pitchFamily="18" charset="0"/>
              </a:rPr>
              <a:t>vé</a:t>
            </a:r>
            <a:r>
              <a:rPr lang="en-US" sz="220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F"/>
            </a:pPr>
            <a:endParaRPr lang="en-US" sz="22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F"/>
            </a:pPr>
            <a:r>
              <a:rPr lang="en-US" sz="2200">
                <a:latin typeface="Times New Roman" panose="02020603050405020304" pitchFamily="18" charset="0"/>
                <a:cs typeface="Times New Roman" panose="02020603050405020304" pitchFamily="18" charset="0"/>
              </a:rPr>
              <a:t>Công ty sẽ không ngừng cải thiện phần mềm để mang đến cho người dùng sự trải nghiệm thú vị và thoải mái nhất. Rất mong được sự tin tưởng và ủng hộ của mọi người. Cũng như những đóng góp ý kiến quý giá của các khách hàng để giúp cho công ty ngày một tốt hơn.</a:t>
            </a:r>
          </a:p>
          <a:p>
            <a:pPr marL="342900" indent="-342900">
              <a:buFont typeface="Wingdings" panose="05000000000000000000" pitchFamily="2" charset="2"/>
              <a:buChar char="F"/>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87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996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0432" y="1085088"/>
            <a:ext cx="10107168" cy="646331"/>
          </a:xfrm>
          <a:prstGeom prst="rect">
            <a:avLst/>
          </a:prstGeom>
          <a:noFill/>
        </p:spPr>
        <p:txBody>
          <a:bodyPr wrap="square" rtlCol="0">
            <a:spAutoFit/>
          </a:bodyPr>
          <a:lstStyle/>
          <a:p>
            <a:r>
              <a:rPr lang="en-US" sz="3600" b="1" smtClean="0">
                <a:solidFill>
                  <a:srgbClr val="00B050"/>
                </a:solidFill>
                <a:latin typeface="Times New Roman" panose="02020603050405020304" pitchFamily="18" charset="0"/>
                <a:cs typeface="Times New Roman" panose="02020603050405020304" pitchFamily="18" charset="0"/>
              </a:rPr>
              <a:t>I. Giới thiệu về phần mềm:</a:t>
            </a:r>
            <a:endParaRPr lang="en-US" sz="3600" b="1">
              <a:solidFill>
                <a:srgbClr val="00B05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70432" y="2292096"/>
            <a:ext cx="9985248" cy="3477875"/>
          </a:xfrm>
          <a:prstGeom prst="rect">
            <a:avLst/>
          </a:prstGeom>
          <a:noFill/>
        </p:spPr>
        <p:txBody>
          <a:bodyPr wrap="square" rtlCol="0">
            <a:spAutoFit/>
          </a:bodyPr>
          <a:lstStyle/>
          <a:p>
            <a:r>
              <a:rPr lang="en-US" sz="220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smtClean="0">
                <a:latin typeface="Times New Roman" panose="02020603050405020304" pitchFamily="18" charset="0"/>
                <a:cs typeface="Times New Roman" panose="02020603050405020304" pitchFamily="18" charset="0"/>
              </a:rPr>
              <a:t>Do </a:t>
            </a:r>
            <a:r>
              <a:rPr lang="en-US" sz="2200">
                <a:latin typeface="Times New Roman" panose="02020603050405020304" pitchFamily="18" charset="0"/>
                <a:cs typeface="Times New Roman" panose="02020603050405020304" pitchFamily="18" charset="0"/>
              </a:rPr>
              <a:t>nhu cầu đi lại của người dân ngày một tăng cao, bên cạnh đó cùng với sự phát triển của thời buổi công nghệ 4.0. Các phần mềm đặt vé trực tuyến dần được mọi người ưa chuộn. Nhằm giúp cho sự đi lại của mọi người được thuận tiện và nhanh chóng hơn. Các hãng hàng không cũng như là các hãng xe cũng theo đó mà tạo nên các phần mềm giúp ích cho người dùng. Ví dụ như phần mềm quản lý vé xe cho công ty xe </a:t>
            </a:r>
            <a:r>
              <a:rPr lang="en-US" sz="2200">
                <a:latin typeface="Times New Roman" panose="02020603050405020304" pitchFamily="18" charset="0"/>
                <a:cs typeface="Times New Roman" panose="02020603050405020304" pitchFamily="18" charset="0"/>
              </a:rPr>
              <a:t>khách</a:t>
            </a:r>
            <a:r>
              <a:rPr lang="en-US" sz="2200" smtClean="0">
                <a:latin typeface="Times New Roman" panose="02020603050405020304" pitchFamily="18" charset="0"/>
                <a:cs typeface="Times New Roman" panose="02020603050405020304" pitchFamily="18" charset="0"/>
              </a:rPr>
              <a:t>.</a:t>
            </a:r>
          </a:p>
          <a:p>
            <a:endParaRPr lang="en-US" sz="220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smtClean="0">
                <a:latin typeface="Times New Roman" panose="02020603050405020304" pitchFamily="18" charset="0"/>
                <a:cs typeface="Times New Roman" panose="02020603050405020304" pitchFamily="18" charset="0"/>
              </a:rPr>
              <a:t>Với </a:t>
            </a:r>
            <a:r>
              <a:rPr lang="en-US" sz="2200">
                <a:latin typeface="Times New Roman" panose="02020603050405020304" pitchFamily="18" charset="0"/>
                <a:cs typeface="Times New Roman" panose="02020603050405020304" pitchFamily="18" charset="0"/>
              </a:rPr>
              <a:t>hi vọng phần mềm sẽ giúp cho các công ty xe khách ngày một phát triển hơn, để luôn là một trong những hãng xe đáng tin cậy cho các hành khách có nhu cầu đi xe và là địa chỉ an toàn cho mọi người.</a:t>
            </a: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03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2896" y="1085088"/>
            <a:ext cx="10107168" cy="646331"/>
          </a:xfrm>
          <a:prstGeom prst="rect">
            <a:avLst/>
          </a:prstGeom>
          <a:noFill/>
        </p:spPr>
        <p:txBody>
          <a:bodyPr wrap="square" rtlCol="0">
            <a:spAutoFit/>
          </a:bodyPr>
          <a:lstStyle/>
          <a:p>
            <a:r>
              <a:rPr lang="en-US" sz="3600" b="1" smtClean="0">
                <a:solidFill>
                  <a:srgbClr val="00B050"/>
                </a:solidFill>
                <a:latin typeface="Times New Roman" panose="02020603050405020304" pitchFamily="18" charset="0"/>
                <a:cs typeface="Times New Roman" panose="02020603050405020304" pitchFamily="18" charset="0"/>
              </a:rPr>
              <a:t>II. Mục đích của phần mềm:</a:t>
            </a:r>
            <a:endParaRPr lang="en-US" sz="3600" b="1">
              <a:solidFill>
                <a:srgbClr val="00B05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72896" y="2023872"/>
            <a:ext cx="10107168" cy="4493538"/>
          </a:xfrm>
          <a:prstGeom prst="rect">
            <a:avLst/>
          </a:prstGeom>
          <a:noFill/>
        </p:spPr>
        <p:txBody>
          <a:bodyPr wrap="square" rtlCol="0">
            <a:spAutoFit/>
          </a:bodyPr>
          <a:lstStyle/>
          <a:p>
            <a:pPr lvl="0"/>
            <a:r>
              <a:rPr lang="en-US" sz="220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smtClean="0">
                <a:latin typeface="Times New Roman" panose="02020603050405020304" pitchFamily="18" charset="0"/>
                <a:cs typeface="Times New Roman" panose="02020603050405020304" pitchFamily="18" charset="0"/>
              </a:rPr>
              <a:t>Giúp </a:t>
            </a:r>
            <a:r>
              <a:rPr lang="en-US" sz="2200">
                <a:latin typeface="Times New Roman" panose="02020603050405020304" pitchFamily="18" charset="0"/>
                <a:cs typeface="Times New Roman" panose="02020603050405020304" pitchFamily="18" charset="0"/>
              </a:rPr>
              <a:t>cho mọi người tránh được những rủi ro khi đi xe, như tai nạn, cướp giật, móc </a:t>
            </a:r>
            <a:r>
              <a:rPr lang="en-US" sz="2200">
                <a:latin typeface="Times New Roman" panose="02020603050405020304" pitchFamily="18" charset="0"/>
                <a:cs typeface="Times New Roman" panose="02020603050405020304" pitchFamily="18" charset="0"/>
              </a:rPr>
              <a:t>túi</a:t>
            </a:r>
            <a:r>
              <a:rPr lang="en-US" sz="2200" smtClean="0">
                <a:latin typeface="Times New Roman" panose="02020603050405020304" pitchFamily="18" charset="0"/>
                <a:cs typeface="Times New Roman" panose="02020603050405020304" pitchFamily="18" charset="0"/>
              </a:rPr>
              <a:t>…</a:t>
            </a:r>
          </a:p>
          <a:p>
            <a:pPr lvl="0"/>
            <a:endParaRPr lang="en-US" sz="220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F"/>
            </a:pPr>
            <a:r>
              <a:rPr lang="en-US" sz="2200" smtClean="0">
                <a:latin typeface="Times New Roman" panose="02020603050405020304" pitchFamily="18" charset="0"/>
                <a:cs typeface="Times New Roman" panose="02020603050405020304" pitchFamily="18" charset="0"/>
              </a:rPr>
              <a:t>Tạo </a:t>
            </a:r>
            <a:r>
              <a:rPr lang="en-US" sz="2200">
                <a:latin typeface="Times New Roman" panose="02020603050405020304" pitchFamily="18" charset="0"/>
                <a:cs typeface="Times New Roman" panose="02020603050405020304" pitchFamily="18" charset="0"/>
              </a:rPr>
              <a:t>sự thuận lợi </a:t>
            </a:r>
            <a:r>
              <a:rPr lang="en-US" sz="2200">
                <a:latin typeface="Times New Roman" panose="02020603050405020304" pitchFamily="18" charset="0"/>
                <a:cs typeface="Times New Roman" panose="02020603050405020304" pitchFamily="18" charset="0"/>
              </a:rPr>
              <a:t>cho </a:t>
            </a:r>
            <a:r>
              <a:rPr lang="en-US" sz="2200" smtClean="0">
                <a:latin typeface="Times New Roman" panose="02020603050405020304" pitchFamily="18" charset="0"/>
                <a:cs typeface="Times New Roman" panose="02020603050405020304" pitchFamily="18" charset="0"/>
              </a:rPr>
              <a:t>người dung cũng </a:t>
            </a:r>
            <a:r>
              <a:rPr lang="en-US" sz="2200">
                <a:latin typeface="Times New Roman" panose="02020603050405020304" pitchFamily="18" charset="0"/>
                <a:cs typeface="Times New Roman" panose="02020603050405020304" pitchFamily="18" charset="0"/>
              </a:rPr>
              <a:t>như là bộ phận quản lý đặt vé xe một cách hiệu quả </a:t>
            </a:r>
            <a:r>
              <a:rPr lang="en-US" sz="2200">
                <a:latin typeface="Times New Roman" panose="02020603050405020304" pitchFamily="18" charset="0"/>
                <a:cs typeface="Times New Roman" panose="02020603050405020304" pitchFamily="18" charset="0"/>
              </a:rPr>
              <a:t>hơn</a:t>
            </a:r>
            <a:r>
              <a:rPr lang="en-US" sz="2200" smtClean="0">
                <a:latin typeface="Times New Roman" panose="02020603050405020304" pitchFamily="18" charset="0"/>
                <a:cs typeface="Times New Roman" panose="02020603050405020304" pitchFamily="18" charset="0"/>
              </a:rPr>
              <a:t>.</a:t>
            </a:r>
          </a:p>
          <a:p>
            <a:pPr marL="285750" lvl="0" indent="-285750">
              <a:buFont typeface="Wingdings" panose="05000000000000000000" pitchFamily="2" charset="2"/>
              <a:buChar char="F"/>
            </a:pPr>
            <a:endParaRPr lang="en-US" sz="220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F"/>
            </a:pPr>
            <a:r>
              <a:rPr lang="en-US" sz="2200" smtClean="0">
                <a:latin typeface="Times New Roman" panose="02020603050405020304" pitchFamily="18" charset="0"/>
                <a:cs typeface="Times New Roman" panose="02020603050405020304" pitchFamily="18" charset="0"/>
              </a:rPr>
              <a:t>Giúp </a:t>
            </a:r>
            <a:r>
              <a:rPr lang="en-US" sz="2200">
                <a:latin typeface="Times New Roman" panose="02020603050405020304" pitchFamily="18" charset="0"/>
                <a:cs typeface="Times New Roman" panose="02020603050405020304" pitchFamily="18" charset="0"/>
              </a:rPr>
              <a:t>cho công ty cập nhật được các thông tin nhanh chóng, không để thiếu sót, tiếp cận được nhiều đối tượng khách hàng </a:t>
            </a:r>
            <a:r>
              <a:rPr lang="en-US" sz="2200">
                <a:latin typeface="Times New Roman" panose="02020603050405020304" pitchFamily="18" charset="0"/>
                <a:cs typeface="Times New Roman" panose="02020603050405020304" pitchFamily="18" charset="0"/>
              </a:rPr>
              <a:t>hơn</a:t>
            </a:r>
            <a:r>
              <a:rPr lang="en-US" sz="2200" smtClean="0">
                <a:latin typeface="Times New Roman" panose="02020603050405020304" pitchFamily="18" charset="0"/>
                <a:cs typeface="Times New Roman" panose="02020603050405020304" pitchFamily="18" charset="0"/>
              </a:rPr>
              <a:t>.</a:t>
            </a:r>
          </a:p>
          <a:p>
            <a:pPr marL="285750" lvl="0" indent="-285750">
              <a:buFont typeface="Wingdings" panose="05000000000000000000" pitchFamily="2" charset="2"/>
              <a:buChar char="F"/>
            </a:pPr>
            <a:endParaRPr lang="en-US" sz="220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F"/>
            </a:pPr>
            <a:r>
              <a:rPr lang="en-US" sz="2200" smtClean="0">
                <a:latin typeface="Times New Roman" panose="02020603050405020304" pitchFamily="18" charset="0"/>
                <a:cs typeface="Times New Roman" panose="02020603050405020304" pitchFamily="18" charset="0"/>
              </a:rPr>
              <a:t>Tiết </a:t>
            </a:r>
            <a:r>
              <a:rPr lang="en-US" sz="2200">
                <a:latin typeface="Times New Roman" panose="02020603050405020304" pitchFamily="18" charset="0"/>
                <a:cs typeface="Times New Roman" panose="02020603050405020304" pitchFamily="18" charset="0"/>
              </a:rPr>
              <a:t>kiệm </a:t>
            </a:r>
            <a:r>
              <a:rPr lang="en-US" sz="2200">
                <a:latin typeface="Times New Roman" panose="02020603050405020304" pitchFamily="18" charset="0"/>
                <a:cs typeface="Times New Roman" panose="02020603050405020304" pitchFamily="18" charset="0"/>
              </a:rPr>
              <a:t>thời </a:t>
            </a:r>
            <a:r>
              <a:rPr lang="en-US" sz="2200" smtClean="0">
                <a:latin typeface="Times New Roman" panose="02020603050405020304" pitchFamily="18" charset="0"/>
                <a:cs typeface="Times New Roman" panose="02020603050405020304" pitchFamily="18" charset="0"/>
              </a:rPr>
              <a:t>gian, công sức của mọi người.</a:t>
            </a:r>
          </a:p>
          <a:p>
            <a:pPr marL="285750" lvl="0" indent="-285750">
              <a:buFont typeface="Wingdings" panose="05000000000000000000" pitchFamily="2" charset="2"/>
              <a:buChar char="F"/>
            </a:pPr>
            <a:endParaRPr lang="en-US" sz="220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F"/>
            </a:pPr>
            <a:r>
              <a:rPr lang="en-US" sz="2200" smtClean="0">
                <a:latin typeface="Times New Roman" panose="02020603050405020304" pitchFamily="18" charset="0"/>
                <a:cs typeface="Times New Roman" panose="02020603050405020304" pitchFamily="18" charset="0"/>
                <a:sym typeface="Wingdings" panose="05000000000000000000" pitchFamily="2" charset="2"/>
              </a:rPr>
              <a:t>Mang lại những trải nghiệm mới thú vị và gần gũi hơn với mọi người.</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 </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61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0432" y="1109472"/>
            <a:ext cx="10107168" cy="646331"/>
          </a:xfrm>
          <a:prstGeom prst="rect">
            <a:avLst/>
          </a:prstGeom>
          <a:noFill/>
        </p:spPr>
        <p:txBody>
          <a:bodyPr wrap="square" rtlCol="0">
            <a:spAutoFit/>
          </a:bodyPr>
          <a:lstStyle/>
          <a:p>
            <a:r>
              <a:rPr lang="en-US" sz="3600" b="1" smtClean="0">
                <a:solidFill>
                  <a:srgbClr val="00B050"/>
                </a:solidFill>
                <a:latin typeface="Times New Roman" panose="02020603050405020304" pitchFamily="18" charset="0"/>
                <a:cs typeface="Times New Roman" panose="02020603050405020304" pitchFamily="18" charset="0"/>
              </a:rPr>
              <a:t>III. Cách thức hoạt động của hệ thống:</a:t>
            </a:r>
            <a:endParaRPr lang="en-US" sz="3600" b="1">
              <a:solidFill>
                <a:srgbClr val="00B05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70432" y="2048256"/>
            <a:ext cx="10265664" cy="3139321"/>
          </a:xfrm>
          <a:prstGeom prst="rect">
            <a:avLst/>
          </a:prstGeom>
          <a:noFill/>
        </p:spPr>
        <p:txBody>
          <a:bodyPr wrap="square" rtlCol="0">
            <a:spAutoFit/>
          </a:bodyPr>
          <a:lstStyle/>
          <a:p>
            <a:pPr marL="342900" indent="-342900">
              <a:buFont typeface="Wingdings" panose="05000000000000000000" pitchFamily="2" charset="2"/>
              <a:buChar char="F"/>
            </a:pPr>
            <a:r>
              <a:rPr lang="en-US" sz="2200" smtClean="0">
                <a:latin typeface="Times New Roman" panose="02020603050405020304" pitchFamily="18" charset="0"/>
                <a:cs typeface="Times New Roman" panose="02020603050405020304" pitchFamily="18" charset="0"/>
                <a:sym typeface="Wingdings" panose="05000000000000000000" pitchFamily="2" charset="2"/>
              </a:rPr>
              <a:t>Cho người dung đặt vé trực tiếp trên phần mềm mà không phải tốn quá nhiều thời gian.</a:t>
            </a:r>
          </a:p>
          <a:p>
            <a:pPr marL="342900" indent="-342900">
              <a:buFont typeface="Wingdings" panose="05000000000000000000" pitchFamily="2" charset="2"/>
              <a:buChar char="F"/>
            </a:pPr>
            <a:endParaRPr lang="en-US" sz="220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F"/>
            </a:pPr>
            <a:r>
              <a:rPr lang="en-US" sz="2200" smtClean="0">
                <a:latin typeface="Times New Roman" panose="02020603050405020304" pitchFamily="18" charset="0"/>
                <a:cs typeface="Times New Roman" panose="02020603050405020304" pitchFamily="18" charset="0"/>
                <a:sym typeface="Wingdings" panose="05000000000000000000" pitchFamily="2" charset="2"/>
              </a:rPr>
              <a:t>Dễ dàng sử dụng.</a:t>
            </a:r>
          </a:p>
          <a:p>
            <a:pPr marL="342900" indent="-342900">
              <a:buFont typeface="Wingdings" panose="05000000000000000000" pitchFamily="2" charset="2"/>
              <a:buChar char="F"/>
            </a:pPr>
            <a:endParaRPr lang="en-US" sz="220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F"/>
            </a:pPr>
            <a:r>
              <a:rPr lang="en-US" sz="2200" smtClean="0">
                <a:latin typeface="Times New Roman" panose="02020603050405020304" pitchFamily="18" charset="0"/>
                <a:cs typeface="Times New Roman" panose="02020603050405020304" pitchFamily="18" charset="0"/>
                <a:sym typeface="Wingdings" panose="05000000000000000000" pitchFamily="2" charset="2"/>
              </a:rPr>
              <a:t>Trước hết sẽ cho khách hàng thấy với một giao diện hết sức thân thiện và gần gũi với mọi người.</a:t>
            </a:r>
          </a:p>
          <a:p>
            <a:pPr marL="342900" indent="-342900">
              <a:buFont typeface="Wingdings" panose="05000000000000000000" pitchFamily="2" charset="2"/>
              <a:buChar char="F"/>
            </a:pPr>
            <a:endParaRPr lang="en-US" sz="220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Font typeface="Wingdings" panose="05000000000000000000" pitchFamily="2" charset="2"/>
              <a:buChar char="F"/>
            </a:pPr>
            <a:r>
              <a:rPr lang="en-US" sz="2200" smtClean="0">
                <a:latin typeface="Times New Roman" panose="02020603050405020304" pitchFamily="18" charset="0"/>
                <a:cs typeface="Times New Roman" panose="02020603050405020304" pitchFamily="18" charset="0"/>
                <a:sym typeface="Wingdings" panose="05000000000000000000" pitchFamily="2" charset="2"/>
              </a:rPr>
              <a:t>Với các chức năng vô cùng dễ sử dụng.</a:t>
            </a:r>
          </a:p>
        </p:txBody>
      </p:sp>
    </p:spTree>
    <p:extLst>
      <p:ext uri="{BB962C8B-B14F-4D97-AF65-F5344CB8AC3E}">
        <p14:creationId xmlns:p14="http://schemas.microsoft.com/office/powerpoint/2010/main" val="428189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0432" y="1109472"/>
            <a:ext cx="10107168" cy="646331"/>
          </a:xfrm>
          <a:prstGeom prst="rect">
            <a:avLst/>
          </a:prstGeom>
          <a:noFill/>
        </p:spPr>
        <p:txBody>
          <a:bodyPr wrap="square" rtlCol="0">
            <a:spAutoFit/>
          </a:bodyPr>
          <a:lstStyle/>
          <a:p>
            <a:r>
              <a:rPr lang="en-US" sz="3600" b="1" smtClean="0">
                <a:solidFill>
                  <a:srgbClr val="00B050"/>
                </a:solidFill>
                <a:latin typeface="Times New Roman" panose="02020603050405020304" pitchFamily="18" charset="0"/>
                <a:cs typeface="Times New Roman" panose="02020603050405020304" pitchFamily="18" charset="0"/>
              </a:rPr>
              <a:t>III. Cách thức hoạt động của hệ thống:</a:t>
            </a:r>
            <a:endParaRPr lang="en-US" sz="3600" b="1">
              <a:solidFill>
                <a:srgbClr val="00B05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394900" y="2189544"/>
            <a:ext cx="5151692" cy="3283585"/>
          </a:xfrm>
          <a:prstGeom prst="rect">
            <a:avLst/>
          </a:prstGeom>
        </p:spPr>
      </p:pic>
      <p:sp>
        <p:nvSpPr>
          <p:cNvPr id="6" name="TextBox 5"/>
          <p:cNvSpPr txBox="1"/>
          <p:nvPr/>
        </p:nvSpPr>
        <p:spPr>
          <a:xfrm>
            <a:off x="3233642" y="5691426"/>
            <a:ext cx="5474208" cy="430887"/>
          </a:xfrm>
          <a:prstGeom prst="rect">
            <a:avLst/>
          </a:prstGeom>
          <a:noFill/>
        </p:spPr>
        <p:txBody>
          <a:bodyPr wrap="square" rtlCol="0">
            <a:spAutoFit/>
          </a:bodyPr>
          <a:lstStyle/>
          <a:p>
            <a:pPr algn="ctr"/>
            <a:r>
              <a:rPr lang="en-US" sz="2200" smtClean="0">
                <a:solidFill>
                  <a:srgbClr val="FF0000"/>
                </a:solidFill>
                <a:latin typeface="Times New Roman" panose="02020603050405020304" pitchFamily="18" charset="0"/>
                <a:cs typeface="Times New Roman" panose="02020603050405020304" pitchFamily="18" charset="0"/>
              </a:rPr>
              <a:t>Giao diện người dùng</a:t>
            </a:r>
            <a:endParaRPr lang="en-US" sz="22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03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61766" y="2159318"/>
            <a:ext cx="5219700" cy="3392805"/>
          </a:xfrm>
          <a:prstGeom prst="rect">
            <a:avLst/>
          </a:prstGeom>
        </p:spPr>
      </p:pic>
      <p:sp>
        <p:nvSpPr>
          <p:cNvPr id="5" name="TextBox 4"/>
          <p:cNvSpPr txBox="1"/>
          <p:nvPr/>
        </p:nvSpPr>
        <p:spPr>
          <a:xfrm>
            <a:off x="1170432" y="1109472"/>
            <a:ext cx="10107168" cy="646331"/>
          </a:xfrm>
          <a:prstGeom prst="rect">
            <a:avLst/>
          </a:prstGeom>
          <a:noFill/>
        </p:spPr>
        <p:txBody>
          <a:bodyPr wrap="square" rtlCol="0">
            <a:spAutoFit/>
          </a:bodyPr>
          <a:lstStyle/>
          <a:p>
            <a:r>
              <a:rPr lang="en-US" sz="3600" b="1" smtClean="0">
                <a:solidFill>
                  <a:srgbClr val="00B050"/>
                </a:solidFill>
                <a:latin typeface="Times New Roman" panose="02020603050405020304" pitchFamily="18" charset="0"/>
                <a:cs typeface="Times New Roman" panose="02020603050405020304" pitchFamily="18" charset="0"/>
              </a:rPr>
              <a:t>III. Cách thức hoạt động của hệ thống:</a:t>
            </a:r>
            <a:endParaRPr lang="en-US" sz="3600" b="1">
              <a:solidFill>
                <a:srgbClr val="00B05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426464" y="5740194"/>
            <a:ext cx="9290304" cy="430887"/>
          </a:xfrm>
          <a:prstGeom prst="rect">
            <a:avLst/>
          </a:prstGeom>
          <a:noFill/>
        </p:spPr>
        <p:txBody>
          <a:bodyPr wrap="square" rtlCol="0">
            <a:spAutoFit/>
          </a:bodyPr>
          <a:lstStyle/>
          <a:p>
            <a:pPr algn="ctr"/>
            <a:r>
              <a:rPr lang="en-US" sz="220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Khách hàng có thể chọn loại xe mà mình muốn</a:t>
            </a:r>
            <a:endParaRPr lang="en-US" sz="22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46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0432" y="1109472"/>
            <a:ext cx="10107168" cy="646331"/>
          </a:xfrm>
          <a:prstGeom prst="rect">
            <a:avLst/>
          </a:prstGeom>
          <a:noFill/>
        </p:spPr>
        <p:txBody>
          <a:bodyPr wrap="square" rtlCol="0">
            <a:spAutoFit/>
          </a:bodyPr>
          <a:lstStyle/>
          <a:p>
            <a:r>
              <a:rPr lang="en-US" sz="3600" b="1" smtClean="0">
                <a:solidFill>
                  <a:srgbClr val="00B050"/>
                </a:solidFill>
                <a:latin typeface="Times New Roman" panose="02020603050405020304" pitchFamily="18" charset="0"/>
                <a:cs typeface="Times New Roman" panose="02020603050405020304" pitchFamily="18" charset="0"/>
              </a:rPr>
              <a:t>III. Cách thức hoạt động của hệ thống:</a:t>
            </a:r>
            <a:endParaRPr lang="en-US" sz="3600" b="1">
              <a:solidFill>
                <a:srgbClr val="00B05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385947" y="1952536"/>
            <a:ext cx="5200650" cy="3590925"/>
          </a:xfrm>
          <a:prstGeom prst="rect">
            <a:avLst/>
          </a:prstGeom>
        </p:spPr>
      </p:pic>
      <p:sp>
        <p:nvSpPr>
          <p:cNvPr id="6" name="TextBox 5"/>
          <p:cNvSpPr txBox="1"/>
          <p:nvPr/>
        </p:nvSpPr>
        <p:spPr>
          <a:xfrm>
            <a:off x="1426464" y="5750148"/>
            <a:ext cx="9290304" cy="430887"/>
          </a:xfrm>
          <a:prstGeom prst="rect">
            <a:avLst/>
          </a:prstGeom>
          <a:noFill/>
        </p:spPr>
        <p:txBody>
          <a:bodyPr wrap="square" rtlCol="0">
            <a:spAutoFit/>
          </a:bodyPr>
          <a:lstStyle/>
          <a:p>
            <a:pPr algn="ctr"/>
            <a:r>
              <a:rPr lang="en-US" sz="220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Khách hàng cũng có thể xem được các tuyến đi của các xe khách</a:t>
            </a:r>
            <a:endParaRPr lang="en-US" sz="22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46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54755" y="1957261"/>
            <a:ext cx="4718685" cy="3370643"/>
          </a:xfrm>
          <a:prstGeom prst="rect">
            <a:avLst/>
          </a:prstGeom>
        </p:spPr>
      </p:pic>
      <p:sp>
        <p:nvSpPr>
          <p:cNvPr id="5" name="TextBox 4"/>
          <p:cNvSpPr txBox="1"/>
          <p:nvPr/>
        </p:nvSpPr>
        <p:spPr>
          <a:xfrm>
            <a:off x="1225296" y="1072896"/>
            <a:ext cx="10107168" cy="646331"/>
          </a:xfrm>
          <a:prstGeom prst="rect">
            <a:avLst/>
          </a:prstGeom>
          <a:noFill/>
        </p:spPr>
        <p:txBody>
          <a:bodyPr wrap="square" rtlCol="0">
            <a:spAutoFit/>
          </a:bodyPr>
          <a:lstStyle/>
          <a:p>
            <a:r>
              <a:rPr lang="en-US" sz="3600" b="1" smtClean="0">
                <a:solidFill>
                  <a:srgbClr val="00B050"/>
                </a:solidFill>
                <a:latin typeface="Times New Roman" panose="02020603050405020304" pitchFamily="18" charset="0"/>
                <a:cs typeface="Times New Roman" panose="02020603050405020304" pitchFamily="18" charset="0"/>
              </a:rPr>
              <a:t>III. Cách thức hoạt động của hệ thống:</a:t>
            </a:r>
            <a:endParaRPr lang="en-US" sz="3600" b="1">
              <a:solidFill>
                <a:srgbClr val="00B05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468945" y="5565938"/>
            <a:ext cx="9290304" cy="430887"/>
          </a:xfrm>
          <a:prstGeom prst="rect">
            <a:avLst/>
          </a:prstGeom>
          <a:noFill/>
        </p:spPr>
        <p:txBody>
          <a:bodyPr wrap="square" rtlCol="0">
            <a:spAutoFit/>
          </a:bodyPr>
          <a:lstStyle/>
          <a:p>
            <a:pPr algn="ctr"/>
            <a:r>
              <a:rPr lang="en-US" sz="220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smtClean="0">
                <a:solidFill>
                  <a:srgbClr val="FF0000"/>
                </a:solidFill>
                <a:latin typeface="Times New Roman" panose="02020603050405020304" pitchFamily="18" charset="0"/>
                <a:cs typeface="Times New Roman" panose="02020603050405020304" pitchFamily="18" charset="0"/>
              </a:rPr>
              <a:t>Form đăng nhập cho khách hang nào đã có tài khoản, và muốn được đặt vé.</a:t>
            </a:r>
            <a:endParaRPr lang="en-US" sz="22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37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3728" y="5681472"/>
            <a:ext cx="9290304" cy="430887"/>
          </a:xfrm>
          <a:prstGeom prst="rect">
            <a:avLst/>
          </a:prstGeom>
          <a:noFill/>
        </p:spPr>
        <p:txBody>
          <a:bodyPr wrap="square" rtlCol="0">
            <a:spAutoFit/>
          </a:bodyPr>
          <a:lstStyle/>
          <a:p>
            <a:pPr algn="ctr"/>
            <a:r>
              <a:rPr lang="en-US" sz="2200" smtClean="0">
                <a:latin typeface="Times New Roman" panose="02020603050405020304" pitchFamily="18" charset="0"/>
                <a:cs typeface="Times New Roman" panose="02020603050405020304" pitchFamily="18" charset="0"/>
                <a:sym typeface="Wingdings" panose="05000000000000000000" pitchFamily="2" charset="2"/>
              </a:rPr>
              <a:t> </a:t>
            </a:r>
            <a:r>
              <a:rPr lang="en-US" sz="2200" smtClean="0">
                <a:latin typeface="Times New Roman" panose="02020603050405020304" pitchFamily="18" charset="0"/>
                <a:cs typeface="Times New Roman" panose="02020603050405020304" pitchFamily="18" charset="0"/>
              </a:rPr>
              <a:t>Form đăng ký cho những ai muốn đặt vé mà vẫn chưa có tài khoản</a:t>
            </a:r>
            <a:endParaRPr lang="en-US" sz="2200">
              <a:latin typeface="Times New Roman" panose="02020603050405020304" pitchFamily="18" charset="0"/>
              <a:cs typeface="Times New Roman" panose="02020603050405020304" pitchFamily="18" charset="0"/>
            </a:endParaRPr>
          </a:p>
        </p:txBody>
      </p:sp>
      <p:sp>
        <p:nvSpPr>
          <p:cNvPr id="5" name="TextBox 4"/>
          <p:cNvSpPr txBox="1"/>
          <p:nvPr/>
        </p:nvSpPr>
        <p:spPr>
          <a:xfrm>
            <a:off x="1225296" y="1072896"/>
            <a:ext cx="10107168" cy="646331"/>
          </a:xfrm>
          <a:prstGeom prst="rect">
            <a:avLst/>
          </a:prstGeom>
          <a:noFill/>
        </p:spPr>
        <p:txBody>
          <a:bodyPr wrap="square" rtlCol="0">
            <a:spAutoFit/>
          </a:bodyPr>
          <a:lstStyle/>
          <a:p>
            <a:r>
              <a:rPr lang="en-US" sz="3600" b="1" smtClean="0">
                <a:solidFill>
                  <a:srgbClr val="00B050"/>
                </a:solidFill>
                <a:latin typeface="Times New Roman" panose="02020603050405020304" pitchFamily="18" charset="0"/>
                <a:cs typeface="Times New Roman" panose="02020603050405020304" pitchFamily="18" charset="0"/>
              </a:rPr>
              <a:t>III. Cách thức hoạt động của hệ thống:</a:t>
            </a:r>
            <a:endParaRPr lang="en-US" sz="3600" b="1">
              <a:solidFill>
                <a:srgbClr val="00B050"/>
              </a:solidFill>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t="9288"/>
          <a:stretch/>
        </p:blipFill>
        <p:spPr bwMode="auto">
          <a:xfrm>
            <a:off x="3021139" y="1859326"/>
            <a:ext cx="5464493" cy="36820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70356821"/>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609</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Times New Roman</vt:lpstr>
      <vt:lpstr>Trebuchet MS</vt:lpstr>
      <vt:lpstr>Wingdings</vt:lpstr>
      <vt:lpstr>Wingdings 3</vt:lpstr>
      <vt:lpstr>Facet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Kimura Akineko</dc:creator>
  <cp:lastModifiedBy>Kimura Akineko</cp:lastModifiedBy>
  <cp:revision>10</cp:revision>
  <dcterms:created xsi:type="dcterms:W3CDTF">2019-11-20T13:43:08Z</dcterms:created>
  <dcterms:modified xsi:type="dcterms:W3CDTF">2019-11-20T17:38:55Z</dcterms:modified>
</cp:coreProperties>
</file>