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86" r:id="rId3"/>
    <p:sldId id="257" r:id="rId4"/>
    <p:sldId id="287" r:id="rId5"/>
    <p:sldId id="258" r:id="rId6"/>
    <p:sldId id="259" r:id="rId7"/>
    <p:sldId id="288" r:id="rId8"/>
    <p:sldId id="260" r:id="rId9"/>
    <p:sldId id="261" r:id="rId10"/>
    <p:sldId id="289" r:id="rId11"/>
    <p:sldId id="262" r:id="rId12"/>
    <p:sldId id="263" r:id="rId13"/>
    <p:sldId id="264" r:id="rId14"/>
    <p:sldId id="268" r:id="rId15"/>
    <p:sldId id="275" r:id="rId16"/>
    <p:sldId id="276" r:id="rId17"/>
    <p:sldId id="290" r:id="rId18"/>
    <p:sldId id="279" r:id="rId19"/>
  </p:sldIdLst>
  <p:sldSz cx="9144000" cy="5143500" type="screen16x9"/>
  <p:notesSz cx="6858000" cy="9144000"/>
  <p:embeddedFontLst>
    <p:embeddedFont>
      <p:font typeface="Dosis ExtraLight" panose="020B0604020202020204" charset="0"/>
      <p:regular r:id="rId21"/>
      <p:bold r:id="rId22"/>
    </p:embeddedFont>
    <p:embeddedFont>
      <p:font typeface="Pontano Sans" panose="020B0604020202020204" charset="0"/>
      <p:regular r:id="rId23"/>
    </p:embeddedFont>
    <p:embeddedFont>
      <p:font typeface="Dosis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6600"/>
    <a:srgbClr val="00B9FA"/>
    <a:srgbClr val="474747"/>
    <a:srgbClr val="0033CC"/>
    <a:srgbClr val="FF330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75BA8-95AC-4F79-8171-58F65CDE635F}">
  <a:tblStyle styleId="{6E275BA8-95AC-4F79-8171-58F65CDE63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6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avLst/>
            <a:gdLst/>
            <a:ahLst/>
            <a:cxnLst/>
            <a:rect l="l" t="t" r="r" b="b"/>
            <a:pathLst>
              <a:path w="15908" h="27692" extrusionOk="0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sz="2600" i="1">
                <a:solidFill>
                  <a:schemeClr val="accent2"/>
                </a:solidFill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sz="2600" i="1">
                <a:solidFill>
                  <a:schemeClr val="accent2"/>
                </a:solidFill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sz="2600" i="1">
                <a:solidFill>
                  <a:schemeClr val="accent2"/>
                </a:solidFill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_2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etjack.com/android/content_provider_trong_android.j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tuts.net/content-providers-trong-android-2122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2615" y="262646"/>
            <a:ext cx="644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THỰC PHẨM TP.HCM</a:t>
            </a:r>
          </a:p>
          <a:p>
            <a:pPr algn="ctr"/>
            <a:r>
              <a:rPr lang="en-US" sz="1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1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2356" y="1407721"/>
            <a:ext cx="119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HỌC</a:t>
            </a:r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2943" y="2210578"/>
            <a:ext cx="5688781" cy="9764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en-US" sz="5400" smtClean="0">
                <a:ln>
                  <a:solidFill>
                    <a:srgbClr val="00B0F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Lập trình Android</a:t>
            </a:r>
            <a:endParaRPr lang="en-US" sz="5400">
              <a:ln>
                <a:solidFill>
                  <a:srgbClr val="00B0F0"/>
                </a:solidFill>
              </a:ln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2469" y="3829201"/>
            <a:ext cx="4075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</a:p>
          <a:p>
            <a:pPr algn="ctr"/>
            <a:r>
              <a:rPr lang="en-US" sz="2400" b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 ĐÌNH ÁI</a:t>
            </a:r>
            <a:endParaRPr lang="en-US" sz="2400" b="1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Google Shape;144;p19"/>
          <p:cNvSpPr txBox="1">
            <a:spLocks noGrp="1"/>
          </p:cNvSpPr>
          <p:nvPr>
            <p:ph type="title"/>
          </p:nvPr>
        </p:nvSpPr>
        <p:spPr>
          <a:xfrm>
            <a:off x="4183889" y="24633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Content URI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08039"/>
              </p:ext>
            </p:extLst>
          </p:nvPr>
        </p:nvGraphicFramePr>
        <p:xfrm>
          <a:off x="1867711" y="1050587"/>
          <a:ext cx="6682978" cy="3139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9186">
                  <a:extLst>
                    <a:ext uri="{9D8B030D-6E8A-4147-A177-3AD203B41FA5}">
                      <a16:colId xmlns:a16="http://schemas.microsoft.com/office/drawing/2014/main" val="1983628424"/>
                    </a:ext>
                  </a:extLst>
                </a:gridCol>
                <a:gridCol w="5653792">
                  <a:extLst>
                    <a:ext uri="{9D8B030D-6E8A-4147-A177-3AD203B41FA5}">
                      <a16:colId xmlns:a16="http://schemas.microsoft.com/office/drawing/2014/main" val="2139341237"/>
                    </a:ext>
                  </a:extLst>
                </a:gridCol>
              </a:tblGrid>
              <a:tr h="236362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Miêu</a:t>
                      </a:r>
                      <a:r>
                        <a:rPr lang="en-US" sz="16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tả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49947"/>
                  </a:ext>
                </a:extLst>
              </a:tr>
              <a:tr h="236362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prefix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Luôn</a:t>
                      </a:r>
                      <a:r>
                        <a:rPr lang="en-US" sz="16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luôn được thiết lập là content://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0212"/>
                  </a:ext>
                </a:extLst>
              </a:tr>
              <a:tr h="752062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authority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6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định tên của Content Provider</a:t>
                      </a:r>
                      <a:br>
                        <a:rPr lang="en-US" sz="16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 contacts, browser…</a:t>
                      </a:r>
                      <a:br>
                        <a:rPr lang="en-US" sz="16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với Content Provider bên thứ ba, nó có thể là tên đầy đủ, ví như com.tutorialspoint.statusprovider.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9509"/>
                  </a:ext>
                </a:extLst>
              </a:tr>
              <a:tr h="442142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data_type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6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dữ liệu mà Provider có thể cung cấp.</a:t>
                      </a:r>
                      <a:br>
                        <a:rPr lang="en-US" sz="16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dụ: kiểu dữ liệu của contacts là people content://contacts/people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51725"/>
                  </a:ext>
                </a:extLst>
              </a:tr>
              <a:tr h="580162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6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định bản ghi cụ thể được yêu cầu.</a:t>
                      </a:r>
                      <a:br>
                        <a:rPr lang="en-US" sz="16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dụ: tìm số liên hệ thứ 5 trong contacts content://contacts/people/5.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5091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32699" y="4493025"/>
            <a:ext cx="442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giải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 chi tiết các phần của </a:t>
            </a:r>
            <a:r>
              <a:rPr lang="en-US" sz="1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1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ctrTitle" idx="4294967295"/>
          </p:nvPr>
        </p:nvSpPr>
        <p:spPr>
          <a:xfrm>
            <a:off x="4182894" y="595000"/>
            <a:ext cx="4669202" cy="2038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smtClean="0">
                <a:solidFill>
                  <a:srgbClr val="B8F5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br>
              <a:rPr lang="en-US" sz="4000" smtClean="0">
                <a:solidFill>
                  <a:srgbClr val="B8F5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smtClean="0">
                <a:solidFill>
                  <a:srgbClr val="B8F5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content provider trong Android.</a:t>
            </a:r>
            <a:endParaRPr sz="4000">
              <a:solidFill>
                <a:srgbClr val="B8F56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294967295"/>
          </p:nvPr>
        </p:nvSpPr>
        <p:spPr>
          <a:xfrm>
            <a:off x="3910519" y="3114827"/>
            <a:ext cx="476558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sz="1600">
                <a:solidFill>
                  <a:schemeClr val="bg1"/>
                </a:solidFill>
                <a:latin typeface="+mj-lt"/>
              </a:rPr>
              <a:t>Để tạo một content provider trong các ứng dụng Android, chúng </a:t>
            </a:r>
            <a:r>
              <a:rPr lang="vi-VN" sz="1600" smtClean="0">
                <a:solidFill>
                  <a:schemeClr val="bg1"/>
                </a:solidFill>
                <a:latin typeface="+mj-lt"/>
              </a:rPr>
              <a:t>t</a:t>
            </a:r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thực hiện 5 bước:</a:t>
            </a:r>
            <a:endParaRPr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55" name="Google Shape;155;p2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0"/>
          <p:cNvSpPr/>
          <p:nvPr/>
        </p:nvSpPr>
        <p:spPr>
          <a:xfrm>
            <a:off x="2027271" y="916449"/>
            <a:ext cx="1417580" cy="80076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59" name="Google Shape;159;p2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0"/>
          <p:cNvSpPr/>
          <p:nvPr/>
        </p:nvSpPr>
        <p:spPr>
          <a:xfrm>
            <a:off x="1119751" y="2269155"/>
            <a:ext cx="1775404" cy="981322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3404615" y="595000"/>
            <a:ext cx="696695" cy="39359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472775" y="262646"/>
            <a:ext cx="4990290" cy="13020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>
                <a:solidFill>
                  <a:srgbClr val="B8F5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smtClean="0">
                <a:solidFill>
                  <a:srgbClr val="B8F5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4000">
                <a:solidFill>
                  <a:srgbClr val="B8F5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provider trong Android.</a:t>
            </a:r>
            <a:endParaRPr sz="400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69660" y="1734996"/>
            <a:ext cx="5992237" cy="3014855"/>
          </a:xfrm>
        </p:spPr>
        <p:txBody>
          <a:bodyPr/>
          <a:lstStyle/>
          <a:p>
            <a:r>
              <a:rPr lang="en-US" sz="16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một </a:t>
            </a:r>
            <a:r>
              <a:rPr lang="en-US" sz="16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 content provider kế thừa lớp ContentProvider</a:t>
            </a:r>
            <a:r>
              <a:rPr lang="en-US" sz="16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</a:t>
            </a:r>
            <a:r>
              <a:rPr lang="en-US" sz="16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provider URI để truy cập content</a:t>
            </a:r>
            <a:r>
              <a:rPr lang="en-US" sz="16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Database và </a:t>
            </a:r>
            <a:r>
              <a:rPr lang="vi-VN" sz="1600" smtClean="0">
                <a:solidFill>
                  <a:srgbClr val="333333"/>
                </a:solidFill>
                <a:latin typeface="+mj-lt"/>
              </a:rPr>
              <a:t>định </a:t>
            </a:r>
            <a:r>
              <a:rPr lang="vi-VN" sz="1600">
                <a:solidFill>
                  <a:srgbClr val="333333"/>
                </a:solidFill>
                <a:latin typeface="+mj-lt"/>
              </a:rPr>
              <a:t>nghĩa sáu phương </a:t>
            </a:r>
            <a:r>
              <a:rPr lang="vi-VN" sz="1600" smtClean="0">
                <a:solidFill>
                  <a:srgbClr val="333333"/>
                </a:solidFill>
                <a:latin typeface="+mj-lt"/>
              </a:rPr>
              <a:t>thức </a:t>
            </a:r>
            <a:r>
              <a:rPr lang="vi-VN" sz="1600">
                <a:solidFill>
                  <a:srgbClr val="333333"/>
                </a:solidFill>
                <a:latin typeface="+mj-lt"/>
              </a:rPr>
              <a:t>(insert (), update (), delete (), query (), getType </a:t>
            </a:r>
            <a:r>
              <a:rPr lang="vi-VN" sz="1600" smtClean="0">
                <a:solidFill>
                  <a:srgbClr val="333333"/>
                </a:solidFill>
                <a:latin typeface="+mj-lt"/>
              </a:rPr>
              <a:t>()</a:t>
            </a:r>
            <a:r>
              <a:rPr lang="en-US" sz="1600" smtClean="0">
                <a:solidFill>
                  <a:srgbClr val="333333"/>
                </a:solidFill>
                <a:latin typeface="+mj-lt"/>
              </a:rPr>
              <a:t>, </a:t>
            </a:r>
            <a:r>
              <a:rPr lang="en-US" sz="16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onCreate(), query()</a:t>
            </a:r>
            <a:r>
              <a:rPr lang="vi-VN" sz="1600" smtClean="0">
                <a:solidFill>
                  <a:srgbClr val="333333"/>
                </a:solidFill>
                <a:latin typeface="+mj-lt"/>
              </a:rPr>
              <a:t>) </a:t>
            </a:r>
            <a:r>
              <a:rPr lang="vi-VN" sz="1600">
                <a:solidFill>
                  <a:srgbClr val="333333"/>
                </a:solidFill>
                <a:latin typeface="+mj-lt"/>
              </a:rPr>
              <a:t>mà chúng ta cần thực hiện tất cả các phương thức này như là một phần của lớp con</a:t>
            </a:r>
            <a:r>
              <a:rPr lang="vi-VN" sz="1600" smtClean="0">
                <a:solidFill>
                  <a:srgbClr val="333333"/>
                </a:solidFill>
                <a:latin typeface="Helvetica Neue"/>
              </a:rPr>
              <a:t>.</a:t>
            </a:r>
            <a:endParaRPr lang="en-US" sz="160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160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riển </a:t>
            </a:r>
            <a:r>
              <a:rPr lang="vi-VN" sz="1600">
                <a:solidFill>
                  <a:schemeClr val="tx1">
                    <a:lumMod val="50000"/>
                  </a:schemeClr>
                </a:solidFill>
                <a:latin typeface="+mj-lt"/>
              </a:rPr>
              <a:t>khai các truy vấn Content Provider để thực hiện các hoạt động cơ sở dữ liệu cụ thể</a:t>
            </a:r>
            <a:r>
              <a:rPr lang="vi-VN" sz="160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.</a:t>
            </a:r>
            <a:endParaRPr lang="en-US" sz="1600" smtClean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en-US" sz="16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ký </a:t>
            </a:r>
            <a:r>
              <a:rPr lang="en-US" sz="16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provider trong AndroidManifest.xml bằng cách sử dụng thẻ &lt;provider&gt;.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4492275" y="379890"/>
            <a:ext cx="4559069" cy="516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vi-VN" sz="2000">
                <a:latin typeface="+mj-lt"/>
              </a:rPr>
              <a:t>danh sách các phương thức cần triển khai.</a:t>
            </a:r>
            <a:endParaRPr sz="2000">
              <a:latin typeface="+mj-lt"/>
            </a:endParaRPr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92275" y="1185309"/>
            <a:ext cx="4335818" cy="325503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b="1">
                <a:solidFill>
                  <a:srgbClr val="333333"/>
                </a:solidFill>
                <a:latin typeface="+mj-lt"/>
              </a:rPr>
              <a:t>query() </a:t>
            </a:r>
            <a:r>
              <a:rPr lang="vi-VN">
                <a:solidFill>
                  <a:srgbClr val="333333"/>
                </a:solidFill>
                <a:latin typeface="+mj-lt"/>
              </a:rPr>
              <a:t>- Nhận một yêu cầu </a:t>
            </a:r>
            <a:r>
              <a:rPr lang="vi-VN" smtClean="0">
                <a:solidFill>
                  <a:srgbClr val="333333"/>
                </a:solidFill>
                <a:latin typeface="+mj-lt"/>
              </a:rPr>
              <a:t>từ </a:t>
            </a:r>
            <a:r>
              <a:rPr lang="en-US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r>
              <a:rPr lang="vi-VN" smtClean="0">
                <a:solidFill>
                  <a:srgbClr val="333333"/>
                </a:solidFill>
                <a:latin typeface="+mj-lt"/>
              </a:rPr>
              <a:t>. </a:t>
            </a:r>
            <a:r>
              <a:rPr lang="en-US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</a:t>
            </a:r>
            <a:r>
              <a:rPr lang="vi-VN" smtClean="0">
                <a:solidFill>
                  <a:srgbClr val="333333"/>
                </a:solidFill>
                <a:latin typeface="+mj-lt"/>
              </a:rPr>
              <a:t>liệu </a:t>
            </a:r>
            <a:r>
              <a:rPr lang="en-US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trả về </a:t>
            </a:r>
            <a:r>
              <a:rPr lang="vi-VN" smtClean="0">
                <a:solidFill>
                  <a:srgbClr val="333333"/>
                </a:solidFill>
                <a:latin typeface="+mj-lt"/>
              </a:rPr>
              <a:t>dưới </a:t>
            </a:r>
            <a:r>
              <a:rPr lang="vi-VN">
                <a:solidFill>
                  <a:srgbClr val="333333"/>
                </a:solidFill>
                <a:latin typeface="+mj-lt"/>
              </a:rPr>
              <a:t>dạng đối tượng Cursor.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solidFill>
                  <a:srgbClr val="333333"/>
                </a:solidFill>
                <a:latin typeface="+mj-lt"/>
              </a:rPr>
              <a:t>insert() </a:t>
            </a:r>
            <a:r>
              <a:rPr lang="vi-VN">
                <a:solidFill>
                  <a:srgbClr val="333333"/>
                </a:solidFill>
                <a:latin typeface="+mj-lt"/>
              </a:rPr>
              <a:t>- Phương thức này sẽ chèn một </a:t>
            </a:r>
            <a:r>
              <a:rPr lang="en-US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 ghi</a:t>
            </a:r>
            <a:r>
              <a:rPr lang="vi-VN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solidFill>
                  <a:srgbClr val="333333"/>
                </a:solidFill>
                <a:latin typeface="+mj-lt"/>
              </a:rPr>
              <a:t>mới vào </a:t>
            </a:r>
            <a:r>
              <a:rPr lang="en-US" smtClean="0">
                <a:solidFill>
                  <a:srgbClr val="333333"/>
                </a:solidFill>
                <a:latin typeface="+mj-lt"/>
              </a:rPr>
              <a:t>C</a:t>
            </a:r>
            <a:r>
              <a:rPr lang="vi-VN" smtClean="0">
                <a:solidFill>
                  <a:srgbClr val="333333"/>
                </a:solidFill>
                <a:latin typeface="+mj-lt"/>
              </a:rPr>
              <a:t>ontent </a:t>
            </a:r>
            <a:r>
              <a:rPr lang="en-US" smtClean="0">
                <a:solidFill>
                  <a:srgbClr val="333333"/>
                </a:solidFill>
                <a:latin typeface="+mj-lt"/>
              </a:rPr>
              <a:t>P</a:t>
            </a:r>
            <a:r>
              <a:rPr lang="vi-VN" smtClean="0">
                <a:solidFill>
                  <a:srgbClr val="333333"/>
                </a:solidFill>
                <a:latin typeface="+mj-lt"/>
              </a:rPr>
              <a:t>rovider </a:t>
            </a:r>
            <a:endParaRPr lang="en-US" smtClean="0">
              <a:solidFill>
                <a:srgbClr val="333333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b="1" smtClean="0">
                <a:solidFill>
                  <a:srgbClr val="333333"/>
                </a:solidFill>
                <a:latin typeface="+mj-lt"/>
              </a:rPr>
              <a:t>update</a:t>
            </a:r>
            <a:r>
              <a:rPr lang="vi-VN" b="1">
                <a:solidFill>
                  <a:srgbClr val="333333"/>
                </a:solidFill>
                <a:latin typeface="+mj-lt"/>
              </a:rPr>
              <a:t>() </a:t>
            </a:r>
            <a:r>
              <a:rPr lang="vi-VN">
                <a:solidFill>
                  <a:srgbClr val="333333"/>
                </a:solidFill>
                <a:latin typeface="+mj-lt"/>
              </a:rPr>
              <a:t>- </a:t>
            </a:r>
            <a:r>
              <a:rPr lang="vi-VN">
                <a:solidFill>
                  <a:srgbClr val="000000"/>
                </a:solidFill>
                <a:latin typeface="+mj-lt"/>
              </a:rPr>
              <a:t>Phương thức này cập nhật một bản ghi đang tồn tại trong Content Provider</a:t>
            </a:r>
            <a:r>
              <a:rPr lang="vi-VN" smtClean="0">
                <a:solidFill>
                  <a:srgbClr val="000000"/>
                </a:solidFill>
                <a:latin typeface="Open Sans"/>
              </a:rPr>
              <a:t>.</a:t>
            </a:r>
            <a:endParaRPr lang="en-US" smtClean="0">
              <a:solidFill>
                <a:srgbClr val="000000"/>
              </a:solidFill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b="1" smtClean="0">
                <a:solidFill>
                  <a:srgbClr val="333333"/>
                </a:solidFill>
                <a:latin typeface="+mj-lt"/>
              </a:rPr>
              <a:t>delete</a:t>
            </a:r>
            <a:r>
              <a:rPr lang="vi-VN" b="1">
                <a:solidFill>
                  <a:srgbClr val="333333"/>
                </a:solidFill>
                <a:latin typeface="+mj-lt"/>
              </a:rPr>
              <a:t>() </a:t>
            </a:r>
            <a:r>
              <a:rPr lang="vi-VN">
                <a:solidFill>
                  <a:srgbClr val="333333"/>
                </a:solidFill>
                <a:latin typeface="+mj-lt"/>
              </a:rPr>
              <a:t>- </a:t>
            </a:r>
            <a:r>
              <a:rPr lang="vi-VN">
                <a:solidFill>
                  <a:schemeClr val="tx1">
                    <a:lumMod val="50000"/>
                  </a:schemeClr>
                </a:solidFill>
                <a:latin typeface="+mj-lt"/>
              </a:rPr>
              <a:t>Phương thức này </a:t>
            </a:r>
            <a:r>
              <a:rPr lang="en-US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vi-VN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một </a:t>
            </a:r>
            <a:r>
              <a:rPr lang="vi-VN">
                <a:solidFill>
                  <a:schemeClr val="tx1">
                    <a:lumMod val="50000"/>
                  </a:schemeClr>
                </a:solidFill>
                <a:latin typeface="+mj-lt"/>
              </a:rPr>
              <a:t>bản ghi đang tồn tại trong Content Provider</a:t>
            </a:r>
            <a:r>
              <a:rPr lang="vi-VN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b="1" smtClean="0">
                <a:solidFill>
                  <a:srgbClr val="333333"/>
                </a:solidFill>
                <a:latin typeface="+mj-lt"/>
              </a:rPr>
              <a:t>getType</a:t>
            </a:r>
            <a:r>
              <a:rPr lang="vi-VN" b="1">
                <a:solidFill>
                  <a:srgbClr val="333333"/>
                </a:solidFill>
                <a:latin typeface="+mj-lt"/>
              </a:rPr>
              <a:t>() </a:t>
            </a:r>
            <a:r>
              <a:rPr lang="vi-VN">
                <a:solidFill>
                  <a:srgbClr val="333333"/>
                </a:solidFill>
                <a:latin typeface="+mj-lt"/>
              </a:rPr>
              <a:t>- Phương thức này sẽ trả về loại dữ liệu MIME cho content URI đã cho.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solidFill>
                  <a:srgbClr val="333333"/>
                </a:solidFill>
                <a:latin typeface="+mj-lt"/>
              </a:rPr>
              <a:t>onCreate() </a:t>
            </a:r>
            <a:r>
              <a:rPr lang="vi-VN">
                <a:solidFill>
                  <a:srgbClr val="333333"/>
                </a:solidFill>
                <a:latin typeface="+mj-lt"/>
              </a:rPr>
              <a:t>- </a:t>
            </a:r>
            <a:r>
              <a:rPr lang="vi-VN">
                <a:solidFill>
                  <a:schemeClr val="tx1">
                    <a:lumMod val="50000"/>
                  </a:schemeClr>
                </a:solidFill>
                <a:latin typeface="+mj-lt"/>
              </a:rPr>
              <a:t>Phương thức này được gọi khi Provider được bắt đầu.</a:t>
            </a:r>
            <a:endParaRPr lang="en-US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Can 6"/>
          <p:cNvSpPr/>
          <p:nvPr/>
        </p:nvSpPr>
        <p:spPr>
          <a:xfrm>
            <a:off x="2649126" y="875999"/>
            <a:ext cx="1731524" cy="3305175"/>
          </a:xfrm>
          <a:prstGeom prst="can">
            <a:avLst>
              <a:gd name="adj" fmla="val 22753"/>
            </a:avLst>
          </a:prstGeom>
          <a:solidFill>
            <a:srgbClr val="00B9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6462" y="895966"/>
            <a:ext cx="1576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Provider</a:t>
            </a:r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25802" y="1478103"/>
            <a:ext cx="1001319" cy="301808"/>
          </a:xfrm>
          <a:prstGeom prst="roundRect">
            <a:avLst>
              <a:gd name="adj" fmla="val 10220"/>
            </a:avLst>
          </a:prstGeom>
          <a:solidFill>
            <a:srgbClr val="FF66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uery()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25801" y="1898127"/>
            <a:ext cx="1001319" cy="301808"/>
          </a:xfrm>
          <a:prstGeom prst="roundRect">
            <a:avLst>
              <a:gd name="adj" fmla="val 10220"/>
            </a:avLst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nsert()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25800" y="2343252"/>
            <a:ext cx="1001319" cy="301808"/>
          </a:xfrm>
          <a:prstGeom prst="roundRect">
            <a:avLst>
              <a:gd name="adj" fmla="val 10220"/>
            </a:avLst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pdate()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47089" y="2762103"/>
            <a:ext cx="1001319" cy="301808"/>
          </a:xfrm>
          <a:prstGeom prst="roundRect">
            <a:avLst>
              <a:gd name="adj" fmla="val 10220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elete()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47088" y="3207228"/>
            <a:ext cx="1001319" cy="301808"/>
          </a:xfrm>
          <a:prstGeom prst="roundRect">
            <a:avLst>
              <a:gd name="adj" fmla="val 10220"/>
            </a:avLst>
          </a:prstGeom>
          <a:solidFill>
            <a:srgbClr val="0070C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getType()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25801" y="3666517"/>
            <a:ext cx="1022606" cy="301808"/>
          </a:xfrm>
          <a:prstGeom prst="roundRect">
            <a:avLst>
              <a:gd name="adj" fmla="val 10220"/>
            </a:avLst>
          </a:prstGeom>
          <a:solidFill>
            <a:srgbClr val="00666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onCreate()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340350"/>
              </p:ext>
            </p:extLst>
          </p:nvPr>
        </p:nvGraphicFramePr>
        <p:xfrm>
          <a:off x="3104591" y="817931"/>
          <a:ext cx="5484932" cy="393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5596">
                  <a:extLst>
                    <a:ext uri="{9D8B030D-6E8A-4147-A177-3AD203B41FA5}">
                      <a16:colId xmlns:a16="http://schemas.microsoft.com/office/drawing/2014/main" val="452875219"/>
                    </a:ext>
                  </a:extLst>
                </a:gridCol>
                <a:gridCol w="4869336">
                  <a:extLst>
                    <a:ext uri="{9D8B030D-6E8A-4147-A177-3AD203B41FA5}">
                      <a16:colId xmlns:a16="http://schemas.microsoft.com/office/drawing/2014/main" val="3728424161"/>
                    </a:ext>
                  </a:extLst>
                </a:gridCol>
              </a:tblGrid>
              <a:tr h="24940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Miêu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tả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956841"/>
                  </a:ext>
                </a:extLst>
              </a:tr>
              <a:tr h="423995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một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ứng dụng có tên như mong muốn dưới một package.com.example.tenUD, with blank Activity.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06670"/>
                  </a:ext>
                </a:extLst>
              </a:tr>
              <a:tr h="423995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đổi MainActivity.java để thêm 2 phương thức mới onClickAddName() và onClickRetrieveStudents().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5148"/>
                  </a:ext>
                </a:extLst>
              </a:tr>
              <a:tr h="423995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StudentsProvider.java, để định nghĩa Provider  và các phương thức được gắn kết.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42778"/>
                  </a:ext>
                </a:extLst>
              </a:tr>
              <a:tr h="423995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 ký Content Provider trong AndroidMainfest.xml bởi sử dụng thẻ &lt;provider…/&gt;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74427"/>
                  </a:ext>
                </a:extLst>
              </a:tr>
              <a:tr h="423995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đổi nội dung mặc định của res/layout/activity_main.xml để bao một GUI để thêm các bản ghi về student.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506143"/>
                  </a:ext>
                </a:extLst>
              </a:tr>
              <a:tr h="423995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cần thiết sửa đổi string.xml file, Android Studio sẽ để ý nó.</a:t>
                      </a:r>
                      <a:endParaRPr lang="en-US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89861"/>
                  </a:ext>
                </a:extLst>
              </a:tr>
              <a:tr h="423995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ứng dụng và kiểm tra kết quả các thay đổi đã thực hiện trong ứng dụng.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512302"/>
                  </a:ext>
                </a:extLst>
              </a:tr>
            </a:tbl>
          </a:graphicData>
        </a:graphic>
      </p:graphicFrame>
      <p:sp>
        <p:nvSpPr>
          <p:cNvPr id="8" name="Google Shape;185;p23"/>
          <p:cNvSpPr txBox="1">
            <a:spLocks noGrp="1"/>
          </p:cNvSpPr>
          <p:nvPr>
            <p:ph type="title"/>
          </p:nvPr>
        </p:nvSpPr>
        <p:spPr>
          <a:xfrm>
            <a:off x="2422187" y="97276"/>
            <a:ext cx="6167336" cy="710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Ví dụ về Content Provider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86;p23"/>
          <p:cNvSpPr txBox="1">
            <a:spLocks/>
          </p:cNvSpPr>
          <p:nvPr/>
        </p:nvSpPr>
        <p:spPr>
          <a:xfrm>
            <a:off x="261035" y="4299626"/>
            <a:ext cx="2598898" cy="734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giải thích cách tạo một Content Provider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/>
          <p:nvPr/>
        </p:nvSpPr>
        <p:spPr>
          <a:xfrm>
            <a:off x="200243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51B1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4294967295"/>
          </p:nvPr>
        </p:nvSpPr>
        <p:spPr>
          <a:xfrm>
            <a:off x="4268148" y="861872"/>
            <a:ext cx="4457564" cy="1482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smtClean="0">
                <a:solidFill>
                  <a:srgbClr val="51B148"/>
                </a:solidFill>
                <a:latin typeface="Times New Roman" panose="02020603050405020304" pitchFamily="18" charset="0"/>
                <a:ea typeface="Dosis ExtraLight"/>
                <a:cs typeface="Times New Roman" panose="02020603050405020304" pitchFamily="18" charset="0"/>
                <a:sym typeface="Dosis ExtraLight"/>
              </a:rPr>
              <a:t>5. Kết quả của ví dụ về Content Provider.</a:t>
            </a:r>
            <a:endParaRPr sz="4000">
              <a:solidFill>
                <a:srgbClr val="51B148"/>
              </a:solidFill>
              <a:latin typeface="Times New Roman" panose="02020603050405020304" pitchFamily="18" charset="0"/>
              <a:ea typeface="Dosis ExtraLight"/>
              <a:cs typeface="Times New Roman" panose="02020603050405020304" pitchFamily="18" charset="0"/>
              <a:sym typeface="Dosis ExtraLight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20957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09" name="Google Shape;309;p3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630" y="466664"/>
            <a:ext cx="2150853" cy="42831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7410" y="1700316"/>
            <a:ext cx="29085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nhập vào Name và Grade, sau đó nhấn vào </a:t>
            </a:r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NAME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 một student sẽ được thêm vào thông qua hàm </a:t>
            </a:r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insert() ,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thời sẽ xuất hiện thông báo ở cuối màn hinh để hiển thị ContentProvider URL, đồng thời cho biết số bản ghi (student) đã được thêm vào Database.</a:t>
            </a:r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32" y="254711"/>
            <a:ext cx="2231992" cy="4495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20461" y="1917505"/>
            <a:ext cx="32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 sử khi bạn muốn ContentProvider cung cấp cho bạn số bạn ghi (student) thì bạn chỉ cần nhấn </a:t>
            </a:r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RETRIVE STUDENT.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 cả bản ghi sẽ hiển thị dưới màn hình, thông qua phương thức </a:t>
            </a:r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query().</a:t>
            </a:r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2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 idx="4294967295"/>
          </p:nvPr>
        </p:nvSpPr>
        <p:spPr>
          <a:xfrm>
            <a:off x="629746" y="1348100"/>
            <a:ext cx="4390500" cy="16027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sz="9600">
              <a:solidFill>
                <a:srgbClr val="51B1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5020246" y="816383"/>
            <a:ext cx="2713515" cy="24682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 rot="2240807">
            <a:off x="6269797" y="3349126"/>
            <a:ext cx="1651746" cy="100249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 rot="-6741915">
            <a:off x="7586101" y="2562766"/>
            <a:ext cx="640976" cy="99833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6367" y="641866"/>
            <a:ext cx="543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</a:t>
            </a:r>
            <a:r>
              <a:rPr lang="en-US" sz="2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SIMENAR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3633" y="1807910"/>
            <a:ext cx="4523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CONTENT PROVIDER</a:t>
            </a:r>
            <a:endParaRPr 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3633" y="3589507"/>
            <a:ext cx="458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10:</a:t>
            </a: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 Hồ Văn Đạt_2001170020</a:t>
            </a: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Đỗ Thị Mỹ Diễm_2001170023</a:t>
            </a:r>
          </a:p>
          <a:p>
            <a:pPr lvl="2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 Nguyễn Thị Thùy Dương_2001170321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8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3821513" y="179322"/>
            <a:ext cx="4864800" cy="598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provider trong Android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6447982" y="777671"/>
            <a:ext cx="2432400" cy="3412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THỨC HOẠT ĐỘNG VÀ VỊ TRÍ LƯU TRỮ DL.</a:t>
            </a:r>
            <a:endParaRPr sz="14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provider </a:t>
            </a:r>
            <a:r>
              <a:rPr lang="vi-VN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 </a:t>
            </a:r>
            <a:r>
              <a:rPr lang="vi-VN" sz="13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giống như cơ sở dữ liệu quan hệ dùng để lưu trữ dữ liệu ứng </a:t>
            </a:r>
            <a:r>
              <a:rPr lang="vi-VN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 </a:t>
            </a:r>
            <a:r>
              <a:rPr lang="vi-VN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13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 sử dụng các cách khác nhau để lưu </a:t>
            </a: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vi-VN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3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và dữ liệu có thể được lưu </a:t>
            </a: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vi-VN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30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trong </a:t>
            </a:r>
            <a:r>
              <a:rPr lang="vi-VN" sz="1300">
                <a:solidFill>
                  <a:schemeClr val="tx1">
                    <a:lumMod val="50000"/>
                  </a:schemeClr>
                </a:solidFill>
                <a:latin typeface="+mj-lt"/>
              </a:rPr>
              <a:t>cơ sở dữ liệu [SQLite] hoặc trong các file, hoặc thậm chí qua mạng dựa trên các yêu </a:t>
            </a:r>
            <a:r>
              <a:rPr lang="vi-VN" sz="130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cầu</a:t>
            </a: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.</a:t>
            </a:r>
          </a:p>
          <a:p>
            <a:pPr marL="0" lvl="0" indent="0">
              <a:buNone/>
            </a:pPr>
            <a:endParaRPr lang="en-US" sz="1300" smtClean="0">
              <a:solidFill>
                <a:schemeClr val="tx1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3705266" y="777671"/>
            <a:ext cx="2548647" cy="362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CONTENT PROVIDER.</a:t>
            </a:r>
            <a:endParaRPr sz="140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provider đóng </a:t>
            </a:r>
            <a:r>
              <a:rPr lang="en-US" sz="13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 trò là một kho cung cấp nội dung cho ứng dụng Android.</a:t>
            </a:r>
            <a:endParaRPr sz="130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3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thành phần Content Provider </a:t>
            </a:r>
            <a:r>
              <a:rPr lang="vi-VN" sz="13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 hoạt động như một kho lưu trữ </a:t>
            </a:r>
            <a:r>
              <a:rPr lang="vi-VN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3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tâm, </a:t>
            </a:r>
            <a:r>
              <a:rPr lang="en-US" sz="13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 </a:t>
            </a:r>
            <a:r>
              <a:rPr lang="en-US" sz="13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 dữ liệu từ một ứng dụng tới các ứng dụng khác theo yêu cầu</a:t>
            </a:r>
            <a:r>
              <a:rPr lang="en-US" sz="13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3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 ta có thể định cấu </a:t>
            </a: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300" b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đặt quyền hạn chế </a:t>
            </a: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</a:t>
            </a:r>
            <a:r>
              <a:rPr lang="en-US" sz="13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 </a:t>
            </a: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1300" b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US" sz="13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để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 quyền truy cập dữ liệu</a:t>
            </a: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cho </a:t>
            </a:r>
            <a:r>
              <a:rPr lang="en-US" sz="13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các ứng dụng khác truy cập an toàn và sửa đổi dữ liệu ứng dụng</a:t>
            </a:r>
            <a:r>
              <a:rPr lang="en-US" sz="1400" smtClean="0">
                <a:solidFill>
                  <a:srgbClr val="333333"/>
                </a:solidFill>
                <a:latin typeface="Helvetica Neue"/>
              </a:rPr>
              <a:t>.</a:t>
            </a:r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2"/>
          </p:nvPr>
        </p:nvSpPr>
        <p:spPr>
          <a:xfrm>
            <a:off x="3821514" y="4422437"/>
            <a:ext cx="4864799" cy="54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51B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info on how to use </a:t>
            </a:r>
            <a:r>
              <a:rPr lang="en" sz="1300" b="1" smtClean="0">
                <a:solidFill>
                  <a:srgbClr val="51B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provider at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smtClean="0">
                <a:solidFill>
                  <a:srgbClr val="51B14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https://vietjack.com/android/content_provider_trong_android.jsp</a:t>
            </a:r>
            <a:endParaRPr sz="1300">
              <a:solidFill>
                <a:srgbClr val="51B1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Google Shape;113;p15"/>
          <p:cNvSpPr txBox="1">
            <a:spLocks noGrp="1"/>
          </p:cNvSpPr>
          <p:nvPr>
            <p:ph type="title"/>
          </p:nvPr>
        </p:nvSpPr>
        <p:spPr>
          <a:xfrm>
            <a:off x="3822485" y="316051"/>
            <a:ext cx="4864800" cy="598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provider trong Android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15;p15"/>
          <p:cNvSpPr txBox="1">
            <a:spLocks noGrp="1"/>
          </p:cNvSpPr>
          <p:nvPr>
            <p:ph type="body" idx="1"/>
          </p:nvPr>
        </p:nvSpPr>
        <p:spPr>
          <a:xfrm>
            <a:off x="3822485" y="943583"/>
            <a:ext cx="2548647" cy="362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 ÍCH CỦA CONTENT PROVIDER.</a:t>
            </a:r>
            <a:endParaRPr sz="140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300">
                <a:solidFill>
                  <a:schemeClr val="tx1">
                    <a:lumMod val="50000"/>
                  </a:schemeClr>
                </a:solidFill>
                <a:latin typeface="+mj-lt"/>
              </a:rPr>
              <a:t>Bằng cách sử dụng các content provider, chúng ta có thể quản lý dữ liệu như âm thanh, video, hình ảnh và thông tin liên hệ cá nhân</a:t>
            </a:r>
            <a:r>
              <a:rPr lang="vi-VN" sz="130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.</a:t>
            </a:r>
            <a:endParaRPr lang="en-US" sz="1300" smtClean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 ta có </a:t>
            </a:r>
            <a:r>
              <a:rPr lang="en-US" sz="13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 sử dụng content provider bất cứ khi nào chúng ta muốn chia sẻ dữ liệu ứng dụng với các ứng dụng </a:t>
            </a: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13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 </a:t>
            </a:r>
            <a:r>
              <a:rPr lang="vi-VN" sz="1300">
                <a:solidFill>
                  <a:schemeClr val="tx1">
                    <a:lumMod val="50000"/>
                  </a:schemeClr>
                </a:solidFill>
                <a:latin typeface="+mj-lt"/>
              </a:rPr>
              <a:t>cho phép sửa đổi dữ liệu ứng dụng mà không ảnh hưởng đến các ứng dụng khác phụ thuộc vào ứng dụng </a:t>
            </a:r>
            <a:r>
              <a:rPr lang="vi-VN" sz="130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đó</a:t>
            </a:r>
            <a:endParaRPr lang="en-US" sz="1300" smtClean="0">
              <a:solidFill>
                <a:schemeClr val="tx1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Google Shape;114;p15"/>
          <p:cNvSpPr txBox="1">
            <a:spLocks noGrp="1"/>
          </p:cNvSpPr>
          <p:nvPr>
            <p:ph type="body" idx="2"/>
          </p:nvPr>
        </p:nvSpPr>
        <p:spPr>
          <a:xfrm>
            <a:off x="6468409" y="943583"/>
            <a:ext cx="2432400" cy="3219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PHƯƠNG THỨC KHI SỬ DỤNG CONTENT PROVIDER.</a:t>
            </a:r>
          </a:p>
          <a:p>
            <a:pPr marL="0" lvl="0" indent="0">
              <a:buNone/>
            </a:pPr>
            <a:r>
              <a:rPr lang="vi-VN" sz="130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Chúng </a:t>
            </a:r>
            <a:r>
              <a:rPr lang="vi-VN" sz="1300">
                <a:solidFill>
                  <a:schemeClr val="tx1">
                    <a:lumMod val="50000"/>
                  </a:schemeClr>
                </a:solidFill>
                <a:latin typeface="+mj-lt"/>
              </a:rPr>
              <a:t>ta có thể thực hiện nhiều thao tác </a:t>
            </a:r>
            <a:r>
              <a:rPr lang="vi-VN" sz="130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như </a:t>
            </a:r>
            <a:r>
              <a:rPr lang="vi-VN" sz="1300">
                <a:solidFill>
                  <a:schemeClr val="tx1">
                    <a:lumMod val="50000"/>
                  </a:schemeClr>
                </a:solidFill>
                <a:latin typeface="+mj-lt"/>
              </a:rPr>
              <a:t>chèn, cập nhật, xóa và chỉnh sửa dữ liệu được lưu trữ trong content provider bằng các phương </a:t>
            </a:r>
            <a:r>
              <a:rPr lang="vi-VN" sz="130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thức</a:t>
            </a:r>
            <a:r>
              <a:rPr lang="en-US" sz="130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sz="1300" i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+ </a:t>
            </a:r>
            <a:r>
              <a:rPr lang="vi-VN" sz="1300" i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insert ()</a:t>
            </a:r>
            <a:endParaRPr lang="en-US" sz="130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US" sz="1300" i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+ </a:t>
            </a:r>
            <a:r>
              <a:rPr lang="vi-VN" sz="1300" i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update ()</a:t>
            </a:r>
            <a:endParaRPr lang="en-US" sz="1300" smtClean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US" sz="1300">
                <a:solidFill>
                  <a:schemeClr val="tx1">
                    <a:lumMod val="50000"/>
                  </a:schemeClr>
                </a:solidFill>
                <a:latin typeface="+mj-lt"/>
              </a:rPr>
              <a:t>+</a:t>
            </a:r>
            <a:r>
              <a:rPr lang="vi-VN" sz="1300">
                <a:solidFill>
                  <a:schemeClr val="tx1">
                    <a:lumMod val="50000"/>
                  </a:schemeClr>
                </a:solidFill>
                <a:latin typeface="+mj-lt"/>
              </a:rPr>
              <a:t> </a:t>
            </a:r>
            <a:r>
              <a:rPr lang="vi-VN" sz="1300" i="1">
                <a:solidFill>
                  <a:schemeClr val="tx1">
                    <a:lumMod val="50000"/>
                  </a:schemeClr>
                </a:solidFill>
                <a:latin typeface="+mj-lt"/>
              </a:rPr>
              <a:t>delete </a:t>
            </a:r>
            <a:r>
              <a:rPr lang="vi-VN" sz="1300" i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()</a:t>
            </a:r>
            <a:endParaRPr lang="en-US" sz="1300" smtClean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US" sz="1300">
                <a:solidFill>
                  <a:schemeClr val="tx1">
                    <a:lumMod val="50000"/>
                  </a:schemeClr>
                </a:solidFill>
                <a:latin typeface="+mj-lt"/>
              </a:rPr>
              <a:t>+</a:t>
            </a:r>
            <a:r>
              <a:rPr lang="vi-VN" sz="1300">
                <a:solidFill>
                  <a:schemeClr val="tx1">
                    <a:lumMod val="50000"/>
                  </a:schemeClr>
                </a:solidFill>
                <a:latin typeface="+mj-lt"/>
              </a:rPr>
              <a:t> </a:t>
            </a:r>
            <a:r>
              <a:rPr lang="vi-VN" sz="1300" i="1">
                <a:solidFill>
                  <a:schemeClr val="tx1">
                    <a:lumMod val="50000"/>
                  </a:schemeClr>
                </a:solidFill>
                <a:latin typeface="+mj-lt"/>
              </a:rPr>
              <a:t>query ()</a:t>
            </a:r>
            <a:r>
              <a:rPr lang="vi-VN" sz="1300">
                <a:solidFill>
                  <a:schemeClr val="tx1">
                    <a:lumMod val="50000"/>
                  </a:schemeClr>
                </a:solidFill>
                <a:latin typeface="+mj-lt"/>
              </a:rPr>
              <a:t>.</a:t>
            </a:r>
            <a:endParaRPr sz="1300" b="1">
              <a:solidFill>
                <a:schemeClr val="tx1">
                  <a:lumMod val="5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Google Shape;116;p15"/>
          <p:cNvSpPr txBox="1">
            <a:spLocks/>
          </p:cNvSpPr>
          <p:nvPr/>
        </p:nvSpPr>
        <p:spPr>
          <a:xfrm>
            <a:off x="3938732" y="4398929"/>
            <a:ext cx="4864799" cy="54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ntano Sans"/>
              <a:buChar char="⊷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ntano Sans"/>
              <a:buChar char="⊶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ntano Sans"/>
              <a:buChar char="⊸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●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○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■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●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○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■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spcBef>
                <a:spcPts val="0"/>
              </a:spcBef>
              <a:buFont typeface="Pontano Sans"/>
              <a:buNone/>
            </a:pPr>
            <a:r>
              <a:rPr lang="en-US" sz="1300" b="1" smtClean="0">
                <a:solidFill>
                  <a:srgbClr val="51B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info on how to use content provider at :</a:t>
            </a:r>
          </a:p>
          <a:p>
            <a:pPr marL="0" indent="0">
              <a:spcBef>
                <a:spcPts val="0"/>
              </a:spcBef>
              <a:buFont typeface="Pontano Sans"/>
              <a:buNone/>
            </a:pPr>
            <a:r>
              <a:rPr lang="en-US" sz="1300" b="1" smtClean="0">
                <a:solidFill>
                  <a:srgbClr val="51B14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https://freetuts.net/content-providers-trong-android-2122.html</a:t>
            </a:r>
            <a:endParaRPr lang="en-US" sz="1300">
              <a:solidFill>
                <a:srgbClr val="51B1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26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ctrTitle" idx="4294967295"/>
          </p:nvPr>
        </p:nvSpPr>
        <p:spPr>
          <a:xfrm>
            <a:off x="350559" y="506311"/>
            <a:ext cx="5345350" cy="1303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smtClean="0">
                <a:solidFill>
                  <a:srgbClr val="51B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7200">
              <a:solidFill>
                <a:srgbClr val="51B1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4" name="Google Shape;124;p16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82894">
            <a:off x="5405999" y="774329"/>
            <a:ext cx="2702928" cy="2702928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6" name="Google Shape;126;p16"/>
          <p:cNvSpPr/>
          <p:nvPr/>
        </p:nvSpPr>
        <p:spPr>
          <a:xfrm rot="1553879">
            <a:off x="6337783" y="3906779"/>
            <a:ext cx="1651751" cy="1002497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 rot="-7428817">
            <a:off x="7606849" y="3029768"/>
            <a:ext cx="640974" cy="998333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50559" y="2033985"/>
            <a:ext cx="5668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AutoNum type="arabicPeriod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cập dữ liệu từ C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ontent Provider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URI.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Content P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rovider.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về Content Provider.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của ví dụ về Content Provoder.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bg1"/>
              </a:buClr>
              <a:buAutoNum type="arabicPeriod"/>
            </a:pP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4805464" y="535022"/>
            <a:ext cx="4085617" cy="18774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cập dữ liệu từ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3560323" y="3035030"/>
            <a:ext cx="5330758" cy="1556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sz="1600">
                <a:latin typeface="+mj-lt"/>
              </a:rPr>
              <a:t>Để truy cập dữ liệu từ content provider, ta cần sử dụng đối tượng </a:t>
            </a:r>
            <a:r>
              <a:rPr lang="vi-VN" sz="1600" b="1">
                <a:latin typeface="+mj-lt"/>
              </a:rPr>
              <a:t>ContentResolver</a:t>
            </a:r>
            <a:r>
              <a:rPr lang="vi-VN" sz="1600">
                <a:latin typeface="+mj-lt"/>
              </a:rPr>
              <a:t> trong ứng dụng để liên lạc với provider với tư cách là khách hàng. </a:t>
            </a:r>
            <a:endParaRPr lang="en-US" sz="1600" smtClean="0">
              <a:latin typeface="+mj-lt"/>
            </a:endParaRPr>
          </a:p>
          <a:p>
            <a:pPr marL="0" lvl="0" indent="0"/>
            <a:r>
              <a:rPr lang="vi-VN" sz="1600" smtClean="0">
                <a:latin typeface="+mj-lt"/>
              </a:rPr>
              <a:t>Đối </a:t>
            </a:r>
            <a:r>
              <a:rPr lang="vi-VN" sz="1600">
                <a:latin typeface="+mj-lt"/>
              </a:rPr>
              <a:t>tượng ContentResolver sẽ giao tiếp với đối tượng provider (ContentProvider) được triển khai theo instance của lớp.</a:t>
            </a:r>
            <a:endParaRPr sz="160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3472774" y="2694562"/>
            <a:ext cx="5466945" cy="2023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ể </a:t>
            </a:r>
            <a:r>
              <a:rPr lang="vi-VN" sz="1600">
                <a:solidFill>
                  <a:schemeClr val="bg1"/>
                </a:solidFill>
                <a:latin typeface="+mj-lt"/>
              </a:rPr>
              <a:t>gửi yêu cầu từ </a:t>
            </a:r>
            <a:r>
              <a:rPr lang="vi-VN" sz="1600" b="1">
                <a:solidFill>
                  <a:schemeClr val="bg1"/>
                </a:solidFill>
                <a:latin typeface="+mj-lt"/>
              </a:rPr>
              <a:t>UI </a:t>
            </a:r>
            <a:r>
              <a:rPr lang="vi-VN" sz="1600">
                <a:solidFill>
                  <a:schemeClr val="bg1"/>
                </a:solidFill>
                <a:latin typeface="+mj-lt"/>
              </a:rPr>
              <a:t>đến </a:t>
            </a:r>
            <a:r>
              <a:rPr lang="vi-VN" sz="1600" b="1">
                <a:solidFill>
                  <a:schemeClr val="bg1"/>
                </a:solidFill>
                <a:latin typeface="+mj-lt"/>
              </a:rPr>
              <a:t>ContentResolver</a:t>
            </a:r>
            <a:r>
              <a:rPr lang="vi-VN" sz="1600">
                <a:solidFill>
                  <a:schemeClr val="bg1"/>
                </a:solidFill>
                <a:latin typeface="+mj-lt"/>
              </a:rPr>
              <a:t>, chúng ta có một đối tượng khác gọi là </a:t>
            </a:r>
            <a:r>
              <a:rPr lang="vi-VN" sz="1600" b="1">
                <a:solidFill>
                  <a:schemeClr val="bg1"/>
                </a:solidFill>
                <a:latin typeface="+mj-lt"/>
              </a:rPr>
              <a:t>CursorLoader</a:t>
            </a:r>
            <a:r>
              <a:rPr lang="vi-VN" sz="1600">
                <a:solidFill>
                  <a:schemeClr val="bg1"/>
                </a:solidFill>
                <a:latin typeface="+mj-lt"/>
              </a:rPr>
              <a:t>, được sử dụng để chạy truy vấn không đồng bộ trong background. Trong ứng dụng Android, các component </a:t>
            </a:r>
            <a:r>
              <a:rPr lang="vi-VN" sz="1600" b="1">
                <a:solidFill>
                  <a:schemeClr val="bg1"/>
                </a:solidFill>
                <a:latin typeface="+mj-lt"/>
              </a:rPr>
              <a:t>UI </a:t>
            </a:r>
            <a:r>
              <a:rPr lang="vi-VN" sz="1600">
                <a:solidFill>
                  <a:schemeClr val="bg1"/>
                </a:solidFill>
                <a:latin typeface="+mj-lt"/>
              </a:rPr>
              <a:t>như </a:t>
            </a:r>
            <a:r>
              <a:rPr lang="vi-VN" sz="1600" b="1">
                <a:solidFill>
                  <a:schemeClr val="bg1"/>
                </a:solidFill>
                <a:latin typeface="+mj-lt"/>
              </a:rPr>
              <a:t>Activity </a:t>
            </a:r>
            <a:r>
              <a:rPr lang="vi-VN" sz="1600">
                <a:solidFill>
                  <a:schemeClr val="bg1"/>
                </a:solidFill>
                <a:latin typeface="+mj-lt"/>
              </a:rPr>
              <a:t>hoặc </a:t>
            </a:r>
            <a:r>
              <a:rPr lang="vi-VN" sz="1600" b="1">
                <a:solidFill>
                  <a:schemeClr val="bg1"/>
                </a:solidFill>
                <a:latin typeface="+mj-lt"/>
              </a:rPr>
              <a:t>Fragment </a:t>
            </a:r>
            <a:r>
              <a:rPr lang="vi-VN" sz="1600">
                <a:solidFill>
                  <a:schemeClr val="bg1"/>
                </a:solidFill>
                <a:latin typeface="+mj-lt"/>
              </a:rPr>
              <a:t>sẽ gọi </a:t>
            </a:r>
            <a:r>
              <a:rPr lang="vi-VN" sz="1600" b="1">
                <a:solidFill>
                  <a:schemeClr val="bg1"/>
                </a:solidFill>
                <a:latin typeface="+mj-lt"/>
              </a:rPr>
              <a:t>CursorLoader </a:t>
            </a:r>
            <a:r>
              <a:rPr lang="vi-VN" sz="1600">
                <a:solidFill>
                  <a:schemeClr val="bg1"/>
                </a:solidFill>
                <a:latin typeface="+mj-lt"/>
              </a:rPr>
              <a:t>để truy vấn và nhận dữ liệu cần thiết từ </a:t>
            </a:r>
            <a:r>
              <a:rPr lang="vi-VN" sz="1600" b="1">
                <a:solidFill>
                  <a:schemeClr val="bg1"/>
                </a:solidFill>
                <a:latin typeface="+mj-lt"/>
              </a:rPr>
              <a:t>ContentProvider </a:t>
            </a:r>
            <a:r>
              <a:rPr lang="vi-VN" sz="1600">
                <a:solidFill>
                  <a:schemeClr val="bg1"/>
                </a:solidFill>
                <a:latin typeface="+mj-lt"/>
              </a:rPr>
              <a:t>bằng </a:t>
            </a:r>
            <a:r>
              <a:rPr lang="vi-VN" sz="1600" b="1">
                <a:solidFill>
                  <a:schemeClr val="bg1"/>
                </a:solidFill>
                <a:latin typeface="+mj-lt"/>
              </a:rPr>
              <a:t>ContentResolver</a:t>
            </a:r>
            <a:r>
              <a:rPr lang="vi-VN" sz="1600">
                <a:solidFill>
                  <a:schemeClr val="bg1"/>
                </a:solidFill>
                <a:latin typeface="+mj-lt"/>
              </a:rPr>
              <a:t>.</a:t>
            </a:r>
            <a:endParaRPr sz="160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Google Shape;132;p17"/>
          <p:cNvSpPr txBox="1">
            <a:spLocks noGrp="1"/>
          </p:cNvSpPr>
          <p:nvPr>
            <p:ph type="ctrTitle"/>
          </p:nvPr>
        </p:nvSpPr>
        <p:spPr>
          <a:xfrm>
            <a:off x="4854102" y="428017"/>
            <a:ext cx="4085617" cy="18774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cập dữ liệu từ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08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3623539" y="286886"/>
            <a:ext cx="1488362" cy="467088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or</a:t>
            </a:r>
          </a:p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82309" y="777556"/>
            <a:ext cx="0" cy="439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638128" y="1229775"/>
            <a:ext cx="1488362" cy="4670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CursorLoader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38127" y="2255697"/>
            <a:ext cx="1488364" cy="467088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ContentResolver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67714" y="1766306"/>
            <a:ext cx="1" cy="439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67708" y="2744979"/>
            <a:ext cx="1" cy="439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623527" y="3197894"/>
            <a:ext cx="1488362" cy="4670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ContentProvider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67706" y="3687176"/>
            <a:ext cx="1" cy="439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Direct Access Storage 24"/>
          <p:cNvSpPr/>
          <p:nvPr/>
        </p:nvSpPr>
        <p:spPr>
          <a:xfrm rot="16200000">
            <a:off x="4021415" y="3784020"/>
            <a:ext cx="721786" cy="1449752"/>
          </a:xfrm>
          <a:prstGeom prst="flowChartMagneticDrum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lvl="1"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05855" y="1949703"/>
            <a:ext cx="3151762" cy="107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16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ình </a:t>
            </a:r>
            <a:r>
              <a:rPr lang="vi-VN" sz="1600">
                <a:solidFill>
                  <a:srgbClr val="333333"/>
                </a:solidFill>
                <a:latin typeface="+mj-lt"/>
              </a:rPr>
              <a:t>ảnh minh họa việc yêu cầu một thao tác từ </a:t>
            </a:r>
            <a:r>
              <a:rPr lang="vi-VN" sz="1600" b="1">
                <a:solidFill>
                  <a:srgbClr val="333333"/>
                </a:solidFill>
                <a:latin typeface="+mj-lt"/>
              </a:rPr>
              <a:t>UI</a:t>
            </a:r>
            <a:r>
              <a:rPr lang="vi-VN" sz="1600">
                <a:solidFill>
                  <a:srgbClr val="333333"/>
                </a:solidFill>
                <a:latin typeface="+mj-lt"/>
              </a:rPr>
              <a:t> bằng Activity hoặc Fragment để lấy dữ liệu từ đối tượng </a:t>
            </a:r>
            <a:r>
              <a:rPr lang="vi-VN" sz="1600" b="1" smtClean="0">
                <a:solidFill>
                  <a:srgbClr val="333333"/>
                </a:solidFill>
                <a:latin typeface="+mj-lt"/>
              </a:rPr>
              <a:t>ContentProvider.</a:t>
            </a:r>
            <a:endParaRPr lang="en-US" sz="1600" b="1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Content URI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3988340" y="1355525"/>
            <a:ext cx="4465071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1600">
                <a:solidFill>
                  <a:schemeClr val="tx1">
                    <a:lumMod val="50000"/>
                  </a:schemeClr>
                </a:solidFill>
                <a:latin typeface="+mj-lt"/>
              </a:rPr>
              <a:t>Content URI là một URI được sử dụng để truy vấn content provider để lấy dữ liệu cần </a:t>
            </a:r>
            <a:r>
              <a:rPr lang="vi-VN" sz="160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thiết</a:t>
            </a:r>
            <a:r>
              <a:rPr lang="en-US" sz="160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.</a:t>
            </a:r>
          </a:p>
          <a:p>
            <a:pPr lvl="0"/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content URI sẽ chứa tên của toàn bộ provider (authority) và tên trỏ đến một bản ghi(path</a:t>
            </a:r>
            <a:r>
              <a:rPr lang="en-US" sz="16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truy vấn một Content Provider, bạn xác định chuỗi truy vấn dạng một URI có định </a:t>
            </a:r>
            <a:r>
              <a:rPr lang="en-US" sz="16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 </a:t>
            </a: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6200" lvl="0" indent="0">
              <a:buNone/>
            </a:pPr>
            <a:endParaRPr lang="en-US" sz="16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170" y="3858638"/>
            <a:ext cx="3920241" cy="4020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1178</Words>
  <Application>Microsoft Office PowerPoint</Application>
  <PresentationFormat>On-screen Show (16:9)</PresentationFormat>
  <Paragraphs>130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Dosis ExtraLight</vt:lpstr>
      <vt:lpstr>Pontano Sans</vt:lpstr>
      <vt:lpstr>Dosis</vt:lpstr>
      <vt:lpstr>Open Sans</vt:lpstr>
      <vt:lpstr>Times New Roman</vt:lpstr>
      <vt:lpstr>Helvetica Neue</vt:lpstr>
      <vt:lpstr>Arial</vt:lpstr>
      <vt:lpstr>Solanio template</vt:lpstr>
      <vt:lpstr>PowerPoint Presentation</vt:lpstr>
      <vt:lpstr>PowerPoint Presentation</vt:lpstr>
      <vt:lpstr>Content provider trong Android</vt:lpstr>
      <vt:lpstr>Content provider trong Android</vt:lpstr>
      <vt:lpstr>NỘI DUNG</vt:lpstr>
      <vt:lpstr>1. Truy cập dữ liệu từ content provider</vt:lpstr>
      <vt:lpstr>1. Truy cập dữ liệu từ content provider</vt:lpstr>
      <vt:lpstr>PowerPoint Presentation</vt:lpstr>
      <vt:lpstr>2. Content URI</vt:lpstr>
      <vt:lpstr>2. Content URI</vt:lpstr>
      <vt:lpstr>3.  Tạo content provider trong Android.</vt:lpstr>
      <vt:lpstr>3. Tạo content provider trong Android.</vt:lpstr>
      <vt:lpstr>danh sách các phương thức cần triển khai.</vt:lpstr>
      <vt:lpstr>4. Ví dụ về Content Provider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Kimura Akineko</dc:creator>
  <cp:lastModifiedBy>Kimura Akineko</cp:lastModifiedBy>
  <cp:revision>54</cp:revision>
  <dcterms:modified xsi:type="dcterms:W3CDTF">2020-07-22T02:12:26Z</dcterms:modified>
</cp:coreProperties>
</file>